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3" r:id="rId1"/>
  </p:sldMasterIdLst>
  <p:notesMasterIdLst>
    <p:notesMasterId r:id="rId20"/>
  </p:notesMasterIdLst>
  <p:sldIdLst>
    <p:sldId id="287" r:id="rId2"/>
    <p:sldId id="257" r:id="rId3"/>
    <p:sldId id="256" r:id="rId4"/>
    <p:sldId id="260" r:id="rId5"/>
    <p:sldId id="259" r:id="rId6"/>
    <p:sldId id="314" r:id="rId7"/>
    <p:sldId id="313" r:id="rId8"/>
    <p:sldId id="315" r:id="rId9"/>
    <p:sldId id="316" r:id="rId10"/>
    <p:sldId id="317" r:id="rId11"/>
    <p:sldId id="262" r:id="rId12"/>
    <p:sldId id="263" r:id="rId13"/>
    <p:sldId id="318" r:id="rId14"/>
    <p:sldId id="294" r:id="rId15"/>
    <p:sldId id="295" r:id="rId16"/>
    <p:sldId id="264" r:id="rId17"/>
    <p:sldId id="265" r:id="rId18"/>
    <p:sldId id="319" r:id="rId19"/>
  </p:sldIdLst>
  <p:sldSz cx="9144000" cy="6858000" type="letter"/>
  <p:notesSz cx="6858000" cy="8915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09" autoAdjust="0"/>
    <p:restoredTop sz="90952"/>
  </p:normalViewPr>
  <p:slideViewPr>
    <p:cSldViewPr>
      <p:cViewPr varScale="1">
        <p:scale>
          <a:sx n="116" d="100"/>
          <a:sy n="116" d="100"/>
        </p:scale>
        <p:origin x="12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5CDD-B4E1-327E-A5F8-6C285A34F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12550-5D43-9495-BEC4-39ED06801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ED83E-AF0B-D920-6D1A-FE16BEA8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7A473-F881-7A4A-3571-75B46986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ED94D-3352-71A4-20CD-0F674126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E021-3DC4-DB4E-9855-0BDFB84195B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805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B73D-C226-0DAB-21BF-98B38A6C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26B42-8732-D479-3EB3-26B06AECF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371AD-6278-228E-2A56-DF9E3360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3EA18-5722-CFD4-3AF0-3A706B17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EB6A1-C4D0-27C8-FAA9-786C06FD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EB02-D932-FE45-B0BA-9CCF3102808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2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0EFE2-5690-4B22-2448-7A6B2256E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4F627-79DB-0A66-A926-BECB14046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EFE1F-FD69-E2F8-B367-35165BB1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BB1C3-DFC0-8E29-1DDD-3E382602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A4A6-0494-41D2-55DF-E6BB206D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29EF-D684-6447-BBEC-0725C2D79EF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4749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F0C9-3C1D-D1BB-7F9C-004AD97B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D89E6-76C8-525F-6983-2D3E42E6DE7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87660-2D9B-38A4-9BBC-A9D42682E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1FB65-39BC-DED2-5607-4D1EB6A9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B604C-0A09-7FD7-E07B-D5CFE342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9BE3B-68B6-1EC6-FFF1-54ED31EE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CECF4C0-7FB1-0B4E-A98B-74DE5BF740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38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D36D3-A9B1-DD37-DEFE-D0288619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0F712-CB94-3F90-9E3F-56C8CB3D0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52AC2-39F0-0AFA-A313-89CAE1B5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3F861-FF9B-FD48-BDE3-D02508C8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70F9B-2F1F-64BF-BD4B-540AC628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314A-F687-5644-9FC4-60B25DA7CD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63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6C8E-B125-2E21-94C6-549FB419B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7E50F-CEC0-67F8-CAE2-6CC94CEB2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EC0B2-0FF2-1C6E-2534-D0B8D861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AAF25-B1B3-BCA6-C644-A8A3EAC8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0E77C-04D7-8A3F-052E-048968CF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14CC-58A3-3B42-B593-2986C34B1B0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5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C619-9EEA-5038-65E3-5C267183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9459C-53F4-F02F-23C2-A25BCB517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52E43-3195-7685-CA98-2D9C18D0C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39747-3D53-B7BD-B201-0720D0CA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01215-47A2-28D9-B7C9-08552512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17002-0EB8-E6B7-1FCA-7AE26981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EFAA-F0ED-EF4F-8C55-46B12399004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21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211C-FF4C-E1F6-508C-13D42EC7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0D52D-8870-6251-FD19-D5B6C9D80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C541C-42C5-8E05-83A9-0181E7FED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69F30-5DF1-FEA6-61A0-7CC1E7695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7AB24-337B-F8DB-A6C4-6338B81B4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0B68E-0F2A-0C03-28AD-B89BAE58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799C-2303-60AA-73FA-68C7B3F6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3C043-1E43-A882-01E7-98DF8199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6AF4-E6A6-A445-9906-E53FC8897F9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90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1670-28B9-8A3E-E3F0-B31BFDE8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94CD9-CA4B-1088-D49A-AE8D7FC6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4847-D3F3-EFDA-3A98-F9D55C10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FFABE-AD77-73AE-0124-997D58A7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36BC-CE89-CD48-B5E6-5DD66B13C6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693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4DCEE-5880-8836-C9C7-1D80352D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8BFD6-7ADD-34C1-965A-850CF72C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76222-2C2D-BA06-0FB5-A7B0873D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589F-D652-F44F-9E7F-57C8ADEFE3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883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7C2F-4E58-A1B8-1E8C-49968E2D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3B700-FC85-111F-8220-68E78536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55F27-A060-3508-AE4A-37787A43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A81FC-6475-A96D-8B71-D35B7BF4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8AD09-C082-2D20-2CBC-8435C2F9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4D6E7-2549-0A6D-4D10-C0452D24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D280-7076-254E-9E6F-03807EB092A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967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CF35-BBA0-C6D4-27CA-051C7CAE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378646-5886-3E64-FCD7-FB95759A2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AFD5A-900B-500F-6BA9-D57965CB9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53D26-989A-C420-FC58-39260B8F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82813-BCCD-CF26-0C59-E291671E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31CA1-22A2-4F6B-FE18-8BD9CE09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F0B9-EDD5-3E4E-99CC-88A4CC49FB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12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A4BEF-CEE7-451B-5595-A63E29B7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475FB-1EEC-3765-58B2-16234D8BF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B116D-A65C-EE60-ABA3-E9BD99528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7D857-FB0B-F669-FC63-D9D93F324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B9CB1-4539-A952-C738-C87FF007A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6AF4-E6A6-A445-9906-E53FC8897F9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76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D12760B-0184-E167-5E12-DFDE70E787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772400" cy="1143000"/>
          </a:xfrm>
        </p:spPr>
        <p:txBody>
          <a:bodyPr anchor="ctr">
            <a:normAutofit fontScale="90000"/>
          </a:bodyPr>
          <a:lstStyle/>
          <a:p>
            <a:r>
              <a:rPr lang="en-US" altLang="en-US" sz="4800" b="1" i="1">
                <a:latin typeface="Benguiat Frisky" pitchFamily="66" charset="0"/>
              </a:rPr>
              <a:t>An Introduction to Logistic Regression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FDAC185-D6D3-C942-D2FF-2504D0FB756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latin typeface="Benguiat Frisky" pitchFamily="66" charset="0"/>
              </a:rPr>
              <a:t>John Whitehead</a:t>
            </a:r>
          </a:p>
          <a:p>
            <a:endParaRPr lang="en-US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B97187B-DB8F-2B92-4DFA-12CFC7429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>
                <a:latin typeface="Arial" panose="020B0604020202020204" pitchFamily="34" charset="0"/>
              </a:rPr>
              <a:t>Heteroskedasticity</a:t>
            </a:r>
          </a:p>
        </p:txBody>
      </p:sp>
      <p:pic>
        <p:nvPicPr>
          <p:cNvPr id="61443" name="Picture 3">
            <a:extLst>
              <a:ext uri="{FF2B5EF4-FFF2-40B4-BE49-F238E27FC236}">
                <a16:creationId xmlns:a16="http://schemas.microsoft.com/office/drawing/2014/main" id="{B0B33EA9-412D-76CE-0489-A976B9D5E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5221288" cy="4178300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B9855D3-DA1F-8A41-C739-041BDA4FC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sz="4000" b="1" i="1">
                <a:latin typeface="Arial" panose="020B0604020202020204" pitchFamily="34" charset="0"/>
              </a:rPr>
              <a:t>The Logistic Regression Model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C86A74A-6F3D-512C-332C-1E5618A795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800" dirty="0">
                <a:latin typeface="Benguiat Frisky" pitchFamily="66" charset="0"/>
              </a:rPr>
              <a:t>The "logit" model solves these problems:</a:t>
            </a:r>
            <a:br>
              <a:rPr lang="en-US" altLang="en-US" sz="2800" dirty="0">
                <a:latin typeface="Benguiat Frisky" pitchFamily="66" charset="0"/>
              </a:rPr>
            </a:br>
            <a:br>
              <a:rPr lang="en-US" altLang="en-US" sz="2800" dirty="0">
                <a:latin typeface="Benguiat Frisky" pitchFamily="66" charset="0"/>
              </a:rPr>
            </a:br>
            <a:r>
              <a:rPr lang="en-US" altLang="en-US" sz="2800" dirty="0">
                <a:latin typeface="Benguiat Frisky" pitchFamily="66" charset="0"/>
              </a:rPr>
              <a:t>ln[p/(1-p)] = </a:t>
            </a:r>
            <a:r>
              <a:rPr lang="en-US" altLang="en-US" sz="2800" i="1" dirty="0">
                <a:latin typeface="Benguiat Frisky" pitchFamily="66" charset="0"/>
                <a:sym typeface="Symbol" pitchFamily="2" charset="2"/>
              </a:rPr>
              <a:t></a:t>
            </a:r>
            <a:r>
              <a:rPr lang="en-US" altLang="en-US" sz="2800" dirty="0">
                <a:latin typeface="Benguiat Frisky" pitchFamily="66" charset="0"/>
              </a:rPr>
              <a:t> + </a:t>
            </a:r>
            <a:r>
              <a:rPr lang="en-US" altLang="en-US" sz="2800" i="1" dirty="0">
                <a:latin typeface="Benguiat Frisky" pitchFamily="66" charset="0"/>
                <a:sym typeface="Symbol" pitchFamily="2" charset="2"/>
              </a:rPr>
              <a:t></a:t>
            </a:r>
            <a:r>
              <a:rPr lang="en-US" altLang="en-US" sz="2800" dirty="0">
                <a:latin typeface="Benguiat Frisky" pitchFamily="66" charset="0"/>
              </a:rPr>
              <a:t>X + e</a:t>
            </a:r>
            <a:br>
              <a:rPr lang="en-US" altLang="en-US" sz="2800" dirty="0">
                <a:latin typeface="Benguiat Frisky" pitchFamily="66" charset="0"/>
              </a:rPr>
            </a:br>
            <a:endParaRPr lang="en-US" altLang="en-US" sz="2800" dirty="0">
              <a:latin typeface="Benguiat Frisky" pitchFamily="66" charset="0"/>
            </a:endParaRP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 sz="2800" dirty="0">
                <a:latin typeface="Benguiat Frisky" pitchFamily="66" charset="0"/>
              </a:rPr>
              <a:t>p is the probability that the event Y occurs, p(Y=1) </a:t>
            </a: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 sz="2800" dirty="0">
                <a:latin typeface="Benguiat Frisky" pitchFamily="66" charset="0"/>
              </a:rPr>
              <a:t>p/(1-p) is the "odds ratio" </a:t>
            </a: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 sz="2800" dirty="0">
                <a:latin typeface="Benguiat Frisky" pitchFamily="66" charset="0"/>
              </a:rPr>
              <a:t>ln[p/(1-p)] is the log odds ratio, or "logit"</a:t>
            </a:r>
            <a:r>
              <a:rPr lang="en-US" altLang="en-US" sz="2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11D67D4-D8F1-A1D2-6AFD-7A1DE73624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381000"/>
            <a:ext cx="8077200" cy="60198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sz="2800" b="1">
                <a:solidFill>
                  <a:schemeClr val="tx2"/>
                </a:solidFill>
                <a:latin typeface="Benguiat Frisky" pitchFamily="66" charset="0"/>
              </a:rPr>
              <a:t>More:</a:t>
            </a:r>
            <a:endParaRPr lang="en-US" altLang="en-US" sz="2800">
              <a:solidFill>
                <a:schemeClr val="tx2"/>
              </a:solidFill>
              <a:latin typeface="Benguiat Frisky" pitchFamily="66" charset="0"/>
            </a:endParaRP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 sz="2800">
                <a:latin typeface="Benguiat Frisky" pitchFamily="66" charset="0"/>
              </a:rPr>
              <a:t>The logistic distribution constrains the estimated probabilities to lie between 0 and 1. </a:t>
            </a: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 sz="2800">
                <a:latin typeface="Benguiat Frisky" pitchFamily="66" charset="0"/>
              </a:rPr>
              <a:t>The estimated probability is:</a:t>
            </a:r>
            <a:br>
              <a:rPr lang="en-US" altLang="en-US" sz="2800">
                <a:latin typeface="Benguiat Frisky" pitchFamily="66" charset="0"/>
              </a:rPr>
            </a:br>
            <a:br>
              <a:rPr lang="en-US" altLang="en-US" sz="2800">
                <a:latin typeface="Benguiat Frisky" pitchFamily="66" charset="0"/>
              </a:rPr>
            </a:br>
            <a:r>
              <a:rPr lang="en-US" altLang="en-US" sz="2800">
                <a:latin typeface="Benguiat Frisky" pitchFamily="66" charset="0"/>
              </a:rPr>
              <a:t>	p = 1/[1 + exp(-</a:t>
            </a:r>
            <a:r>
              <a:rPr lang="en-US" altLang="en-US" sz="2800" i="1">
                <a:latin typeface="Benguiat Frisky" pitchFamily="66" charset="0"/>
                <a:sym typeface="Symbol" pitchFamily="2" charset="2"/>
              </a:rPr>
              <a:t></a:t>
            </a:r>
            <a:r>
              <a:rPr lang="en-US" altLang="en-US" sz="2800">
                <a:latin typeface="Benguiat Frisky" pitchFamily="66" charset="0"/>
              </a:rPr>
              <a:t> - </a:t>
            </a:r>
            <a:r>
              <a:rPr lang="en-US" altLang="en-US" sz="2800" i="1">
                <a:latin typeface="Benguiat Frisky" pitchFamily="66" charset="0"/>
                <a:sym typeface="Symbol" pitchFamily="2" charset="2"/>
              </a:rPr>
              <a:t></a:t>
            </a:r>
            <a:r>
              <a:rPr lang="en-US" altLang="en-US" sz="2800" i="1">
                <a:latin typeface="Benguiat Frisky" pitchFamily="66" charset="0"/>
              </a:rPr>
              <a:t> </a:t>
            </a:r>
            <a:r>
              <a:rPr lang="en-US" altLang="en-US" sz="2800">
                <a:latin typeface="Benguiat Frisky" pitchFamily="66" charset="0"/>
              </a:rPr>
              <a:t>X)] </a:t>
            </a:r>
            <a:br>
              <a:rPr lang="en-US" altLang="en-US" sz="2800">
                <a:latin typeface="Benguiat Frisky" pitchFamily="66" charset="0"/>
              </a:rPr>
            </a:br>
            <a:endParaRPr lang="en-US" altLang="en-US" sz="2800">
              <a:latin typeface="Benguiat Frisky" pitchFamily="66" charset="0"/>
            </a:endParaRP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 sz="2800">
                <a:latin typeface="Benguiat Frisky" pitchFamily="66" charset="0"/>
              </a:rPr>
              <a:t>if you let </a:t>
            </a:r>
            <a:r>
              <a:rPr lang="en-US" altLang="en-US" sz="2800" i="1">
                <a:latin typeface="Benguiat Frisky" pitchFamily="66" charset="0"/>
                <a:sym typeface="Symbol" pitchFamily="2" charset="2"/>
              </a:rPr>
              <a:t></a:t>
            </a:r>
            <a:r>
              <a:rPr lang="en-US" altLang="en-US" sz="2800">
                <a:latin typeface="Benguiat Frisky" pitchFamily="66" charset="0"/>
              </a:rPr>
              <a:t> + </a:t>
            </a:r>
            <a:r>
              <a:rPr lang="en-US" altLang="en-US" sz="2800" i="1">
                <a:latin typeface="Benguiat Frisky" pitchFamily="66" charset="0"/>
                <a:sym typeface="Symbol" pitchFamily="2" charset="2"/>
              </a:rPr>
              <a:t></a:t>
            </a:r>
            <a:r>
              <a:rPr lang="en-US" altLang="en-US" sz="2800" i="1">
                <a:latin typeface="Benguiat Frisky" pitchFamily="66" charset="0"/>
              </a:rPr>
              <a:t> </a:t>
            </a:r>
            <a:r>
              <a:rPr lang="en-US" altLang="en-US" sz="2800">
                <a:latin typeface="Benguiat Frisky" pitchFamily="66" charset="0"/>
              </a:rPr>
              <a:t>X =0, then p = .50 </a:t>
            </a: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 sz="2800">
                <a:latin typeface="Benguiat Frisky" pitchFamily="66" charset="0"/>
              </a:rPr>
              <a:t>as </a:t>
            </a:r>
            <a:r>
              <a:rPr lang="en-US" altLang="en-US" sz="2800" i="1">
                <a:latin typeface="Benguiat Frisky" pitchFamily="66" charset="0"/>
                <a:sym typeface="Symbol" pitchFamily="2" charset="2"/>
              </a:rPr>
              <a:t></a:t>
            </a:r>
            <a:r>
              <a:rPr lang="en-US" altLang="en-US" sz="2800">
                <a:latin typeface="Benguiat Frisky" pitchFamily="66" charset="0"/>
              </a:rPr>
              <a:t> + </a:t>
            </a:r>
            <a:r>
              <a:rPr lang="en-US" altLang="en-US" sz="2800" i="1">
                <a:latin typeface="Benguiat Frisky" pitchFamily="66" charset="0"/>
                <a:sym typeface="Symbol" pitchFamily="2" charset="2"/>
              </a:rPr>
              <a:t></a:t>
            </a:r>
            <a:r>
              <a:rPr lang="en-US" altLang="en-US" sz="2800" i="1">
                <a:latin typeface="Benguiat Frisky" pitchFamily="66" charset="0"/>
              </a:rPr>
              <a:t> </a:t>
            </a:r>
            <a:r>
              <a:rPr lang="en-US" altLang="en-US" sz="2800">
                <a:latin typeface="Benguiat Frisky" pitchFamily="66" charset="0"/>
              </a:rPr>
              <a:t>X gets really big, p approaches 1 </a:t>
            </a: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 sz="2800">
                <a:latin typeface="Benguiat Frisky" pitchFamily="66" charset="0"/>
              </a:rPr>
              <a:t>as </a:t>
            </a:r>
            <a:r>
              <a:rPr lang="en-US" altLang="en-US" sz="2800" i="1">
                <a:latin typeface="Benguiat Frisky" pitchFamily="66" charset="0"/>
                <a:sym typeface="Symbol" pitchFamily="2" charset="2"/>
              </a:rPr>
              <a:t></a:t>
            </a:r>
            <a:r>
              <a:rPr lang="en-US" altLang="en-US" sz="2800">
                <a:latin typeface="Benguiat Frisky" pitchFamily="66" charset="0"/>
              </a:rPr>
              <a:t> + </a:t>
            </a:r>
            <a:r>
              <a:rPr lang="en-US" altLang="en-US" sz="2800" i="1">
                <a:latin typeface="Benguiat Frisky" pitchFamily="66" charset="0"/>
                <a:sym typeface="Symbol" pitchFamily="2" charset="2"/>
              </a:rPr>
              <a:t></a:t>
            </a:r>
            <a:r>
              <a:rPr lang="en-US" altLang="en-US" sz="2800" i="1">
                <a:latin typeface="Benguiat Frisky" pitchFamily="66" charset="0"/>
              </a:rPr>
              <a:t> </a:t>
            </a:r>
            <a:r>
              <a:rPr lang="en-US" altLang="en-US" sz="2800">
                <a:latin typeface="Benguiat Frisky" pitchFamily="66" charset="0"/>
              </a:rPr>
              <a:t>X gets really small, p approaches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53735CC-824D-C9B9-A41E-9C97CD303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>
                <a:latin typeface="Arial" panose="020B0604020202020204" pitchFamily="34" charset="0"/>
              </a:rPr>
              <a:t>Comparing linear Probability and Logit Models</a:t>
            </a:r>
          </a:p>
        </p:txBody>
      </p:sp>
      <p:sp>
        <p:nvSpPr>
          <p:cNvPr id="62467" name="Line 3">
            <a:extLst>
              <a:ext uri="{FF2B5EF4-FFF2-40B4-BE49-F238E27FC236}">
                <a16:creationId xmlns:a16="http://schemas.microsoft.com/office/drawing/2014/main" id="{3DCE8615-E14D-FDCF-9593-9EE91A8A6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133600"/>
            <a:ext cx="0" cy="426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8" name="Line 4">
            <a:extLst>
              <a:ext uri="{FF2B5EF4-FFF2-40B4-BE49-F238E27FC236}">
                <a16:creationId xmlns:a16="http://schemas.microsoft.com/office/drawing/2014/main" id="{F51BA243-6CB9-9F7A-2590-9F91707C9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5257800"/>
            <a:ext cx="685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9" name="Line 5">
            <a:extLst>
              <a:ext uri="{FF2B5EF4-FFF2-40B4-BE49-F238E27FC236}">
                <a16:creationId xmlns:a16="http://schemas.microsoft.com/office/drawing/2014/main" id="{A689F625-7F8C-3CF1-8F82-E5716F163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19400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1" name="Text Box 7">
            <a:extLst>
              <a:ext uri="{FF2B5EF4-FFF2-40B4-BE49-F238E27FC236}">
                <a16:creationId xmlns:a16="http://schemas.microsoft.com/office/drawing/2014/main" id="{8C8946C2-4040-A8B3-A8CA-6B0AB9A03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339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tx1"/>
                </a:solidFill>
                <a:latin typeface="Benguiat Frisky" pitchFamily="66" charset="0"/>
              </a:rPr>
              <a:t>0</a:t>
            </a:r>
          </a:p>
        </p:txBody>
      </p:sp>
      <p:sp>
        <p:nvSpPr>
          <p:cNvPr id="62472" name="Text Box 8">
            <a:extLst>
              <a:ext uri="{FF2B5EF4-FFF2-40B4-BE49-F238E27FC236}">
                <a16:creationId xmlns:a16="http://schemas.microsoft.com/office/drawing/2014/main" id="{78E855BC-FF7C-A468-D381-3084EA29F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90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tx1"/>
                </a:solidFill>
                <a:latin typeface="Benguiat Frisky" pitchFamily="66" charset="0"/>
              </a:rPr>
              <a:t>1</a:t>
            </a:r>
          </a:p>
        </p:txBody>
      </p:sp>
      <p:sp>
        <p:nvSpPr>
          <p:cNvPr id="62474" name="Line 10">
            <a:extLst>
              <a:ext uri="{FF2B5EF4-FFF2-40B4-BE49-F238E27FC236}">
                <a16:creationId xmlns:a16="http://schemas.microsoft.com/office/drawing/2014/main" id="{7940B94E-B90A-870A-0E5A-4A1F529144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2514600"/>
            <a:ext cx="5334000" cy="3200400"/>
          </a:xfrm>
          <a:prstGeom prst="line">
            <a:avLst/>
          </a:prstGeom>
          <a:noFill/>
          <a:ln w="57150">
            <a:solidFill>
              <a:srgbClr val="CCFFCC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1" name="WordArt 17">
            <a:extLst>
              <a:ext uri="{FF2B5EF4-FFF2-40B4-BE49-F238E27FC236}">
                <a16:creationId xmlns:a16="http://schemas.microsoft.com/office/drawing/2014/main" id="{4E2496E8-D9B4-F76B-FBAC-BA0EFC7A9E0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001000" y="4953000"/>
            <a:ext cx="358775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X</a:t>
            </a:r>
          </a:p>
        </p:txBody>
      </p:sp>
      <p:sp>
        <p:nvSpPr>
          <p:cNvPr id="62482" name="WordArt 18">
            <a:extLst>
              <a:ext uri="{FF2B5EF4-FFF2-40B4-BE49-F238E27FC236}">
                <a16:creationId xmlns:a16="http://schemas.microsoft.com/office/drawing/2014/main" id="{708C7156-979A-DF46-F6FC-F7DCFF01BB7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143000" y="1752600"/>
            <a:ext cx="358775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Y</a:t>
            </a:r>
          </a:p>
        </p:txBody>
      </p:sp>
      <p:sp>
        <p:nvSpPr>
          <p:cNvPr id="62487" name="Text Box 23">
            <a:extLst>
              <a:ext uri="{FF2B5EF4-FFF2-40B4-BE49-F238E27FC236}">
                <a16:creationId xmlns:a16="http://schemas.microsoft.com/office/drawing/2014/main" id="{49796519-4D61-941C-0123-FB4F60E86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981200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Benguiat Frisky" pitchFamily="66" charset="0"/>
              </a:rPr>
              <a:t>LP Model</a:t>
            </a:r>
          </a:p>
        </p:txBody>
      </p:sp>
      <p:grpSp>
        <p:nvGrpSpPr>
          <p:cNvPr id="62490" name="Group 26">
            <a:extLst>
              <a:ext uri="{FF2B5EF4-FFF2-40B4-BE49-F238E27FC236}">
                <a16:creationId xmlns:a16="http://schemas.microsoft.com/office/drawing/2014/main" id="{20189C22-D01A-DA99-74C3-50A285739BE8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895600"/>
            <a:ext cx="6502400" cy="2209800"/>
            <a:chOff x="1296" y="1824"/>
            <a:chExt cx="4096" cy="1392"/>
          </a:xfrm>
        </p:grpSpPr>
        <p:grpSp>
          <p:nvGrpSpPr>
            <p:cNvPr id="62483" name="Group 19">
              <a:extLst>
                <a:ext uri="{FF2B5EF4-FFF2-40B4-BE49-F238E27FC236}">
                  <a16:creationId xmlns:a16="http://schemas.microsoft.com/office/drawing/2014/main" id="{6E192E89-188A-B5D6-A117-533D6B93AB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1824"/>
              <a:ext cx="3456" cy="1392"/>
              <a:chOff x="1200" y="1872"/>
              <a:chExt cx="3352" cy="1296"/>
            </a:xfrm>
          </p:grpSpPr>
          <p:sp>
            <p:nvSpPr>
              <p:cNvPr id="62478" name="Freeform 14">
                <a:extLst>
                  <a:ext uri="{FF2B5EF4-FFF2-40B4-BE49-F238E27FC236}">
                    <a16:creationId xmlns:a16="http://schemas.microsoft.com/office/drawing/2014/main" id="{833A4E6D-E7F0-8243-4FAE-B1CB67CCA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1872"/>
                <a:ext cx="1864" cy="744"/>
              </a:xfrm>
              <a:custGeom>
                <a:avLst/>
                <a:gdLst>
                  <a:gd name="T0" fmla="*/ 2536 w 2536"/>
                  <a:gd name="T1" fmla="*/ 24 h 864"/>
                  <a:gd name="T2" fmla="*/ 904 w 2536"/>
                  <a:gd name="T3" fmla="*/ 120 h 864"/>
                  <a:gd name="T4" fmla="*/ 136 w 2536"/>
                  <a:gd name="T5" fmla="*/ 744 h 864"/>
                  <a:gd name="T6" fmla="*/ 88 w 2536"/>
                  <a:gd name="T7" fmla="*/ 840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36" h="864">
                    <a:moveTo>
                      <a:pt x="2536" y="24"/>
                    </a:moveTo>
                    <a:cubicBezTo>
                      <a:pt x="1920" y="12"/>
                      <a:pt x="1304" y="0"/>
                      <a:pt x="904" y="120"/>
                    </a:cubicBezTo>
                    <a:cubicBezTo>
                      <a:pt x="504" y="240"/>
                      <a:pt x="272" y="624"/>
                      <a:pt x="136" y="744"/>
                    </a:cubicBezTo>
                    <a:cubicBezTo>
                      <a:pt x="0" y="864"/>
                      <a:pt x="44" y="852"/>
                      <a:pt x="88" y="840"/>
                    </a:cubicBezTo>
                  </a:path>
                </a:pathLst>
              </a:custGeom>
              <a:noFill/>
              <a:ln w="57150" cap="flat" cmpd="sng">
                <a:solidFill>
                  <a:srgbClr val="FFCCFF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9" name="Freeform 15">
                <a:extLst>
                  <a:ext uri="{FF2B5EF4-FFF2-40B4-BE49-F238E27FC236}">
                    <a16:creationId xmlns:a16="http://schemas.microsoft.com/office/drawing/2014/main" id="{7DBD95AA-2290-E115-0812-F20BCE33D04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200" y="2592"/>
                <a:ext cx="1536" cy="576"/>
              </a:xfrm>
              <a:custGeom>
                <a:avLst/>
                <a:gdLst>
                  <a:gd name="T0" fmla="*/ 2536 w 2536"/>
                  <a:gd name="T1" fmla="*/ 24 h 864"/>
                  <a:gd name="T2" fmla="*/ 904 w 2536"/>
                  <a:gd name="T3" fmla="*/ 120 h 864"/>
                  <a:gd name="T4" fmla="*/ 136 w 2536"/>
                  <a:gd name="T5" fmla="*/ 744 h 864"/>
                  <a:gd name="T6" fmla="*/ 88 w 2536"/>
                  <a:gd name="T7" fmla="*/ 840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36" h="864">
                    <a:moveTo>
                      <a:pt x="2536" y="24"/>
                    </a:moveTo>
                    <a:cubicBezTo>
                      <a:pt x="1920" y="12"/>
                      <a:pt x="1304" y="0"/>
                      <a:pt x="904" y="120"/>
                    </a:cubicBezTo>
                    <a:cubicBezTo>
                      <a:pt x="504" y="240"/>
                      <a:pt x="272" y="624"/>
                      <a:pt x="136" y="744"/>
                    </a:cubicBezTo>
                    <a:cubicBezTo>
                      <a:pt x="0" y="864"/>
                      <a:pt x="44" y="852"/>
                      <a:pt x="88" y="840"/>
                    </a:cubicBezTo>
                  </a:path>
                </a:pathLst>
              </a:custGeom>
              <a:noFill/>
              <a:ln w="57150" cap="flat" cmpd="sng">
                <a:solidFill>
                  <a:srgbClr val="FFCCFF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488" name="Text Box 24">
              <a:extLst>
                <a:ext uri="{FF2B5EF4-FFF2-40B4-BE49-F238E27FC236}">
                  <a16:creationId xmlns:a16="http://schemas.microsoft.com/office/drawing/2014/main" id="{252B151A-82AB-994A-4954-187012EAD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968"/>
              <a:ext cx="11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Benguiat Frisky" pitchFamily="66" charset="0"/>
                </a:rPr>
                <a:t>Logit Model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10D28E3-6E4C-163B-2E0B-EEB16FAD0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3600" b="1" i="1">
                <a:latin typeface="Arial" panose="020B0604020202020204" pitchFamily="34" charset="0"/>
              </a:rPr>
              <a:t>Maximum Likelihood Estimation (MLE)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CF1EB5F-6746-A3FB-8290-ACDF10B164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5105400"/>
          </a:xfrm>
          <a:noFill/>
          <a:ln/>
        </p:spPr>
        <p:txBody>
          <a:bodyPr/>
          <a:lstStyle/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 sz="2800">
                <a:latin typeface="Benguiat Frisky" pitchFamily="66" charset="0"/>
              </a:rPr>
              <a:t>MLE is a statistical method for estimating the coefficients of a model.</a:t>
            </a: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 sz="2800">
                <a:latin typeface="Benguiat Frisky" pitchFamily="66" charset="0"/>
              </a:rPr>
              <a:t>The likelihood function (L) measures the probability of observing the particular set of dependent variable values (p</a:t>
            </a:r>
            <a:r>
              <a:rPr lang="en-US" altLang="en-US" sz="2800" baseline="-25000">
                <a:latin typeface="Benguiat Frisky" pitchFamily="66" charset="0"/>
              </a:rPr>
              <a:t>1</a:t>
            </a:r>
            <a:r>
              <a:rPr lang="en-US" altLang="en-US" sz="2800">
                <a:latin typeface="Benguiat Frisky" pitchFamily="66" charset="0"/>
              </a:rPr>
              <a:t>, p</a:t>
            </a:r>
            <a:r>
              <a:rPr lang="en-US" altLang="en-US" sz="2800" baseline="-25000">
                <a:latin typeface="Benguiat Frisky" pitchFamily="66" charset="0"/>
              </a:rPr>
              <a:t>2</a:t>
            </a:r>
            <a:r>
              <a:rPr lang="en-US" altLang="en-US" sz="2800">
                <a:latin typeface="Benguiat Frisky" pitchFamily="66" charset="0"/>
              </a:rPr>
              <a:t>, ..., p</a:t>
            </a:r>
            <a:r>
              <a:rPr lang="en-US" altLang="en-US" sz="2800" baseline="-25000">
                <a:latin typeface="Benguiat Frisky" pitchFamily="66" charset="0"/>
              </a:rPr>
              <a:t>n</a:t>
            </a:r>
            <a:r>
              <a:rPr lang="en-US" altLang="en-US" sz="2800">
                <a:latin typeface="Benguiat Frisky" pitchFamily="66" charset="0"/>
              </a:rPr>
              <a:t>) that occur in the sample: </a:t>
            </a:r>
            <a:br>
              <a:rPr lang="en-US" altLang="en-US" sz="2800">
                <a:latin typeface="Benguiat Frisky" pitchFamily="66" charset="0"/>
              </a:rPr>
            </a:br>
            <a:r>
              <a:rPr lang="en-US" altLang="en-US" sz="2800">
                <a:latin typeface="Benguiat Frisky" pitchFamily="66" charset="0"/>
              </a:rPr>
              <a:t>	L = Prob (p</a:t>
            </a:r>
            <a:r>
              <a:rPr lang="en-US" altLang="en-US" sz="2800" baseline="-25000">
                <a:latin typeface="Benguiat Frisky" pitchFamily="66" charset="0"/>
              </a:rPr>
              <a:t>1</a:t>
            </a:r>
            <a:r>
              <a:rPr lang="en-US" altLang="en-US" sz="2800">
                <a:latin typeface="Benguiat Frisky" pitchFamily="66" charset="0"/>
              </a:rPr>
              <a:t>* p</a:t>
            </a:r>
            <a:r>
              <a:rPr lang="en-US" altLang="en-US" sz="2800" baseline="-25000">
                <a:latin typeface="Benguiat Frisky" pitchFamily="66" charset="0"/>
              </a:rPr>
              <a:t>2</a:t>
            </a:r>
            <a:r>
              <a:rPr lang="en-US" altLang="en-US" sz="2800">
                <a:latin typeface="Benguiat Frisky" pitchFamily="66" charset="0"/>
              </a:rPr>
              <a:t>* * * p</a:t>
            </a:r>
            <a:r>
              <a:rPr lang="en-US" altLang="en-US" sz="2800" baseline="-25000">
                <a:latin typeface="Benguiat Frisky" pitchFamily="66" charset="0"/>
              </a:rPr>
              <a:t>n</a:t>
            </a:r>
            <a:r>
              <a:rPr lang="en-US" altLang="en-US" sz="2800">
                <a:latin typeface="Benguiat Frisky" pitchFamily="66" charset="0"/>
              </a:rPr>
              <a:t>)</a:t>
            </a: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 sz="2800">
                <a:latin typeface="Benguiat Frisky" pitchFamily="66" charset="0"/>
              </a:rPr>
              <a:t>The higher the L, the higher the probability of observing the ps in the sample.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B7781348-CE5B-27FC-F4AF-63C4B39C38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457200"/>
            <a:ext cx="7772400" cy="5943600"/>
          </a:xfrm>
          <a:noFill/>
          <a:ln/>
        </p:spPr>
        <p:txBody>
          <a:bodyPr>
            <a:normAutofit/>
          </a:bodyPr>
          <a:lstStyle/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 sz="2800">
                <a:latin typeface="Benguiat Frisky" pitchFamily="66" charset="0"/>
              </a:rPr>
              <a:t>MLE involves finding the coefficients (</a:t>
            </a:r>
            <a:r>
              <a:rPr lang="en-US" altLang="en-US" sz="2800" i="1">
                <a:latin typeface="Benguiat Frisky" pitchFamily="66" charset="0"/>
                <a:sym typeface="Symbol" pitchFamily="2" charset="2"/>
              </a:rPr>
              <a:t></a:t>
            </a:r>
            <a:r>
              <a:rPr lang="en-US" altLang="en-US" sz="2800">
                <a:latin typeface="Benguiat Frisky" pitchFamily="66" charset="0"/>
              </a:rPr>
              <a:t>, </a:t>
            </a:r>
            <a:r>
              <a:rPr lang="en-US" altLang="en-US" sz="2800" i="1">
                <a:latin typeface="Benguiat Frisky" pitchFamily="66" charset="0"/>
                <a:sym typeface="Symbol" pitchFamily="2" charset="2"/>
              </a:rPr>
              <a:t></a:t>
            </a:r>
            <a:r>
              <a:rPr lang="en-US" altLang="en-US" sz="2800">
                <a:latin typeface="Benguiat Frisky" pitchFamily="66" charset="0"/>
              </a:rPr>
              <a:t>) that makes the log of the likelihood function (LL &lt; 0) as large as possible </a:t>
            </a: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 sz="2800">
                <a:latin typeface="Benguiat Frisky" pitchFamily="66" charset="0"/>
              </a:rPr>
              <a:t>Or, finds the coefficients that make -2 times the log of the likelihood function (-2LL) as small as possible</a:t>
            </a: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 sz="2800">
                <a:latin typeface="Benguiat Frisky" pitchFamily="66" charset="0"/>
              </a:rPr>
              <a:t>The maximum likelihood estimates solve the following condition: </a:t>
            </a:r>
            <a:br>
              <a:rPr lang="en-US" altLang="en-US" sz="2800">
                <a:latin typeface="Benguiat Frisky" pitchFamily="66" charset="0"/>
              </a:rPr>
            </a:br>
            <a:br>
              <a:rPr lang="en-US" altLang="en-US" sz="2800">
                <a:latin typeface="Benguiat Frisky" pitchFamily="66" charset="0"/>
              </a:rPr>
            </a:br>
            <a:r>
              <a:rPr lang="en-US" altLang="en-US" sz="2800">
                <a:latin typeface="Benguiat Frisky" pitchFamily="66" charset="0"/>
              </a:rPr>
              <a:t>	{Y - p(Y=1)}X</a:t>
            </a:r>
            <a:r>
              <a:rPr lang="en-US" altLang="en-US" sz="2800" baseline="-25000">
                <a:latin typeface="Benguiat Frisky" pitchFamily="66" charset="0"/>
              </a:rPr>
              <a:t>i</a:t>
            </a:r>
            <a:r>
              <a:rPr lang="en-US" altLang="en-US" sz="2800">
                <a:latin typeface="Benguiat Frisky" pitchFamily="66" charset="0"/>
              </a:rPr>
              <a:t> = 0</a:t>
            </a:r>
            <a:br>
              <a:rPr lang="en-US" altLang="en-US" sz="2800">
                <a:latin typeface="Benguiat Frisky" pitchFamily="66" charset="0"/>
              </a:rPr>
            </a:br>
            <a:br>
              <a:rPr lang="en-US" altLang="en-US" sz="2800">
                <a:latin typeface="Benguiat Frisky" pitchFamily="66" charset="0"/>
              </a:rPr>
            </a:br>
            <a:r>
              <a:rPr lang="en-US" altLang="en-US" sz="2800">
                <a:latin typeface="Benguiat Frisky" pitchFamily="66" charset="0"/>
              </a:rPr>
              <a:t>summed over all observations, i = 1,…,n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9047B64-462B-2886-8DCF-1CD53DFBF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  <a:noFill/>
          <a:ln/>
        </p:spPr>
        <p:txBody>
          <a:bodyPr/>
          <a:lstStyle/>
          <a:p>
            <a:r>
              <a:rPr lang="en-US" altLang="en-US" b="1" i="1">
                <a:latin typeface="Arial" panose="020B0604020202020204" pitchFamily="34" charset="0"/>
              </a:rPr>
              <a:t>Interpreting Coefficients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90E73CC-E678-DCE1-12DB-F2B9392105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11480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 sz="2800" dirty="0">
                <a:latin typeface="Benguiat Frisky" pitchFamily="66" charset="0"/>
              </a:rPr>
              <a:t>Since: </a:t>
            </a:r>
            <a:br>
              <a:rPr lang="en-US" altLang="en-US" sz="2800" dirty="0">
                <a:latin typeface="Benguiat Frisky" pitchFamily="66" charset="0"/>
              </a:rPr>
            </a:br>
            <a:br>
              <a:rPr lang="en-US" altLang="en-US" sz="2800" dirty="0">
                <a:latin typeface="Benguiat Frisky" pitchFamily="66" charset="0"/>
              </a:rPr>
            </a:br>
            <a:r>
              <a:rPr lang="en-US" altLang="en-US" sz="2800" dirty="0">
                <a:latin typeface="Benguiat Frisky" pitchFamily="66" charset="0"/>
              </a:rPr>
              <a:t>ln[p/(1-p)] = </a:t>
            </a:r>
            <a:r>
              <a:rPr lang="en-US" altLang="en-US" sz="2800" i="1" dirty="0">
                <a:latin typeface="Benguiat Frisky" pitchFamily="66" charset="0"/>
                <a:sym typeface="Symbol" pitchFamily="2" charset="2"/>
              </a:rPr>
              <a:t></a:t>
            </a:r>
            <a:r>
              <a:rPr lang="en-US" altLang="en-US" sz="2800" dirty="0">
                <a:latin typeface="Benguiat Frisky" pitchFamily="66" charset="0"/>
              </a:rPr>
              <a:t> + </a:t>
            </a:r>
            <a:r>
              <a:rPr lang="en-US" altLang="en-US" sz="2800" i="1" dirty="0">
                <a:latin typeface="Benguiat Frisky" pitchFamily="66" charset="0"/>
                <a:sym typeface="Symbol" pitchFamily="2" charset="2"/>
              </a:rPr>
              <a:t></a:t>
            </a:r>
            <a:r>
              <a:rPr lang="en-US" altLang="en-US" sz="2800" dirty="0">
                <a:latin typeface="Benguiat Frisky" pitchFamily="66" charset="0"/>
              </a:rPr>
              <a:t>X + e</a:t>
            </a:r>
            <a:br>
              <a:rPr lang="en-US" altLang="en-US" sz="2800" dirty="0">
                <a:latin typeface="Benguiat Frisky" pitchFamily="66" charset="0"/>
              </a:rPr>
            </a:br>
            <a:endParaRPr lang="en-US" altLang="en-US" sz="2800" dirty="0">
              <a:latin typeface="Benguiat Frisky" pitchFamily="66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en-US" sz="2800" dirty="0">
                <a:latin typeface="Benguiat Frisky" pitchFamily="66" charset="0"/>
              </a:rPr>
              <a:t>	The slope coefficient (</a:t>
            </a:r>
            <a:r>
              <a:rPr lang="en-US" altLang="en-US" sz="2800" i="1" dirty="0">
                <a:latin typeface="Benguiat Frisky" pitchFamily="66" charset="0"/>
                <a:sym typeface="Symbol" pitchFamily="2" charset="2"/>
              </a:rPr>
              <a:t></a:t>
            </a:r>
            <a:r>
              <a:rPr lang="en-US" altLang="en-US" sz="2800" dirty="0">
                <a:latin typeface="Benguiat Frisky" pitchFamily="66" charset="0"/>
              </a:rPr>
              <a:t>) is interpreted as the rate of change in the "log odds" as X changes … not very useful.</a:t>
            </a: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 sz="2800" dirty="0">
                <a:latin typeface="Benguiat Frisky" pitchFamily="66" charset="0"/>
              </a:rPr>
              <a:t>Since: </a:t>
            </a:r>
            <a:br>
              <a:rPr lang="en-US" altLang="en-US" sz="2800" dirty="0">
                <a:latin typeface="Benguiat Frisky" pitchFamily="66" charset="0"/>
              </a:rPr>
            </a:br>
            <a:br>
              <a:rPr lang="en-US" altLang="en-US" sz="2800" dirty="0">
                <a:latin typeface="Benguiat Frisky" pitchFamily="66" charset="0"/>
              </a:rPr>
            </a:br>
            <a:r>
              <a:rPr lang="en-US" altLang="en-US" sz="2800" dirty="0">
                <a:latin typeface="Benguiat Frisky" pitchFamily="66" charset="0"/>
              </a:rPr>
              <a:t>p = 1/[1 + exp(-</a:t>
            </a:r>
            <a:r>
              <a:rPr lang="en-US" altLang="en-US" sz="2800" i="1" dirty="0">
                <a:latin typeface="Benguiat Frisky" pitchFamily="66" charset="0"/>
                <a:sym typeface="Symbol" pitchFamily="2" charset="2"/>
              </a:rPr>
              <a:t></a:t>
            </a:r>
            <a:r>
              <a:rPr lang="en-US" altLang="en-US" sz="2800" dirty="0">
                <a:latin typeface="Benguiat Frisky" pitchFamily="66" charset="0"/>
              </a:rPr>
              <a:t> - </a:t>
            </a:r>
            <a:r>
              <a:rPr lang="en-US" altLang="en-US" sz="2800" i="1" dirty="0">
                <a:latin typeface="Benguiat Frisky" pitchFamily="66" charset="0"/>
                <a:sym typeface="Symbol" pitchFamily="2" charset="2"/>
              </a:rPr>
              <a:t></a:t>
            </a:r>
            <a:r>
              <a:rPr lang="en-US" altLang="en-US" sz="2800" i="1" dirty="0">
                <a:latin typeface="Benguiat Frisky" pitchFamily="66" charset="0"/>
              </a:rPr>
              <a:t> </a:t>
            </a:r>
            <a:r>
              <a:rPr lang="en-US" altLang="en-US" sz="2800" dirty="0">
                <a:latin typeface="Benguiat Frisky" pitchFamily="66" charset="0"/>
              </a:rPr>
              <a:t>X)] </a:t>
            </a:r>
            <a:br>
              <a:rPr lang="en-US" altLang="en-US" sz="2800" dirty="0">
                <a:latin typeface="Benguiat Frisky" pitchFamily="66" charset="0"/>
              </a:rPr>
            </a:br>
            <a:br>
              <a:rPr lang="en-US" altLang="en-US" sz="2800" dirty="0">
                <a:latin typeface="Benguiat Frisky" pitchFamily="66" charset="0"/>
              </a:rPr>
            </a:br>
            <a:r>
              <a:rPr lang="en-US" altLang="en-US" sz="2800" dirty="0">
                <a:latin typeface="Benguiat Frisky" pitchFamily="66" charset="0"/>
              </a:rPr>
              <a:t>The marginal effect of a change in X on the probability is: </a:t>
            </a:r>
            <a:r>
              <a:rPr lang="en-US" altLang="en-US" sz="2800" dirty="0">
                <a:latin typeface="Benguiat Frisky" pitchFamily="66" charset="0"/>
                <a:sym typeface="WP MathA" pitchFamily="2" charset="2"/>
              </a:rPr>
              <a:t>∂</a:t>
            </a:r>
            <a:r>
              <a:rPr lang="en-US" altLang="en-US" sz="2800" dirty="0">
                <a:latin typeface="Benguiat Frisky" pitchFamily="66" charset="0"/>
              </a:rPr>
              <a:t>p/∂X = f(</a:t>
            </a:r>
            <a:r>
              <a:rPr lang="en-US" altLang="en-US" sz="2800" i="1" dirty="0">
                <a:latin typeface="Benguiat Frisky" pitchFamily="66" charset="0"/>
                <a:sym typeface="Symbol" pitchFamily="2" charset="2"/>
              </a:rPr>
              <a:t></a:t>
            </a:r>
            <a:r>
              <a:rPr lang="en-US" altLang="en-US" sz="2800" i="1" dirty="0">
                <a:latin typeface="Benguiat Frisky" pitchFamily="66" charset="0"/>
              </a:rPr>
              <a:t> </a:t>
            </a:r>
            <a:r>
              <a:rPr lang="en-US" altLang="en-US" sz="2800" dirty="0">
                <a:latin typeface="Benguiat Frisky" pitchFamily="66" charset="0"/>
              </a:rPr>
              <a:t>X) </a:t>
            </a:r>
            <a:r>
              <a:rPr lang="en-US" altLang="en-US" sz="2800" i="1" dirty="0">
                <a:latin typeface="Benguiat Frisky" pitchFamily="66" charset="0"/>
                <a:sym typeface="Symbol" pitchFamily="2" charset="2"/>
              </a:rPr>
              <a:t>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800" dirty="0">
              <a:latin typeface="Benguiat Frisky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39DD51C-2D0E-94E7-915D-EDE043BBF3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457200"/>
            <a:ext cx="7772400" cy="5943600"/>
          </a:xfrm>
          <a:noFill/>
          <a:ln/>
        </p:spPr>
        <p:txBody>
          <a:bodyPr/>
          <a:lstStyle/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 sz="3600">
                <a:latin typeface="Benguiat Frisky" pitchFamily="66" charset="0"/>
              </a:rPr>
              <a:t>An interpretation of the logit coefficient which is usually more intuitive is the "odds ratio"</a:t>
            </a: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>
                <a:latin typeface="Benguiat Frisky" pitchFamily="66" charset="0"/>
              </a:rPr>
              <a:t>Since:</a:t>
            </a:r>
            <a:br>
              <a:rPr lang="en-US" altLang="en-US">
                <a:latin typeface="Benguiat Frisky" pitchFamily="66" charset="0"/>
              </a:rPr>
            </a:br>
            <a:br>
              <a:rPr lang="en-US" altLang="en-US">
                <a:latin typeface="Benguiat Frisky" pitchFamily="66" charset="0"/>
              </a:rPr>
            </a:br>
            <a:r>
              <a:rPr lang="en-US" altLang="en-US">
                <a:latin typeface="Benguiat Frisky" pitchFamily="66" charset="0"/>
              </a:rPr>
              <a:t> [p/(1-p)] = exp(</a:t>
            </a:r>
            <a:r>
              <a:rPr lang="en-US" altLang="en-US" i="1">
                <a:latin typeface="Benguiat Frisky" pitchFamily="66" charset="0"/>
                <a:sym typeface="Symbol" pitchFamily="2" charset="2"/>
              </a:rPr>
              <a:t> + </a:t>
            </a:r>
            <a:r>
              <a:rPr lang="en-US" altLang="en-US" i="1">
                <a:latin typeface="Benguiat Frisky" pitchFamily="66" charset="0"/>
              </a:rPr>
              <a:t>X</a:t>
            </a:r>
            <a:r>
              <a:rPr lang="en-US" altLang="en-US">
                <a:latin typeface="Benguiat Frisky" pitchFamily="66" charset="0"/>
              </a:rPr>
              <a:t>)</a:t>
            </a:r>
            <a:br>
              <a:rPr lang="en-US" altLang="en-US">
                <a:latin typeface="Benguiat Frisky" pitchFamily="66" charset="0"/>
              </a:rPr>
            </a:br>
            <a:endParaRPr lang="en-US" altLang="en-US">
              <a:latin typeface="Benguiat Frisky" pitchFamily="66" charset="0"/>
            </a:endParaRPr>
          </a:p>
          <a:p>
            <a:pPr>
              <a:buClr>
                <a:schemeClr val="hlink"/>
              </a:buClr>
              <a:buFont typeface="Wingdings" pitchFamily="2" charset="2"/>
              <a:buNone/>
            </a:pPr>
            <a:r>
              <a:rPr lang="en-US" altLang="en-US" sz="3600">
                <a:latin typeface="Benguiat Frisky" pitchFamily="66" charset="0"/>
              </a:rPr>
              <a:t>	exp(</a:t>
            </a:r>
            <a:r>
              <a:rPr lang="en-US" altLang="en-US" sz="3600" i="1">
                <a:latin typeface="Benguiat Frisky" pitchFamily="66" charset="0"/>
                <a:sym typeface="Symbol" pitchFamily="2" charset="2"/>
              </a:rPr>
              <a:t></a:t>
            </a:r>
            <a:r>
              <a:rPr lang="en-US" altLang="en-US" sz="3600">
                <a:latin typeface="Benguiat Frisky" pitchFamily="66" charset="0"/>
              </a:rPr>
              <a:t>) is the effect of the independent variable on the "odds ratio"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26F36-E6C0-14D1-60CB-E29B5F36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352FB-9ED1-2099-51ED-EBE2DAE37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333333"/>
              </a:solidFill>
              <a:effectLst/>
              <a:latin typeface="ProximaNova" panose="02000506030000020004" pitchFamily="2" charset="0"/>
            </a:endParaRP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ProximaNova" panose="02000506030000020004" pitchFamily="2" charset="0"/>
              </a:rPr>
              <a:t>Suppose we have beta =  .1563404, We can say that the coefficient for the predictor is the difference in the log odds.  In other words, for a one-unit increase in X, the expected change in log odds is .1563404.</a:t>
            </a:r>
            <a:endParaRPr lang="en-US" dirty="0">
              <a:solidFill>
                <a:srgbClr val="333333"/>
              </a:solidFill>
              <a:latin typeface="ProximaNova" panose="02000506030000020004" pitchFamily="2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ProximaNova" panose="02000506030000020004" pitchFamily="2" charset="0"/>
              </a:rPr>
              <a:t>W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ProximaNova" panose="02000506030000020004" pitchFamily="2" charset="0"/>
              </a:rPr>
              <a:t>e can also say for a one-unit increase in X, we expect to see about 17% increase in the odds of being Y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7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B83BF12-D939-4B70-0C04-9FCE55565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4800" b="1" i="1">
                <a:latin typeface="Benguiat Frisky" pitchFamily="66" charset="0"/>
              </a:rPr>
              <a:t>Outline</a:t>
            </a:r>
            <a:endParaRPr lang="en-US" altLang="en-US" sz="4800" b="1" i="1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B626199-37C9-F802-9976-6A17A93D7A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2413" y="2209800"/>
            <a:ext cx="6630987" cy="4114800"/>
          </a:xfrm>
          <a:noFill/>
          <a:ln/>
        </p:spPr>
        <p:txBody>
          <a:bodyPr>
            <a:normAutofit/>
          </a:bodyPr>
          <a:lstStyle/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 sz="4400">
                <a:latin typeface="Benguiat Frisky" pitchFamily="66" charset="0"/>
              </a:rPr>
              <a:t>Introduction and Description</a:t>
            </a: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 sz="4400">
                <a:latin typeface="Benguiat Frisky" pitchFamily="66" charset="0"/>
              </a:rPr>
              <a:t>Some Potential Problems and Solutions</a:t>
            </a: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 sz="4400">
                <a:latin typeface="Benguiat Frisky" pitchFamily="66" charset="0"/>
              </a:rPr>
              <a:t>Writing Up the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166D94A-45C4-2523-BDE2-899987BB6B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b="1" i="1">
                <a:latin typeface="Arial" panose="020B0604020202020204" pitchFamily="34" charset="0"/>
              </a:rPr>
              <a:t>Introduction and Description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75DC075-4DFC-5608-651E-6F8128280E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>
                <a:latin typeface="Benguiat Frisky" pitchFamily="66" charset="0"/>
              </a:rPr>
              <a:t>Why use logistic regression?</a:t>
            </a: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>
                <a:latin typeface="Benguiat Frisky" pitchFamily="66" charset="0"/>
              </a:rPr>
              <a:t>Estimation by maximum likelihood</a:t>
            </a: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>
                <a:latin typeface="Benguiat Frisky" pitchFamily="66" charset="0"/>
              </a:rPr>
              <a:t>Interpreting coefficients</a:t>
            </a: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>
                <a:latin typeface="Benguiat Frisky" pitchFamily="66" charset="0"/>
              </a:rPr>
              <a:t>Hypothesis testing</a:t>
            </a: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>
                <a:latin typeface="Benguiat Frisky" pitchFamily="66" charset="0"/>
              </a:rPr>
              <a:t>Evaluating the performance of the model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B40E794-699C-9480-15F7-872466827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b="1" i="1">
                <a:latin typeface="Arial" panose="020B0604020202020204" pitchFamily="34" charset="0"/>
              </a:rPr>
              <a:t>Why use logistic regression?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E55F3FA-A3F3-FBAF-B542-763EC5DFDD8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2400" cy="4419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 sz="2800" dirty="0">
                <a:latin typeface="Benguiat Frisky" pitchFamily="66" charset="0"/>
              </a:rPr>
              <a:t>There are many important research topics for which the dependent variable is "limited."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 sz="2800" dirty="0">
                <a:latin typeface="Benguiat Frisky" pitchFamily="66" charset="0"/>
              </a:rPr>
              <a:t>For example: voting, morbidity or mortality, and participation data is not continuous or distributed normally.</a:t>
            </a: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 sz="2800" dirty="0">
                <a:latin typeface="Benguiat Frisky" pitchFamily="66" charset="0"/>
              </a:rPr>
              <a:t>Binary logistic regression is a type of regression analysis where the dependent variable is a dummy variable: coded 0 (did not vote) or 1(did vote)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D0DDC0E-1217-CACE-71AA-E598840B6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b="1" i="1">
                <a:latin typeface="Arial" panose="020B0604020202020204" pitchFamily="34" charset="0"/>
              </a:rPr>
              <a:t>The Linear Probability Model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74053C-78D1-FBCE-DAEC-B2FCC27A2C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latin typeface="Benguiat Frisky" pitchFamily="66" charset="0"/>
              </a:rPr>
              <a:t>In the OLS regression: </a:t>
            </a:r>
          </a:p>
          <a:p>
            <a:pPr>
              <a:buFontTx/>
              <a:buNone/>
            </a:pPr>
            <a:r>
              <a:rPr lang="en-US" altLang="en-US" dirty="0">
                <a:latin typeface="Benguiat Frisky" pitchFamily="66" charset="0"/>
              </a:rPr>
              <a:t>	Y = </a:t>
            </a:r>
            <a:r>
              <a:rPr lang="en-US" altLang="en-US" dirty="0">
                <a:latin typeface="Benguiat Frisky" pitchFamily="66" charset="0"/>
                <a:sym typeface="Symbol" pitchFamily="2" charset="2"/>
              </a:rPr>
              <a:t></a:t>
            </a:r>
            <a:r>
              <a:rPr lang="en-US" altLang="en-US" sz="2400" i="1" dirty="0">
                <a:latin typeface="Benguiat Frisky" pitchFamily="66" charset="0"/>
                <a:sym typeface="Symbol" pitchFamily="2" charset="2"/>
              </a:rPr>
              <a:t></a:t>
            </a:r>
            <a:r>
              <a:rPr lang="en-US" altLang="en-US" sz="2400" dirty="0">
                <a:latin typeface="Benguiat Frisky" pitchFamily="66" charset="0"/>
              </a:rPr>
              <a:t> + </a:t>
            </a:r>
            <a:r>
              <a:rPr lang="en-US" altLang="en-US" sz="2400" i="1" dirty="0">
                <a:latin typeface="Benguiat Frisky" pitchFamily="66" charset="0"/>
                <a:sym typeface="Symbol" pitchFamily="2" charset="2"/>
              </a:rPr>
              <a:t></a:t>
            </a:r>
            <a:r>
              <a:rPr lang="en-US" altLang="en-US" sz="2400" dirty="0">
                <a:latin typeface="Benguiat Frisky" pitchFamily="66" charset="0"/>
              </a:rPr>
              <a:t>X</a:t>
            </a:r>
            <a:r>
              <a:rPr lang="en-US" altLang="en-US" dirty="0">
                <a:latin typeface="Benguiat Frisky" pitchFamily="66" charset="0"/>
              </a:rPr>
              <a:t> + e ; where Y = (0, 1)</a:t>
            </a: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 dirty="0">
                <a:latin typeface="Benguiat Frisky" pitchFamily="66" charset="0"/>
              </a:rPr>
              <a:t>The error terms varies widely(heteroskedastic)</a:t>
            </a: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 dirty="0">
                <a:latin typeface="Benguiat Frisky" pitchFamily="66" charset="0"/>
              </a:rPr>
              <a:t>e is not normally distributed because Y takes on only two values</a:t>
            </a: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en-US" dirty="0">
                <a:latin typeface="Benguiat Frisky" pitchFamily="66" charset="0"/>
              </a:rPr>
              <a:t>The predicted probabilities can be greater than 1 or less than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>
            <a:extLst>
              <a:ext uri="{FF2B5EF4-FFF2-40B4-BE49-F238E27FC236}">
                <a16:creationId xmlns:a16="http://schemas.microsoft.com/office/drawing/2014/main" id="{8E7E9C01-7592-B197-54E3-8EDB920B3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38400"/>
            <a:ext cx="76200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Benguiat Frisky" pitchFamily="66" charset="0"/>
                <a:cs typeface="Times New Roman" panose="02020603050405020304" pitchFamily="18" charset="0"/>
              </a:rPr>
              <a:t>Q: EVAC</a:t>
            </a:r>
          </a:p>
          <a:p>
            <a:endParaRPr lang="en-US" altLang="en-US" dirty="0">
              <a:solidFill>
                <a:schemeClr val="tx1"/>
              </a:solidFill>
              <a:latin typeface="Benguiat Frisky" pitchFamily="66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Benguiat Frisky" pitchFamily="66" charset="0"/>
                <a:cs typeface="Times New Roman" panose="02020603050405020304" pitchFamily="18" charset="0"/>
              </a:rPr>
              <a:t>Did you evacuate your home to go someplace safer before Hurricane Dennis (Floyd) hit? </a:t>
            </a:r>
          </a:p>
          <a:p>
            <a:r>
              <a:rPr lang="en-US" altLang="en-US" dirty="0">
                <a:solidFill>
                  <a:schemeClr val="tx1"/>
                </a:solidFill>
                <a:latin typeface="Benguiat Frisky" pitchFamily="66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altLang="en-US" dirty="0">
                <a:solidFill>
                  <a:schemeClr val="tx1"/>
                </a:solidFill>
                <a:latin typeface="Benguiat Frisky" pitchFamily="66" charset="0"/>
                <a:cs typeface="Times New Roman" panose="02020603050405020304" pitchFamily="18" charset="0"/>
              </a:rPr>
              <a:t>1 YES </a:t>
            </a:r>
          </a:p>
          <a:p>
            <a:r>
              <a:rPr lang="en-US" altLang="en-US" dirty="0">
                <a:solidFill>
                  <a:schemeClr val="tx1"/>
                </a:solidFill>
                <a:latin typeface="Benguiat Frisky" pitchFamily="66" charset="0"/>
                <a:cs typeface="Times New Roman" panose="02020603050405020304" pitchFamily="18" charset="0"/>
              </a:rPr>
              <a:t>2 NO </a:t>
            </a:r>
          </a:p>
          <a:p>
            <a:r>
              <a:rPr lang="en-US" altLang="en-US" dirty="0">
                <a:solidFill>
                  <a:schemeClr val="tx1"/>
                </a:solidFill>
                <a:latin typeface="Benguiat Frisky" pitchFamily="66" charset="0"/>
                <a:cs typeface="Times New Roman" panose="02020603050405020304" pitchFamily="18" charset="0"/>
              </a:rPr>
              <a:t>3 DON'T KNOW </a:t>
            </a:r>
          </a:p>
          <a:p>
            <a:r>
              <a:rPr lang="en-US" altLang="en-US" dirty="0">
                <a:solidFill>
                  <a:schemeClr val="tx1"/>
                </a:solidFill>
                <a:latin typeface="Benguiat Frisky" pitchFamily="66" charset="0"/>
                <a:cs typeface="Times New Roman" panose="02020603050405020304" pitchFamily="18" charset="0"/>
              </a:rPr>
              <a:t>4 REFUSED </a:t>
            </a:r>
          </a:p>
          <a:p>
            <a:endParaRPr lang="en-US" altLang="en-US" dirty="0">
              <a:solidFill>
                <a:schemeClr val="tx1"/>
              </a:solidFill>
              <a:latin typeface="Benguiat Frisky" pitchFamily="66" charset="0"/>
            </a:endParaRPr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19853C18-3C1A-AD93-C52D-09E8AA75D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b="1" i="1">
                <a:latin typeface="Arial" panose="020B0604020202020204" pitchFamily="34" charset="0"/>
              </a:rPr>
              <a:t>An Example: Hurricane Evacuations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621878E-594B-7804-5A82-F22F6B703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>
                <a:latin typeface="Arial" panose="020B0604020202020204" pitchFamily="34" charset="0"/>
              </a:rPr>
              <a:t>The Data</a:t>
            </a:r>
          </a:p>
        </p:txBody>
      </p:sp>
      <p:graphicFrame>
        <p:nvGraphicFramePr>
          <p:cNvPr id="57347" name="Object 3">
            <a:extLst>
              <a:ext uri="{FF2B5EF4-FFF2-40B4-BE49-F238E27FC236}">
                <a16:creationId xmlns:a16="http://schemas.microsoft.com/office/drawing/2014/main" id="{11B5F145-394B-B224-A6A4-E1340CB3F4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124075"/>
          <a:ext cx="6146800" cy="384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746500" imgH="2349500" progId="Excel.Sheet.8">
                  <p:embed/>
                </p:oleObj>
              </mc:Choice>
              <mc:Fallback>
                <p:oleObj name="Worksheet" r:id="rId2" imgW="3746500" imgH="23495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24075"/>
                        <a:ext cx="6146800" cy="384968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bg2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7907168-8B72-9EB1-D545-E55B95EFA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>
                <a:latin typeface="Arial" panose="020B0604020202020204" pitchFamily="34" charset="0"/>
              </a:rPr>
              <a:t>OLS Results</a:t>
            </a:r>
          </a:p>
        </p:txBody>
      </p:sp>
      <p:graphicFrame>
        <p:nvGraphicFramePr>
          <p:cNvPr id="59397" name="Object 5">
            <a:extLst>
              <a:ext uri="{FF2B5EF4-FFF2-40B4-BE49-F238E27FC236}">
                <a16:creationId xmlns:a16="http://schemas.microsoft.com/office/drawing/2014/main" id="{E9D927EE-F660-61FA-5903-DFC88CC1EF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752600"/>
          <a:ext cx="6248400" cy="452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324100" imgH="1714500" progId="Excel.Sheet.8">
                  <p:embed/>
                </p:oleObj>
              </mc:Choice>
              <mc:Fallback>
                <p:oleObj name="Worksheet" r:id="rId2" imgW="2324100" imgH="171450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6248400" cy="452913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bg2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DC1F3840-EE1D-1C1D-98C3-8409AE697B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>
                <a:latin typeface="Arial" panose="020B0604020202020204" pitchFamily="34" charset="0"/>
              </a:rPr>
              <a:t>Problems:</a:t>
            </a:r>
          </a:p>
        </p:txBody>
      </p:sp>
      <p:sp>
        <p:nvSpPr>
          <p:cNvPr id="60477" name="Rectangle 61">
            <a:extLst>
              <a:ext uri="{FF2B5EF4-FFF2-40B4-BE49-F238E27FC236}">
                <a16:creationId xmlns:a16="http://schemas.microsoft.com/office/drawing/2014/main" id="{07886AAA-B3BE-4B4F-BAC2-25A7F5550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429000"/>
            <a:ext cx="7620000" cy="2667000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FD14B19F-00D9-EB3D-5F55-3132C808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3651250"/>
            <a:ext cx="8847137" cy="692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id="{9092F38C-026B-E229-921D-10A48C977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3700463"/>
            <a:ext cx="19431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500" b="1">
                <a:solidFill>
                  <a:srgbClr val="000000"/>
                </a:solidFill>
                <a:latin typeface="Arial" panose="020B0604020202020204" pitchFamily="34" charset="0"/>
              </a:rPr>
              <a:t>Descriptive Statistics</a:t>
            </a:r>
            <a:endParaRPr lang="en-US" altLang="en-US"/>
          </a:p>
        </p:txBody>
      </p:sp>
      <p:sp>
        <p:nvSpPr>
          <p:cNvPr id="60425" name="Rectangle 9">
            <a:extLst>
              <a:ext uri="{FF2B5EF4-FFF2-40B4-BE49-F238E27FC236}">
                <a16:creationId xmlns:a16="http://schemas.microsoft.com/office/drawing/2014/main" id="{9065D6A1-ADED-47DC-9EC8-E03FD8434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613" y="5132388"/>
            <a:ext cx="1349375" cy="8651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6" name="Rectangle 10">
            <a:extLst>
              <a:ext uri="{FF2B5EF4-FFF2-40B4-BE49-F238E27FC236}">
                <a16:creationId xmlns:a16="http://schemas.microsoft.com/office/drawing/2014/main" id="{BF05B628-40BB-6231-5E7F-153B8EE3E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900" y="5354638"/>
            <a:ext cx="49053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500">
                <a:solidFill>
                  <a:srgbClr val="000000"/>
                </a:solidFill>
                <a:latin typeface="Arial" panose="020B0604020202020204" pitchFamily="34" charset="0"/>
              </a:rPr>
              <a:t>1070</a:t>
            </a:r>
            <a:endParaRPr lang="en-US" altLang="en-US"/>
          </a:p>
        </p:txBody>
      </p:sp>
      <p:sp>
        <p:nvSpPr>
          <p:cNvPr id="60427" name="Rectangle 11">
            <a:extLst>
              <a:ext uri="{FF2B5EF4-FFF2-40B4-BE49-F238E27FC236}">
                <a16:creationId xmlns:a16="http://schemas.microsoft.com/office/drawing/2014/main" id="{D5ADBEC1-D3B0-44F5-AFEE-30820D2F9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063" y="5132388"/>
            <a:ext cx="1349375" cy="8651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8" name="Rectangle 12">
            <a:extLst>
              <a:ext uri="{FF2B5EF4-FFF2-40B4-BE49-F238E27FC236}">
                <a16:creationId xmlns:a16="http://schemas.microsoft.com/office/drawing/2014/main" id="{7D79A219-F6F5-013C-1A2E-04C88382E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13" y="5354638"/>
            <a:ext cx="70008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500">
                <a:solidFill>
                  <a:srgbClr val="000000"/>
                </a:solidFill>
                <a:latin typeface="Arial" panose="020B0604020202020204" pitchFamily="34" charset="0"/>
              </a:rPr>
              <a:t>-.08498</a:t>
            </a:r>
            <a:endParaRPr lang="en-US" altLang="en-US"/>
          </a:p>
        </p:txBody>
      </p:sp>
      <p:sp>
        <p:nvSpPr>
          <p:cNvPr id="60429" name="Rectangle 13">
            <a:extLst>
              <a:ext uri="{FF2B5EF4-FFF2-40B4-BE49-F238E27FC236}">
                <a16:creationId xmlns:a16="http://schemas.microsoft.com/office/drawing/2014/main" id="{E35CA2B7-7EB5-9AFB-69D8-45BFC909A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3" y="5132388"/>
            <a:ext cx="1347787" cy="8651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0" name="Rectangle 14">
            <a:extLst>
              <a:ext uri="{FF2B5EF4-FFF2-40B4-BE49-F238E27FC236}">
                <a16:creationId xmlns:a16="http://schemas.microsoft.com/office/drawing/2014/main" id="{89BF85D1-6C51-6AF2-3AC0-03962CBFF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50" y="5354638"/>
            <a:ext cx="6477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500">
                <a:solidFill>
                  <a:srgbClr val="000000"/>
                </a:solidFill>
                <a:latin typeface="Arial" panose="020B0604020202020204" pitchFamily="34" charset="0"/>
              </a:rPr>
              <a:t>.76027</a:t>
            </a:r>
            <a:endParaRPr lang="en-US" altLang="en-US"/>
          </a:p>
        </p:txBody>
      </p:sp>
      <p:sp>
        <p:nvSpPr>
          <p:cNvPr id="60431" name="Rectangle 15">
            <a:extLst>
              <a:ext uri="{FF2B5EF4-FFF2-40B4-BE49-F238E27FC236}">
                <a16:creationId xmlns:a16="http://schemas.microsoft.com/office/drawing/2014/main" id="{530B0194-DE12-D431-6EF7-B16031B06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5132388"/>
            <a:ext cx="1349375" cy="8651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Rectangle 16">
            <a:extLst>
              <a:ext uri="{FF2B5EF4-FFF2-40B4-BE49-F238E27FC236}">
                <a16:creationId xmlns:a16="http://schemas.microsoft.com/office/drawing/2014/main" id="{BA2B722C-605D-C078-0900-2514B22F7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775" y="5354638"/>
            <a:ext cx="85883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500">
                <a:solidFill>
                  <a:srgbClr val="000000"/>
                </a:solidFill>
                <a:latin typeface="Arial" panose="020B0604020202020204" pitchFamily="34" charset="0"/>
              </a:rPr>
              <a:t>.2429907</a:t>
            </a:r>
            <a:endParaRPr lang="en-US" altLang="en-US"/>
          </a:p>
        </p:txBody>
      </p:sp>
      <p:sp>
        <p:nvSpPr>
          <p:cNvPr id="60433" name="Rectangle 17">
            <a:extLst>
              <a:ext uri="{FF2B5EF4-FFF2-40B4-BE49-F238E27FC236}">
                <a16:creationId xmlns:a16="http://schemas.microsoft.com/office/drawing/2014/main" id="{803DC25F-A46B-217B-4E81-2C093F942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825" y="5132388"/>
            <a:ext cx="1489075" cy="8651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4" name="Rectangle 18">
            <a:extLst>
              <a:ext uri="{FF2B5EF4-FFF2-40B4-BE49-F238E27FC236}">
                <a16:creationId xmlns:a16="http://schemas.microsoft.com/office/drawing/2014/main" id="{AEC184D3-341A-252A-5368-3169A5224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925" y="5354638"/>
            <a:ext cx="85883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500">
                <a:solidFill>
                  <a:srgbClr val="000000"/>
                </a:solidFill>
                <a:latin typeface="Arial" panose="020B0604020202020204" pitchFamily="34" charset="0"/>
              </a:rPr>
              <a:t>.1632534</a:t>
            </a:r>
            <a:endParaRPr lang="en-US" altLang="en-US"/>
          </a:p>
        </p:txBody>
      </p:sp>
      <p:sp>
        <p:nvSpPr>
          <p:cNvPr id="60435" name="Rectangle 19">
            <a:extLst>
              <a:ext uri="{FF2B5EF4-FFF2-40B4-BE49-F238E27FC236}">
                <a16:creationId xmlns:a16="http://schemas.microsoft.com/office/drawing/2014/main" id="{59A81136-C112-D06A-DDCA-A950C2EE0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613" y="5948363"/>
            <a:ext cx="1349375" cy="493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6" name="Rectangle 20">
            <a:extLst>
              <a:ext uri="{FF2B5EF4-FFF2-40B4-BE49-F238E27FC236}">
                <a16:creationId xmlns:a16="http://schemas.microsoft.com/office/drawing/2014/main" id="{57A08C81-4C0E-06F1-F8C8-39A514C63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900" y="5997575"/>
            <a:ext cx="4905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500">
                <a:solidFill>
                  <a:srgbClr val="000000"/>
                </a:solidFill>
                <a:latin typeface="Arial" panose="020B0604020202020204" pitchFamily="34" charset="0"/>
              </a:rPr>
              <a:t>1070</a:t>
            </a:r>
            <a:endParaRPr lang="en-US" altLang="en-US"/>
          </a:p>
        </p:txBody>
      </p:sp>
      <p:sp>
        <p:nvSpPr>
          <p:cNvPr id="60437" name="Rectangle 21">
            <a:extLst>
              <a:ext uri="{FF2B5EF4-FFF2-40B4-BE49-F238E27FC236}">
                <a16:creationId xmlns:a16="http://schemas.microsoft.com/office/drawing/2014/main" id="{EC24A176-B538-5E37-8D5E-756FF2B02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063" y="5948363"/>
            <a:ext cx="1349375" cy="493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8" name="Rectangle 22">
            <a:extLst>
              <a:ext uri="{FF2B5EF4-FFF2-40B4-BE49-F238E27FC236}">
                <a16:creationId xmlns:a16="http://schemas.microsoft.com/office/drawing/2014/main" id="{B93277AA-BC0E-BD06-0B92-01AACA3C6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3" y="5948363"/>
            <a:ext cx="1347787" cy="493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9" name="Rectangle 23">
            <a:extLst>
              <a:ext uri="{FF2B5EF4-FFF2-40B4-BE49-F238E27FC236}">
                <a16:creationId xmlns:a16="http://schemas.microsoft.com/office/drawing/2014/main" id="{E4A4741B-EDE7-5BF2-A4B2-A50404AD6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5948363"/>
            <a:ext cx="1349375" cy="493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0" name="Rectangle 24">
            <a:extLst>
              <a:ext uri="{FF2B5EF4-FFF2-40B4-BE49-F238E27FC236}">
                <a16:creationId xmlns:a16="http://schemas.microsoft.com/office/drawing/2014/main" id="{A849152C-9F67-DE7C-A11B-93D14F573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825" y="5948363"/>
            <a:ext cx="1489075" cy="493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1" name="Rectangle 25">
            <a:extLst>
              <a:ext uri="{FF2B5EF4-FFF2-40B4-BE49-F238E27FC236}">
                <a16:creationId xmlns:a16="http://schemas.microsoft.com/office/drawing/2014/main" id="{CAD7DDC0-5485-6C92-56D7-F8AE76786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4318000"/>
            <a:ext cx="2120900" cy="863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2" name="Rectangle 26">
            <a:extLst>
              <a:ext uri="{FF2B5EF4-FFF2-40B4-BE49-F238E27FC236}">
                <a16:creationId xmlns:a16="http://schemas.microsoft.com/office/drawing/2014/main" id="{A54188AA-EE65-C561-336D-F3E4D583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5132388"/>
            <a:ext cx="2120900" cy="8651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3" name="Rectangle 27">
            <a:extLst>
              <a:ext uri="{FF2B5EF4-FFF2-40B4-BE49-F238E27FC236}">
                <a16:creationId xmlns:a16="http://schemas.microsoft.com/office/drawing/2014/main" id="{5C66C58D-BA20-314A-7B0B-1AE3327BC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13" y="5157788"/>
            <a:ext cx="22209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500">
                <a:solidFill>
                  <a:srgbClr val="000000"/>
                </a:solidFill>
                <a:latin typeface="Arial" panose="020B0604020202020204" pitchFamily="34" charset="0"/>
              </a:rPr>
              <a:t>Unstandardized</a:t>
            </a:r>
            <a:endParaRPr lang="en-US" altLang="en-US"/>
          </a:p>
        </p:txBody>
      </p:sp>
      <p:sp>
        <p:nvSpPr>
          <p:cNvPr id="60444" name="Rectangle 28">
            <a:extLst>
              <a:ext uri="{FF2B5EF4-FFF2-40B4-BE49-F238E27FC236}">
                <a16:creationId xmlns:a16="http://schemas.microsoft.com/office/drawing/2014/main" id="{B9A56699-25F1-C52C-F430-36A9D99D2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13" y="5527675"/>
            <a:ext cx="140176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500">
                <a:solidFill>
                  <a:srgbClr val="000000"/>
                </a:solidFill>
                <a:latin typeface="Arial" panose="020B0604020202020204" pitchFamily="34" charset="0"/>
              </a:rPr>
              <a:t>Predicted Value</a:t>
            </a:r>
            <a:endParaRPr lang="en-US" altLang="en-US"/>
          </a:p>
        </p:txBody>
      </p:sp>
      <p:sp>
        <p:nvSpPr>
          <p:cNvPr id="60445" name="Rectangle 29">
            <a:extLst>
              <a:ext uri="{FF2B5EF4-FFF2-40B4-BE49-F238E27FC236}">
                <a16:creationId xmlns:a16="http://schemas.microsoft.com/office/drawing/2014/main" id="{56A21EBF-B779-79BC-54BF-59848C30A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5948363"/>
            <a:ext cx="2120900" cy="493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6" name="Rectangle 30">
            <a:extLst>
              <a:ext uri="{FF2B5EF4-FFF2-40B4-BE49-F238E27FC236}">
                <a16:creationId xmlns:a16="http://schemas.microsoft.com/office/drawing/2014/main" id="{CA1626EE-3557-D295-D960-05BB826A7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13" y="5972175"/>
            <a:ext cx="23431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500">
                <a:solidFill>
                  <a:srgbClr val="000000"/>
                </a:solidFill>
                <a:latin typeface="Arial" panose="020B0604020202020204" pitchFamily="34" charset="0"/>
              </a:rPr>
              <a:t>Valid N (listwise)</a:t>
            </a:r>
            <a:endParaRPr lang="en-US" altLang="en-US"/>
          </a:p>
        </p:txBody>
      </p:sp>
      <p:sp>
        <p:nvSpPr>
          <p:cNvPr id="60447" name="Rectangle 31">
            <a:extLst>
              <a:ext uri="{FF2B5EF4-FFF2-40B4-BE49-F238E27FC236}">
                <a16:creationId xmlns:a16="http://schemas.microsoft.com/office/drawing/2014/main" id="{69BB2FFF-B5CA-FF8D-CD74-D7B6EFB41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613" y="4318000"/>
            <a:ext cx="1349375" cy="863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8" name="Rectangle 32">
            <a:extLst>
              <a:ext uri="{FF2B5EF4-FFF2-40B4-BE49-F238E27FC236}">
                <a16:creationId xmlns:a16="http://schemas.microsoft.com/office/drawing/2014/main" id="{13BD6C72-CE8E-5B74-7B67-CC4D32828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88" y="4737100"/>
            <a:ext cx="1905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50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endParaRPr lang="en-US" altLang="en-US"/>
          </a:p>
        </p:txBody>
      </p:sp>
      <p:sp>
        <p:nvSpPr>
          <p:cNvPr id="60449" name="Rectangle 33">
            <a:extLst>
              <a:ext uri="{FF2B5EF4-FFF2-40B4-BE49-F238E27FC236}">
                <a16:creationId xmlns:a16="http://schemas.microsoft.com/office/drawing/2014/main" id="{71BAE048-E2A5-2DF4-2F39-3C5825A74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063" y="4318000"/>
            <a:ext cx="1349375" cy="863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0" name="Rectangle 34">
            <a:extLst>
              <a:ext uri="{FF2B5EF4-FFF2-40B4-BE49-F238E27FC236}">
                <a16:creationId xmlns:a16="http://schemas.microsoft.com/office/drawing/2014/main" id="{F4ABEB37-3A8F-AC97-CB14-E11A206F4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675" y="4737100"/>
            <a:ext cx="8572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500">
                <a:solidFill>
                  <a:srgbClr val="000000"/>
                </a:solidFill>
                <a:latin typeface="Arial" panose="020B0604020202020204" pitchFamily="34" charset="0"/>
              </a:rPr>
              <a:t>Minimum</a:t>
            </a:r>
            <a:endParaRPr lang="en-US" altLang="en-US"/>
          </a:p>
        </p:txBody>
      </p:sp>
      <p:sp>
        <p:nvSpPr>
          <p:cNvPr id="60451" name="Rectangle 35">
            <a:extLst>
              <a:ext uri="{FF2B5EF4-FFF2-40B4-BE49-F238E27FC236}">
                <a16:creationId xmlns:a16="http://schemas.microsoft.com/office/drawing/2014/main" id="{76D02845-6AF8-EFB5-FBE3-E3A3F2E9C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3" y="4318000"/>
            <a:ext cx="1347787" cy="863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2" name="Rectangle 36">
            <a:extLst>
              <a:ext uri="{FF2B5EF4-FFF2-40B4-BE49-F238E27FC236}">
                <a16:creationId xmlns:a16="http://schemas.microsoft.com/office/drawing/2014/main" id="{DCE982A8-F8CA-E4DB-0054-420FF7ADF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663" y="4737100"/>
            <a:ext cx="8921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500">
                <a:solidFill>
                  <a:srgbClr val="000000"/>
                </a:solidFill>
                <a:latin typeface="Arial" panose="020B0604020202020204" pitchFamily="34" charset="0"/>
              </a:rPr>
              <a:t>Maximum</a:t>
            </a:r>
            <a:endParaRPr lang="en-US" altLang="en-US"/>
          </a:p>
        </p:txBody>
      </p:sp>
      <p:sp>
        <p:nvSpPr>
          <p:cNvPr id="60453" name="Rectangle 37">
            <a:extLst>
              <a:ext uri="{FF2B5EF4-FFF2-40B4-BE49-F238E27FC236}">
                <a16:creationId xmlns:a16="http://schemas.microsoft.com/office/drawing/2014/main" id="{D6C5D9B8-30AB-06A0-498C-056D0EC9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4318000"/>
            <a:ext cx="1349375" cy="863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4" name="Rectangle 38">
            <a:extLst>
              <a:ext uri="{FF2B5EF4-FFF2-40B4-BE49-F238E27FC236}">
                <a16:creationId xmlns:a16="http://schemas.microsoft.com/office/drawing/2014/main" id="{214D7515-F4E8-D1FC-BBDD-0E4FDB001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50" y="4737100"/>
            <a:ext cx="5429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500">
                <a:solidFill>
                  <a:srgbClr val="000000"/>
                </a:solidFill>
                <a:latin typeface="Arial" panose="020B0604020202020204" pitchFamily="34" charset="0"/>
              </a:rPr>
              <a:t>Mean</a:t>
            </a:r>
            <a:endParaRPr lang="en-US" altLang="en-US"/>
          </a:p>
        </p:txBody>
      </p:sp>
      <p:sp>
        <p:nvSpPr>
          <p:cNvPr id="60455" name="Rectangle 39">
            <a:extLst>
              <a:ext uri="{FF2B5EF4-FFF2-40B4-BE49-F238E27FC236}">
                <a16:creationId xmlns:a16="http://schemas.microsoft.com/office/drawing/2014/main" id="{68326448-DF7E-684E-807E-D21469C19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825" y="4318000"/>
            <a:ext cx="1489075" cy="863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6" name="Rectangle 40">
            <a:extLst>
              <a:ext uri="{FF2B5EF4-FFF2-40B4-BE49-F238E27FC236}">
                <a16:creationId xmlns:a16="http://schemas.microsoft.com/office/drawing/2014/main" id="{3407B0E0-57FC-561F-2B64-3C38EFC2E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3300" y="4367213"/>
            <a:ext cx="4032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500">
                <a:solidFill>
                  <a:srgbClr val="000000"/>
                </a:solidFill>
                <a:latin typeface="Arial" panose="020B0604020202020204" pitchFamily="34" charset="0"/>
              </a:rPr>
              <a:t>Std.</a:t>
            </a:r>
            <a:endParaRPr lang="en-US" altLang="en-US"/>
          </a:p>
        </p:txBody>
      </p:sp>
      <p:sp>
        <p:nvSpPr>
          <p:cNvPr id="60457" name="Rectangle 41">
            <a:extLst>
              <a:ext uri="{FF2B5EF4-FFF2-40B4-BE49-F238E27FC236}">
                <a16:creationId xmlns:a16="http://schemas.microsoft.com/office/drawing/2014/main" id="{9AE990B4-A3E4-CB9D-798C-41C137B86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6288" y="4737100"/>
            <a:ext cx="8572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500">
                <a:solidFill>
                  <a:srgbClr val="000000"/>
                </a:solidFill>
                <a:latin typeface="Arial" panose="020B0604020202020204" pitchFamily="34" charset="0"/>
              </a:rPr>
              <a:t>Deviation</a:t>
            </a:r>
            <a:endParaRPr lang="en-US" altLang="en-US"/>
          </a:p>
        </p:txBody>
      </p:sp>
      <p:sp>
        <p:nvSpPr>
          <p:cNvPr id="60458" name="Line 42">
            <a:extLst>
              <a:ext uri="{FF2B5EF4-FFF2-40B4-BE49-F238E27FC236}">
                <a16:creationId xmlns:a16="http://schemas.microsoft.com/office/drawing/2014/main" id="{54EC19F0-7EAF-F3E1-CD3C-58623F1AB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063" y="4318000"/>
            <a:ext cx="1587" cy="20748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9" name="Line 43">
            <a:extLst>
              <a:ext uri="{FF2B5EF4-FFF2-40B4-BE49-F238E27FC236}">
                <a16:creationId xmlns:a16="http://schemas.microsoft.com/office/drawing/2014/main" id="{DC321E8B-27E6-A7F6-138E-269B3A8D9E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513" y="4318000"/>
            <a:ext cx="1587" cy="20748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0" name="Line 44">
            <a:extLst>
              <a:ext uri="{FF2B5EF4-FFF2-40B4-BE49-F238E27FC236}">
                <a16:creationId xmlns:a16="http://schemas.microsoft.com/office/drawing/2014/main" id="{6F7BBA19-69DB-9754-C0CE-D7607AD24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0375" y="4318000"/>
            <a:ext cx="1588" cy="20748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1" name="Line 45">
            <a:extLst>
              <a:ext uri="{FF2B5EF4-FFF2-40B4-BE49-F238E27FC236}">
                <a16:creationId xmlns:a16="http://schemas.microsoft.com/office/drawing/2014/main" id="{2251CCF3-7011-877D-34F8-6615F325372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4825" y="4318000"/>
            <a:ext cx="1588" cy="20748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2" name="Rectangle 46">
            <a:extLst>
              <a:ext uri="{FF2B5EF4-FFF2-40B4-BE49-F238E27FC236}">
                <a16:creationId xmlns:a16="http://schemas.microsoft.com/office/drawing/2014/main" id="{62F17EE5-EC2A-3F58-5C61-F5884E331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392863"/>
            <a:ext cx="9144000" cy="246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3" name="Rectangle 47">
            <a:extLst>
              <a:ext uri="{FF2B5EF4-FFF2-40B4-BE49-F238E27FC236}">
                <a16:creationId xmlns:a16="http://schemas.microsoft.com/office/drawing/2014/main" id="{009AAADC-9A10-5748-551A-93E3A0E99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8975" y="6367463"/>
            <a:ext cx="192088" cy="746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4" name="Rectangle 48">
            <a:extLst>
              <a:ext uri="{FF2B5EF4-FFF2-40B4-BE49-F238E27FC236}">
                <a16:creationId xmlns:a16="http://schemas.microsoft.com/office/drawing/2014/main" id="{7C9B3A8E-F5B5-3277-D6BC-6AFBF8DFC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4292600"/>
            <a:ext cx="17463" cy="2371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5" name="Rectangle 49">
            <a:extLst>
              <a:ext uri="{FF2B5EF4-FFF2-40B4-BE49-F238E27FC236}">
                <a16:creationId xmlns:a16="http://schemas.microsoft.com/office/drawing/2014/main" id="{76F7327D-2BBD-C9DD-64E8-9A07ED988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4268788"/>
            <a:ext cx="8986838" cy="746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6" name="Rectangle 50">
            <a:extLst>
              <a:ext uri="{FF2B5EF4-FFF2-40B4-BE49-F238E27FC236}">
                <a16:creationId xmlns:a16="http://schemas.microsoft.com/office/drawing/2014/main" id="{654BB1DA-D838-EBB9-2728-508599D0C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8975" y="3429000"/>
            <a:ext cx="192088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7" name="Rectangle 51">
            <a:extLst>
              <a:ext uri="{FF2B5EF4-FFF2-40B4-BE49-F238E27FC236}">
                <a16:creationId xmlns:a16="http://schemas.microsoft.com/office/drawing/2014/main" id="{E10D8D3D-AFF6-A855-4133-7310B39FB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429000"/>
            <a:ext cx="9144000" cy="247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8" name="Rectangle 52">
            <a:extLst>
              <a:ext uri="{FF2B5EF4-FFF2-40B4-BE49-F238E27FC236}">
                <a16:creationId xmlns:a16="http://schemas.microsoft.com/office/drawing/2014/main" id="{538F93F4-EFF7-41B7-4E2C-365D3ECEF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429000"/>
            <a:ext cx="174625" cy="3209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9" name="Rectangle 53">
            <a:extLst>
              <a:ext uri="{FF2B5EF4-FFF2-40B4-BE49-F238E27FC236}">
                <a16:creationId xmlns:a16="http://schemas.microsoft.com/office/drawing/2014/main" id="{BAC29C9A-80F0-BDB3-7F3B-58625DECC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8975" y="3429000"/>
            <a:ext cx="192088" cy="3209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0" name="Rectangle 54">
            <a:extLst>
              <a:ext uri="{FF2B5EF4-FFF2-40B4-BE49-F238E27FC236}">
                <a16:creationId xmlns:a16="http://schemas.microsoft.com/office/drawing/2014/main" id="{C9B3273B-2F12-8162-15A7-13D16B641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400800"/>
            <a:ext cx="9144000" cy="2714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1" name="Line 55">
            <a:extLst>
              <a:ext uri="{FF2B5EF4-FFF2-40B4-BE49-F238E27FC236}">
                <a16:creationId xmlns:a16="http://schemas.microsoft.com/office/drawing/2014/main" id="{C5439C85-7705-67B7-D7D4-B44573534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88" y="4343400"/>
            <a:ext cx="1587" cy="2024063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2" name="Line 56">
            <a:extLst>
              <a:ext uri="{FF2B5EF4-FFF2-40B4-BE49-F238E27FC236}">
                <a16:creationId xmlns:a16="http://schemas.microsoft.com/office/drawing/2014/main" id="{C271EE85-8192-617E-F2B0-34C50829E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513" y="4343400"/>
            <a:ext cx="1587" cy="2024063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3" name="Line 57">
            <a:extLst>
              <a:ext uri="{FF2B5EF4-FFF2-40B4-BE49-F238E27FC236}">
                <a16:creationId xmlns:a16="http://schemas.microsoft.com/office/drawing/2014/main" id="{33751DF2-D84C-0073-092A-8115ABB13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88" y="4343400"/>
            <a:ext cx="8759825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4" name="Line 58">
            <a:extLst>
              <a:ext uri="{FF2B5EF4-FFF2-40B4-BE49-F238E27FC236}">
                <a16:creationId xmlns:a16="http://schemas.microsoft.com/office/drawing/2014/main" id="{0F262CBA-7E3A-3EB1-A630-855D0175E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88" y="6367463"/>
            <a:ext cx="8759825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5" name="Line 59">
            <a:extLst>
              <a:ext uri="{FF2B5EF4-FFF2-40B4-BE49-F238E27FC236}">
                <a16:creationId xmlns:a16="http://schemas.microsoft.com/office/drawing/2014/main" id="{B7FFC1C7-F289-F2FE-5B42-A4D5451C3AE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88" y="5157788"/>
            <a:ext cx="8759825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6" name="Line 60">
            <a:extLst>
              <a:ext uri="{FF2B5EF4-FFF2-40B4-BE49-F238E27FC236}">
                <a16:creationId xmlns:a16="http://schemas.microsoft.com/office/drawing/2014/main" id="{59A3D852-7B72-59A8-2896-A8EB7BCB9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6075" y="4343400"/>
            <a:ext cx="1588" cy="2024063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4AECF1AF-9A89-5C4D-6B3C-8B7785F3C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 b="1" i="1">
                <a:solidFill>
                  <a:schemeClr val="tx2"/>
                </a:solidFill>
                <a:latin typeface="Arial" panose="020B0604020202020204" pitchFamily="34" charset="0"/>
              </a:rPr>
              <a:t>Predicted Values outside the 0,1 range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</TotalTime>
  <Words>795</Words>
  <Application>Microsoft Macintosh PowerPoint</Application>
  <PresentationFormat>Letter Paper (8.5x11 in)</PresentationFormat>
  <Paragraphs>87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Times New Roman</vt:lpstr>
      <vt:lpstr>Benguiat Frisky</vt:lpstr>
      <vt:lpstr>Arial</vt:lpstr>
      <vt:lpstr>Wingdings</vt:lpstr>
      <vt:lpstr>Symbol</vt:lpstr>
      <vt:lpstr>WP MathA</vt:lpstr>
      <vt:lpstr>Office Theme</vt:lpstr>
      <vt:lpstr>Microsoft Excel Worksheet</vt:lpstr>
      <vt:lpstr>An Introduction to Logistic Regression</vt:lpstr>
      <vt:lpstr>Outline</vt:lpstr>
      <vt:lpstr>Introduction and Description</vt:lpstr>
      <vt:lpstr>Why use logistic regression?</vt:lpstr>
      <vt:lpstr>The Linear Probability Model</vt:lpstr>
      <vt:lpstr>An Example: Hurricane Evacuations</vt:lpstr>
      <vt:lpstr>The Data</vt:lpstr>
      <vt:lpstr>OLS Results</vt:lpstr>
      <vt:lpstr>Problems:</vt:lpstr>
      <vt:lpstr>Heteroskedasticity</vt:lpstr>
      <vt:lpstr>The Logistic Regression Model</vt:lpstr>
      <vt:lpstr>PowerPoint Presentation</vt:lpstr>
      <vt:lpstr>Comparing linear Probability and Logit Models</vt:lpstr>
      <vt:lpstr>Maximum Likelihood Estimation (MLE)</vt:lpstr>
      <vt:lpstr>PowerPoint Presentation</vt:lpstr>
      <vt:lpstr>Interpreting Coefficients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Logistic Regression</dc:title>
  <dc:creator>East Carolina University</dc:creator>
  <cp:lastModifiedBy>Xu, Xihui</cp:lastModifiedBy>
  <cp:revision>138</cp:revision>
  <dcterms:created xsi:type="dcterms:W3CDTF">1995-06-17T23:31:02Z</dcterms:created>
  <dcterms:modified xsi:type="dcterms:W3CDTF">2024-02-20T02:30:05Z</dcterms:modified>
</cp:coreProperties>
</file>