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Amount</a:t>
            </a:r>
            <a:r>
              <a:rPr lang="en-CA" baseline="0" dirty="0"/>
              <a:t> of Students in each Level of the Factor-ex. Sex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A-9749-B741-C1DDD11A6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1800784"/>
        <c:axId val="1992270912"/>
      </c:barChart>
      <c:catAx>
        <c:axId val="1991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270912"/>
        <c:crosses val="autoZero"/>
        <c:auto val="1"/>
        <c:lblAlgn val="ctr"/>
        <c:lblOffset val="100"/>
        <c:noMultiLvlLbl val="0"/>
      </c:catAx>
      <c:valAx>
        <c:axId val="19922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80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Histogram of Grades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Histogram of Grades</a:t>
          </a:r>
        </a:p>
      </cx:txPr>
    </cx:title>
    <cx:plotArea>
      <cx:plotAreaRegion>
        <cx:series layoutId="clusteredColumn" uniqueId="{095D7EE4-E59E-BE43-9EAC-D39BE77A7157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Level 1</cx:pt>
          <cx:pt idx="1">Level 1</cx:pt>
          <cx:pt idx="2">Level 1</cx:pt>
          <cx:pt idx="3">Level 1</cx:pt>
          <cx:pt idx="4">Level 1</cx:pt>
          <cx:pt idx="5">Level 1</cx:pt>
          <cx:pt idx="6">Level 1</cx:pt>
          <cx:pt idx="7">Level 1</cx:pt>
          <cx:pt idx="8">Level 1</cx:pt>
          <cx:pt idx="9">Level 2</cx:pt>
          <cx:pt idx="10">Level 2</cx:pt>
          <cx:pt idx="11">Level 2</cx:pt>
          <cx:pt idx="12">Level 2</cx:pt>
          <cx:pt idx="13">Level 2</cx:pt>
          <cx:pt idx="14">Level 2</cx:pt>
          <cx:pt idx="15">Level 2</cx:pt>
          <cx:pt idx="16">Level 3</cx:pt>
          <cx:pt idx="17">Level 3</cx:pt>
          <cx:pt idx="18">Level 3</cx:pt>
          <cx:pt idx="19">Level 3</cx:pt>
          <cx:pt idx="20">Level 3</cx:pt>
          <cx:pt idx="21">Level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Level 1</cx:pt>
          <cx:pt idx="1">Level 1</cx:pt>
          <cx:pt idx="2">Level 1</cx:pt>
          <cx:pt idx="3">Level 1</cx:pt>
          <cx:pt idx="4">Level 1</cx:pt>
          <cx:pt idx="5">Level 1</cx:pt>
          <cx:pt idx="6">Level 1</cx:pt>
          <cx:pt idx="7">Level 1</cx:pt>
          <cx:pt idx="8">Level 1</cx:pt>
          <cx:pt idx="9">Level 2</cx:pt>
          <cx:pt idx="10">Level 2</cx:pt>
          <cx:pt idx="11">Level 2</cx:pt>
          <cx:pt idx="12">Level 2</cx:pt>
          <cx:pt idx="13">Level 2</cx:pt>
          <cx:pt idx="14">Level 2</cx:pt>
          <cx:pt idx="15">Level 2</cx:pt>
          <cx:pt idx="16">Level 3</cx:pt>
          <cx:pt idx="17">Level 3</cx:pt>
          <cx:pt idx="18">Level 3</cx:pt>
          <cx:pt idx="19">Level 3</cx:pt>
          <cx:pt idx="20">Level 3</cx:pt>
          <cx:pt idx="21">Level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Level 1</cx:pt>
          <cx:pt idx="1">Level 1</cx:pt>
          <cx:pt idx="2">Level 1</cx:pt>
          <cx:pt idx="3">Level 1</cx:pt>
          <cx:pt idx="4">Level 1</cx:pt>
          <cx:pt idx="5">Level 1</cx:pt>
          <cx:pt idx="6">Level 1</cx:pt>
          <cx:pt idx="7">Level 1</cx:pt>
          <cx:pt idx="8">Level 1</cx:pt>
          <cx:pt idx="9">Level 2</cx:pt>
          <cx:pt idx="10">Level 2</cx:pt>
          <cx:pt idx="11">Level 2</cx:pt>
          <cx:pt idx="12">Level 2</cx:pt>
          <cx:pt idx="13">Level 2</cx:pt>
          <cx:pt idx="14">Level 2</cx:pt>
          <cx:pt idx="15">Level 2</cx:pt>
          <cx:pt idx="16">Level 3</cx:pt>
          <cx:pt idx="17">Level 3</cx:pt>
          <cx:pt idx="18">Level 3</cx:pt>
          <cx:pt idx="19">Level 3</cx:pt>
          <cx:pt idx="20">Level 3</cx:pt>
          <cx:pt idx="21">Level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>
      <cx:tx>
        <cx:txData>
          <cx:v>Boxplot of Grades based on Factor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Boxplot of Grades based on Factor</a:t>
          </a:r>
        </a:p>
      </cx:txPr>
    </cx:title>
    <cx:plotArea>
      <cx:plotAreaRegion>
        <cx:series layoutId="boxWhisker" uniqueId="{83C5E7B7-1F35-1B49-AC18-DBCBB3B41EEF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EDE9886-CAD8-5247-A3D2-2F10AEF36AA7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CA250CA0-6098-CB47-AEE7-B0BE1C803C1B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851C-FFE9-0742-90BD-72A5953F8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50F16-9E5D-CC4A-A485-22A911323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F7EF-B8D6-274F-9DCE-E037FCE6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F262-0176-854B-A452-D0F1B13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9842-C3CD-824F-AE36-E10DB5BE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8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3A0F-B700-8F4D-A9AA-728E22DF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9A503-52BC-264B-908E-99644276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376F-CEA5-F94C-9112-2052D6F8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521C-8A39-FB44-ABD0-5603398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8AE3-5E98-E94B-BB27-F05A88D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9D8E3-7794-0745-8E1A-D62F548B3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854D-A82A-2349-8667-AF090F4B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186E-CADB-CA4F-9098-C3D8C2F2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3F41-AD1E-BA42-B75F-14167157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5A6A-C686-F441-96F4-2EF6F4B6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9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7E9C-0ED7-3B4D-A661-7D8B47C2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3E41-8AE8-7747-BC3E-38564F44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C1B1-BB56-5540-9640-67BB0A2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F941-56A7-D248-BBF5-E22C5D8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C92E-0A3F-CE4C-AB3D-D2AC4DD3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9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C9A8-EDC4-814A-B628-C492E3D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BBB7-F012-544F-B63D-E049F3D9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D1E1-9702-1148-8E1C-BF59A48A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E116-AD30-244E-94FC-14246B76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A92E-373B-AE42-94EA-1368035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89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6513-F4AF-9445-89FC-68FFAFAF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C75C-3384-0F40-A712-5F7CE4F3B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8ABB-E1F6-2A40-84B9-61D74C2D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2906-7D22-E341-A1B0-72769E8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0D9F2-F487-F54D-A834-BF66199D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43A5-480D-AC4C-B056-91D7B634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6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0C16-7668-4C47-A757-2C7415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7961D-1B8A-A545-9709-8CDBEDC5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A274-BCB8-1E48-9944-48DDFF91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A4343-5AD1-C848-BE54-FF2FF8C6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87ABB-E87D-374E-8C26-1F1254B1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19D9D-F2FA-C74E-873F-DF2F60F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ADD3-B865-F640-BCFD-4694F9D5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272A5-EF59-384A-995A-B56C6895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12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585B-3D07-1842-90D2-5FFE6CC7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4949-C9A6-044F-8053-076B3920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5BE6E-1232-2342-BD19-879C93AF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5BBC-2BEE-B04F-B492-72791A4A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36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9019-8F33-0F48-93D8-E9AD5C75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9D327-0944-FE40-B53E-8025B4DE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978CB-F247-DB40-806F-B885499E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CE9E-FA68-5845-B382-012614C5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644A-FBE9-BB4A-8BF1-3904345C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D5AB1-CEDB-F84D-8E69-026A1F60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68D3-3134-644E-B2DC-3522056C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A9B0-46A1-1E4C-B8D9-D90F6788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FFA-2844-7945-9F22-F4446424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39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702C-1210-D342-9E28-5A94EB44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60F35-1895-E04E-A45D-ABA161F4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2137-6000-8F40-BFF5-1DDE0BC6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D81C-2A24-224F-A165-88384EE4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6256-8AF3-9345-BE1D-DC992C66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7956-7298-FB43-B132-B3D029CD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42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F02B4-5C75-BC4E-9A09-F68817A2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689C-B672-4640-BA34-6A4A252C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3C34-E877-604F-B7B2-CB6FF078A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A6F2-BB12-5A41-AC60-CB4EA0550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9437-A704-0745-A071-D8B7A2EC6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4/relationships/chartEx" Target="../charts/chartEx2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B41A23BF-7587-DE46-A369-16068CFF3E5C}"/>
              </a:ext>
            </a:extLst>
          </p:cNvPr>
          <p:cNvSpPr txBox="1"/>
          <p:nvPr/>
        </p:nvSpPr>
        <p:spPr>
          <a:xfrm>
            <a:off x="9421813" y="1505561"/>
            <a:ext cx="26146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Select a factor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92D226-1950-7A4A-A150-A0315727619C}"/>
              </a:ext>
            </a:extLst>
          </p:cNvPr>
          <p:cNvSpPr/>
          <p:nvPr/>
        </p:nvSpPr>
        <p:spPr>
          <a:xfrm>
            <a:off x="9532183" y="2044771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20E3E1-F163-D345-B298-619E77CEEFDC}"/>
              </a:ext>
            </a:extLst>
          </p:cNvPr>
          <p:cNvSpPr txBox="1"/>
          <p:nvPr/>
        </p:nvSpPr>
        <p:spPr>
          <a:xfrm>
            <a:off x="9760782" y="1992643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Final Grades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2E65E5-0E16-5E4E-953C-B05FF70603B3}"/>
              </a:ext>
            </a:extLst>
          </p:cNvPr>
          <p:cNvSpPr/>
          <p:nvPr/>
        </p:nvSpPr>
        <p:spPr>
          <a:xfrm>
            <a:off x="9532183" y="2525784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886CBC-E8AD-F84E-9DED-64F7A93B2363}"/>
              </a:ext>
            </a:extLst>
          </p:cNvPr>
          <p:cNvSpPr/>
          <p:nvPr/>
        </p:nvSpPr>
        <p:spPr>
          <a:xfrm>
            <a:off x="9532183" y="2987979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08E2F2-7E5F-CA4B-A4C4-C9C92B0F4AE7}"/>
              </a:ext>
            </a:extLst>
          </p:cNvPr>
          <p:cNvSpPr/>
          <p:nvPr/>
        </p:nvSpPr>
        <p:spPr>
          <a:xfrm flipH="1">
            <a:off x="9623623" y="2114760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5C2C2E-B989-044A-9C53-920E5DF12222}"/>
              </a:ext>
            </a:extLst>
          </p:cNvPr>
          <p:cNvSpPr txBox="1"/>
          <p:nvPr/>
        </p:nvSpPr>
        <p:spPr>
          <a:xfrm>
            <a:off x="9760781" y="2471908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2 Grades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17A15A-E6B1-0F47-863E-A1A6E0AF9407}"/>
              </a:ext>
            </a:extLst>
          </p:cNvPr>
          <p:cNvSpPr txBox="1"/>
          <p:nvPr/>
        </p:nvSpPr>
        <p:spPr>
          <a:xfrm>
            <a:off x="9760782" y="2951175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1 Grades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2E4B3B2-DC84-E641-8D5B-0FB99491E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40" t="9641" r="16638" b="22774"/>
          <a:stretch/>
        </p:blipFill>
        <p:spPr>
          <a:xfrm>
            <a:off x="11678552" y="1512943"/>
            <a:ext cx="357873" cy="361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84A1DFE-63D8-5E47-942E-B2B0A84307D3}"/>
              </a:ext>
            </a:extLst>
          </p:cNvPr>
          <p:cNvSpPr txBox="1"/>
          <p:nvPr/>
        </p:nvSpPr>
        <p:spPr>
          <a:xfrm>
            <a:off x="9264900" y="3362245"/>
            <a:ext cx="139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Plot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6BEA4A-33D4-E04C-85AE-A961F45769C3}"/>
              </a:ext>
            </a:extLst>
          </p:cNvPr>
          <p:cNvSpPr/>
          <p:nvPr/>
        </p:nvSpPr>
        <p:spPr>
          <a:xfrm>
            <a:off x="9626534" y="3873960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0D2938-40CE-B042-B549-212377EEB921}"/>
              </a:ext>
            </a:extLst>
          </p:cNvPr>
          <p:cNvSpPr txBox="1"/>
          <p:nvPr/>
        </p:nvSpPr>
        <p:spPr>
          <a:xfrm>
            <a:off x="9855131" y="3813117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Boxplot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EE75AE-83CC-AB4E-A562-64710C29BC30}"/>
              </a:ext>
            </a:extLst>
          </p:cNvPr>
          <p:cNvSpPr/>
          <p:nvPr/>
        </p:nvSpPr>
        <p:spPr>
          <a:xfrm>
            <a:off x="9603674" y="4423713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DC85D1-A401-6640-83F5-EAD021D7E2EF}"/>
              </a:ext>
            </a:extLst>
          </p:cNvPr>
          <p:cNvSpPr txBox="1"/>
          <p:nvPr/>
        </p:nvSpPr>
        <p:spPr>
          <a:xfrm>
            <a:off x="9854954" y="4363409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Histogram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5F0390-5A58-4241-9304-81CA881DE90E}"/>
              </a:ext>
            </a:extLst>
          </p:cNvPr>
          <p:cNvCxnSpPr>
            <a:cxnSpLocks/>
          </p:cNvCxnSpPr>
          <p:nvPr/>
        </p:nvCxnSpPr>
        <p:spPr>
          <a:xfrm flipH="1" flipV="1">
            <a:off x="9454571" y="1069313"/>
            <a:ext cx="272041" cy="42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2ADB16-ADD8-E647-B6F2-BAB771ED12AA}"/>
              </a:ext>
            </a:extLst>
          </p:cNvPr>
          <p:cNvSpPr txBox="1"/>
          <p:nvPr/>
        </p:nvSpPr>
        <p:spPr>
          <a:xfrm>
            <a:off x="8646021" y="-26079"/>
            <a:ext cx="391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Dropdown:</a:t>
            </a:r>
          </a:p>
          <a:p>
            <a:r>
              <a:rPr lang="en-CA" sz="1600" dirty="0" err="1"/>
              <a:t>Includes:Sex</a:t>
            </a:r>
            <a:r>
              <a:rPr lang="en-CA" sz="1600" dirty="0"/>
              <a:t>, </a:t>
            </a:r>
            <a:r>
              <a:rPr lang="en-CA" sz="1600" dirty="0" err="1"/>
              <a:t>mom_edu</a:t>
            </a:r>
            <a:r>
              <a:rPr lang="en-CA" sz="1600" dirty="0"/>
              <a:t>, </a:t>
            </a:r>
            <a:r>
              <a:rPr lang="en-CA" sz="1600" dirty="0" err="1"/>
              <a:t>dad_edu</a:t>
            </a:r>
            <a:r>
              <a:rPr lang="en-CA" sz="1600" dirty="0"/>
              <a:t>, </a:t>
            </a:r>
            <a:r>
              <a:rPr lang="en-CA" sz="1600" dirty="0" err="1"/>
              <a:t>weekend_alc</a:t>
            </a:r>
            <a:r>
              <a:rPr lang="en-CA" sz="1600" dirty="0"/>
              <a:t>, </a:t>
            </a:r>
            <a:r>
              <a:rPr lang="en-CA" sz="1600" dirty="0" err="1"/>
              <a:t>weekday_alc</a:t>
            </a:r>
            <a:r>
              <a:rPr lang="en-CA" sz="1600" dirty="0"/>
              <a:t>, </a:t>
            </a:r>
            <a:r>
              <a:rPr lang="en-CA" sz="1600" dirty="0" err="1"/>
              <a:t>health,fam_support</a:t>
            </a:r>
            <a:r>
              <a:rPr lang="en-CA" sz="1600"/>
              <a:t>, other variables </a:t>
            </a:r>
            <a:r>
              <a:rPr lang="en-CA" sz="1600" dirty="0"/>
              <a:t>etc.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E7DA57-5EA6-B543-8947-2683AC387B19}"/>
              </a:ext>
            </a:extLst>
          </p:cNvPr>
          <p:cNvSpPr txBox="1"/>
          <p:nvPr/>
        </p:nvSpPr>
        <p:spPr>
          <a:xfrm>
            <a:off x="9832272" y="4926164"/>
            <a:ext cx="23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Demographic Bar Chart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D3F92B-E337-B141-B1D9-1840C721BC4D}"/>
              </a:ext>
            </a:extLst>
          </p:cNvPr>
          <p:cNvSpPr/>
          <p:nvPr/>
        </p:nvSpPr>
        <p:spPr>
          <a:xfrm>
            <a:off x="9569833" y="4986467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E7E5A50F-9125-1C42-8938-CAAB22B48D36}"/>
                  </a:ext>
                </a:extLst>
              </p:cNvPr>
              <p:cNvGraphicFramePr/>
              <p:nvPr/>
            </p:nvGraphicFramePr>
            <p:xfrm>
              <a:off x="5396618" y="4027351"/>
              <a:ext cx="3607559" cy="29041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5" name="Chart 34">
                <a:extLst>
                  <a:ext uri="{FF2B5EF4-FFF2-40B4-BE49-F238E27FC236}">
                    <a16:creationId xmlns:a16="http://schemas.microsoft.com/office/drawing/2014/main" id="{E7E5A50F-9125-1C42-8938-CAAB22B48D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6618" y="4027351"/>
                <a:ext cx="3607559" cy="2904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CD06A4E5-C785-2849-BDA6-06AC156B42A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9651561"/>
                  </p:ext>
                </p:extLst>
              </p:nvPr>
            </p:nvGraphicFramePr>
            <p:xfrm>
              <a:off x="2905930" y="807017"/>
              <a:ext cx="5943592" cy="30178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36" name="Chart 35">
                <a:extLst>
                  <a:ext uri="{FF2B5EF4-FFF2-40B4-BE49-F238E27FC236}">
                    <a16:creationId xmlns:a16="http://schemas.microsoft.com/office/drawing/2014/main" id="{CD06A4E5-C785-2849-BDA6-06AC156B42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5930" y="807017"/>
                <a:ext cx="5943592" cy="3017838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11EA0DA0-D36F-9C49-8104-1FE2E9782DD4}"/>
              </a:ext>
            </a:extLst>
          </p:cNvPr>
          <p:cNvSpPr/>
          <p:nvPr/>
        </p:nvSpPr>
        <p:spPr>
          <a:xfrm>
            <a:off x="385220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4B2A8A-3582-FA4D-8E83-2E9626A87DC5}"/>
              </a:ext>
            </a:extLst>
          </p:cNvPr>
          <p:cNvSpPr txBox="1"/>
          <p:nvPr/>
        </p:nvSpPr>
        <p:spPr>
          <a:xfrm>
            <a:off x="4080807" y="374650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OVERVIEW MODE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B5EC36-E61D-D644-BDAC-A954F2D76F6B}"/>
              </a:ext>
            </a:extLst>
          </p:cNvPr>
          <p:cNvSpPr/>
          <p:nvPr/>
        </p:nvSpPr>
        <p:spPr>
          <a:xfrm flipH="1">
            <a:off x="3943648" y="496767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DB17836-A09B-0742-9B06-2C6C0303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989924"/>
              </p:ext>
            </p:extLst>
          </p:nvPr>
        </p:nvGraphicFramePr>
        <p:xfrm>
          <a:off x="1192117" y="3798194"/>
          <a:ext cx="4383202" cy="3177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78FCC377-1926-534C-953A-CBB1905F0B2B}"/>
              </a:ext>
            </a:extLst>
          </p:cNvPr>
          <p:cNvSpPr/>
          <p:nvPr/>
        </p:nvSpPr>
        <p:spPr>
          <a:xfrm>
            <a:off x="606971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109881-A938-1447-B8D9-14036D2B80C0}"/>
              </a:ext>
            </a:extLst>
          </p:cNvPr>
          <p:cNvSpPr txBox="1"/>
          <p:nvPr/>
        </p:nvSpPr>
        <p:spPr>
          <a:xfrm>
            <a:off x="6298317" y="374650"/>
            <a:ext cx="124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Analysis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D6CDC-2671-2342-8D1C-EB226D5034C2}"/>
              </a:ext>
            </a:extLst>
          </p:cNvPr>
          <p:cNvSpPr txBox="1"/>
          <p:nvPr/>
        </p:nvSpPr>
        <p:spPr>
          <a:xfrm>
            <a:off x="117160" y="220762"/>
            <a:ext cx="29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are different tabs (panels)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B2784-F184-EF40-968A-B838C60658C5}"/>
              </a:ext>
            </a:extLst>
          </p:cNvPr>
          <p:cNvCxnSpPr>
            <a:stCxn id="2" idx="3"/>
            <a:endCxn id="37" idx="2"/>
          </p:cNvCxnSpPr>
          <p:nvPr/>
        </p:nvCxnSpPr>
        <p:spPr>
          <a:xfrm flipV="1">
            <a:off x="3020131" y="526792"/>
            <a:ext cx="832077" cy="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E6C23-44D3-DC4A-AF0C-1C143E2E4AA1}"/>
              </a:ext>
            </a:extLst>
          </p:cNvPr>
          <p:cNvCxnSpPr>
            <a:cxnSpLocks/>
          </p:cNvCxnSpPr>
          <p:nvPr/>
        </p:nvCxnSpPr>
        <p:spPr>
          <a:xfrm>
            <a:off x="5689600" y="190500"/>
            <a:ext cx="0" cy="61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6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B41A23BF-7587-DE46-A369-16068CFF3E5C}"/>
              </a:ext>
            </a:extLst>
          </p:cNvPr>
          <p:cNvSpPr txBox="1"/>
          <p:nvPr/>
        </p:nvSpPr>
        <p:spPr>
          <a:xfrm>
            <a:off x="9270944" y="1741423"/>
            <a:ext cx="26146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err="1"/>
              <a:t>Weekend_alc</a:t>
            </a:r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92D226-1950-7A4A-A150-A0315727619C}"/>
              </a:ext>
            </a:extLst>
          </p:cNvPr>
          <p:cNvSpPr/>
          <p:nvPr/>
        </p:nvSpPr>
        <p:spPr>
          <a:xfrm>
            <a:off x="9648847" y="2638376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20E3E1-F163-D345-B298-619E77CEEFDC}"/>
              </a:ext>
            </a:extLst>
          </p:cNvPr>
          <p:cNvSpPr txBox="1"/>
          <p:nvPr/>
        </p:nvSpPr>
        <p:spPr>
          <a:xfrm>
            <a:off x="9877446" y="2586248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Final Grades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2E65E5-0E16-5E4E-953C-B05FF70603B3}"/>
              </a:ext>
            </a:extLst>
          </p:cNvPr>
          <p:cNvSpPr/>
          <p:nvPr/>
        </p:nvSpPr>
        <p:spPr>
          <a:xfrm>
            <a:off x="9648848" y="2941574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886CBC-E8AD-F84E-9DED-64F7A93B2363}"/>
              </a:ext>
            </a:extLst>
          </p:cNvPr>
          <p:cNvSpPr/>
          <p:nvPr/>
        </p:nvSpPr>
        <p:spPr>
          <a:xfrm>
            <a:off x="9648847" y="3266551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08E2F2-7E5F-CA4B-A4C4-C9C92B0F4AE7}"/>
              </a:ext>
            </a:extLst>
          </p:cNvPr>
          <p:cNvSpPr/>
          <p:nvPr/>
        </p:nvSpPr>
        <p:spPr>
          <a:xfrm flipH="1">
            <a:off x="9740287" y="2708365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5C2C2E-B989-044A-9C53-920E5DF12222}"/>
              </a:ext>
            </a:extLst>
          </p:cNvPr>
          <p:cNvSpPr txBox="1"/>
          <p:nvPr/>
        </p:nvSpPr>
        <p:spPr>
          <a:xfrm>
            <a:off x="9877446" y="2887698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2 Grades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17A15A-E6B1-0F47-863E-A1A6E0AF9407}"/>
              </a:ext>
            </a:extLst>
          </p:cNvPr>
          <p:cNvSpPr txBox="1"/>
          <p:nvPr/>
        </p:nvSpPr>
        <p:spPr>
          <a:xfrm>
            <a:off x="9877446" y="3229747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1 Grades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2E4B3B2-DC84-E641-8D5B-0FB99491E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40" t="9641" r="16638" b="22774"/>
          <a:stretch/>
        </p:blipFill>
        <p:spPr>
          <a:xfrm>
            <a:off x="11527683" y="1748805"/>
            <a:ext cx="357873" cy="361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1EA0DA0-D36F-9C49-8104-1FE2E9782DD4}"/>
              </a:ext>
            </a:extLst>
          </p:cNvPr>
          <p:cNvSpPr/>
          <p:nvPr/>
        </p:nvSpPr>
        <p:spPr>
          <a:xfrm>
            <a:off x="385220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4B2A8A-3582-FA4D-8E83-2E9626A87DC5}"/>
              </a:ext>
            </a:extLst>
          </p:cNvPr>
          <p:cNvSpPr txBox="1"/>
          <p:nvPr/>
        </p:nvSpPr>
        <p:spPr>
          <a:xfrm>
            <a:off x="4080807" y="374650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OVERVIEW MODE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8FCC377-1926-534C-953A-CBB1905F0B2B}"/>
              </a:ext>
            </a:extLst>
          </p:cNvPr>
          <p:cNvSpPr/>
          <p:nvPr/>
        </p:nvSpPr>
        <p:spPr>
          <a:xfrm>
            <a:off x="606971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109881-A938-1447-B8D9-14036D2B80C0}"/>
              </a:ext>
            </a:extLst>
          </p:cNvPr>
          <p:cNvSpPr txBox="1"/>
          <p:nvPr/>
        </p:nvSpPr>
        <p:spPr>
          <a:xfrm>
            <a:off x="6298317" y="374650"/>
            <a:ext cx="124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Analysis Mode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72E533C-D472-484C-9AC2-2552FB649702}"/>
              </a:ext>
            </a:extLst>
          </p:cNvPr>
          <p:cNvSpPr/>
          <p:nvPr/>
        </p:nvSpPr>
        <p:spPr>
          <a:xfrm flipH="1">
            <a:off x="6161158" y="496767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FFC1A-59EF-5E4C-B64E-7850C7D5952F}"/>
              </a:ext>
            </a:extLst>
          </p:cNvPr>
          <p:cNvSpPr txBox="1"/>
          <p:nvPr/>
        </p:nvSpPr>
        <p:spPr>
          <a:xfrm>
            <a:off x="9212103" y="1214647"/>
            <a:ext cx="285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Select Variable to plot by (x)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E4EA7-CF90-404F-89BB-1651AFFAEB1E}"/>
              </a:ext>
            </a:extLst>
          </p:cNvPr>
          <p:cNvSpPr txBox="1"/>
          <p:nvPr/>
        </p:nvSpPr>
        <p:spPr>
          <a:xfrm>
            <a:off x="9456185" y="2217459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Which Grade?(y)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C26B9B-16C8-214A-8F3F-BC486441DD3B}"/>
              </a:ext>
            </a:extLst>
          </p:cNvPr>
          <p:cNvSpPr/>
          <p:nvPr/>
        </p:nvSpPr>
        <p:spPr>
          <a:xfrm>
            <a:off x="9574799" y="3994292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6602D1-8DFA-824B-BB32-EA83E3FE79B3}"/>
              </a:ext>
            </a:extLst>
          </p:cNvPr>
          <p:cNvSpPr txBox="1"/>
          <p:nvPr/>
        </p:nvSpPr>
        <p:spPr>
          <a:xfrm>
            <a:off x="9803396" y="3933449"/>
            <a:ext cx="21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Colour by a Variable?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34C457-0DF3-4D4C-84B7-3E5136D1C806}"/>
              </a:ext>
            </a:extLst>
          </p:cNvPr>
          <p:cNvSpPr txBox="1"/>
          <p:nvPr/>
        </p:nvSpPr>
        <p:spPr>
          <a:xfrm>
            <a:off x="9456185" y="4466379"/>
            <a:ext cx="26146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Sex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7F57B39-B3E0-DC4C-B712-A4438A504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40" t="9641" r="16638" b="22774"/>
          <a:stretch/>
        </p:blipFill>
        <p:spPr>
          <a:xfrm>
            <a:off x="11712924" y="4473761"/>
            <a:ext cx="357873" cy="361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D7211-2A51-314E-9E6B-BDA040297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69" y="871983"/>
            <a:ext cx="6987706" cy="5182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143A0-6072-C04D-9C53-F1C4EF0D7E57}"/>
              </a:ext>
            </a:extLst>
          </p:cNvPr>
          <p:cNvSpPr txBox="1"/>
          <p:nvPr/>
        </p:nvSpPr>
        <p:spPr>
          <a:xfrm>
            <a:off x="7857845" y="418387"/>
            <a:ext cx="403920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Only includes certain variable like </a:t>
            </a:r>
            <a:r>
              <a:rPr lang="en-CA" sz="1400" dirty="0" err="1"/>
              <a:t>weekend_alc,weekday_alc</a:t>
            </a:r>
            <a:r>
              <a:rPr lang="en-CA" sz="1400" dirty="0"/>
              <a:t>, maternal education, mainly numerically coded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ED8F5-19B6-1745-98ED-7B3412933D62}"/>
              </a:ext>
            </a:extLst>
          </p:cNvPr>
          <p:cNvSpPr txBox="1"/>
          <p:nvPr/>
        </p:nvSpPr>
        <p:spPr>
          <a:xfrm>
            <a:off x="9129028" y="5095708"/>
            <a:ext cx="3062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Only includes certain variables such as</a:t>
            </a:r>
          </a:p>
          <a:p>
            <a:r>
              <a:rPr lang="en-CA" sz="1400" dirty="0"/>
              <a:t>Sex, family support (mainly yes/no--&gt; </a:t>
            </a:r>
          </a:p>
          <a:p>
            <a:r>
              <a:rPr lang="en-CA" sz="1400" dirty="0"/>
              <a:t> binary to improve ease of reading)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1274CF-96C8-7C4C-9C54-4C78F10F1FDE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8775700" y="1181100"/>
            <a:ext cx="495244" cy="74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2120FE-A449-3642-A0DC-7355FC8339E0}"/>
              </a:ext>
            </a:extLst>
          </p:cNvPr>
          <p:cNvCxnSpPr>
            <a:stCxn id="81" idx="2"/>
            <a:endCxn id="10" idx="0"/>
          </p:cNvCxnSpPr>
          <p:nvPr/>
        </p:nvCxnSpPr>
        <p:spPr>
          <a:xfrm flipH="1">
            <a:off x="10660514" y="4835711"/>
            <a:ext cx="102977" cy="25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6CD405-7B3C-5643-94EE-D1C881AE509A}"/>
              </a:ext>
            </a:extLst>
          </p:cNvPr>
          <p:cNvSpPr txBox="1"/>
          <p:nvPr/>
        </p:nvSpPr>
        <p:spPr>
          <a:xfrm>
            <a:off x="1358900" y="6350000"/>
            <a:ext cx="879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scatterplot of the variables selected with a linear model fitted line of the selected variable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BC50DC-3971-634C-AAD4-73333A7A78E0}"/>
              </a:ext>
            </a:extLst>
          </p:cNvPr>
          <p:cNvCxnSpPr/>
          <p:nvPr/>
        </p:nvCxnSpPr>
        <p:spPr>
          <a:xfrm flipV="1">
            <a:off x="3020131" y="526792"/>
            <a:ext cx="832077" cy="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5250D1-DBCA-5146-B227-FBA0E556340E}"/>
              </a:ext>
            </a:extLst>
          </p:cNvPr>
          <p:cNvSpPr txBox="1"/>
          <p:nvPr/>
        </p:nvSpPr>
        <p:spPr>
          <a:xfrm>
            <a:off x="339364" y="233648"/>
            <a:ext cx="29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are different tabs (panels)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619A9E2-A1ED-7543-866C-E5A800DB6D16}"/>
              </a:ext>
            </a:extLst>
          </p:cNvPr>
          <p:cNvCxnSpPr>
            <a:cxnSpLocks/>
          </p:cNvCxnSpPr>
          <p:nvPr/>
        </p:nvCxnSpPr>
        <p:spPr>
          <a:xfrm>
            <a:off x="5689600" y="190500"/>
            <a:ext cx="0" cy="61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186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Almas Khan</dc:creator>
  <cp:lastModifiedBy>Almas Khan</cp:lastModifiedBy>
  <cp:revision>20</cp:revision>
  <dcterms:created xsi:type="dcterms:W3CDTF">2020-03-24T01:55:19Z</dcterms:created>
  <dcterms:modified xsi:type="dcterms:W3CDTF">2020-03-24T07:24:00Z</dcterms:modified>
</cp:coreProperties>
</file>