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71" r:id="rId2"/>
    <p:sldId id="287" r:id="rId3"/>
    <p:sldId id="286" r:id="rId4"/>
    <p:sldId id="288" r:id="rId5"/>
    <p:sldId id="289" r:id="rId6"/>
    <p:sldId id="290" r:id="rId7"/>
    <p:sldId id="298" r:id="rId8"/>
    <p:sldId id="291" r:id="rId9"/>
    <p:sldId id="293" r:id="rId10"/>
    <p:sldId id="295" r:id="rId11"/>
    <p:sldId id="294" r:id="rId12"/>
    <p:sldId id="283" r:id="rId13"/>
    <p:sldId id="296" r:id="rId14"/>
    <p:sldId id="297" r:id="rId15"/>
    <p:sldId id="299" r:id="rId16"/>
    <p:sldId id="300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284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24"/>
    <p:restoredTop sz="92463"/>
  </p:normalViewPr>
  <p:slideViewPr>
    <p:cSldViewPr>
      <p:cViewPr>
        <p:scale>
          <a:sx n="86" d="100"/>
          <a:sy n="86" d="100"/>
        </p:scale>
        <p:origin x="57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97B160-92B4-4D76-9D0D-0780B343C2DC}" type="datetimeFigureOut">
              <a:rPr lang="en-US" smtClean="0"/>
              <a:t>2/24/18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91C3AD-E8EE-4C7C-A74B-4DBCBA7D8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28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BB12A7-7F67-E941-B030-91A74E188E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82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1C3AD-E8EE-4C7C-A74B-4DBCBA7D8DA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812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343A7-32E2-694E-9613-325035990FAE}" type="datetime1">
              <a:rPr lang="en-US" smtClean="0"/>
              <a:t>2/24/18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028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CBB54-73C1-9D45-A6D1-5487972A89D9}" type="datetime1">
              <a:rPr lang="en-US" smtClean="0"/>
              <a:t>2/24/18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47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9F16-99D5-2541-9711-CC0F02E7F1F6}" type="datetime1">
              <a:rPr lang="en-US" smtClean="0"/>
              <a:t>2/24/18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9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4E4C-1DBA-9B44-900E-407DC34FBF1C}" type="datetime1">
              <a:rPr lang="en-US" smtClean="0"/>
              <a:t>2/24/18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731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23F74-8415-4C4A-89EE-0F562FD5EE31}" type="datetime1">
              <a:rPr lang="en-US" smtClean="0"/>
              <a:t>2/24/18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16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B864C-12A9-514B-A731-0B4CF4B0D2E6}" type="datetime1">
              <a:rPr lang="en-US" smtClean="0"/>
              <a:t>2/24/18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19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743E9-8714-BF4F-A2CD-80FB41963FBE}" type="datetime1">
              <a:rPr lang="en-US" smtClean="0"/>
              <a:t>2/24/18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3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83CBC-D8EE-C645-98A0-20E1EE9D1B2C}" type="datetime1">
              <a:rPr lang="en-US" smtClean="0"/>
              <a:t>2/24/18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350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A8E0-42C4-C04C-B181-2BAA929033B4}" type="datetime1">
              <a:rPr lang="en-US" smtClean="0"/>
              <a:t>2/24/18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19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7F2C508-64EC-BA46-B3B0-BF15BA16133D}" type="datetime1">
              <a:rPr lang="en-US" smtClean="0"/>
              <a:t>2/24/18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24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3043-FF55-054F-8D45-9786AA47478A}" type="datetime1">
              <a:rPr lang="en-US" smtClean="0"/>
              <a:t>2/24/18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903811A-63B3-3948-9481-534DE0B1AD39}" type="datetime1">
              <a:rPr lang="en-US" smtClean="0"/>
              <a:t>2/24/18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458007C-4A25-4B52-A9D8-0BFB3210728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316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Types of Sums of Squares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Testing </a:t>
            </a:r>
            <a:r>
              <a:rPr lang="en-US" dirty="0" smtClean="0"/>
              <a:t>different hypotheses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B723-F678-431B-A1E1-F5CC89607F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I Sums of Squares (SS1</a:t>
            </a:r>
            <a:r>
              <a:rPr lang="en-US" dirty="0" smtClean="0"/>
              <a:t>): Sequential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845734"/>
                <a:ext cx="8458201" cy="4402666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9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d>
                      <m:dPr>
                        <m:begChr m:val="{"/>
                        <m:endChr m:val="}"/>
                        <m:ctrlPr>
                          <a:rPr lang="en-US" sz="19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19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</m:e>
                      <m:e>
                        <m:r>
                          <a:rPr lang="en-US" sz="19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</m:d>
                    <m:r>
                      <a:rPr lang="en-US" sz="1900" i="1">
                        <a:latin typeface="Cambria Math" charset="0"/>
                        <a:ea typeface="Cambria Math" charset="0"/>
                        <a:cs typeface="Cambria Math" charset="0"/>
                      </a:rPr>
                      <m:t>= </m:t>
                    </m:r>
                    <m:sSub>
                      <m:sSubPr>
                        <m:ctrlPr>
                          <a:rPr lang="en-US" sz="19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19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sz="19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900" i="1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900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d>
                      <m:dPr>
                        <m:begChr m:val="{"/>
                        <m:endChr m:val="}"/>
                        <m:ctrlPr>
                          <a:rPr lang="en-US" sz="19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19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</m:e>
                      <m:e>
                        <m:r>
                          <a:rPr lang="en-US" sz="19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</m:d>
                    <m:r>
                      <a:rPr lang="en-US" sz="1900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sz="1900" i="1">
                        <a:latin typeface="Cambria Math" charset="0"/>
                        <a:ea typeface="Cambria Math" charset="0"/>
                        <a:cs typeface="Cambria Math" charset="0"/>
                      </a:rPr>
                      <m:t>𝑠𝑞𝐹𝑜𝑜𝑡𝑎𝑔𝑒</m:t>
                    </m:r>
                  </m:oMath>
                </a14:m>
                <a:endParaRPr lang="en-US" sz="1900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900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d>
                      <m:dPr>
                        <m:begChr m:val="{"/>
                        <m:endChr m:val="}"/>
                        <m:ctrlPr>
                          <a:rPr lang="en-US" sz="19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19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</m:e>
                      <m:e>
                        <m:r>
                          <a:rPr lang="en-US" sz="19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</m:d>
                    <m:r>
                      <a:rPr lang="en-US" sz="1900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sz="1900" i="1">
                        <a:latin typeface="Cambria Math" charset="0"/>
                        <a:ea typeface="Cambria Math" charset="0"/>
                        <a:cs typeface="Cambria Math" charset="0"/>
                      </a:rPr>
                      <m:t>𝑠𝑞𝐹𝑜𝑜𝑡𝑎𝑔𝑒</m:t>
                    </m:r>
                    <m:r>
                      <a:rPr lang="en-US" sz="1900" i="1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r>
                      <a:rPr lang="en-US" sz="19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𝑧𝑖𝑝𝑐𝑜𝑑𝑒</m:t>
                    </m:r>
                  </m:oMath>
                </a14:m>
                <a:endParaRPr lang="en-US" sz="1900" b="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900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d>
                      <m:dPr>
                        <m:begChr m:val="{"/>
                        <m:endChr m:val="}"/>
                        <m:ctrlPr>
                          <a:rPr lang="en-US" sz="19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19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</m:e>
                      <m:e>
                        <m:r>
                          <a:rPr lang="en-US" sz="19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</m:d>
                    <m:r>
                      <a:rPr lang="en-US" sz="1900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sz="1900" i="1">
                        <a:latin typeface="Cambria Math" charset="0"/>
                        <a:ea typeface="Cambria Math" charset="0"/>
                        <a:cs typeface="Cambria Math" charset="0"/>
                      </a:rPr>
                      <m:t>𝑠𝑞𝐹𝑜𝑜𝑡𝑎𝑔𝑒</m:t>
                    </m:r>
                    <m:r>
                      <a:rPr lang="en-US" sz="1900" i="1">
                        <a:latin typeface="Cambria Math" charset="0"/>
                        <a:ea typeface="Cambria Math" charset="0"/>
                        <a:cs typeface="Cambria Math" charset="0"/>
                      </a:rPr>
                      <m:t>+ </m:t>
                    </m:r>
                    <m:r>
                      <a:rPr lang="en-US" sz="1900" i="1">
                        <a:latin typeface="Cambria Math" charset="0"/>
                        <a:ea typeface="Cambria Math" charset="0"/>
                        <a:cs typeface="Cambria Math" charset="0"/>
                      </a:rPr>
                      <m:t>𝑧𝑖𝑝𝑐𝑜𝑑𝑒</m:t>
                    </m:r>
                    <m:r>
                      <a:rPr lang="en-US" sz="190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r>
                      <a:rPr lang="en-US" sz="1900" i="1">
                        <a:latin typeface="Cambria Math" charset="0"/>
                        <a:ea typeface="Cambria Math" charset="0"/>
                        <a:cs typeface="Cambria Math" charset="0"/>
                      </a:rPr>
                      <m:t>𝑛𝐵𝑒𝑑𝑟𝑜𝑜𝑚𝑠</m:t>
                    </m:r>
                  </m:oMath>
                </a14:m>
                <a:endParaRPr lang="en-US" sz="190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900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d>
                      <m:dPr>
                        <m:begChr m:val="{"/>
                        <m:endChr m:val="}"/>
                        <m:ctrlPr>
                          <a:rPr lang="en-US" sz="19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19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</m:e>
                      <m:e>
                        <m:r>
                          <a:rPr lang="en-US" sz="19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</m:d>
                    <m:r>
                      <a:rPr lang="en-US" sz="1900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sz="1900" i="1">
                        <a:latin typeface="Cambria Math" charset="0"/>
                        <a:ea typeface="Cambria Math" charset="0"/>
                        <a:cs typeface="Cambria Math" charset="0"/>
                      </a:rPr>
                      <m:t>𝑠𝑞𝐹𝑜𝑜𝑡𝑎𝑔𝑒</m:t>
                    </m:r>
                    <m:r>
                      <a:rPr lang="en-US" sz="19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r>
                      <a:rPr lang="en-US" sz="19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1900" i="1">
                        <a:latin typeface="Cambria Math" charset="0"/>
                        <a:ea typeface="Cambria Math" charset="0"/>
                        <a:cs typeface="Cambria Math" charset="0"/>
                      </a:rPr>
                      <m:t>𝑧𝑖𝑝𝑐𝑜𝑑𝑒</m:t>
                    </m:r>
                    <m:r>
                      <a:rPr lang="en-US" sz="19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r>
                      <a:rPr lang="en-US" sz="1900" i="1">
                        <a:latin typeface="Cambria Math" charset="0"/>
                        <a:ea typeface="Cambria Math" charset="0"/>
                        <a:cs typeface="Cambria Math" charset="0"/>
                      </a:rPr>
                      <m:t>𝑛𝐵𝑒𝑑𝑟𝑜𝑜𝑚𝑠</m:t>
                    </m:r>
                    <m:r>
                      <a:rPr lang="en-US" sz="1900" i="1">
                        <a:latin typeface="Cambria Math" charset="0"/>
                        <a:ea typeface="Cambria Math" charset="0"/>
                        <a:cs typeface="Cambria Math" charset="0"/>
                      </a:rPr>
                      <m:t>+ </m:t>
                    </m:r>
                    <m:r>
                      <a:rPr lang="en-US" sz="1900" i="1">
                        <a:latin typeface="Cambria Math" charset="0"/>
                        <a:ea typeface="Cambria Math" charset="0"/>
                        <a:cs typeface="Cambria Math" charset="0"/>
                      </a:rPr>
                      <m:t>𝑛𝐵𝑎𝑡h𝑟𝑜𝑜𝑚𝑠</m:t>
                    </m:r>
                  </m:oMath>
                </a14:m>
                <a:endParaRPr lang="en-US" sz="1900" dirty="0" smtClean="0">
                  <a:ea typeface="Cambria Math" charset="0"/>
                  <a:cs typeface="Cambria Math" charset="0"/>
                </a:endParaRPr>
              </a:p>
              <a:p>
                <a:pPr marL="0" indent="0">
                  <a:buNone/>
                </a:pPr>
                <a:r>
                  <a:rPr lang="en-US" sz="1900" dirty="0" smtClean="0"/>
                  <a:t>Then SS1 tests the following sequence of extra sums of squares:</a:t>
                </a:r>
              </a:p>
              <a:p>
                <a:r>
                  <a:rPr lang="en-US" sz="1900" dirty="0" smtClean="0"/>
                  <a:t>SS(2.|1.)</a:t>
                </a:r>
              </a:p>
              <a:p>
                <a:r>
                  <a:rPr lang="en-US" sz="1900" dirty="0" smtClean="0"/>
                  <a:t>SS(3.|2.)</a:t>
                </a:r>
              </a:p>
              <a:p>
                <a:r>
                  <a:rPr lang="en-US" sz="1900" dirty="0" smtClean="0"/>
                  <a:t>SS(4.|3.)</a:t>
                </a:r>
              </a:p>
              <a:p>
                <a:r>
                  <a:rPr lang="en-US" sz="1900" dirty="0" smtClean="0"/>
                  <a:t>SS(5.|4.)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845734"/>
                <a:ext cx="8458201" cy="4402666"/>
              </a:xfrm>
              <a:blipFill rotWithShape="0">
                <a:blip r:embed="rId2"/>
                <a:stretch>
                  <a:fillRect l="-1802" t="-9003" b="-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3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I Sums of Squares (SS1): Sequential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" y="1751396"/>
            <a:ext cx="5921375" cy="82302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" y="3126958"/>
            <a:ext cx="5921375" cy="8354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95800"/>
            <a:ext cx="5943600" cy="8375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99" y="2420906"/>
            <a:ext cx="4328161" cy="10842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3810000"/>
            <a:ext cx="4328160" cy="11416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99" y="5170736"/>
            <a:ext cx="4328161" cy="1138990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endCxn id="8" idx="1"/>
          </p:cNvCxnSpPr>
          <p:nvPr/>
        </p:nvCxnSpPr>
        <p:spPr>
          <a:xfrm>
            <a:off x="2743200" y="2420906"/>
            <a:ext cx="914399" cy="542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743200" y="3828401"/>
            <a:ext cx="914399" cy="542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743200" y="5187519"/>
            <a:ext cx="914399" cy="542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018239" y="3953284"/>
            <a:ext cx="8563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SS(2.|1.)</a:t>
            </a:r>
          </a:p>
          <a:p>
            <a:r>
              <a:rPr lang="en-US" sz="1500" dirty="0"/>
              <a:t>SS(3.|2.)</a:t>
            </a:r>
          </a:p>
          <a:p>
            <a:r>
              <a:rPr lang="en-US" sz="1500" dirty="0"/>
              <a:t>SS(4.|3.)</a:t>
            </a:r>
          </a:p>
          <a:p>
            <a:r>
              <a:rPr lang="en-US" sz="1500" dirty="0"/>
              <a:t>SS(5.|4</a:t>
            </a:r>
            <a:r>
              <a:rPr lang="en-US" sz="1500" dirty="0" smtClean="0"/>
              <a:t>.)</a:t>
            </a:r>
            <a:endParaRPr lang="en-US" sz="1500" dirty="0"/>
          </a:p>
        </p:txBody>
      </p:sp>
      <p:sp>
        <p:nvSpPr>
          <p:cNvPr id="16" name="TextBox 15"/>
          <p:cNvSpPr txBox="1"/>
          <p:nvPr/>
        </p:nvSpPr>
        <p:spPr>
          <a:xfrm>
            <a:off x="7985760" y="2575079"/>
            <a:ext cx="8563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SS(2.|1.)</a:t>
            </a:r>
          </a:p>
          <a:p>
            <a:r>
              <a:rPr lang="en-US" sz="1500" dirty="0"/>
              <a:t>SS(3.|2.)</a:t>
            </a:r>
          </a:p>
          <a:p>
            <a:r>
              <a:rPr lang="en-US" sz="1500" dirty="0"/>
              <a:t>SS(4.|3.)</a:t>
            </a:r>
          </a:p>
          <a:p>
            <a:r>
              <a:rPr lang="en-US" sz="1500" dirty="0"/>
              <a:t>SS(5.|4</a:t>
            </a:r>
            <a:r>
              <a:rPr lang="en-US" sz="1500" dirty="0" smtClean="0"/>
              <a:t>.)</a:t>
            </a:r>
            <a:endParaRPr lang="en-US" sz="1500" dirty="0"/>
          </a:p>
        </p:txBody>
      </p:sp>
      <p:sp>
        <p:nvSpPr>
          <p:cNvPr id="17" name="TextBox 16"/>
          <p:cNvSpPr txBox="1"/>
          <p:nvPr/>
        </p:nvSpPr>
        <p:spPr>
          <a:xfrm>
            <a:off x="8043834" y="5317304"/>
            <a:ext cx="8563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SS(2.|1.)</a:t>
            </a:r>
          </a:p>
          <a:p>
            <a:r>
              <a:rPr lang="en-US" sz="1500" dirty="0"/>
              <a:t>SS(3.|2.)</a:t>
            </a:r>
          </a:p>
          <a:p>
            <a:r>
              <a:rPr lang="en-US" sz="1500" dirty="0"/>
              <a:t>SS(4.|3.)</a:t>
            </a:r>
          </a:p>
          <a:p>
            <a:r>
              <a:rPr lang="en-US" sz="1500" dirty="0"/>
              <a:t>SS(5.|4</a:t>
            </a:r>
            <a:r>
              <a:rPr lang="en-US" sz="1500" dirty="0" smtClean="0"/>
              <a:t>.)</a:t>
            </a:r>
            <a:endParaRPr lang="en-US" sz="1500" dirty="0"/>
          </a:p>
        </p:txBody>
      </p:sp>
      <p:sp>
        <p:nvSpPr>
          <p:cNvPr id="18" name="TextBox 17"/>
          <p:cNvSpPr txBox="1"/>
          <p:nvPr/>
        </p:nvSpPr>
        <p:spPr>
          <a:xfrm>
            <a:off x="7239000" y="1649747"/>
            <a:ext cx="198194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(these are with respect to the order in each MODEL statement)</a:t>
            </a:r>
            <a:endParaRPr lang="en-US" sz="1500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8610600" y="2420906"/>
            <a:ext cx="76200" cy="271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8842085" y="2434577"/>
            <a:ext cx="1" cy="3024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8703038" y="2434577"/>
            <a:ext cx="61406" cy="1527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5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I Sums of </a:t>
            </a:r>
            <a:r>
              <a:rPr lang="en-US" dirty="0" smtClean="0"/>
              <a:t>Squares: Sequential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8321041" cy="447886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Reasons for using SS1:</a:t>
            </a:r>
          </a:p>
          <a:p>
            <a:r>
              <a:rPr lang="en-US" dirty="0" smtClean="0"/>
              <a:t>Primarily, if we have an interest in a specific nesting of explanatory variables</a:t>
            </a:r>
          </a:p>
          <a:p>
            <a:r>
              <a:rPr lang="en-US" dirty="0" smtClean="0"/>
              <a:t>Example: Suppose we are looking at the Zillow data and we want to make sure all comparisons control for location via including </a:t>
            </a:r>
            <a:r>
              <a:rPr lang="en-US" dirty="0" err="1" smtClean="0"/>
              <a:t>zipcode</a:t>
            </a:r>
            <a:endParaRPr lang="en-US" dirty="0" smtClean="0"/>
          </a:p>
          <a:p>
            <a:r>
              <a:rPr lang="en-US" dirty="0" smtClean="0"/>
              <a:t>Also, we have the following research questions:</a:t>
            </a:r>
          </a:p>
          <a:p>
            <a:r>
              <a:rPr lang="en-US" dirty="0" smtClean="0"/>
              <a:t>Is there an estimated effect of square footage given </a:t>
            </a:r>
            <a:r>
              <a:rPr lang="en-US" dirty="0" err="1" smtClean="0"/>
              <a:t>zipcode</a:t>
            </a:r>
            <a:r>
              <a:rPr lang="en-US" dirty="0" smtClean="0"/>
              <a:t> is fixed?</a:t>
            </a:r>
          </a:p>
          <a:p>
            <a:r>
              <a:rPr lang="en-US" dirty="0"/>
              <a:t>Is there an estimated effect of </a:t>
            </a:r>
            <a:r>
              <a:rPr lang="en-US" dirty="0" smtClean="0"/>
              <a:t>bedrooms given </a:t>
            </a:r>
            <a:r>
              <a:rPr lang="en-US" dirty="0" err="1" smtClean="0"/>
              <a:t>zipcode</a:t>
            </a:r>
            <a:r>
              <a:rPr lang="en-US" dirty="0" smtClean="0"/>
              <a:t> and </a:t>
            </a:r>
            <a:r>
              <a:rPr lang="en-US" dirty="0"/>
              <a:t>square footage</a:t>
            </a:r>
            <a:r>
              <a:rPr lang="en-US" dirty="0" smtClean="0"/>
              <a:t> are </a:t>
            </a:r>
            <a:r>
              <a:rPr lang="en-US" dirty="0"/>
              <a:t>fixed</a:t>
            </a:r>
            <a:r>
              <a:rPr lang="en-US" dirty="0" smtClean="0"/>
              <a:t>?</a:t>
            </a:r>
            <a:endParaRPr lang="en-US" dirty="0" smtClean="0"/>
          </a:p>
          <a:p>
            <a:r>
              <a:rPr lang="en-US" dirty="0"/>
              <a:t>Is there an estimated effect </a:t>
            </a:r>
            <a:r>
              <a:rPr lang="en-US" dirty="0" smtClean="0"/>
              <a:t>of bathrooms given </a:t>
            </a:r>
            <a:r>
              <a:rPr lang="en-US" dirty="0" err="1" smtClean="0"/>
              <a:t>zipcode</a:t>
            </a:r>
            <a:r>
              <a:rPr lang="en-US" dirty="0" smtClean="0"/>
              <a:t>, square footage, and bedrooms </a:t>
            </a:r>
            <a:r>
              <a:rPr lang="en-US" dirty="0"/>
              <a:t>are fixed?</a:t>
            </a:r>
          </a:p>
          <a:p>
            <a:r>
              <a:rPr lang="en-US" dirty="0" smtClean="0"/>
              <a:t>Then SS1, alternatively known as sequential sums of squares, is the appropriate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2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I Sums of Squares: Sequential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693334"/>
                <a:ext cx="7543801" cy="463126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The most commonly used job for SS1 is with polynomial models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</m:e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𝑋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+…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 smtClean="0"/>
                  <a:t>In this case, the usual imposed model restriction is to include all lower level polynomial transformations </a:t>
                </a:r>
              </a:p>
              <a:p>
                <a:r>
                  <a:rPr lang="en-US" dirty="0" smtClean="0"/>
                  <a:t>(just like with interactions and main effects)</a:t>
                </a:r>
                <a:endParaRPr lang="en-US" dirty="0"/>
              </a:p>
              <a:p>
                <a:r>
                  <a:rPr lang="en-US" dirty="0" smtClean="0"/>
                  <a:t>Hence, we want to know:</a:t>
                </a:r>
              </a:p>
              <a:p>
                <a:pPr>
                  <a:buFont typeface="Arial" charset="0"/>
                  <a:buChar char="•"/>
                </a:pPr>
                <a:r>
                  <a:rPr lang="en-US" dirty="0" smtClean="0"/>
                  <a:t>Do we need the linear effect vs. the intercept?</a:t>
                </a:r>
                <a:endParaRPr lang="en-US" dirty="0"/>
              </a:p>
              <a:p>
                <a:pPr>
                  <a:buFont typeface="Arial" charset="0"/>
                  <a:buChar char="•"/>
                </a:pPr>
                <a:r>
                  <a:rPr lang="en-US" dirty="0"/>
                  <a:t>Do we need the </a:t>
                </a:r>
                <a:r>
                  <a:rPr lang="en-US" dirty="0" smtClean="0"/>
                  <a:t>quadratic effect vs the linear effect and the </a:t>
                </a:r>
                <a:r>
                  <a:rPr lang="en-US" dirty="0"/>
                  <a:t>intercept</a:t>
                </a:r>
                <a:r>
                  <a:rPr lang="en-US" dirty="0" smtClean="0"/>
                  <a:t>?</a:t>
                </a:r>
              </a:p>
              <a:p>
                <a:pPr>
                  <a:buFont typeface="Arial" charset="0"/>
                  <a:buChar char="•"/>
                </a:pPr>
                <a:r>
                  <a:rPr lang="is-IS" dirty="0" smtClean="0"/>
                  <a:t>…</a:t>
                </a:r>
              </a:p>
              <a:p>
                <a:pPr>
                  <a:buFont typeface="Arial" charset="0"/>
                  <a:buChar char="•"/>
                </a:pPr>
                <a:r>
                  <a:rPr lang="en-US" dirty="0"/>
                  <a:t>Do we need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effect vs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−2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,…, 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𝑋</m:t>
                    </m:r>
                  </m:oMath>
                </a14:m>
                <a:r>
                  <a:rPr lang="en-US" dirty="0" smtClean="0"/>
                  <a:t> effects and the intercept?</a:t>
                </a:r>
              </a:p>
              <a:p>
                <a:r>
                  <a:rPr lang="en-US" dirty="0" smtClean="0"/>
                  <a:t>This is exactly what SS1 tests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693334"/>
                <a:ext cx="7543801" cy="4631266"/>
              </a:xfrm>
              <a:blipFill rotWithShape="0">
                <a:blip r:embed="rId2"/>
                <a:stretch>
                  <a:fillRect l="-2019" t="-1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I Sums of Squares: Sequential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845734"/>
                <a:ext cx="7543801" cy="4402666"/>
              </a:xfrm>
            </p:spPr>
            <p:txBody>
              <a:bodyPr>
                <a:noAutofit/>
              </a:bodyPr>
              <a:lstStyle/>
              <a:p>
                <a:r>
                  <a:rPr lang="en-US" dirty="0" smtClean="0"/>
                  <a:t>Properties of SS1:</a:t>
                </a:r>
              </a:p>
              <a:p>
                <a:pPr lv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charset="0"/>
                  <a:buChar char="•"/>
                </a:pPr>
                <a:endParaRPr lang="en-US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lv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charset="0"/>
                  <a:buChar char="•"/>
                </a:pPr>
                <a:r>
                  <a:rPr lang="en-US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Under the independent,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charset="0"/>
                      </a:rPr>
                      <m:t>𝑁</m:t>
                    </m:r>
                    <m:r>
                      <a:rPr lang="en-US" alt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charset="0"/>
                      </a:rPr>
                      <m:t>(0,</m:t>
                    </m:r>
                    <m:sSup>
                      <m:sSupPr>
                        <m:ctrlPr>
                          <a:rPr lang="en-US" alt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p>
                        <m:r>
                          <a:rPr lang="en-US" alt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alt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assumption, SS1 tests are independent </a:t>
                </a:r>
                <a:r>
                  <a:rPr lang="en-US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of each </a:t>
                </a:r>
                <a:r>
                  <a:rPr lang="en-US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other</a:t>
                </a:r>
              </a:p>
              <a:p>
                <a:pPr marL="0" lv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(general idea, orthogonal Gaussians are independent)</a:t>
                </a:r>
              </a:p>
              <a:p>
                <a:pPr lv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charset="0"/>
                  <a:buChar char="•"/>
                </a:pPr>
                <a:r>
                  <a:rPr lang="en-US" alt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SS1 depends on the order that the effects are specified in the MODEL statement</a:t>
                </a:r>
                <a:endParaRPr lang="en-US" altLang="en-US" dirty="0" smtClean="0"/>
              </a:p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charset="0"/>
                  <a:buChar char="•"/>
                </a:pPr>
                <a:r>
                  <a:rPr lang="en-US" altLang="en-US" dirty="0"/>
                  <a:t> </a:t>
                </a:r>
                <a:r>
                  <a:rPr lang="en-US" altLang="en-US" dirty="0" smtClean="0"/>
                  <a:t>SS1</a:t>
                </a:r>
                <a:r>
                  <a:rPr lang="en-US" dirty="0" smtClean="0"/>
                  <a:t> </a:t>
                </a:r>
                <a:r>
                  <a:rPr lang="en-US" dirty="0"/>
                  <a:t>for all effects add up to the </a:t>
                </a:r>
                <a:r>
                  <a:rPr lang="en-US" dirty="0" smtClean="0"/>
                  <a:t>“Model” SS. </a:t>
                </a:r>
              </a:p>
              <a:p>
                <a:pPr mar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dirty="0"/>
                  <a:t>(</a:t>
                </a:r>
                <a:r>
                  <a:rPr lang="en-US" dirty="0" smtClean="0"/>
                  <a:t>None </a:t>
                </a:r>
                <a:r>
                  <a:rPr lang="en-US" dirty="0"/>
                  <a:t>of the other </a:t>
                </a:r>
                <a:r>
                  <a:rPr lang="en-US" dirty="0" smtClean="0"/>
                  <a:t>SS types </a:t>
                </a:r>
                <a:r>
                  <a:rPr lang="en-US" dirty="0"/>
                  <a:t>have this property, except in </a:t>
                </a:r>
                <a:r>
                  <a:rPr lang="en-US" dirty="0" smtClean="0"/>
                  <a:t>special cases)</a:t>
                </a:r>
                <a:endParaRPr lang="en-US" dirty="0"/>
              </a:p>
              <a:p>
                <a:pPr lv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charset="0"/>
                  <a:buChar char="•"/>
                </a:pPr>
                <a:endParaRPr lang="en-US" alt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/>
                  <a:t/>
                </a:r>
                <a:br>
                  <a:rPr lang="en-US" dirty="0"/>
                </a:br>
                <a:endParaRPr lang="en-US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845734"/>
                <a:ext cx="7543801" cy="4402666"/>
              </a:xfrm>
              <a:blipFill rotWithShape="0">
                <a:blip r:embed="rId2"/>
                <a:stretch>
                  <a:fillRect l="-2019" t="-1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69" y="4855185"/>
            <a:ext cx="4434590" cy="8734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057" y="4855185"/>
            <a:ext cx="3262487" cy="8734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5867400"/>
            <a:ext cx="4838700" cy="381000"/>
          </a:xfrm>
          <a:prstGeom prst="rect">
            <a:avLst/>
          </a:prstGeom>
        </p:spPr>
      </p:pic>
      <p:sp>
        <p:nvSpPr>
          <p:cNvPr id="11" name="Left Bracket 10"/>
          <p:cNvSpPr/>
          <p:nvPr/>
        </p:nvSpPr>
        <p:spPr>
          <a:xfrm>
            <a:off x="533400" y="2819400"/>
            <a:ext cx="152400" cy="15240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417647" y="3396734"/>
            <a:ext cx="330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(These are very related concepts)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302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II Sums of Squares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</a:t>
            </a:r>
            <a:r>
              <a:rPr lang="en-US" dirty="0" smtClean="0"/>
              <a:t>II </a:t>
            </a:r>
            <a:r>
              <a:rPr lang="en-US" dirty="0"/>
              <a:t>Sums of </a:t>
            </a:r>
            <a:r>
              <a:rPr lang="en-US" dirty="0" smtClean="0"/>
              <a:t>Squares (SS2)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1" y="1845734"/>
                <a:ext cx="8610600" cy="447886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A model effect j is </a:t>
                </a:r>
                <a:r>
                  <a:rPr lang="en-US" b="1" u="sng" cap="small" dirty="0" smtClean="0">
                    <a:solidFill>
                      <a:srgbClr val="FF0000"/>
                    </a:solidFill>
                  </a:rPr>
                  <a:t>contained</a:t>
                </a:r>
                <a:r>
                  <a:rPr lang="en-US" dirty="0" smtClean="0"/>
                  <a:t> in model effect k if effect j can </a:t>
                </a:r>
                <a:r>
                  <a:rPr lang="en-US" dirty="0"/>
                  <a:t>be </a:t>
                </a:r>
                <a:r>
                  <a:rPr lang="en-US" dirty="0" smtClean="0"/>
                  <a:t>formed by removing other explanatory variables from effect k</a:t>
                </a:r>
              </a:p>
              <a:p>
                <a:r>
                  <a:rPr lang="en-US" b="1" dirty="0" smtClean="0"/>
                  <a:t>Example:</a:t>
                </a:r>
                <a:r>
                  <a:rPr lang="en-US" dirty="0" smtClean="0"/>
                  <a:t> the main effect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is contained in the interaction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but the interaction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 is not contained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b="1" dirty="0" smtClean="0"/>
                  <a:t>Definition: </a:t>
                </a:r>
                <a:r>
                  <a:rPr lang="en-US" dirty="0" smtClean="0"/>
                  <a:t>The Type II Sums of Squares (SS2) examines the reduction in sums of squares of adding an effect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to a model after all the other effects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except for all the effects that contain</a:t>
                </a:r>
                <a:r>
                  <a:rPr lang="en-US" dirty="0" smtClean="0"/>
                  <a:t> </a:t>
                </a:r>
                <a:r>
                  <a:rPr lang="en-US" i="1" dirty="0" smtClean="0"/>
                  <a:t>x </a:t>
                </a:r>
                <a:r>
                  <a:rPr lang="en-US" dirty="0" smtClean="0"/>
                  <a:t>are added to the model</a:t>
                </a:r>
                <a:endParaRPr lang="en-US" i="1" dirty="0"/>
              </a:p>
              <a:p>
                <a:endParaRPr lang="en-US" dirty="0" smtClean="0"/>
              </a:p>
              <a:p>
                <a:r>
                  <a:rPr lang="en-US" b="1" dirty="0" smtClean="0"/>
                  <a:t>Example:</a:t>
                </a:r>
                <a:r>
                  <a:rPr lang="en-US" dirty="0" smtClean="0"/>
                  <a:t> </a:t>
                </a:r>
                <a:r>
                  <a:rPr lang="en-US" dirty="0"/>
                  <a:t>I</a:t>
                </a:r>
                <a:r>
                  <a:rPr lang="en-US" dirty="0" smtClean="0"/>
                  <a:t>f we are looking at a two-way crossed, interactive ANOVA scenario with factors A and B: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</m:e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𝐵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𝐴𝐵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Test for A: SS(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A</m:t>
                    </m:r>
                    <m: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|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𝐵</m:t>
                    </m:r>
                  </m:oMath>
                </a14:m>
                <a:r>
                  <a:rPr lang="en-US" dirty="0" smtClean="0"/>
                  <a:t>) </a:t>
                </a:r>
              </a:p>
              <a:p>
                <a:r>
                  <a:rPr lang="en-US" dirty="0"/>
                  <a:t>Test for </a:t>
                </a:r>
                <a:r>
                  <a:rPr lang="en-US" dirty="0" smtClean="0"/>
                  <a:t>B: </a:t>
                </a:r>
                <a:r>
                  <a:rPr lang="en-US" dirty="0"/>
                  <a:t>SS(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B</m:t>
                    </m:r>
                    <m:r>
                      <a:rPr lang="en-US">
                        <a:latin typeface="Cambria Math" charset="0"/>
                        <a:ea typeface="Cambria Math" charset="0"/>
                        <a:cs typeface="Cambria Math" charset="0"/>
                      </a:rPr>
                      <m:t>|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</m:oMath>
                </a14:m>
                <a:r>
                  <a:rPr lang="en-US" dirty="0"/>
                  <a:t>) </a:t>
                </a:r>
                <a:endParaRPr lang="en-US" dirty="0" smtClean="0"/>
              </a:p>
              <a:p>
                <a:r>
                  <a:rPr lang="en-US" dirty="0"/>
                  <a:t>Test for </a:t>
                </a:r>
                <a:r>
                  <a:rPr lang="en-US" dirty="0" smtClean="0"/>
                  <a:t>AB: </a:t>
                </a:r>
                <a:r>
                  <a:rPr lang="en-US" dirty="0"/>
                  <a:t>SS(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charset="0"/>
                        <a:ea typeface="Cambria Math" charset="0"/>
                        <a:cs typeface="Cambria Math" charset="0"/>
                      </a:rPr>
                      <m:t>A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B</m:t>
                    </m:r>
                    <m:r>
                      <a:rPr lang="en-US">
                        <a:latin typeface="Cambria Math" charset="0"/>
                        <a:ea typeface="Cambria Math" charset="0"/>
                        <a:cs typeface="Cambria Math" charset="0"/>
                      </a:rPr>
                      <m:t>|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𝐵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1" y="1845734"/>
                <a:ext cx="8610600" cy="4478866"/>
              </a:xfrm>
              <a:blipFill rotWithShape="0">
                <a:blip r:embed="rId2"/>
                <a:stretch>
                  <a:fillRect l="-708" t="-1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9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III Sums of Squares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9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</a:t>
            </a:r>
            <a:r>
              <a:rPr lang="en-US" dirty="0" smtClean="0"/>
              <a:t>III </a:t>
            </a:r>
            <a:r>
              <a:rPr lang="en-US" dirty="0"/>
              <a:t>Sums of </a:t>
            </a:r>
            <a:r>
              <a:rPr lang="en-US" dirty="0" smtClean="0"/>
              <a:t>Squares (SS3)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845734"/>
                <a:ext cx="8168641" cy="4478866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The type III Sums of Squares are the most familiar and commonly used</a:t>
                </a:r>
              </a:p>
              <a:p>
                <a:r>
                  <a:rPr lang="en-US" dirty="0" smtClean="0"/>
                  <a:t>The test is similar to SS2, but eliminates the “containment” condition</a:t>
                </a:r>
              </a:p>
              <a:p>
                <a:r>
                  <a:rPr lang="en-US" b="1" dirty="0" smtClean="0"/>
                  <a:t>Definition:</a:t>
                </a:r>
                <a:r>
                  <a:rPr lang="en-US" dirty="0" smtClean="0"/>
                  <a:t> </a:t>
                </a:r>
                <a:r>
                  <a:rPr lang="en-US" dirty="0"/>
                  <a:t>The Type II Sums of Squares (SS2) examines the reduction in sums of squares of adding an effect </a:t>
                </a:r>
                <a:r>
                  <a:rPr lang="en-US" i="1" dirty="0"/>
                  <a:t>x</a:t>
                </a:r>
                <a:r>
                  <a:rPr lang="en-US" dirty="0"/>
                  <a:t> to a model after all the other </a:t>
                </a:r>
                <a:r>
                  <a:rPr lang="en-US" dirty="0" smtClean="0"/>
                  <a:t>effects are added to the model</a:t>
                </a:r>
                <a:endParaRPr lang="en-US" i="1" dirty="0"/>
              </a:p>
              <a:p>
                <a:r>
                  <a:rPr lang="en-US" b="1" dirty="0" smtClean="0"/>
                  <a:t>Example</a:t>
                </a:r>
                <a:r>
                  <a:rPr lang="en-US" b="1" dirty="0"/>
                  <a:t>:</a:t>
                </a:r>
                <a:r>
                  <a:rPr lang="en-US" dirty="0"/>
                  <a:t> </a:t>
                </a:r>
                <a:r>
                  <a:rPr lang="en-US" dirty="0"/>
                  <a:t>I</a:t>
                </a:r>
                <a:r>
                  <a:rPr lang="en-US" dirty="0"/>
                  <a:t>f we are looking at a two-way crossed, interactive ANOVA scenario with factors A and B: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</m:e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=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𝐵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𝐴𝐵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Test for A: SS(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charset="0"/>
                        <a:ea typeface="Cambria Math" charset="0"/>
                        <a:cs typeface="Cambria Math" charset="0"/>
                      </a:rPr>
                      <m:t>A</m:t>
                    </m:r>
                    <m:r>
                      <a:rPr lang="en-US">
                        <a:latin typeface="Cambria Math" charset="0"/>
                        <a:ea typeface="Cambria Math" charset="0"/>
                        <a:cs typeface="Cambria Math" charset="0"/>
                      </a:rPr>
                      <m:t>|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𝐵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𝐴𝐵</m:t>
                    </m:r>
                  </m:oMath>
                </a14:m>
                <a:r>
                  <a:rPr lang="en-US" dirty="0"/>
                  <a:t>) </a:t>
                </a:r>
              </a:p>
              <a:p>
                <a:r>
                  <a:rPr lang="en-US" dirty="0"/>
                  <a:t>Test for </a:t>
                </a:r>
                <a:r>
                  <a:rPr lang="en-US" dirty="0"/>
                  <a:t>B: </a:t>
                </a:r>
                <a:r>
                  <a:rPr lang="en-US" dirty="0"/>
                  <a:t>SS(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charset="0"/>
                        <a:ea typeface="Cambria Math" charset="0"/>
                        <a:cs typeface="Cambria Math" charset="0"/>
                      </a:rPr>
                      <m:t>B</m:t>
                    </m:r>
                    <m:r>
                      <a:rPr lang="en-US">
                        <a:latin typeface="Cambria Math" charset="0"/>
                        <a:ea typeface="Cambria Math" charset="0"/>
                        <a:cs typeface="Cambria Math" charset="0"/>
                      </a:rPr>
                      <m:t>|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𝐴𝐵</m:t>
                    </m:r>
                  </m:oMath>
                </a14:m>
                <a:r>
                  <a:rPr lang="en-US" dirty="0"/>
                  <a:t>) </a:t>
                </a:r>
                <a:endParaRPr lang="en-US" dirty="0"/>
              </a:p>
              <a:p>
                <a:r>
                  <a:rPr lang="en-US" dirty="0"/>
                  <a:t>Test for </a:t>
                </a:r>
                <a:r>
                  <a:rPr lang="en-US" dirty="0"/>
                  <a:t>AB: </a:t>
                </a:r>
                <a:r>
                  <a:rPr lang="en-US" dirty="0"/>
                  <a:t>SS(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charset="0"/>
                        <a:ea typeface="Cambria Math" charset="0"/>
                        <a:cs typeface="Cambria Math" charset="0"/>
                      </a:rPr>
                      <m:t>A</m:t>
                    </m:r>
                    <m:r>
                      <m:rPr>
                        <m:sty m:val="p"/>
                      </m:rPr>
                      <a:rPr lang="en-US">
                        <a:latin typeface="Cambria Math" charset="0"/>
                        <a:ea typeface="Cambria Math" charset="0"/>
                        <a:cs typeface="Cambria Math" charset="0"/>
                      </a:rPr>
                      <m:t>B</m:t>
                    </m:r>
                    <m:r>
                      <a:rPr lang="en-US">
                        <a:latin typeface="Cambria Math" charset="0"/>
                        <a:ea typeface="Cambria Math" charset="0"/>
                        <a:cs typeface="Cambria Math" charset="0"/>
                      </a:rPr>
                      <m:t>|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𝐵</m:t>
                    </m:r>
                  </m:oMath>
                </a14:m>
                <a:r>
                  <a:rPr lang="en-US" dirty="0"/>
                  <a:t>)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845734"/>
                <a:ext cx="8168641" cy="4478866"/>
              </a:xfrm>
              <a:blipFill rotWithShape="0">
                <a:blip r:embed="rId2"/>
                <a:stretch>
                  <a:fillRect l="-746" t="-1497" r="-10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III Sums of Squares (SS3)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It is fundamentally a test of an effect vs. all other effects in the </a:t>
                </a:r>
                <a:r>
                  <a:rPr lang="en-US" dirty="0" smtClean="0"/>
                  <a:t>model</a:t>
                </a:r>
              </a:p>
              <a:p>
                <a:r>
                  <a:rPr lang="en-US" dirty="0" smtClean="0"/>
                  <a:t>Compare this to the regression interpretation:</a:t>
                </a:r>
              </a:p>
              <a:p>
                <a:r>
                  <a:rPr lang="en-US" dirty="0" smtClean="0"/>
                  <a:t>“We estimate the an association between Y and </a:t>
                </a:r>
                <a:r>
                  <a:rPr lang="en-US" i="1" dirty="0" smtClean="0"/>
                  <a:t>x, holding all other terms constant</a:t>
                </a:r>
                <a:r>
                  <a:rPr lang="en-US" dirty="0" smtClean="0"/>
                  <a:t>”</a:t>
                </a:r>
              </a:p>
              <a:p>
                <a:r>
                  <a:rPr lang="en-US" dirty="0" smtClean="0"/>
                  <a:t>This is the idea behind writing </a:t>
                </a:r>
                <a:r>
                  <a:rPr lang="en-US" dirty="0"/>
                  <a:t>SS(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charset="0"/>
                        <a:ea typeface="Cambria Math" charset="0"/>
                        <a:cs typeface="Cambria Math" charset="0"/>
                      </a:rPr>
                      <m:t>A</m:t>
                    </m:r>
                    <m:r>
                      <a:rPr lang="en-US">
                        <a:latin typeface="Cambria Math" charset="0"/>
                        <a:ea typeface="Cambria Math" charset="0"/>
                        <a:cs typeface="Cambria Math" charset="0"/>
                      </a:rPr>
                      <m:t>|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𝐵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𝐴𝐵</m:t>
                    </m:r>
                  </m:oMath>
                </a14:m>
                <a:r>
                  <a:rPr lang="en-US" dirty="0" smtClean="0"/>
                  <a:t>), which in words would be sums of squares of the model with A, B, AB vs. the model with only B and AB (and an intercept term)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08" t="-1667" r="-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Sums of Squares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four different types of sums of squares</a:t>
            </a:r>
          </a:p>
          <a:p>
            <a:r>
              <a:rPr lang="en-US" dirty="0" smtClean="0"/>
              <a:t>The two most important (that is, most common) are Type I and Type III</a:t>
            </a:r>
          </a:p>
          <a:p>
            <a:r>
              <a:rPr lang="en-US" dirty="0" smtClean="0"/>
              <a:t>In many cases, the types will be equivalent and hence the distinction isn’t important</a:t>
            </a:r>
          </a:p>
          <a:p>
            <a:endParaRPr lang="en-US" dirty="0" smtClean="0"/>
          </a:p>
          <a:p>
            <a:r>
              <a:rPr lang="en-US" b="1" dirty="0" smtClean="0"/>
              <a:t>Goal:</a:t>
            </a:r>
            <a:r>
              <a:rPr lang="en-US" dirty="0" smtClean="0"/>
              <a:t> Explore when the types are the same, when they are different, and which one to use if they are different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50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III Sums of Squares (SS3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7846"/>
            <a:ext cx="7543800" cy="83983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473142"/>
            <a:ext cx="5105400" cy="14921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8869"/>
            <a:ext cx="9144000" cy="9386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4724401"/>
            <a:ext cx="5105400" cy="147703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742482" y="2440398"/>
            <a:ext cx="340151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This tests the ESS for model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700" dirty="0" err="1" smtClean="0"/>
              <a:t>zipcode</a:t>
            </a:r>
            <a:r>
              <a:rPr lang="en-US" sz="1700" dirty="0" smtClean="0"/>
              <a:t>, </a:t>
            </a:r>
            <a:r>
              <a:rPr lang="en-US" sz="1700" dirty="0" err="1" smtClean="0"/>
              <a:t>nBaths</a:t>
            </a:r>
            <a:r>
              <a:rPr lang="en-US" sz="1700" dirty="0" smtClean="0"/>
              <a:t>, </a:t>
            </a:r>
            <a:r>
              <a:rPr lang="en-US" sz="1700" dirty="0" err="1" smtClean="0"/>
              <a:t>nBeds</a:t>
            </a:r>
            <a:r>
              <a:rPr lang="en-US" sz="1700" dirty="0" smtClean="0"/>
              <a:t>, </a:t>
            </a:r>
            <a:r>
              <a:rPr lang="en-US" sz="1700" dirty="0" err="1" smtClean="0"/>
              <a:t>sqFt</a:t>
            </a:r>
            <a:r>
              <a:rPr lang="en-US" sz="1700" dirty="0" smtClean="0"/>
              <a:t> </a:t>
            </a:r>
          </a:p>
          <a:p>
            <a:r>
              <a:rPr lang="en-US" sz="1700" dirty="0" smtClean="0"/>
              <a:t>vs.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700" dirty="0" err="1"/>
              <a:t>nBaths</a:t>
            </a:r>
            <a:r>
              <a:rPr lang="en-US" sz="1700" dirty="0"/>
              <a:t>, </a:t>
            </a:r>
            <a:r>
              <a:rPr lang="en-US" sz="1700" dirty="0" err="1"/>
              <a:t>nBeds</a:t>
            </a:r>
            <a:r>
              <a:rPr lang="en-US" sz="1700" dirty="0"/>
              <a:t>, </a:t>
            </a:r>
            <a:r>
              <a:rPr lang="en-US" sz="1700" dirty="0" err="1"/>
              <a:t>sqFt</a:t>
            </a:r>
            <a:r>
              <a:rPr lang="en-US" sz="1700" dirty="0"/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38800" y="4724401"/>
            <a:ext cx="351519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This tests the ESS for model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700" dirty="0" err="1" smtClean="0"/>
              <a:t>zipcode</a:t>
            </a:r>
            <a:r>
              <a:rPr lang="en-US" sz="1700" dirty="0" smtClean="0"/>
              <a:t>, </a:t>
            </a:r>
            <a:r>
              <a:rPr lang="en-US" sz="1700" dirty="0" err="1" smtClean="0"/>
              <a:t>nBaths</a:t>
            </a:r>
            <a:r>
              <a:rPr lang="en-US" sz="1700" dirty="0" smtClean="0"/>
              <a:t>, </a:t>
            </a:r>
            <a:r>
              <a:rPr lang="en-US" sz="1700" dirty="0" err="1" smtClean="0"/>
              <a:t>nBeds</a:t>
            </a:r>
            <a:r>
              <a:rPr lang="en-US" sz="1700" dirty="0" smtClean="0"/>
              <a:t>, </a:t>
            </a:r>
            <a:r>
              <a:rPr lang="en-US" sz="1700" dirty="0" err="1" smtClean="0"/>
              <a:t>sqFt</a:t>
            </a:r>
            <a:r>
              <a:rPr lang="en-US" sz="1700" dirty="0" smtClean="0"/>
              <a:t>, </a:t>
            </a:r>
            <a:r>
              <a:rPr lang="en-US" sz="1700" dirty="0" err="1" smtClean="0">
                <a:solidFill>
                  <a:srgbClr val="FF0000"/>
                </a:solidFill>
              </a:rPr>
              <a:t>zipcode</a:t>
            </a:r>
            <a:r>
              <a:rPr lang="en-US" sz="1700" dirty="0" smtClean="0">
                <a:solidFill>
                  <a:srgbClr val="FF0000"/>
                </a:solidFill>
              </a:rPr>
              <a:t>*</a:t>
            </a:r>
            <a:r>
              <a:rPr lang="en-US" sz="1700" dirty="0" err="1" smtClean="0">
                <a:solidFill>
                  <a:srgbClr val="FF0000"/>
                </a:solidFill>
              </a:rPr>
              <a:t>sqFt</a:t>
            </a:r>
            <a:r>
              <a:rPr lang="en-US" sz="1700" dirty="0" smtClean="0"/>
              <a:t> </a:t>
            </a:r>
          </a:p>
          <a:p>
            <a:r>
              <a:rPr lang="en-US" sz="1700" dirty="0" smtClean="0"/>
              <a:t>vs.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700" dirty="0" err="1"/>
              <a:t>nBaths</a:t>
            </a:r>
            <a:r>
              <a:rPr lang="en-US" sz="1700" dirty="0"/>
              <a:t>, </a:t>
            </a:r>
            <a:r>
              <a:rPr lang="en-US" sz="1700" dirty="0" err="1"/>
              <a:t>nBeds</a:t>
            </a:r>
            <a:r>
              <a:rPr lang="en-US" sz="1700" dirty="0"/>
              <a:t>, </a:t>
            </a:r>
            <a:r>
              <a:rPr lang="en-US" sz="1700" dirty="0" err="1" smtClean="0"/>
              <a:t>sqFt</a:t>
            </a:r>
            <a:r>
              <a:rPr lang="en-US" sz="1700" dirty="0" smtClean="0"/>
              <a:t>, </a:t>
            </a:r>
            <a:r>
              <a:rPr lang="en-US" sz="1700" dirty="0" err="1" smtClean="0">
                <a:solidFill>
                  <a:srgbClr val="FF0000"/>
                </a:solidFill>
              </a:rPr>
              <a:t>zipcode</a:t>
            </a:r>
            <a:r>
              <a:rPr lang="en-US" sz="1700" dirty="0" smtClean="0">
                <a:solidFill>
                  <a:srgbClr val="FF0000"/>
                </a:solidFill>
              </a:rPr>
              <a:t>*</a:t>
            </a:r>
            <a:r>
              <a:rPr lang="en-US" sz="1700" dirty="0" err="1" smtClean="0">
                <a:solidFill>
                  <a:srgbClr val="FF0000"/>
                </a:solidFill>
              </a:rPr>
              <a:t>sqFt</a:t>
            </a:r>
            <a:r>
              <a:rPr lang="en-US" sz="1700" dirty="0" smtClean="0"/>
              <a:t> </a:t>
            </a:r>
            <a:endParaRPr lang="en-US" sz="1700" dirty="0"/>
          </a:p>
          <a:p>
            <a:pPr marL="285750" indent="-285750">
              <a:buFont typeface="Arial" charset="0"/>
              <a:buChar char="•"/>
            </a:pPr>
            <a:endParaRPr lang="en-US" sz="17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35118" y="2590800"/>
            <a:ext cx="256082" cy="300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563849" y="4897545"/>
            <a:ext cx="188626" cy="214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8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III Sums of Squares (SS3)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21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78293"/>
            <a:ext cx="7543800" cy="774407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552700"/>
            <a:ext cx="4872658" cy="14097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97" y="4093492"/>
            <a:ext cx="4867661" cy="218446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742482" y="2440398"/>
            <a:ext cx="340151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When the factor explanatory variables have two levels, SS3 will exactly mimic the regression table</a:t>
            </a:r>
          </a:p>
          <a:p>
            <a:endParaRPr lang="en-US" sz="1700" dirty="0"/>
          </a:p>
          <a:p>
            <a:r>
              <a:rPr lang="en-US" sz="1700" dirty="0" smtClean="0"/>
              <a:t>However, when the factors have more than 2 levels, the SS3 will test all of the level combinations at the same time, while the regression table will test them all individually</a:t>
            </a:r>
          </a:p>
          <a:p>
            <a:endParaRPr lang="en-US" sz="1700" dirty="0"/>
          </a:p>
          <a:p>
            <a:r>
              <a:rPr lang="en-US" sz="1700" dirty="0" smtClean="0"/>
              <a:t>Let’s look at an example..</a:t>
            </a:r>
          </a:p>
          <a:p>
            <a:r>
              <a:rPr lang="en-US" sz="1700" dirty="0" smtClean="0"/>
              <a:t>(Note: We will just look at SS3 but all 4 SS types test factor levels as a group)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74328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III Sums of Squares (SS3</a:t>
            </a:r>
            <a:r>
              <a:rPr lang="en-US" dirty="0" smtClean="0"/>
              <a:t>): More than 2 Factor Levels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797621"/>
            <a:ext cx="8409748" cy="71697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949" y="2299540"/>
            <a:ext cx="2234025" cy="5506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962" y="2945944"/>
            <a:ext cx="4736038" cy="13503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942078"/>
            <a:ext cx="4407961" cy="300152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07961" y="4742477"/>
            <a:ext cx="4221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Regression Table: Testing </a:t>
            </a:r>
            <a:r>
              <a:rPr lang="en-US" smtClean="0"/>
              <a:t>levels individually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946044" y="4315965"/>
            <a:ext cx="362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ANOVA Table: Testing levels </a:t>
            </a:r>
            <a:r>
              <a:rPr lang="en-US" smtClean="0"/>
              <a:t>as group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691834" y="3316117"/>
            <a:ext cx="3124089" cy="10373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691834" y="4195225"/>
            <a:ext cx="3124089" cy="1207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4158554" y="4029297"/>
            <a:ext cx="995198" cy="7958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114800" y="4805444"/>
            <a:ext cx="1038951" cy="6444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46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Comparing SS2 to SS3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6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II Sums of Squares (SS2)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1" y="1693334"/>
                <a:ext cx="8458200" cy="4402666"/>
              </a:xfrm>
            </p:spPr>
            <p:txBody>
              <a:bodyPr>
                <a:noAutofit/>
              </a:bodyPr>
              <a:lstStyle/>
              <a:p>
                <a:r>
                  <a:rPr lang="en-US" b="1" dirty="0" smtClean="0"/>
                  <a:t>A claim about SS2:</a:t>
                </a:r>
              </a:p>
              <a:p>
                <a:r>
                  <a:rPr lang="en-US" dirty="0" smtClean="0"/>
                  <a:t>If all of the interaction terms are insignificant, then SS2 is a more powerful test than SS3 (which we will discuss in a moment)</a:t>
                </a:r>
              </a:p>
              <a:p>
                <a:r>
                  <a:rPr lang="en-US" b="1" dirty="0" smtClean="0"/>
                  <a:t>Back to an Example</a:t>
                </a:r>
                <a:r>
                  <a:rPr lang="en-US" b="1" dirty="0"/>
                  <a:t>:</a:t>
                </a:r>
                <a:r>
                  <a:rPr lang="en-US" dirty="0"/>
                  <a:t> </a:t>
                </a:r>
                <a:r>
                  <a:rPr lang="en-US" dirty="0"/>
                  <a:t>I</a:t>
                </a:r>
                <a:r>
                  <a:rPr lang="en-US" dirty="0"/>
                  <a:t>f we are looking at a two-way crossed, interactive ANOVA scenario with factors A and B: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</m:e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=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𝐵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𝐴𝐵</m:t>
                    </m:r>
                  </m:oMath>
                </a14:m>
                <a:endParaRPr lang="en-US" dirty="0" smtClean="0">
                  <a:ea typeface="Cambria Math" charset="0"/>
                  <a:cs typeface="Cambria Math" charset="0"/>
                </a:endParaRPr>
              </a:p>
              <a:p>
                <a:r>
                  <a:rPr lang="en-US" dirty="0" smtClean="0"/>
                  <a:t>Suppose we test this model using SS2 and SS3</a:t>
                </a:r>
              </a:p>
              <a:p>
                <a:r>
                  <a:rPr lang="en-US" dirty="0" smtClean="0"/>
                  <a:t>Also, suppose that the test for AB (which is the same test in both SS2 and SS3) fails to reject the null hypothesis</a:t>
                </a:r>
              </a:p>
              <a:p>
                <a:r>
                  <a:rPr lang="en-US" dirty="0" smtClean="0"/>
                  <a:t>Now, we interpret the tests for the main effects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without refitting the model after removing the interaction</a:t>
                </a:r>
              </a:p>
              <a:p>
                <a:r>
                  <a:rPr lang="en-US" dirty="0" smtClean="0"/>
                  <a:t>Then, SS2 is a more powerful test than SS3</a:t>
                </a:r>
              </a:p>
              <a:p>
                <a:r>
                  <a:rPr lang="en-US" b="1" dirty="0" smtClean="0"/>
                  <a:t>However, it is much more common practice to use SS3 and refit w/o interaction</a:t>
                </a:r>
                <a:endParaRPr lang="en-US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1693334"/>
                <a:ext cx="8458200" cy="4402666"/>
              </a:xfrm>
              <a:blipFill rotWithShape="0">
                <a:blip r:embed="rId2"/>
                <a:stretch>
                  <a:fillRect l="-793" t="-1524" r="-1875" b="-7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2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Sums of Squares Tests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845734"/>
                <a:ext cx="8321041" cy="4478866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 There are many different hypotheses that we can test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Different types of (differences between) sums of squares have been developed to test different types of hypotheses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These are known as:</a:t>
                </a:r>
              </a:p>
              <a:p>
                <a:pPr lvl="1">
                  <a:buFont typeface="Arial" charset="0"/>
                  <a:buChar char="•"/>
                </a:pPr>
                <a:r>
                  <a:rPr lang="en-US" cap="small" dirty="0" smtClean="0">
                    <a:solidFill>
                      <a:srgbClr val="FF0000"/>
                    </a:solidFill>
                  </a:rPr>
                  <a:t>Type I Sums of Squares: </a:t>
                </a:r>
                <a:r>
                  <a:rPr lang="en-US" dirty="0" smtClean="0"/>
                  <a:t>(Known as sequential sum of squares)</a:t>
                </a:r>
                <a:endParaRPr lang="en-US" cap="small" dirty="0" smtClean="0">
                  <a:solidFill>
                    <a:srgbClr val="FF0000"/>
                  </a:solidFill>
                </a:endParaRPr>
              </a:p>
              <a:p>
                <a:pPr lvl="1">
                  <a:buFont typeface="Arial" charset="0"/>
                  <a:buChar char="•"/>
                </a:pPr>
                <a:r>
                  <a:rPr lang="en-US" cap="small" dirty="0" smtClean="0">
                    <a:solidFill>
                      <a:srgbClr val="FF0000"/>
                    </a:solidFill>
                  </a:rPr>
                  <a:t>Type II </a:t>
                </a:r>
                <a:r>
                  <a:rPr lang="en-US" cap="small" dirty="0">
                    <a:solidFill>
                      <a:srgbClr val="FF0000"/>
                    </a:solidFill>
                  </a:rPr>
                  <a:t>Sums of </a:t>
                </a:r>
                <a:r>
                  <a:rPr lang="en-US" cap="small" dirty="0" smtClean="0">
                    <a:solidFill>
                      <a:srgbClr val="FF0000"/>
                    </a:solidFill>
                  </a:rPr>
                  <a:t>Squares</a:t>
                </a:r>
                <a:r>
                  <a:rPr lang="en-US" cap="small" dirty="0" smtClean="0">
                    <a:solidFill>
                      <a:srgbClr val="FF0000"/>
                    </a:solidFill>
                  </a:rPr>
                  <a:t>:</a:t>
                </a:r>
              </a:p>
              <a:p>
                <a:pPr lvl="1">
                  <a:buFont typeface="Arial" charset="0"/>
                  <a:buChar char="•"/>
                </a:pPr>
                <a:r>
                  <a:rPr lang="en-US" cap="small" dirty="0" smtClean="0">
                    <a:solidFill>
                      <a:srgbClr val="FF0000"/>
                    </a:solidFill>
                  </a:rPr>
                  <a:t>Type III Sums of Squares: </a:t>
                </a:r>
                <a:r>
                  <a:rPr lang="en-US" dirty="0" smtClean="0"/>
                  <a:t>(Known as adjusted/partial sums of squares)</a:t>
                </a:r>
                <a:endParaRPr lang="en-US" cap="small" dirty="0" smtClean="0">
                  <a:solidFill>
                    <a:srgbClr val="FF0000"/>
                  </a:solidFill>
                </a:endParaRPr>
              </a:p>
              <a:p>
                <a:pPr lvl="1">
                  <a:buFont typeface="Arial" charset="0"/>
                  <a:buChar char="•"/>
                </a:pPr>
                <a:r>
                  <a:rPr lang="en-US" cap="small" dirty="0" smtClean="0">
                    <a:solidFill>
                      <a:srgbClr val="FF0000"/>
                    </a:solidFill>
                  </a:rPr>
                  <a:t>Type </a:t>
                </a:r>
                <a:r>
                  <a:rPr lang="en-US" cap="small" dirty="0" smtClean="0">
                    <a:solidFill>
                      <a:srgbClr val="FF0000"/>
                    </a:solidFill>
                  </a:rPr>
                  <a:t>IV </a:t>
                </a:r>
                <a:r>
                  <a:rPr lang="en-US" cap="small" dirty="0">
                    <a:solidFill>
                      <a:srgbClr val="FF0000"/>
                    </a:solidFill>
                  </a:rPr>
                  <a:t>Sums of </a:t>
                </a:r>
                <a:r>
                  <a:rPr lang="en-US" cap="small" dirty="0" smtClean="0">
                    <a:solidFill>
                      <a:srgbClr val="FF0000"/>
                    </a:solidFill>
                  </a:rPr>
                  <a:t>Squares:</a:t>
                </a:r>
                <a:r>
                  <a:rPr lang="en-US" dirty="0" smtClean="0"/>
                  <a:t> </a:t>
                </a:r>
                <a:r>
                  <a:rPr lang="en-US" dirty="0" smtClean="0"/>
                  <a:t>(We won’t go into this one)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(These are not to be confused with Type I Error nor Type II Error</a:t>
                </a:r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dirty="0" smtClean="0"/>
                  <a:t>We will focus in this class on Type I and Type III, but we will briefly discuss Type II in these notes as well.</a:t>
                </a:r>
              </a:p>
              <a:p>
                <a:pPr marL="0" indent="0">
                  <a:buNone/>
                </a:pPr>
                <a:r>
                  <a:rPr lang="en-US" dirty="0" smtClean="0"/>
                  <a:t>Type III and IV are the same unless there are terms that have no observations</a:t>
                </a:r>
                <a:endParaRPr lang="en-US" dirty="0"/>
              </a:p>
              <a:p>
                <a:r>
                  <a:rPr lang="en-US" dirty="0" smtClean="0"/>
                  <a:t>(e.g.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</m:e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=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𝐵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𝐴𝐵</m:t>
                    </m:r>
                  </m:oMath>
                </a14:m>
                <a:r>
                  <a:rPr lang="en-US" dirty="0" smtClean="0"/>
                  <a:t> w/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𝐽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𝐾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=2</m:t>
                    </m:r>
                  </m:oMath>
                </a14:m>
                <a:r>
                  <a:rPr lang="en-US" dirty="0" smtClean="0"/>
                  <a:t> and treatment combination A = 2 and B = 2 do not occur together)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845734"/>
                <a:ext cx="8321041" cy="4478866"/>
              </a:xfrm>
              <a:blipFill rotWithShape="0">
                <a:blip r:embed="rId2"/>
                <a:stretch>
                  <a:fillRect l="-1758" t="-2313" r="-1685" b="-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9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Notation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845734"/>
                <a:ext cx="7543801" cy="4478866"/>
              </a:xfrm>
            </p:spPr>
            <p:txBody>
              <a:bodyPr/>
              <a:lstStyle/>
              <a:p>
                <a:r>
                  <a:rPr lang="en-US" dirty="0" smtClean="0"/>
                  <a:t>We can test different hypotheses by comparing the sums of squares explained by the different models</a:t>
                </a:r>
              </a:p>
              <a:p>
                <a:r>
                  <a:rPr lang="en-US" dirty="0" smtClean="0"/>
                  <a:t>To facilitate these tests , we need to define appropriate notation</a:t>
                </a:r>
              </a:p>
              <a:p>
                <a:r>
                  <a:rPr lang="en-US" dirty="0" smtClean="0"/>
                  <a:t>Suppose we are considering two models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Example: 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: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</m:e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: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</m:e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 smtClean="0"/>
                  <a:t>We want to test between these two models</a:t>
                </a:r>
                <a:r>
                  <a:rPr lang="is-IS" dirty="0" smtClean="0"/>
                  <a:t>…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845734"/>
                <a:ext cx="7543801" cy="4478866"/>
              </a:xfrm>
              <a:blipFill rotWithShape="0">
                <a:blip r:embed="rId2"/>
                <a:stretch>
                  <a:fillRect l="-808" t="-1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Notation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845734"/>
                <a:ext cx="8321041" cy="4478866"/>
              </a:xfrm>
            </p:spPr>
            <p:txBody>
              <a:bodyPr/>
              <a:lstStyle/>
              <a:p>
                <a:r>
                  <a:rPr lang="en-US" dirty="0" smtClean="0"/>
                  <a:t>Example (continued): 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: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</m:e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: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</m:e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We want to test between these two models:</a:t>
                </a:r>
              </a:p>
              <a:p>
                <a:r>
                  <a:rPr lang="en-US" dirty="0"/>
                  <a:t>One possible test: Look at t-test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Another possible test: Look at extra-sums-of squares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vs.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sz="1400" dirty="0" smtClean="0"/>
                  <a:t>(In this case, these are the same tests)</a:t>
                </a:r>
              </a:p>
              <a:p>
                <a:r>
                  <a:rPr lang="en-US" dirty="0" smtClean="0"/>
                  <a:t>For a general model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𝑀</m:t>
                    </m:r>
                  </m:oMath>
                </a14:m>
                <a:r>
                  <a:rPr lang="en-US" dirty="0" smtClean="0"/>
                  <a:t>, write SS(M) to be the sums of squares explained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𝑀</m:t>
                    </m:r>
                  </m:oMath>
                </a14:m>
                <a:endParaRPr lang="en-US" dirty="0" smtClean="0"/>
              </a:p>
              <a:p>
                <a:r>
                  <a:rPr lang="en-US" sz="1400" dirty="0" smtClean="0"/>
                  <a:t>(sometimes called the regression or model SS)</a:t>
                </a:r>
              </a:p>
              <a:p>
                <a:r>
                  <a:rPr lang="en-US" b="1" dirty="0" smtClean="0"/>
                  <a:t>Definition:</a:t>
                </a:r>
                <a:r>
                  <a:rPr lang="en-US" dirty="0" smtClean="0"/>
                  <a:t> SS(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b>
                    </m:sSub>
                    <m:d>
                      <m:dPr>
                        <m:begChr m:val="|"/>
                        <m:ctrlPr>
                          <a:rPr lang="en-US" b="0" i="0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m:rPr>
                        <m:nor/>
                      </m:rPr>
                      <a:rPr lang="en-US" dirty="0"/>
                      <m:t>SS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)−</m:t>
                    </m:r>
                    <m:r>
                      <m:rPr>
                        <m:nor/>
                      </m:rPr>
                      <a:rPr lang="en-US" dirty="0"/>
                      <m:t>SS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845734"/>
                <a:ext cx="8321041" cy="4478866"/>
              </a:xfrm>
              <a:blipFill rotWithShape="0">
                <a:blip r:embed="rId2"/>
                <a:stretch>
                  <a:fillRect l="-733" t="-1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4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this Notation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845734"/>
                <a:ext cx="8321041" cy="4614052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Back to example </a:t>
                </a:r>
                <a:r>
                  <a:rPr lang="en-US" dirty="0"/>
                  <a:t>(continued): 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: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</m:e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: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</m:e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We want to test between these two models:</a:t>
                </a:r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extra-sums-of squares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vs.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is </a:t>
                </a:r>
                <a:r>
                  <a:rPr lang="en-US" dirty="0"/>
                  <a:t>SS(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b>
                    </m:sSub>
                    <m:d>
                      <m:dPr>
                        <m:begChr m:val="|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m:rPr>
                        <m:nor/>
                      </m:rPr>
                      <a:rPr lang="en-US" dirty="0"/>
                      <m:t>SS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)−</m:t>
                    </m:r>
                    <m:r>
                      <m:rPr>
                        <m:nor/>
                      </m:rPr>
                      <a:rPr lang="en-US" dirty="0"/>
                      <m:t>SS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,</a:t>
                </a:r>
              </a:p>
              <a:p>
                <a:r>
                  <a:rPr lang="en-US" dirty="0" smtClean="0"/>
                  <a:t>Where the notation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SS</m:t>
                    </m:r>
                    <m:r>
                      <a:rPr lang="en-US" b="0" i="0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 means the model that combines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 &amp; 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/>
                  <a:t>Back to example </a:t>
                </a:r>
                <a:r>
                  <a:rPr lang="en-US" dirty="0" smtClean="0"/>
                  <a:t>(conclusion): </a:t>
                </a:r>
                <a:endParaRPr lang="en-US" dirty="0"/>
              </a:p>
              <a:p>
                <a:r>
                  <a:rPr lang="en-US" dirty="0" smtClean="0"/>
                  <a:t>So, the extra-sums-of-squares F-test compares these two things (via division):</a:t>
                </a:r>
              </a:p>
              <a:p>
                <a:pPr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0" smtClean="0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SS</m:t>
                    </m:r>
                    <m:r>
                      <a:rPr lang="en-US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 divided by the additional degrees of freedom (DF)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vs.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>
                  <a:buFont typeface="Arial" charset="0"/>
                  <a:buChar char="•"/>
                </a:pPr>
                <a:r>
                  <a:rPr lang="en-US" dirty="0" smtClean="0"/>
                  <a:t> An estimate of the variance, commonly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SS</m:t>
                    </m:r>
                    <m:r>
                      <a:rPr lang="en-US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) divided by the (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-DF)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845734"/>
                <a:ext cx="8321041" cy="4614052"/>
              </a:xfrm>
              <a:blipFill rotWithShape="0">
                <a:blip r:embed="rId2"/>
                <a:stretch>
                  <a:fillRect l="-1758" t="-1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I Sums of Squares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60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I Sums of Squares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When fitting an ANOVA or multiple regression model, the results we have discussed thus far would be the same no matter the order the terms are written:</a:t>
                </a:r>
              </a:p>
              <a:p>
                <a:r>
                  <a:rPr lang="en-US" b="1" dirty="0" smtClean="0"/>
                  <a:t>Example: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𝑖𝑛𝑐𝑜𝑚𝑒</m:t>
                        </m:r>
                      </m:e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𝑒𝑑𝑢𝑐𝑎𝑡𝑖𝑜𝑛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𝑔𝑒𝑛𝑑𝑒𝑟</m:t>
                        </m:r>
                      </m:e>
                    </m:d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𝑒𝑑𝑢𝑐𝑎𝑡𝑖𝑜𝑛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𝑔𝑒𝑛𝑑𝑒𝑟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𝑖𝑛𝑐𝑜𝑚𝑒</m:t>
                        </m:r>
                      </m:e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𝑒𝑑𝑢𝑐𝑎𝑡𝑖𝑜𝑛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𝑔𝑒𝑛𝑑𝑒𝑟</m:t>
                        </m:r>
                      </m:e>
                    </m:d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𝑔𝑒𝑛𝑑𝑒𝑟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𝑒𝑑𝑢𝑐𝑎𝑡𝑖𝑜𝑛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However, for Type I sums of squares, the written order matters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019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05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I Sums of </a:t>
            </a:r>
            <a:r>
              <a:rPr lang="en-US" dirty="0" smtClean="0"/>
              <a:t>Squares (SS1)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1" y="1845734"/>
                <a:ext cx="8610600" cy="447886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The Type I Sums of Squares (SS1) looks at the incremental improvement via SS for each term in the model, reading left to right</a:t>
                </a:r>
                <a:endParaRPr lang="en-US" dirty="0"/>
              </a:p>
              <a:p>
                <a:r>
                  <a:rPr lang="en-US" dirty="0" smtClean="0"/>
                  <a:t>Let’s get the SS1 from an old example: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</m:e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𝑠𝑞𝐹𝑜𝑜𝑡𝑎𝑔𝑒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𝑧𝑖𝑝𝑐𝑜𝑑𝑒</m:t>
                    </m:r>
                    <m:r>
                      <a:rPr lang="en-US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𝑛𝐵𝑒𝑑𝑟𝑜𝑜𝑚𝑠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+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𝑛𝐵𝑎𝑡h𝑟𝑜𝑜𝑚𝑠</m:t>
                    </m:r>
                  </m:oMath>
                </a14:m>
                <a:endParaRPr lang="en-US" dirty="0">
                  <a:ea typeface="Cambria Math" charset="0"/>
                  <a:cs typeface="Cambria Math" charset="0"/>
                </a:endParaRPr>
              </a:p>
              <a:p>
                <a:r>
                  <a:rPr lang="en-US" dirty="0" smtClean="0"/>
                  <a:t>(here, I’m using reductive notation by suppressing the “betas”)</a:t>
                </a:r>
              </a:p>
              <a:p>
                <a:r>
                  <a:rPr lang="en-US" dirty="0" smtClean="0"/>
                  <a:t>Define the following sequence of models: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</m:e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</m:oMath>
                </a14:m>
                <a:endParaRPr lang="en-US" i="1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</m:e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𝑠𝑞𝐹𝑜𝑜𝑡𝑎𝑔𝑒</m:t>
                    </m:r>
                  </m:oMath>
                </a14:m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</m:e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𝑠𝑞𝐹𝑜𝑜𝑡𝑎𝑔𝑒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𝑧𝑖𝑝𝑐𝑜𝑑𝑒</m:t>
                    </m:r>
                  </m:oMath>
                </a14:m>
                <a:endParaRPr lang="en-US" i="1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</m:e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𝑠𝑞𝐹𝑜𝑜𝑡𝑎𝑔𝑒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+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𝑧𝑖𝑝𝑐𝑜𝑑𝑒</m:t>
                    </m:r>
                    <m:r>
                      <a:rPr lang="en-US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𝑛𝐵𝑒𝑑𝑟𝑜𝑜𝑚𝑠</m:t>
                    </m:r>
                  </m:oMath>
                </a14:m>
                <a:endParaRPr lang="en-US" i="1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</m:e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𝑠𝑞𝐹𝑜𝑜𝑡𝑎𝑔𝑒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𝑧𝑖𝑝𝑐𝑜𝑑𝑒</m:t>
                    </m:r>
                    <m:r>
                      <a:rPr lang="en-US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𝑛𝐵𝑒𝑑𝑟𝑜𝑜𝑚𝑠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+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𝑛𝐵𝑎𝑡h𝑟𝑜𝑜𝑚𝑠</m:t>
                    </m:r>
                  </m:oMath>
                </a14:m>
                <a:endParaRPr lang="en-US" dirty="0">
                  <a:ea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1" y="1845734"/>
                <a:ext cx="8610600" cy="4478866"/>
              </a:xfrm>
              <a:blipFill rotWithShape="0">
                <a:blip r:embed="rId2"/>
                <a:stretch>
                  <a:fillRect l="-1771" t="-1769" r="-1841" b="-6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007C-4A25-4B52-A9D8-0BFB3210728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88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_5371darrenPPtheme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_5371darrenPPtheme" id="{45A9DFA8-B107-0749-9BF8-E2D2F4912A4A}" vid="{5A4F3BCF-9C42-8B47-B324-B92314DCDF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_5371darrenPPtheme</Template>
  <TotalTime>15589</TotalTime>
  <Words>1102</Words>
  <Application>Microsoft Macintosh PowerPoint</Application>
  <PresentationFormat>On-screen Show (4:3)</PresentationFormat>
  <Paragraphs>206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Calibri</vt:lpstr>
      <vt:lpstr>Calibri Light</vt:lpstr>
      <vt:lpstr>Cambria Math</vt:lpstr>
      <vt:lpstr>Arial</vt:lpstr>
      <vt:lpstr>_5371darrenPPtheme</vt:lpstr>
      <vt:lpstr>Types of Sums of Squares</vt:lpstr>
      <vt:lpstr>Types of Sums of Squares</vt:lpstr>
      <vt:lpstr>Extra Sums of Squares Tests</vt:lpstr>
      <vt:lpstr>General Notation</vt:lpstr>
      <vt:lpstr>General Notation</vt:lpstr>
      <vt:lpstr>Using this Notation</vt:lpstr>
      <vt:lpstr>Type I Sums of Squares</vt:lpstr>
      <vt:lpstr>Type I Sums of Squares</vt:lpstr>
      <vt:lpstr>Type I Sums of Squares (SS1)</vt:lpstr>
      <vt:lpstr>Type I Sums of Squares (SS1): Sequential</vt:lpstr>
      <vt:lpstr>Type I Sums of Squares (SS1): Sequential</vt:lpstr>
      <vt:lpstr>Type I Sums of Squares: Sequential</vt:lpstr>
      <vt:lpstr>Type I Sums of Squares: Sequential</vt:lpstr>
      <vt:lpstr>Type I Sums of Squares: Sequential</vt:lpstr>
      <vt:lpstr>Type II Sums of Squares</vt:lpstr>
      <vt:lpstr>Type II Sums of Squares (SS2)</vt:lpstr>
      <vt:lpstr>Type III Sums of Squares</vt:lpstr>
      <vt:lpstr>Type III Sums of Squares (SS3)</vt:lpstr>
      <vt:lpstr>Type III Sums of Squares (SS3)</vt:lpstr>
      <vt:lpstr>Type III Sums of Squares (SS3)</vt:lpstr>
      <vt:lpstr>Type III Sums of Squares (SS3)</vt:lpstr>
      <vt:lpstr>Type III Sums of Squares (SS3): More than 2 Factor Levels</vt:lpstr>
      <vt:lpstr>Comparing SS2 to SS3</vt:lpstr>
      <vt:lpstr>Type II Sums of Squares (SS2)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Regression II</dc:title>
  <dc:creator>Bivin Sadler</dc:creator>
  <cp:lastModifiedBy>Homrighausen, Darren</cp:lastModifiedBy>
  <cp:revision>227</cp:revision>
  <dcterms:created xsi:type="dcterms:W3CDTF">2015-01-29T08:52:07Z</dcterms:created>
  <dcterms:modified xsi:type="dcterms:W3CDTF">2018-02-27T01:49:00Z</dcterms:modified>
</cp:coreProperties>
</file>