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98" r:id="rId3"/>
    <p:sldId id="280" r:id="rId4"/>
    <p:sldId id="281" r:id="rId5"/>
    <p:sldId id="299" r:id="rId6"/>
    <p:sldId id="282" r:id="rId7"/>
    <p:sldId id="290" r:id="rId8"/>
    <p:sldId id="283" r:id="rId9"/>
    <p:sldId id="291" r:id="rId10"/>
    <p:sldId id="284" r:id="rId11"/>
    <p:sldId id="292" r:id="rId12"/>
    <p:sldId id="285" r:id="rId13"/>
    <p:sldId id="29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dler, Bivin Philip" initials="SBP" lastIdx="1" clrIdx="0"/>
  <p:cmAuthor id="1" name="Microsoft Office User" initials="Office" lastIdx="1" clrIdx="1">
    <p:extLst/>
  </p:cmAuthor>
  <p:cmAuthor id="2" name="Microsoft Office User" initials="Office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6" autoAdjust="0"/>
    <p:restoredTop sz="92647"/>
  </p:normalViewPr>
  <p:slideViewPr>
    <p:cSldViewPr snapToGrid="0">
      <p:cViewPr varScale="1">
        <p:scale>
          <a:sx n="75" d="100"/>
          <a:sy n="75" d="100"/>
        </p:scale>
        <p:origin x="160" y="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27695-685F-49FD-9893-C53B7BBCDE76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E32AD-9AF3-4101-B38C-45B71FAE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</a:t>
            </a:r>
            <a:r>
              <a:rPr lang="en-US" baseline="0" dirty="0" smtClean="0"/>
              <a:t> an example of what the book calls “Statistical Conclusion”.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32AD-9AF3-4101-B38C-45B71FAEDE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this slide follows the book’s policy</a:t>
            </a:r>
            <a:r>
              <a:rPr lang="en-US" baseline="0" dirty="0" smtClean="0"/>
              <a:t> of using materials before they are introduced (e.g. p-value for t-test)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32AD-9AF3-4101-B38C-45B71FAEDE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June 2002 to December 2002 a smoking ban in Helena was enacted.  During this time heart attacks dropped by 40%, but returned to previous levels afterwards.  Helena has 1 hospital, so no hospital effect.  Vietnam war draft is another example of Natural experiment.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32AD-9AF3-4101-B38C-45B71FAEDE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Ask:</a:t>
            </a:r>
            <a:r>
              <a:rPr lang="en-US" baseline="0" dirty="0" smtClean="0"/>
              <a:t> To what population is the SRS referencing? </a:t>
            </a:r>
          </a:p>
          <a:p>
            <a:r>
              <a:rPr lang="en-US" dirty="0" smtClean="0"/>
              <a:t>Ask:</a:t>
            </a:r>
            <a:r>
              <a:rPr lang="en-US" baseline="0" dirty="0" smtClean="0"/>
              <a:t> </a:t>
            </a:r>
            <a:r>
              <a:rPr lang="en-US" dirty="0" smtClean="0"/>
              <a:t>After</a:t>
            </a:r>
            <a:r>
              <a:rPr lang="en-US" baseline="0" dirty="0" smtClean="0"/>
              <a:t> talking about simple random sample, talk about why the phone number example isn’t a simple random sample for the population of all people in a 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32AD-9AF3-4101-B38C-45B71FAEDE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Ask:</a:t>
            </a:r>
            <a:r>
              <a:rPr lang="en-US" baseline="0" dirty="0" smtClean="0"/>
              <a:t> To what population is the SRS referencing? </a:t>
            </a:r>
          </a:p>
          <a:p>
            <a:r>
              <a:rPr lang="en-US" smtClean="0"/>
              <a:t>Ask:</a:t>
            </a:r>
            <a:r>
              <a:rPr lang="en-US" baseline="0" smtClean="0"/>
              <a:t> </a:t>
            </a:r>
            <a:r>
              <a:rPr lang="en-US" smtClean="0"/>
              <a:t>After</a:t>
            </a:r>
            <a:r>
              <a:rPr lang="en-US" baseline="0" smtClean="0"/>
              <a:t> </a:t>
            </a:r>
            <a:r>
              <a:rPr lang="en-US" baseline="0" dirty="0" smtClean="0"/>
              <a:t>talking about simple random sample, talk about why the phone number example isn’t a simple random sample for the population of all people in a 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32AD-9AF3-4101-B38C-45B71FAEDE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1.5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32AD-9AF3-4101-B38C-45B71FAEDE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E8C77-F075-4443-BDC3-6B87714082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0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41D47-0F9B-42AA-9502-8CC4830DFC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10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9BFEE-52BD-4BE0-94C7-06B01ACF3A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45BE4-C238-4599-8AA5-D020FA1823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3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ED8DA-D847-4B2C-9265-8C39346120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4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6F5F2-34A5-495D-BDE3-DD41883751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2E670-A92B-4E87-8BC8-605B555D5E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81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4" y="0"/>
            <a:ext cx="4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89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9"/>
            <a:ext cx="348615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9224478-803B-426A-9453-CAB0C9990173}" type="slidenum">
              <a:rPr lang="en-US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0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9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8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8B780-A6CD-48FC-BB36-3871CDE65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2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914400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9144002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89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9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7EF1939-3C87-43DB-A89B-601AEEBEAEDF}" type="slidenum">
              <a:rPr lang="en-US" altLang="en-US" smtClean="0">
                <a:latin typeface="Arial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charset="0"/>
              <a:ea typeface="MS PGothic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50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4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07078"/>
            <a:ext cx="7543800" cy="3566160"/>
          </a:xfrm>
        </p:spPr>
        <p:txBody>
          <a:bodyPr/>
          <a:lstStyle/>
          <a:p>
            <a:r>
              <a:rPr lang="en-US" dirty="0" smtClean="0"/>
              <a:t>Drawing Statistical 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4455621"/>
            <a:ext cx="7543800" cy="1698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Randomized Experiments V. Observational Studies</a:t>
            </a:r>
          </a:p>
          <a:p>
            <a:r>
              <a:rPr lang="en-US" sz="2000" dirty="0" smtClean="0"/>
              <a:t>Random Samples v. self-selection</a:t>
            </a:r>
          </a:p>
        </p:txBody>
      </p:sp>
    </p:spTree>
    <p:extLst>
      <p:ext uri="{BB962C8B-B14F-4D97-AF65-F5344CB8AC3E}">
        <p14:creationId xmlns:p14="http://schemas.microsoft.com/office/powerpoint/2010/main" val="42248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6"/>
            <a:ext cx="7856091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Inference to Populations:</a:t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andom Sample vs. Self-Selection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178" y="1287739"/>
            <a:ext cx="8737222" cy="52525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charset="0"/>
              <a:buChar char="•"/>
            </a:pPr>
            <a:endParaRPr lang="en-US" dirty="0" smtClean="0"/>
          </a:p>
          <a:p>
            <a:pPr algn="just">
              <a:buFont typeface="Arial" charset="0"/>
              <a:buChar char="•"/>
            </a:pPr>
            <a:r>
              <a:rPr lang="en-US" dirty="0" smtClean="0"/>
              <a:t> Inference to populations </a:t>
            </a:r>
            <a:r>
              <a:rPr lang="en-US" b="1" dirty="0" smtClean="0">
                <a:solidFill>
                  <a:srgbClr val="0070C0"/>
                </a:solidFill>
              </a:rPr>
              <a:t>can</a:t>
            </a:r>
            <a:r>
              <a:rPr lang="en-US" dirty="0" smtClean="0"/>
              <a:t> be drawn from a </a:t>
            </a:r>
            <a:r>
              <a:rPr lang="en-US" b="1" u="sng" cap="small" dirty="0" smtClean="0"/>
              <a:t>Random sample</a:t>
            </a:r>
            <a:endParaRPr lang="en-US" dirty="0" smtClean="0"/>
          </a:p>
          <a:p>
            <a:pPr algn="just">
              <a:buFont typeface="Arial" charset="0"/>
              <a:buChar char="•"/>
            </a:pPr>
            <a:r>
              <a:rPr lang="en-US" dirty="0" smtClean="0"/>
              <a:t> Inference </a:t>
            </a:r>
            <a:r>
              <a:rPr lang="en-US" dirty="0"/>
              <a:t>to populations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be drawn if units are self-selected</a:t>
            </a:r>
          </a:p>
          <a:p>
            <a:pPr algn="just">
              <a:buFont typeface="Arial" charset="0"/>
              <a:buChar char="•"/>
            </a:pPr>
            <a:endParaRPr lang="en-US" b="1" cap="small" dirty="0" smtClean="0"/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en-US" b="1" u="sng" cap="small" dirty="0" smtClean="0"/>
              <a:t>Random sample</a:t>
            </a:r>
            <a:r>
              <a:rPr lang="en-US" b="1" cap="small" dirty="0" smtClean="0"/>
              <a:t>:</a:t>
            </a:r>
            <a:r>
              <a:rPr lang="en-US" dirty="0" smtClean="0"/>
              <a:t> Experimental units selected via a “chance mechanism” from a well defined population</a:t>
            </a:r>
          </a:p>
          <a:p>
            <a:pPr marL="0" indent="0" algn="just">
              <a:buFont typeface="Calibri" panose="020F0502020204030204" pitchFamily="34" charset="0"/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u="sng" cap="small" dirty="0" smtClean="0"/>
              <a:t>Simple random </a:t>
            </a:r>
            <a:r>
              <a:rPr lang="en-US" b="1" u="sng" cap="small" dirty="0"/>
              <a:t>sample</a:t>
            </a:r>
            <a:r>
              <a:rPr lang="en-US" b="1" cap="small" dirty="0"/>
              <a:t>:</a:t>
            </a:r>
            <a:r>
              <a:rPr lang="en-US" dirty="0"/>
              <a:t> </a:t>
            </a:r>
            <a:r>
              <a:rPr lang="en-US" dirty="0" smtClean="0"/>
              <a:t>Every subset of size </a:t>
            </a:r>
            <a:r>
              <a:rPr lang="en-US" i="1" dirty="0" smtClean="0"/>
              <a:t>n</a:t>
            </a:r>
            <a:r>
              <a:rPr lang="en-US" dirty="0" smtClean="0"/>
              <a:t> is equally likely</a:t>
            </a:r>
            <a:endParaRPr lang="en-US" i="1" dirty="0"/>
          </a:p>
          <a:p>
            <a:pPr marL="0" indent="0" algn="just">
              <a:buFont typeface="Calibri" panose="020F0502020204030204" pitchFamily="34" charset="0"/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8178" y="3713957"/>
            <a:ext cx="850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Example: call randomly selected phone numbers for a survey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8178" y="4652202"/>
            <a:ext cx="850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Example: I’ll assign everyone in this class a random integer 17, 200, -3, 472, </a:t>
            </a:r>
            <a:r>
              <a:rPr lang="is-IS" sz="2000" dirty="0" smtClean="0"/>
              <a:t>… and survey the </a:t>
            </a:r>
            <a:r>
              <a:rPr lang="is-IS" sz="2000" i="1" dirty="0" smtClean="0"/>
              <a:t>n</a:t>
            </a:r>
            <a:r>
              <a:rPr lang="is-IS" sz="2000" dirty="0" smtClean="0"/>
              <a:t> people (units) with smallest numbers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01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6"/>
            <a:ext cx="7856091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Inference to Populations:</a:t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andom Sample vs. Self-Selection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178" y="1287739"/>
            <a:ext cx="8737222" cy="52525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charset="0"/>
              <a:buChar char="•"/>
            </a:pPr>
            <a:endParaRPr lang="en-US" dirty="0" smtClean="0"/>
          </a:p>
          <a:p>
            <a:pPr algn="just">
              <a:buFont typeface="Arial" charset="0"/>
              <a:buChar char="•"/>
            </a:pPr>
            <a:r>
              <a:rPr lang="en-US" dirty="0" smtClean="0"/>
              <a:t> Inference to populations </a:t>
            </a:r>
            <a:r>
              <a:rPr lang="en-US" b="1" dirty="0" smtClean="0">
                <a:solidFill>
                  <a:srgbClr val="0070C0"/>
                </a:solidFill>
              </a:rPr>
              <a:t>can</a:t>
            </a:r>
            <a:r>
              <a:rPr lang="en-US" dirty="0" smtClean="0"/>
              <a:t> be drawn from a </a:t>
            </a:r>
            <a:r>
              <a:rPr lang="en-US" b="1" u="sng" cap="small" dirty="0" smtClean="0"/>
              <a:t>Random sample</a:t>
            </a:r>
            <a:endParaRPr lang="en-US" dirty="0" smtClean="0"/>
          </a:p>
          <a:p>
            <a:pPr algn="just">
              <a:buFont typeface="Arial" charset="0"/>
              <a:buChar char="•"/>
            </a:pPr>
            <a:r>
              <a:rPr lang="en-US" dirty="0"/>
              <a:t> Inference to populations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/>
              <a:t> be drawn if units are self-selected</a:t>
            </a:r>
          </a:p>
          <a:p>
            <a:pPr algn="just">
              <a:buFont typeface="Arial" charset="0"/>
              <a:buChar char="•"/>
            </a:pPr>
            <a:endParaRPr lang="en-US" b="1" cap="small" dirty="0" smtClean="0"/>
          </a:p>
          <a:p>
            <a:pPr marL="0" indent="0" algn="just">
              <a:buFont typeface="Calibri" panose="020F0502020204030204" pitchFamily="34" charset="0"/>
              <a:buNone/>
            </a:pPr>
            <a:endParaRPr lang="en-US" dirty="0" smtClean="0"/>
          </a:p>
          <a:p>
            <a:pPr marL="0" indent="0" algn="just">
              <a:buFont typeface="Calibri" panose="020F0502020204030204" pitchFamily="34" charset="0"/>
              <a:buNone/>
            </a:pPr>
            <a:endParaRPr lang="en-US" dirty="0" smtClean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 b="25525"/>
          <a:stretch/>
        </p:blipFill>
        <p:spPr>
          <a:xfrm>
            <a:off x="3146632" y="3149246"/>
            <a:ext cx="3845845" cy="23371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" y="3149246"/>
            <a:ext cx="30275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Neither study uses random sampling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u="sng" dirty="0" smtClean="0"/>
              <a:t>Creativity study</a:t>
            </a:r>
            <a:r>
              <a:rPr lang="en-US" dirty="0" smtClean="0"/>
              <a:t>: units are volunteers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u="sng" dirty="0" smtClean="0"/>
              <a:t>Bank study</a:t>
            </a:r>
            <a:r>
              <a:rPr lang="en-US" dirty="0" smtClean="0"/>
              <a:t>: units are the entire staff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No inference about a larger population is possible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Does not mean the results are not interesting or compelling!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2" t="18165" r="8754" b="13220"/>
          <a:stretch/>
        </p:blipFill>
        <p:spPr>
          <a:xfrm>
            <a:off x="7111532" y="3149246"/>
            <a:ext cx="1803867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2" y="1780462"/>
            <a:ext cx="5351062" cy="45504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Inferences Permitted by Study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Digitus</a:t>
            </a:r>
            <a:r>
              <a:rPr lang="en-US" dirty="0" smtClean="0"/>
              <a:t> </a:t>
            </a:r>
            <a:r>
              <a:rPr lang="en-US" dirty="0" err="1" smtClean="0"/>
              <a:t>Tertius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motivating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Creativity Scores: </a:t>
            </a:r>
            <a:br>
              <a:rPr lang="en-US" dirty="0" smtClean="0"/>
            </a:br>
            <a:r>
              <a:rPr lang="en-US" dirty="0" smtClean="0"/>
              <a:t>Intrinsic vs. Extrinsic Motivation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5" t="6509" b="13220"/>
          <a:stretch/>
        </p:blipFill>
        <p:spPr>
          <a:xfrm>
            <a:off x="882947" y="1834732"/>
            <a:ext cx="3771863" cy="3517920"/>
          </a:xfrm>
        </p:spPr>
      </p:pic>
      <p:sp>
        <p:nvSpPr>
          <p:cNvPr id="3" name="TextBox 2"/>
          <p:cNvSpPr txBox="1"/>
          <p:nvPr/>
        </p:nvSpPr>
        <p:spPr>
          <a:xfrm>
            <a:off x="767804" y="5422154"/>
            <a:ext cx="40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Subjects Volunteered for the Study.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8949" y="2201111"/>
            <a:ext cx="3200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 95% confidence interval for a difference in score due to having extrinsic motivation rather than intrinsic motivation is between 1.3 and 7.0 points.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19" y="4272239"/>
            <a:ext cx="3664782" cy="138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8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Salaries:</a:t>
            </a:r>
            <a:br>
              <a:rPr lang="en-US" dirty="0" smtClean="0"/>
            </a:br>
            <a:r>
              <a:rPr lang="en-US" dirty="0" smtClean="0"/>
              <a:t>Female vs. Male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 b="25525"/>
          <a:stretch/>
        </p:blipFill>
        <p:spPr>
          <a:xfrm>
            <a:off x="676436" y="1916206"/>
            <a:ext cx="4351339" cy="2644347"/>
          </a:xfrm>
        </p:spPr>
      </p:pic>
      <p:sp>
        <p:nvSpPr>
          <p:cNvPr id="3" name="TextBox 2"/>
          <p:cNvSpPr txBox="1"/>
          <p:nvPr/>
        </p:nvSpPr>
        <p:spPr>
          <a:xfrm>
            <a:off x="1293369" y="4678987"/>
            <a:ext cx="114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32 males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8986" y="4678987"/>
            <a:ext cx="134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61 females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51318" y="1878921"/>
            <a:ext cx="30774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mean starting salary for males is estimated to be $560 to $1080 larger than the mean starting salary for females (95% confidence).  Such a large difference is unlikely to occur by chance (</a:t>
            </a:r>
            <a:r>
              <a:rPr lang="en-US" dirty="0" smtClean="0"/>
              <a:t>p-value </a:t>
            </a:r>
            <a:r>
              <a:rPr lang="en-US" dirty="0" smtClean="0"/>
              <a:t>&lt; .00001 from a two sample t-test of means).  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71" y="4393198"/>
            <a:ext cx="3336676" cy="18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Cause, Effect, and</a:t>
            </a:r>
            <a:br>
              <a:rPr lang="en-US" dirty="0"/>
            </a:br>
            <a:r>
              <a:rPr lang="en-US" dirty="0"/>
              <a:t>Inference to Populations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2" y="1891144"/>
            <a:ext cx="7886700" cy="4094019"/>
          </a:xfrm>
        </p:spPr>
        <p:txBody>
          <a:bodyPr/>
          <a:lstStyle/>
          <a:p>
            <a:r>
              <a:rPr lang="en-US" dirty="0" smtClean="0"/>
              <a:t>Creativity Study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Salary Study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89" y="2254026"/>
            <a:ext cx="3479007" cy="131445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16" y="3887943"/>
            <a:ext cx="2697152" cy="1476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7487" y="2588086"/>
            <a:ext cx="208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Randomized Experiment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2570" y="4501978"/>
            <a:ext cx="208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Observational Study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dirty="0" smtClean="0"/>
              <a:t>Types of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379993"/>
            <a:ext cx="8938789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Causal Inference:</a:t>
            </a:r>
            <a:br>
              <a:rPr lang="en-US" dirty="0" smtClean="0"/>
            </a:br>
            <a:r>
              <a:rPr lang="en-US" dirty="0" smtClean="0"/>
              <a:t>Randomized vs. Observational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78" y="1287739"/>
            <a:ext cx="8737222" cy="5252546"/>
          </a:xfrm>
        </p:spPr>
        <p:txBody>
          <a:bodyPr/>
          <a:lstStyle/>
          <a:p>
            <a:pPr algn="just">
              <a:buFont typeface="Arial" charset="0"/>
              <a:buChar char="•"/>
            </a:pPr>
            <a:endParaRPr lang="en-US" dirty="0" smtClean="0"/>
          </a:p>
          <a:p>
            <a:pPr algn="just">
              <a:buFont typeface="Arial" charset="0"/>
              <a:buChar char="•"/>
            </a:pPr>
            <a:r>
              <a:rPr lang="en-US" dirty="0" smtClean="0"/>
              <a:t> Causal inferences </a:t>
            </a:r>
            <a:r>
              <a:rPr lang="en-US" b="1" dirty="0" smtClean="0">
                <a:solidFill>
                  <a:srgbClr val="0070C0"/>
                </a:solidFill>
              </a:rPr>
              <a:t>can</a:t>
            </a:r>
            <a:r>
              <a:rPr lang="en-US" dirty="0" smtClean="0"/>
              <a:t> be drawn from randomized experiments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 Causal inferences </a:t>
            </a:r>
            <a:r>
              <a:rPr lang="en-US" b="1" dirty="0" smtClean="0">
                <a:solidFill>
                  <a:srgbClr val="FF0000"/>
                </a:solidFill>
              </a:rPr>
              <a:t>cannot</a:t>
            </a:r>
            <a:r>
              <a:rPr lang="en-US" dirty="0"/>
              <a:t> </a:t>
            </a:r>
            <a:r>
              <a:rPr lang="en-US" dirty="0" smtClean="0"/>
              <a:t>be drawn from observational studies</a:t>
            </a:r>
            <a:r>
              <a:rPr lang="en-US" dirty="0"/>
              <a:t> due to </a:t>
            </a:r>
            <a:r>
              <a:rPr lang="en-US" b="1" u="sng" cap="small" dirty="0" smtClean="0"/>
              <a:t>Confounding</a:t>
            </a:r>
            <a:endParaRPr lang="en-US" dirty="0" smtClean="0"/>
          </a:p>
          <a:p>
            <a:pPr algn="just">
              <a:buFont typeface="Arial" charset="0"/>
              <a:buChar char="•"/>
            </a:pPr>
            <a:endParaRPr lang="en-US" b="1" cap="small" dirty="0" smtClean="0"/>
          </a:p>
          <a:p>
            <a:pPr marL="0" indent="0" algn="just">
              <a:buNone/>
            </a:pPr>
            <a:r>
              <a:rPr lang="en-US" b="1" u="sng" cap="small" dirty="0" smtClean="0"/>
              <a:t>Confounding Variable</a:t>
            </a:r>
            <a:r>
              <a:rPr lang="en-US" b="1" cap="small" dirty="0" smtClean="0"/>
              <a:t>:</a:t>
            </a:r>
            <a:r>
              <a:rPr lang="en-US" dirty="0" smtClean="0"/>
              <a:t> Related to both group membership and to the outcome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Example: </a:t>
            </a:r>
            <a:r>
              <a:rPr lang="en-US" dirty="0"/>
              <a:t>Since </a:t>
            </a:r>
            <a:r>
              <a:rPr lang="en-US" dirty="0" smtClean="0"/>
              <a:t>2000 </a:t>
            </a:r>
            <a:r>
              <a:rPr lang="en-US" dirty="0"/>
              <a:t>the U.S. median </a:t>
            </a:r>
            <a:r>
              <a:rPr lang="en-US" dirty="0" smtClean="0"/>
              <a:t>wage</a:t>
            </a:r>
            <a:r>
              <a:rPr lang="is-IS" dirty="0" smtClean="0"/>
              <a:t>…</a:t>
            </a:r>
            <a:endParaRPr lang="en-US" dirty="0" smtClean="0"/>
          </a:p>
          <a:p>
            <a:pPr algn="just">
              <a:buFont typeface="Arial" charset="0"/>
              <a:buChar char="•"/>
            </a:pPr>
            <a:r>
              <a:rPr lang="en-US" dirty="0" smtClean="0"/>
              <a:t>has overall increased about 1%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Has decreased for high school (or below) dropouts and high school graduates</a:t>
            </a:r>
          </a:p>
          <a:p>
            <a:pPr algn="just">
              <a:buFont typeface="Arial" charset="0"/>
              <a:buChar char="•"/>
            </a:pPr>
            <a:endParaRPr lang="en-US" dirty="0" smtClean="0"/>
          </a:p>
          <a:p>
            <a:pPr algn="just">
              <a:buFont typeface="Arial" charset="0"/>
              <a:buChar char="•"/>
            </a:pPr>
            <a:r>
              <a:rPr lang="en-US" dirty="0" smtClean="0"/>
              <a:t>Is this a paradox?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518" y="5811864"/>
            <a:ext cx="429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more people are graduating high school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029" y="2498678"/>
            <a:ext cx="76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(</a:t>
            </a:r>
            <a:r>
              <a:rPr lang="en-US" i="1" dirty="0" smtClean="0">
                <a:latin typeface="+mn-lt"/>
              </a:rPr>
              <a:t>Technical point: there are causal inference techniques for </a:t>
            </a:r>
            <a:r>
              <a:rPr lang="en-US" i="1" smtClean="0">
                <a:latin typeface="+mn-lt"/>
              </a:rPr>
              <a:t>observational studies</a:t>
            </a:r>
            <a:r>
              <a:rPr lang="en-US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379993"/>
            <a:ext cx="8938789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Causal Inference:</a:t>
            </a:r>
            <a:br>
              <a:rPr lang="en-US" dirty="0" smtClean="0"/>
            </a:br>
            <a:r>
              <a:rPr lang="en-US" dirty="0" smtClean="0"/>
              <a:t>Randomized vs. Observational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78" y="1287739"/>
            <a:ext cx="8737222" cy="4351338"/>
          </a:xfrm>
        </p:spPr>
        <p:txBody>
          <a:bodyPr/>
          <a:lstStyle/>
          <a:p>
            <a:pPr algn="just">
              <a:buFont typeface="Arial" charset="0"/>
              <a:buChar char="•"/>
            </a:pPr>
            <a:endParaRPr lang="en-US" dirty="0" smtClean="0"/>
          </a:p>
          <a:p>
            <a:pPr algn="just">
              <a:buFont typeface="Arial" charset="0"/>
              <a:buChar char="•"/>
            </a:pPr>
            <a:r>
              <a:rPr lang="en-US" dirty="0" smtClean="0"/>
              <a:t> Causal inferences </a:t>
            </a:r>
            <a:r>
              <a:rPr lang="en-US" b="1" dirty="0" smtClean="0">
                <a:solidFill>
                  <a:srgbClr val="0070C0"/>
                </a:solidFill>
              </a:rPr>
              <a:t>can</a:t>
            </a:r>
            <a:r>
              <a:rPr lang="en-US" dirty="0" smtClean="0"/>
              <a:t> be drawn from randomized experiments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 Causal inferences </a:t>
            </a:r>
            <a:r>
              <a:rPr lang="en-US" b="1" dirty="0" smtClean="0">
                <a:solidFill>
                  <a:srgbClr val="FF0000"/>
                </a:solidFill>
              </a:rPr>
              <a:t>cannot</a:t>
            </a:r>
            <a:r>
              <a:rPr lang="en-US" dirty="0"/>
              <a:t> </a:t>
            </a:r>
            <a:r>
              <a:rPr lang="en-US" dirty="0" smtClean="0"/>
              <a:t>be drawn from observational studies</a:t>
            </a:r>
            <a:r>
              <a:rPr lang="en-US" dirty="0"/>
              <a:t> due to </a:t>
            </a:r>
            <a:r>
              <a:rPr lang="en-US" b="1" u="sng" cap="small" dirty="0"/>
              <a:t>C</a:t>
            </a:r>
            <a:r>
              <a:rPr lang="en-US" b="1" u="sng" cap="small" dirty="0" smtClean="0"/>
              <a:t>onfounding</a:t>
            </a:r>
            <a:endParaRPr lang="en-US" b="1" cap="small" dirty="0"/>
          </a:p>
          <a:p>
            <a:pPr algn="just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 b="25525"/>
          <a:stretch/>
        </p:blipFill>
        <p:spPr>
          <a:xfrm>
            <a:off x="2173466" y="3149246"/>
            <a:ext cx="4351339" cy="2644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516" y="3145506"/>
            <a:ext cx="206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Maybe </a:t>
            </a:r>
            <a:r>
              <a:rPr lang="en-US"/>
              <a:t>males </a:t>
            </a:r>
            <a:r>
              <a:rPr lang="en-US" smtClean="0"/>
              <a:t>have</a:t>
            </a:r>
            <a:endParaRPr lang="en-US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more education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more seniority</a:t>
            </a:r>
            <a:endParaRPr lang="en-US" dirty="0"/>
          </a:p>
          <a:p>
            <a:pPr marL="285750" indent="-285750" algn="just">
              <a:buFont typeface="Arial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ore age (older)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9456" y="3666688"/>
            <a:ext cx="84879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9422" y="3482022"/>
            <a:ext cx="105070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Younger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2" t="18165" r="8754" b="13220"/>
          <a:stretch/>
        </p:blipFill>
        <p:spPr>
          <a:xfrm>
            <a:off x="6611080" y="3157274"/>
            <a:ext cx="1947260" cy="27908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5066" y="3482022"/>
            <a:ext cx="127747" cy="18697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oyyoyyyoyoo</a:t>
            </a:r>
            <a:endParaRPr lang="en-US" sz="105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313352" y="3437565"/>
            <a:ext cx="127747" cy="18697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oooyyyoyoyy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7979318" y="3400927"/>
            <a:ext cx="12774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oyyoyyyoyooy</a:t>
            </a:r>
            <a:endParaRPr lang="en-US" sz="105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387604" y="3356471"/>
            <a:ext cx="127747" cy="18697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oooyyyoyoyy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0593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an observational study?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2" cy="4345746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Establishing causation not always the goal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Randomization may not be ethical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May be arguable scientifically that a confounder is “unlikely”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Might have an incidentally observed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6766" y="2280492"/>
            <a:ext cx="422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Predict whether or not an email is spam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6766" y="3162332"/>
            <a:ext cx="531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Assign clinical trial subjects to treatment or placebo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6766" y="4201931"/>
            <a:ext cx="592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6 month smoking ban in Helena, MT coinciding with 40% reduction in heart attacks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6766" y="5478238"/>
            <a:ext cx="592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Walmart collects petabytes of data/day.  Should this data be discarded because it is observational?</a:t>
            </a:r>
          </a:p>
        </p:txBody>
      </p:sp>
    </p:spTree>
    <p:extLst>
      <p:ext uri="{BB962C8B-B14F-4D97-AF65-F5344CB8AC3E}">
        <p14:creationId xmlns:p14="http://schemas.microsoft.com/office/powerpoint/2010/main" val="35521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15672</TotalTime>
  <Words>693</Words>
  <Application>Microsoft Macintosh PowerPoint</Application>
  <PresentationFormat>On-screen Show (4:3)</PresentationFormat>
  <Paragraphs>98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MS PGothic</vt:lpstr>
      <vt:lpstr>Arial</vt:lpstr>
      <vt:lpstr>Retrospect</vt:lpstr>
      <vt:lpstr>Drawing Statistical Conclusions</vt:lpstr>
      <vt:lpstr>Two motivating examples</vt:lpstr>
      <vt:lpstr>Creativity Scores:  Intrinsic vs. Extrinsic Motivation</vt:lpstr>
      <vt:lpstr>Starting Salaries: Female vs. Male</vt:lpstr>
      <vt:lpstr>Cause, Effect, and Inference to Populations </vt:lpstr>
      <vt:lpstr>Types of Studies</vt:lpstr>
      <vt:lpstr>Causal Inference: Randomized vs. Observational Study</vt:lpstr>
      <vt:lpstr>Causal Inference: Randomized vs. Observational Study</vt:lpstr>
      <vt:lpstr>Why do an observational study? </vt:lpstr>
      <vt:lpstr>Inference to Populations: Random Sample vs. Self-Selection</vt:lpstr>
      <vt:lpstr>Inference to Populations: Random Sample vs. Self-Selection</vt:lpstr>
      <vt:lpstr>Statistical Inferences Permitted by Study Design</vt:lpstr>
      <vt:lpstr>Digitus Tertius</vt:lpstr>
    </vt:vector>
  </TitlesOfParts>
  <Company>Southern Methodist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Sadler, Bivin Philip</dc:creator>
  <cp:lastModifiedBy>Homrighausen, Darren</cp:lastModifiedBy>
  <cp:revision>66</cp:revision>
  <dcterms:created xsi:type="dcterms:W3CDTF">2014-09-08T10:07:10Z</dcterms:created>
  <dcterms:modified xsi:type="dcterms:W3CDTF">2017-08-30T02:59:13Z</dcterms:modified>
</cp:coreProperties>
</file>