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97" r:id="rId2"/>
    <p:sldId id="304" r:id="rId3"/>
    <p:sldId id="298" r:id="rId4"/>
    <p:sldId id="300" r:id="rId5"/>
    <p:sldId id="286" r:id="rId6"/>
    <p:sldId id="303" r:id="rId7"/>
    <p:sldId id="30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1" clrIdx="1">
    <p:extLst/>
  </p:cmAuthor>
  <p:cmAuthor id="2" name="Microsoft Office User" initials="Office [2]" lastIdx="1" clrIdx="2">
    <p:extLst/>
  </p:cmAuthor>
  <p:cmAuthor id="3" name="Homrighausen, Darren" initials="HD" lastIdx="0" clrIdx="3">
    <p:extLst>
      <p:ext uri="{19B8F6BF-5375-455C-9EA6-DF929625EA0E}">
        <p15:presenceInfo xmlns:p15="http://schemas.microsoft.com/office/powerpoint/2012/main" userId="" providerId=""/>
      </p:ext>
    </p:extLst>
  </p:cmAuthor>
  <p:cmAuthor id="4" name="Homrighausen, Darren" initials="HD [2]" lastIdx="0" clrIdx="4">
    <p:extLst>
      <p:ext uri="{19B8F6BF-5375-455C-9EA6-DF929625EA0E}">
        <p15:presenceInfo xmlns:p15="http://schemas.microsoft.com/office/powerpoint/2012/main" userId="" providerId=""/>
      </p:ext>
    </p:extLst>
  </p:cmAuthor>
  <p:cmAuthor id="5" name="Homrighausen, Darren" initials="HD [3]" lastIdx="0" clrIdx="5">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88" autoAdjust="0"/>
    <p:restoredTop sz="92455"/>
  </p:normalViewPr>
  <p:slideViewPr>
    <p:cSldViewPr snapToGrid="0">
      <p:cViewPr varScale="1">
        <p:scale>
          <a:sx n="77" d="100"/>
          <a:sy n="77" d="100"/>
        </p:scale>
        <p:origin x="59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8/26/17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the book does a “one-tailed test” and this is a two tailed test.  We will get to one-tailed tests soon.</a:t>
            </a:r>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4</a:t>
            </a:fld>
            <a:endParaRPr lang="en-US"/>
          </a:p>
        </p:txBody>
      </p:sp>
    </p:spTree>
    <p:extLst>
      <p:ext uri="{BB962C8B-B14F-4D97-AF65-F5344CB8AC3E}">
        <p14:creationId xmlns:p14="http://schemas.microsoft.com/office/powerpoint/2010/main" val="18443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E32AD-9AF3-4101-B38C-45B71FAEDE25}" type="slidenum">
              <a:rPr lang="en-US" smtClean="0"/>
              <a:t>5</a:t>
            </a:fld>
            <a:endParaRPr lang="en-US"/>
          </a:p>
        </p:txBody>
      </p:sp>
    </p:spTree>
    <p:extLst>
      <p:ext uri="{BB962C8B-B14F-4D97-AF65-F5344CB8AC3E}">
        <p14:creationId xmlns:p14="http://schemas.microsoft.com/office/powerpoint/2010/main" val="1324642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a:p>
        </p:txBody>
      </p:sp>
    </p:spTree>
    <p:extLst>
      <p:ext uri="{BB962C8B-B14F-4D97-AF65-F5344CB8AC3E}">
        <p14:creationId xmlns:p14="http://schemas.microsoft.com/office/powerpoint/2010/main" val="33370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a:p>
        </p:txBody>
      </p:sp>
    </p:spTree>
    <p:extLst>
      <p:ext uri="{BB962C8B-B14F-4D97-AF65-F5344CB8AC3E}">
        <p14:creationId xmlns:p14="http://schemas.microsoft.com/office/powerpoint/2010/main" val="31181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a:p>
        </p:txBody>
      </p:sp>
    </p:spTree>
    <p:extLst>
      <p:ext uri="{BB962C8B-B14F-4D97-AF65-F5344CB8AC3E}">
        <p14:creationId xmlns:p14="http://schemas.microsoft.com/office/powerpoint/2010/main" val="3685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a:p>
        </p:txBody>
      </p:sp>
    </p:spTree>
    <p:extLst>
      <p:ext uri="{BB962C8B-B14F-4D97-AF65-F5344CB8AC3E}">
        <p14:creationId xmlns:p14="http://schemas.microsoft.com/office/powerpoint/2010/main" val="10053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a:p>
        </p:txBody>
      </p:sp>
    </p:spTree>
    <p:extLst>
      <p:ext uri="{BB962C8B-B14F-4D97-AF65-F5344CB8AC3E}">
        <p14:creationId xmlns:p14="http://schemas.microsoft.com/office/powerpoint/2010/main" val="27494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a:p>
        </p:txBody>
      </p:sp>
    </p:spTree>
    <p:extLst>
      <p:ext uri="{BB962C8B-B14F-4D97-AF65-F5344CB8AC3E}">
        <p14:creationId xmlns:p14="http://schemas.microsoft.com/office/powerpoint/2010/main" val="1421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a:p>
        </p:txBody>
      </p:sp>
    </p:spTree>
    <p:extLst>
      <p:ext uri="{BB962C8B-B14F-4D97-AF65-F5344CB8AC3E}">
        <p14:creationId xmlns:p14="http://schemas.microsoft.com/office/powerpoint/2010/main" val="13608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6" y="6459789"/>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9"/>
            <a:ext cx="3486151" cy="365125"/>
          </a:xfrm>
        </p:spPr>
        <p:txBody>
          <a:bodyPr/>
          <a:lstStyle>
            <a:lvl1pPr algn="l">
              <a:defRPr>
                <a:solidFill>
                  <a:schemeClr val="tx2"/>
                </a:solidFill>
              </a:defRPr>
            </a:lvl1pPr>
          </a:lstStyle>
          <a:p>
            <a:pPr>
              <a:defRPr/>
            </a:pPr>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9224478-803B-426A-9453-CAB0C9990173}" type="slidenum">
              <a:rPr lang="en-US" altLang="en-US" smtClean="0">
                <a:solidFill>
                  <a:srgbClr val="637052"/>
                </a:solidFill>
              </a:rPr>
              <a:pPr>
                <a:defRPr/>
              </a:pPr>
              <a:t>‹#›</a:t>
            </a:fld>
            <a:endParaRPr lang="en-US" altLang="en-US">
              <a:solidFill>
                <a:srgbClr val="637052"/>
              </a:solidFill>
            </a:endParaRPr>
          </a:p>
        </p:txBody>
      </p:sp>
    </p:spTree>
    <p:extLst>
      <p:ext uri="{BB962C8B-B14F-4D97-AF65-F5344CB8AC3E}">
        <p14:creationId xmlns:p14="http://schemas.microsoft.com/office/powerpoint/2010/main" val="18475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a:p>
        </p:txBody>
      </p:sp>
    </p:spTree>
    <p:extLst>
      <p:ext uri="{BB962C8B-B14F-4D97-AF65-F5344CB8AC3E}">
        <p14:creationId xmlns:p14="http://schemas.microsoft.com/office/powerpoint/2010/main" val="1716243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9144002"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2"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3" y="6459789"/>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5" name="Footer Placeholder 4"/>
          <p:cNvSpPr>
            <a:spLocks noGrp="1"/>
          </p:cNvSpPr>
          <p:nvPr>
            <p:ph type="ftr" sz="quarter" idx="3"/>
          </p:nvPr>
        </p:nvSpPr>
        <p:spPr>
          <a:xfrm>
            <a:off x="2764640" y="6459789"/>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Bef>
                <a:spcPct val="0"/>
              </a:spcBef>
              <a:spcAft>
                <a:spcPct val="0"/>
              </a:spcAft>
              <a:defRPr/>
            </a:pPr>
            <a:endParaRPr lang="en-US">
              <a:latin typeface="Arial" charset="0"/>
              <a:ea typeface="MS PGothic" pitchFamily="34" charset="-128"/>
            </a:endParaRPr>
          </a:p>
        </p:txBody>
      </p:sp>
      <p:sp>
        <p:nvSpPr>
          <p:cNvPr id="6" name="Slide Number Placeholder 5"/>
          <p:cNvSpPr>
            <a:spLocks noGrp="1"/>
          </p:cNvSpPr>
          <p:nvPr>
            <p:ph type="sldNum" sz="quarter" idx="4"/>
          </p:nvPr>
        </p:nvSpPr>
        <p:spPr>
          <a:xfrm>
            <a:off x="7425345" y="6459789"/>
            <a:ext cx="984019" cy="365125"/>
          </a:xfrm>
          <a:prstGeom prst="rect">
            <a:avLst/>
          </a:prstGeom>
        </p:spPr>
        <p:txBody>
          <a:bodyPr vert="horz" lIns="91440" tIns="45720" rIns="91440" bIns="45720" rtlCol="0" anchor="ctr"/>
          <a:lstStyle>
            <a:lvl1pPr algn="r">
              <a:defRPr sz="1050">
                <a:solidFill>
                  <a:srgbClr val="FFFFFF"/>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a:latin typeface="Arial" charset="0"/>
              <a:ea typeface="MS PGothic" pitchFamily="34" charset="-128"/>
            </a:endParaRPr>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Drawing Statistical Conclusions</a:t>
            </a:r>
            <a:endParaRPr lang="en-US" dirty="0"/>
          </a:p>
        </p:txBody>
      </p:sp>
      <p:sp>
        <p:nvSpPr>
          <p:cNvPr id="3" name="Subtitle 2"/>
          <p:cNvSpPr>
            <a:spLocks noGrp="1"/>
          </p:cNvSpPr>
          <p:nvPr>
            <p:ph type="subTitle" idx="1"/>
          </p:nvPr>
        </p:nvSpPr>
        <p:spPr>
          <a:xfrm>
            <a:off x="825039" y="4455621"/>
            <a:ext cx="7543800" cy="1698599"/>
          </a:xfrm>
        </p:spPr>
        <p:txBody>
          <a:bodyPr>
            <a:normAutofit/>
          </a:bodyPr>
          <a:lstStyle/>
          <a:p>
            <a:r>
              <a:rPr lang="en-US" sz="2000" dirty="0" smtClean="0"/>
              <a:t>Measuring uncertainty in randomized and observational studies</a:t>
            </a:r>
          </a:p>
        </p:txBody>
      </p:sp>
    </p:spTree>
    <p:extLst>
      <p:ext uri="{BB962C8B-B14F-4D97-AF65-F5344CB8AC3E}">
        <p14:creationId xmlns:p14="http://schemas.microsoft.com/office/powerpoint/2010/main" val="908097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Quantifying</a:t>
            </a:r>
            <a:br>
              <a:rPr lang="en-US" smtClean="0"/>
            </a:br>
            <a:r>
              <a:rPr lang="en-US" smtClean="0"/>
              <a:t>Uncertainty</a:t>
            </a:r>
            <a:endParaRPr lang="en-US" dirty="0"/>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2</a:t>
            </a:fld>
            <a:endParaRPr lang="en-US" altLang="en-US"/>
          </a:p>
        </p:txBody>
      </p:sp>
    </p:spTree>
    <p:extLst>
      <p:ext uri="{BB962C8B-B14F-4D97-AF65-F5344CB8AC3E}">
        <p14:creationId xmlns:p14="http://schemas.microsoft.com/office/powerpoint/2010/main" val="177303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3160184"/>
                <a:ext cx="7543801" cy="3171168"/>
              </a:xfrm>
            </p:spPr>
            <p:txBody>
              <a:bodyPr>
                <a:noAutofit/>
              </a:bodyPr>
              <a:lstStyle/>
              <a:p>
                <a:pPr>
                  <a:buFont typeface="Arial" charset="0"/>
                  <a:buChar char="•"/>
                </a:pPr>
                <a:r>
                  <a:rPr lang="en-US" dirty="0" smtClean="0"/>
                  <a:t>If the questionnaires had no effect, then we would expect:</a:t>
                </a:r>
              </a:p>
              <a:p>
                <a:pPr marL="0" indent="0" algn="ctr">
                  <a:buNone/>
                </a:pP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smtClean="0"/>
                  <a:t> =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b="0" i="1" smtClean="0">
                            <a:latin typeface="Cambria Math" charset="0"/>
                            <a:ea typeface="Cambria Math" charset="0"/>
                            <a:cs typeface="Cambria Math" charset="0"/>
                          </a:rPr>
                          <m:t> </m:t>
                        </m:r>
                      </m:sub>
                    </m:sSub>
                    <m:r>
                      <a:rPr lang="en-US" i="1" smtClean="0">
                        <a:latin typeface="Cambria Math" charset="0"/>
                        <a:ea typeface="Cambria Math" charset="0"/>
                        <a:cs typeface="Cambria Math" charset="0"/>
                      </a:rPr>
                      <m:t>↔</m:t>
                    </m:r>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a:t>
                </a:r>
                <a:r>
                  <a:rPr lang="en-US" dirty="0" smtClean="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b="0" i="1" smtClean="0">
                        <a:latin typeface="Cambria Math" charset="0"/>
                        <a:ea typeface="Cambria Math" charset="0"/>
                        <a:cs typeface="Cambria Math" charset="0"/>
                      </a:rPr>
                      <m:t>=0</m:t>
                    </m:r>
                  </m:oMath>
                </a14:m>
                <a:endParaRPr lang="en-US" dirty="0" smtClean="0"/>
              </a:p>
              <a:p>
                <a:pPr>
                  <a:buFont typeface="Arial" charset="0"/>
                  <a:buChar char="•"/>
                </a:pPr>
                <a:r>
                  <a:rPr lang="en-US" dirty="0" smtClean="0"/>
                  <a:t>We have discussed that the sample means </a:t>
                </a:r>
                <a14:m>
                  <m:oMath xmlns:m="http://schemas.openxmlformats.org/officeDocument/2006/math">
                    <m:sSub>
                      <m:sSubPr>
                        <m:ctrlPr>
                          <a:rPr lang="en-US" i="1" smtClean="0">
                            <a:latin typeface="Cambria Math" charset="0"/>
                          </a:rPr>
                        </m:ctrlPr>
                      </m:sSubPr>
                      <m:e>
                        <m:acc>
                          <m:accPr>
                            <m:chr m:val="̅"/>
                            <m:ctrlPr>
                              <a:rPr lang="en-US" i="1" smtClean="0">
                                <a:latin typeface="Cambria Math" charset="0"/>
                              </a:rPr>
                            </m:ctrlPr>
                          </m:accPr>
                          <m:e>
                            <m:r>
                              <a:rPr lang="en-US" b="0" i="1" smtClean="0">
                                <a:latin typeface="Cambria Math" charset="0"/>
                              </a:rPr>
                              <m:t>𝑌</m:t>
                            </m:r>
                          </m:e>
                        </m:acc>
                      </m:e>
                      <m:sub>
                        <m:r>
                          <a:rPr lang="en-US" b="0" i="1" smtClean="0">
                            <a:latin typeface="Cambria Math" charset="0"/>
                          </a:rPr>
                          <m:t>𝐼</m:t>
                        </m:r>
                      </m:sub>
                    </m:sSub>
                  </m:oMath>
                </a14:m>
                <a:r>
                  <a:rPr lang="en-US" dirty="0" smtClean="0"/>
                  <a:t> and </a:t>
                </a:r>
                <a14:m>
                  <m:oMath xmlns:m="http://schemas.openxmlformats.org/officeDocument/2006/math">
                    <m:sSub>
                      <m:sSubPr>
                        <m:ctrlPr>
                          <a:rPr lang="en-US" i="1" smtClean="0">
                            <a:latin typeface="Cambria Math" charset="0"/>
                          </a:rPr>
                        </m:ctrlPr>
                      </m:sSubPr>
                      <m:e>
                        <m:acc>
                          <m:accPr>
                            <m:chr m:val="̅"/>
                            <m:ctrlPr>
                              <a:rPr lang="en-US" i="1" smtClean="0">
                                <a:latin typeface="Cambria Math" charset="0"/>
                              </a:rPr>
                            </m:ctrlPr>
                          </m:accPr>
                          <m:e>
                            <m:r>
                              <a:rPr lang="en-US" b="0" i="1" smtClean="0">
                                <a:latin typeface="Cambria Math" charset="0"/>
                              </a:rPr>
                              <m:t>𝑌</m:t>
                            </m:r>
                          </m:e>
                        </m:acc>
                      </m:e>
                      <m:sub>
                        <m:r>
                          <a:rPr lang="en-US" b="0" i="1" smtClean="0">
                            <a:latin typeface="Cambria Math" charset="0"/>
                          </a:rPr>
                          <m:t>𝐸</m:t>
                        </m:r>
                      </m:sub>
                    </m:sSub>
                  </m:oMath>
                </a14:m>
                <a:r>
                  <a:rPr lang="en-US" dirty="0" smtClean="0"/>
                  <a:t> are good estimates of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r>
                      <a:rPr lang="en-US" b="0" i="0" smtClean="0">
                        <a:latin typeface="Cambria Math" charset="0"/>
                      </a:rPr>
                      <m:t>, </m:t>
                    </m:r>
                    <m:r>
                      <a:rPr lang="en-US" b="0" i="1" smtClean="0">
                        <a:latin typeface="Cambria Math" charset="0"/>
                      </a:rPr>
                      <m:t> </m:t>
                    </m:r>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endParaRPr lang="en-US" dirty="0" smtClean="0"/>
              </a:p>
              <a:p>
                <a:pPr marL="0" indent="0">
                  <a:buNone/>
                </a:pPr>
                <a14:m>
                  <m:oMath xmlns:m="http://schemas.openxmlformats.org/officeDocument/2006/math">
                    <m:r>
                      <a:rPr lang="en-US" i="1" smtClean="0">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𝐼</m:t>
                        </m:r>
                      </m:sub>
                    </m:sSub>
                    <m:r>
                      <a:rPr lang="en-US" b="0" i="1" smtClean="0">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𝐸</m:t>
                        </m:r>
                      </m:sub>
                    </m:sSub>
                  </m:oMath>
                </a14:m>
                <a:r>
                  <a:rPr lang="en-US" dirty="0" smtClean="0"/>
                  <a:t> is a reasonable estimate of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endParaRPr lang="en-US" dirty="0" smtClean="0"/>
              </a:p>
              <a:p>
                <a:pPr>
                  <a:buFont typeface="Arial" charset="0"/>
                  <a:buChar char="•"/>
                </a:pPr>
                <a:r>
                  <a:rPr lang="en-US" dirty="0" smtClean="0"/>
                  <a:t>We can compute this </a:t>
                </a:r>
                <a:r>
                  <a:rPr lang="en-US" b="1" u="sng" cap="small" dirty="0" smtClean="0"/>
                  <a:t>observed difference</a:t>
                </a:r>
                <a:r>
                  <a:rPr lang="en-US" dirty="0" smtClean="0"/>
                  <a:t> in </a:t>
                </a:r>
                <a:r>
                  <a:rPr lang="en-US" dirty="0"/>
                  <a:t>sample </a:t>
                </a:r>
                <a:r>
                  <a:rPr lang="en-US" dirty="0" smtClean="0"/>
                  <a:t>means: 4.14420</a:t>
                </a:r>
                <a:endParaRPr lang="en-US" dirty="0"/>
              </a:p>
              <a:p>
                <a:pPr>
                  <a:buFont typeface="Arial" charset="0"/>
                  <a:buChar char="•"/>
                </a:pPr>
                <a:r>
                  <a:rPr lang="en-US" dirty="0" smtClean="0"/>
                  <a:t>Is 4.14420 large enough for us to conclude that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a:t>
                </a:r>
                <a14:m>
                  <m:oMath xmlns:m="http://schemas.openxmlformats.org/officeDocument/2006/math">
                    <m:r>
                      <a:rPr lang="en-US" i="1" dirty="0" smtClean="0">
                        <a:latin typeface="Cambria Math" charset="0"/>
                        <a:ea typeface="Cambria Math" charset="0"/>
                        <a:cs typeface="Cambria Math" charset="0"/>
                      </a:rPr>
                      <m:t>≠</m:t>
                    </m:r>
                  </m:oMath>
                </a14:m>
                <a:r>
                  <a:rPr lang="en-US" dirty="0" smtClean="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oMath>
                </a14:m>
                <a:r>
                  <a:rPr lang="en-US" dirty="0" smtClean="0"/>
                  <a:t>?</a:t>
                </a:r>
                <a:endParaRPr lang="en-US"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3160184"/>
                <a:ext cx="7543801" cy="3171168"/>
              </a:xfrm>
              <a:blipFill rotWithShape="0">
                <a:blip r:embed="rId2"/>
                <a:stretch>
                  <a:fillRect l="-1939" t="-1919" r="-2181" b="-40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308203" y="1952700"/>
                <a:ext cx="2438168"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smtClean="0"/>
                  <a:t> Population mean: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38168"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308203" y="2491071"/>
                <a:ext cx="2438168" cy="369332"/>
              </a:xfrm>
              <a:prstGeom prst="rect">
                <a:avLst/>
              </a:prstGeom>
              <a:noFill/>
            </p:spPr>
            <p:txBody>
              <a:bodyPr wrap="none" rtlCol="0">
                <a:spAutoFit/>
              </a:bodyPr>
              <a:lstStyle/>
              <a:p>
                <a14:m>
                  <m:oMath xmlns:m="http://schemas.openxmlformats.org/officeDocument/2006/math">
                    <m:r>
                      <a:rPr lang="en-US" i="1" smtClean="0">
                        <a:latin typeface="Cambria Math" charset="0"/>
                        <a:ea typeface="Cambria Math" charset="0"/>
                        <a:cs typeface="Cambria Math" charset="0"/>
                      </a:rPr>
                      <m:t>→</m:t>
                    </m:r>
                  </m:oMath>
                </a14:m>
                <a:r>
                  <a:rPr lang="en-US" dirty="0"/>
                  <a:t> </a:t>
                </a:r>
                <a:r>
                  <a:rPr lang="en-US" dirty="0" smtClean="0"/>
                  <a:t>Population mean: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sp>
        <p:nvSpPr>
          <p:cNvPr id="7" name="TextBox 6"/>
          <p:cNvSpPr txBox="1"/>
          <p:nvPr/>
        </p:nvSpPr>
        <p:spPr>
          <a:xfrm>
            <a:off x="6011363" y="3528522"/>
            <a:ext cx="1732462" cy="646331"/>
          </a:xfrm>
          <a:prstGeom prst="rect">
            <a:avLst/>
          </a:prstGeom>
          <a:noFill/>
        </p:spPr>
        <p:txBody>
          <a:bodyPr wrap="none" rtlCol="0">
            <a:spAutoFit/>
          </a:bodyPr>
          <a:lstStyle/>
          <a:p>
            <a:r>
              <a:rPr lang="en-US" b="1" u="sng" cap="small" dirty="0" smtClean="0">
                <a:solidFill>
                  <a:srgbClr val="FF0000"/>
                </a:solidFill>
              </a:rPr>
              <a:t>(null hypothesis)</a:t>
            </a:r>
            <a:endParaRPr lang="en-US" dirty="0">
              <a:solidFill>
                <a:srgbClr val="FF0000"/>
              </a:solidFill>
            </a:endParaRPr>
          </a:p>
          <a:p>
            <a:endParaRPr lang="en-US" dirty="0"/>
          </a:p>
        </p:txBody>
      </p:sp>
      <p:sp>
        <p:nvSpPr>
          <p:cNvPr id="8" name="TextBox 7"/>
          <p:cNvSpPr txBox="1"/>
          <p:nvPr/>
        </p:nvSpPr>
        <p:spPr>
          <a:xfrm>
            <a:off x="1668228" y="4557759"/>
            <a:ext cx="1462003" cy="369332"/>
          </a:xfrm>
          <a:prstGeom prst="rect">
            <a:avLst/>
          </a:prstGeom>
          <a:noFill/>
        </p:spPr>
        <p:txBody>
          <a:bodyPr wrap="none" rtlCol="0">
            <a:spAutoFit/>
          </a:bodyPr>
          <a:lstStyle/>
          <a:p>
            <a:r>
              <a:rPr lang="en-US" b="1" u="sng" cap="small" dirty="0" smtClean="0">
                <a:solidFill>
                  <a:srgbClr val="FF0000"/>
                </a:solidFill>
              </a:rPr>
              <a:t>(test statistic)</a:t>
            </a:r>
            <a:endParaRPr lang="en-US" dirty="0">
              <a:solidFill>
                <a:srgbClr val="FF0000"/>
              </a:solidFill>
            </a:endParaRPr>
          </a:p>
        </p:txBody>
      </p:sp>
      <p:sp>
        <p:nvSpPr>
          <p:cNvPr id="9" name="TextBox 8"/>
          <p:cNvSpPr txBox="1"/>
          <p:nvPr/>
        </p:nvSpPr>
        <p:spPr>
          <a:xfrm>
            <a:off x="6454235" y="5881791"/>
            <a:ext cx="2196692" cy="646331"/>
          </a:xfrm>
          <a:prstGeom prst="rect">
            <a:avLst/>
          </a:prstGeom>
          <a:noFill/>
        </p:spPr>
        <p:txBody>
          <a:bodyPr wrap="none" rtlCol="0">
            <a:spAutoFit/>
          </a:bodyPr>
          <a:lstStyle/>
          <a:p>
            <a:r>
              <a:rPr lang="en-US" b="1" u="sng" cap="small" dirty="0" smtClean="0">
                <a:solidFill>
                  <a:srgbClr val="FF0000"/>
                </a:solidFill>
              </a:rPr>
              <a:t>(alternate hypothesis)</a:t>
            </a:r>
            <a:endParaRPr lang="en-US" dirty="0">
              <a:solidFill>
                <a:srgbClr val="FF0000"/>
              </a:solidFill>
            </a:endParaRPr>
          </a:p>
          <a:p>
            <a:endParaRPr lang="en-US" dirty="0"/>
          </a:p>
        </p:txBody>
      </p:sp>
      <p:sp>
        <p:nvSpPr>
          <p:cNvPr id="10" name="TextBox 9"/>
          <p:cNvSpPr txBox="1"/>
          <p:nvPr/>
        </p:nvSpPr>
        <p:spPr>
          <a:xfrm>
            <a:off x="1701478" y="2322032"/>
            <a:ext cx="254644" cy="369332"/>
          </a:xfrm>
          <a:prstGeom prst="rect">
            <a:avLst/>
          </a:prstGeom>
          <a:noFill/>
        </p:spPr>
        <p:txBody>
          <a:bodyPr wrap="square" rtlCol="0">
            <a:spAutoFit/>
          </a:bodyPr>
          <a:lstStyle/>
          <a:p>
            <a:r>
              <a:rPr lang="en-US" dirty="0" smtClean="0"/>
              <a:t>I</a:t>
            </a:r>
            <a:endParaRPr lang="en-US" dirty="0"/>
          </a:p>
        </p:txBody>
      </p:sp>
      <p:grpSp>
        <p:nvGrpSpPr>
          <p:cNvPr id="13" name="Group 12"/>
          <p:cNvGrpSpPr/>
          <p:nvPr/>
        </p:nvGrpSpPr>
        <p:grpSpPr>
          <a:xfrm>
            <a:off x="2532356" y="1845734"/>
            <a:ext cx="3479007" cy="1314450"/>
            <a:chOff x="2532356" y="1845734"/>
            <a:chExt cx="3479007" cy="1314450"/>
          </a:xfrm>
        </p:grpSpPr>
        <p:pic>
          <p:nvPicPr>
            <p:cNvPr id="4"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1" name="TextBox 10"/>
            <p:cNvSpPr txBox="1"/>
            <p:nvPr/>
          </p:nvSpPr>
          <p:spPr>
            <a:xfrm>
              <a:off x="5011838" y="2629795"/>
              <a:ext cx="104172" cy="261610"/>
            </a:xfrm>
            <a:prstGeom prst="rect">
              <a:avLst/>
            </a:prstGeom>
            <a:solidFill>
              <a:schemeClr val="bg1"/>
            </a:solidFill>
          </p:spPr>
          <p:txBody>
            <a:bodyPr wrap="square" rtlCol="0">
              <a:spAutoFit/>
            </a:bodyPr>
            <a:lstStyle/>
            <a:p>
              <a:r>
                <a:rPr lang="en-US" sz="1100" dirty="0"/>
                <a:t>E</a:t>
              </a:r>
            </a:p>
          </p:txBody>
        </p:sp>
        <p:sp>
          <p:nvSpPr>
            <p:cNvPr id="12" name="TextBox 11"/>
            <p:cNvSpPr txBox="1"/>
            <p:nvPr/>
          </p:nvSpPr>
          <p:spPr>
            <a:xfrm>
              <a:off x="5006052" y="2133790"/>
              <a:ext cx="104172" cy="261610"/>
            </a:xfrm>
            <a:prstGeom prst="rect">
              <a:avLst/>
            </a:prstGeom>
            <a:solidFill>
              <a:schemeClr val="bg1"/>
            </a:solidFill>
          </p:spPr>
          <p:txBody>
            <a:bodyPr wrap="square" rtlCol="0">
              <a:spAutoFit/>
            </a:bodyPr>
            <a:lstStyle/>
            <a:p>
              <a:r>
                <a:rPr lang="en-US" sz="1100" dirty="0" smtClean="0"/>
                <a:t>I</a:t>
              </a:r>
              <a:endParaRPr lang="en-US" sz="1100" dirty="0"/>
            </a:p>
          </p:txBody>
        </p:sp>
      </p:grpSp>
    </p:spTree>
    <p:extLst>
      <p:ext uri="{BB962C8B-B14F-4D97-AF65-F5344CB8AC3E}">
        <p14:creationId xmlns:p14="http://schemas.microsoft.com/office/powerpoint/2010/main" val="122458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Study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2959" y="1740853"/>
                <a:ext cx="8321041" cy="4127931"/>
              </a:xfrm>
            </p:spPr>
            <p:txBody>
              <a:bodyPr>
                <a:noAutofit/>
              </a:bodyPr>
              <a:lstStyle/>
              <a:p>
                <a:pPr>
                  <a:buFont typeface="Arial" charset="0"/>
                  <a:buChar char="•"/>
                </a:pPr>
                <a:r>
                  <a:rPr lang="en-US" dirty="0" smtClean="0"/>
                  <a:t>To quantify “large”, we can re-randomly allocate units to two groups and re-compute the difference in sample means many times </a:t>
                </a:r>
              </a:p>
              <a:p>
                <a:pPr>
                  <a:buFont typeface="Arial" charset="0"/>
                  <a:buChar char="•"/>
                </a:pPr>
                <a:r>
                  <a:rPr lang="en-US" dirty="0" smtClean="0"/>
                  <a:t>We say that a re-computed difference is </a:t>
                </a:r>
                <a:r>
                  <a:rPr lang="en-US" b="1" u="sng" cap="small" dirty="0" smtClean="0"/>
                  <a:t>more extreme</a:t>
                </a:r>
                <a:r>
                  <a:rPr lang="en-US" dirty="0"/>
                  <a:t> </a:t>
                </a:r>
                <a:r>
                  <a:rPr lang="en-US" dirty="0" smtClean="0"/>
                  <a:t>provided</a:t>
                </a:r>
              </a:p>
              <a:p>
                <a:pPr marL="0" indent="0" algn="ctr">
                  <a:buNone/>
                </a:pPr>
                <a:r>
                  <a:rPr lang="en-US" dirty="0"/>
                  <a:t>|</a:t>
                </a:r>
                <a:r>
                  <a:rPr lang="en-US" dirty="0" smtClean="0"/>
                  <a:t>re-computed difference| </a:t>
                </a:r>
                <a:r>
                  <a:rPr lang="en-US" dirty="0" smtClean="0"/>
                  <a:t>&gt; </a:t>
                </a:r>
                <a:r>
                  <a:rPr lang="en-US" dirty="0" smtClean="0"/>
                  <a:t>abs|</a:t>
                </a:r>
                <a14:m>
                  <m:oMath xmlns:m="http://schemas.openxmlformats.org/officeDocument/2006/math">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b="0" i="1" smtClean="0">
                            <a:latin typeface="Cambria Math" charset="0"/>
                            <a:ea typeface="Cambria Math" charset="0"/>
                            <a:cs typeface="Cambria Math" charset="0"/>
                          </a:rPr>
                          <m:t>𝐸</m:t>
                        </m:r>
                      </m:sub>
                    </m:sSub>
                    <m:r>
                      <a:rPr lang="en-US" b="0" i="0" smtClean="0">
                        <a:latin typeface="Cambria Math" charset="0"/>
                        <a:ea typeface="Cambria Math" charset="0"/>
                        <a:cs typeface="Cambria Math" charset="0"/>
                      </a:rPr>
                      <m:t>|</m:t>
                    </m:r>
                  </m:oMath>
                </a14:m>
                <a:endParaRPr lang="en-US" dirty="0" smtClean="0"/>
              </a:p>
              <a:p>
                <a:pPr>
                  <a:buFont typeface="Arial" charset="0"/>
                  <a:buChar char="•"/>
                </a:pPr>
                <a:r>
                  <a:rPr lang="en-US" dirty="0"/>
                  <a:t>S</a:t>
                </a:r>
                <a:r>
                  <a:rPr lang="en-US" dirty="0" smtClean="0"/>
                  <a:t>uppose that </a:t>
                </a:r>
                <a14:m>
                  <m:oMath xmlns:m="http://schemas.openxmlformats.org/officeDocument/2006/math">
                    <m:f>
                      <m:fPr>
                        <m:ctrlPr>
                          <a:rPr lang="en-US" i="1" smtClean="0">
                            <a:latin typeface="Cambria Math" charset="0"/>
                          </a:rPr>
                        </m:ctrlPr>
                      </m:fPr>
                      <m:num>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𝑚𝑜𝑟𝑒</m:t>
                        </m:r>
                        <m:r>
                          <a:rPr lang="en-US" b="0" i="1" smtClean="0">
                            <a:latin typeface="Cambria Math" charset="0"/>
                          </a:rPr>
                          <m:t> </m:t>
                        </m:r>
                        <m:r>
                          <a:rPr lang="en-US" b="0" i="1" smtClean="0">
                            <a:latin typeface="Cambria Math" charset="0"/>
                          </a:rPr>
                          <m:t>𝑒𝑥𝑡𝑟𝑒𝑚𝑒</m:t>
                        </m:r>
                        <m:r>
                          <a:rPr lang="en-US" b="0" i="1" smtClean="0">
                            <a:latin typeface="Cambria Math" charset="0"/>
                          </a:rPr>
                          <m:t> </m:t>
                        </m:r>
                        <m:r>
                          <a:rPr lang="en-US" b="0" i="1" smtClean="0">
                            <a:latin typeface="Cambria Math" charset="0"/>
                          </a:rPr>
                          <m:t>𝑟𝑒</m:t>
                        </m:r>
                        <m:r>
                          <a:rPr lang="en-US" b="0" i="1" smtClean="0">
                            <a:latin typeface="Cambria Math" charset="0"/>
                          </a:rPr>
                          <m:t>−</m:t>
                        </m:r>
                        <m:r>
                          <a:rPr lang="en-US" b="0" i="1" smtClean="0">
                            <a:latin typeface="Cambria Math" charset="0"/>
                          </a:rPr>
                          <m:t>𝑐𝑜𝑚𝑝𝑢𝑡𝑒𝑑</m:t>
                        </m:r>
                        <m:r>
                          <a:rPr lang="en-US" b="0" i="1" smtClean="0">
                            <a:latin typeface="Cambria Math" charset="0"/>
                          </a:rPr>
                          <m:t> </m:t>
                        </m:r>
                        <m:r>
                          <a:rPr lang="en-US" b="0" i="1" smtClean="0">
                            <a:latin typeface="Cambria Math" charset="0"/>
                          </a:rPr>
                          <m:t>𝑑𝑖𝑓𝑓𝑒𝑟𝑒𝑛𝑐𝑒𝑠</m:t>
                        </m:r>
                      </m:num>
                      <m:den>
                        <m:r>
                          <a:rPr lang="en-US" b="0" i="1" smtClean="0">
                            <a:latin typeface="Cambria Math" charset="0"/>
                          </a:rPr>
                          <m:t>𝑡𝑜𝑡𝑎𝑙</m:t>
                        </m:r>
                        <m:r>
                          <a:rPr lang="en-US" b="0" i="1" smtClean="0">
                            <a:latin typeface="Cambria Math" charset="0"/>
                          </a:rPr>
                          <m:t> </m:t>
                        </m:r>
                        <m:r>
                          <a:rPr lang="en-US" b="0" i="1" smtClean="0">
                            <a:latin typeface="Cambria Math" charset="0"/>
                          </a:rPr>
                          <m:t>𝑛𝑢𝑚𝑏𝑒𝑟</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𝑟𝑒</m:t>
                        </m:r>
                        <m:r>
                          <a:rPr lang="en-US" b="0" i="1" smtClean="0">
                            <a:latin typeface="Cambria Math" charset="0"/>
                          </a:rPr>
                          <m:t>−</m:t>
                        </m:r>
                        <m:r>
                          <a:rPr lang="en-US" b="0" i="1" smtClean="0">
                            <a:latin typeface="Cambria Math" charset="0"/>
                          </a:rPr>
                          <m:t>𝑟𝑎𝑛𝑑𝑜𝑚</m:t>
                        </m:r>
                        <m:r>
                          <a:rPr lang="en-US" b="0" i="1" smtClean="0">
                            <a:latin typeface="Cambria Math" charset="0"/>
                          </a:rPr>
                          <m:t> </m:t>
                        </m:r>
                        <m:r>
                          <a:rPr lang="en-US" b="0" i="1" smtClean="0">
                            <a:latin typeface="Cambria Math" charset="0"/>
                          </a:rPr>
                          <m:t>𝑎𝑙𝑙𝑜𝑐𝑎𝑡𝑖𝑜𝑛𝑠</m:t>
                        </m:r>
                      </m:den>
                    </m:f>
                    <m:r>
                      <a:rPr lang="en-US" b="0" i="1" smtClean="0">
                        <a:latin typeface="Cambria Math" charset="0"/>
                      </a:rPr>
                      <m:t>=</m:t>
                    </m:r>
                    <m:r>
                      <a:rPr lang="en-US" b="0" i="1" smtClean="0">
                        <a:latin typeface="Cambria Math" charset="0"/>
                      </a:rPr>
                      <m:t>𝑝𝑣𝑎𝑙</m:t>
                    </m:r>
                  </m:oMath>
                </a14:m>
                <a:endParaRPr lang="en-US" dirty="0" smtClean="0"/>
              </a:p>
              <a:p>
                <a:pPr>
                  <a:buFont typeface="Arial" charset="0"/>
                  <a:buChar char="•"/>
                </a:pPr>
                <a:r>
                  <a:rPr lang="en-US" dirty="0" smtClean="0"/>
                  <a:t>If </a:t>
                </a:r>
                <a:r>
                  <a:rPr lang="en-US" i="1" dirty="0" err="1" smtClean="0"/>
                  <a:t>pval</a:t>
                </a:r>
                <a:r>
                  <a:rPr lang="en-US" i="1" dirty="0" smtClean="0"/>
                  <a:t> </a:t>
                </a:r>
                <a:r>
                  <a:rPr lang="en-US" dirty="0" smtClean="0"/>
                  <a:t>is very small (say 0.01),</a:t>
                </a:r>
                <a:r>
                  <a:rPr lang="en-US" i="1" dirty="0" smtClean="0"/>
                  <a:t> </a:t>
                </a:r>
                <a:r>
                  <a:rPr lang="en-US" dirty="0"/>
                  <a:t>this provides evidence that the intrinsic/extrinsic group result would be very unusual </a:t>
                </a:r>
                <a:r>
                  <a:rPr lang="en-US" dirty="0" smtClean="0"/>
                  <a:t>if the questionnaire had no effect</a:t>
                </a:r>
                <a:endParaRPr lang="en-US" i="1" dirty="0"/>
              </a:p>
              <a:p>
                <a:pPr>
                  <a:buFont typeface="Arial" charset="0"/>
                  <a:buChar char="•"/>
                </a:pPr>
                <a:r>
                  <a:rPr lang="en-US" dirty="0" smtClean="0"/>
                  <a:t>If </a:t>
                </a:r>
                <a:r>
                  <a:rPr lang="en-US" i="1" dirty="0" err="1" smtClean="0"/>
                  <a:t>pval</a:t>
                </a:r>
                <a:r>
                  <a:rPr lang="en-US" i="1" dirty="0" smtClean="0"/>
                  <a:t> </a:t>
                </a:r>
                <a:r>
                  <a:rPr lang="en-US" dirty="0" smtClean="0"/>
                  <a:t>is very big (say 0.2), this provides no </a:t>
                </a:r>
                <a:r>
                  <a:rPr lang="en-US" dirty="0"/>
                  <a:t>evidence that the intrinsic/extrinsic group result would be very unusual if the questionnaire had no </a:t>
                </a:r>
                <a:r>
                  <a:rPr lang="en-US" dirty="0" smtClean="0"/>
                  <a:t>effect</a:t>
                </a:r>
                <a:endParaRPr lang="en-US" i="1"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2959" y="1740853"/>
                <a:ext cx="8321041" cy="4127931"/>
              </a:xfrm>
              <a:blipFill rotWithShape="0">
                <a:blip r:embed="rId3"/>
                <a:stretch>
                  <a:fillRect l="-1758" t="-1625" r="-1538"/>
                </a:stretch>
              </a:blipFill>
            </p:spPr>
            <p:txBody>
              <a:bodyPr/>
              <a:lstStyle/>
              <a:p>
                <a:r>
                  <a:rPr lang="en-US">
                    <a:noFill/>
                  </a:rPr>
                  <a:t> </a:t>
                </a:r>
              </a:p>
            </p:txBody>
          </p:sp>
        </mc:Fallback>
      </mc:AlternateContent>
      <p:sp>
        <p:nvSpPr>
          <p:cNvPr id="7" name="TextBox 6"/>
          <p:cNvSpPr txBox="1"/>
          <p:nvPr/>
        </p:nvSpPr>
        <p:spPr>
          <a:xfrm>
            <a:off x="7992977" y="3308697"/>
            <a:ext cx="988925" cy="646331"/>
          </a:xfrm>
          <a:prstGeom prst="rect">
            <a:avLst/>
          </a:prstGeom>
          <a:noFill/>
        </p:spPr>
        <p:txBody>
          <a:bodyPr wrap="none" rtlCol="0">
            <a:spAutoFit/>
          </a:bodyPr>
          <a:lstStyle/>
          <a:p>
            <a:r>
              <a:rPr lang="en-US" b="1" u="sng" cap="small" dirty="0" smtClean="0">
                <a:solidFill>
                  <a:srgbClr val="FF0000"/>
                </a:solidFill>
              </a:rPr>
              <a:t>(p-value)</a:t>
            </a:r>
            <a:endParaRPr lang="en-US" dirty="0">
              <a:solidFill>
                <a:srgbClr val="FF0000"/>
              </a:solidFill>
            </a:endParaRPr>
          </a:p>
          <a:p>
            <a:endParaRPr lang="en-US" dirty="0"/>
          </a:p>
        </p:txBody>
      </p:sp>
    </p:spTree>
    <p:extLst>
      <p:ext uri="{BB962C8B-B14F-4D97-AF65-F5344CB8AC3E}">
        <p14:creationId xmlns:p14="http://schemas.microsoft.com/office/powerpoint/2010/main" val="15439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4297" y="1794165"/>
            <a:ext cx="4638675" cy="3638550"/>
          </a:xfrm>
        </p:spPr>
      </p:pic>
      <p:sp>
        <p:nvSpPr>
          <p:cNvPr id="2" name="Title 1"/>
          <p:cNvSpPr>
            <a:spLocks noGrp="1"/>
          </p:cNvSpPr>
          <p:nvPr>
            <p:ph type="title"/>
          </p:nvPr>
        </p:nvSpPr>
        <p:spPr/>
        <p:txBody>
          <a:bodyPr>
            <a:normAutofit/>
          </a:bodyPr>
          <a:lstStyle/>
          <a:p>
            <a:r>
              <a:rPr lang="en-US" dirty="0"/>
              <a:t>Creativity </a:t>
            </a:r>
            <a:r>
              <a:rPr lang="en-US" dirty="0" smtClean="0"/>
              <a:t>Study: </a:t>
            </a:r>
            <a:br>
              <a:rPr lang="en-US" dirty="0" smtClean="0"/>
            </a:br>
            <a:r>
              <a:rPr lang="en-US" dirty="0" smtClean="0"/>
              <a:t>Testing the Hypothesis</a:t>
            </a:r>
            <a:endParaRPr lang="en-US" dirty="0"/>
          </a:p>
        </p:txBody>
      </p:sp>
      <p:pic>
        <p:nvPicPr>
          <p:cNvPr id="5"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22171" r="16775"/>
          <a:stretch/>
        </p:blipFill>
        <p:spPr>
          <a:xfrm>
            <a:off x="2137712" y="1831461"/>
            <a:ext cx="2527240" cy="4139295"/>
          </a:xfrm>
          <a:prstGeom prst="rect">
            <a:avLst/>
          </a:prstGeom>
        </p:spPr>
      </p:pic>
      <p:sp>
        <p:nvSpPr>
          <p:cNvPr id="6" name="Right Arrow 5"/>
          <p:cNvSpPr/>
          <p:nvPr/>
        </p:nvSpPr>
        <p:spPr>
          <a:xfrm>
            <a:off x="5101616" y="2745945"/>
            <a:ext cx="1087374" cy="362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47793" y="1830022"/>
            <a:ext cx="1475267" cy="923330"/>
          </a:xfrm>
          <a:prstGeom prst="rect">
            <a:avLst/>
          </a:prstGeom>
          <a:noFill/>
        </p:spPr>
        <p:txBody>
          <a:bodyPr wrap="square" rtlCol="0">
            <a:spAutoFit/>
          </a:bodyPr>
          <a:lstStyle/>
          <a:p>
            <a:pPr algn="ctr"/>
            <a:r>
              <a:rPr lang="en-US" dirty="0" smtClean="0"/>
              <a:t>1000 different groupings</a:t>
            </a:r>
            <a:endParaRPr lang="en-US" dirty="0"/>
          </a:p>
        </p:txBody>
      </p:sp>
      <p:sp>
        <p:nvSpPr>
          <p:cNvPr id="8" name="TextBox 7"/>
          <p:cNvSpPr txBox="1"/>
          <p:nvPr/>
        </p:nvSpPr>
        <p:spPr>
          <a:xfrm>
            <a:off x="157056" y="1714547"/>
            <a:ext cx="1901870" cy="1200329"/>
          </a:xfrm>
          <a:prstGeom prst="rect">
            <a:avLst/>
          </a:prstGeom>
          <a:noFill/>
        </p:spPr>
        <p:txBody>
          <a:bodyPr wrap="square" rtlCol="0">
            <a:spAutoFit/>
          </a:bodyPr>
          <a:lstStyle/>
          <a:p>
            <a:r>
              <a:rPr lang="en-US" dirty="0" smtClean="0"/>
              <a:t>Number of random regroupings:1.6 x 10</a:t>
            </a:r>
            <a:r>
              <a:rPr lang="en-US" baseline="30000" dirty="0" smtClean="0"/>
              <a:t>13</a:t>
            </a:r>
            <a:endParaRPr lang="en-US" baseline="30000" dirty="0"/>
          </a:p>
        </p:txBody>
      </p:sp>
      <p:sp>
        <p:nvSpPr>
          <p:cNvPr id="9" name="TextBox 8"/>
          <p:cNvSpPr txBox="1"/>
          <p:nvPr/>
        </p:nvSpPr>
        <p:spPr>
          <a:xfrm>
            <a:off x="183851" y="3008974"/>
            <a:ext cx="1953862" cy="1477328"/>
          </a:xfrm>
          <a:prstGeom prst="rect">
            <a:avLst/>
          </a:prstGeom>
          <a:noFill/>
        </p:spPr>
        <p:txBody>
          <a:bodyPr wrap="square" rtlCol="0">
            <a:spAutoFit/>
          </a:bodyPr>
          <a:lstStyle/>
          <a:p>
            <a:pPr algn="just"/>
            <a:r>
              <a:rPr lang="en-US" dirty="0" smtClean="0"/>
              <a:t>Half a year with a computer that can perform a million calculations per second!</a:t>
            </a:r>
            <a:endParaRPr lang="en-US" baseline="30000" dirty="0"/>
          </a:p>
        </p:txBody>
      </p:sp>
      <mc:AlternateContent xmlns:mc="http://schemas.openxmlformats.org/markup-compatibility/2006" xmlns:a14="http://schemas.microsoft.com/office/drawing/2010/main">
        <mc:Choice Requires="a14">
          <p:sp>
            <p:nvSpPr>
              <p:cNvPr id="10" name="TextBox 9"/>
              <p:cNvSpPr txBox="1"/>
              <p:nvPr/>
            </p:nvSpPr>
            <p:spPr>
              <a:xfrm>
                <a:off x="7338349" y="1829908"/>
                <a:ext cx="1953202" cy="1200329"/>
              </a:xfrm>
              <a:prstGeom prst="rect">
                <a:avLst/>
              </a:prstGeom>
              <a:noFill/>
            </p:spPr>
            <p:txBody>
              <a:bodyPr wrap="square" rtlCol="0">
                <a:spAutoFit/>
              </a:bodyPr>
              <a:lstStyle/>
              <a:p>
                <a14:m>
                  <m:oMath xmlns:m="http://schemas.openxmlformats.org/officeDocument/2006/math">
                    <m:sSub>
                      <m:sSubPr>
                        <m:ctrlPr>
                          <a:rPr lang="en-US" i="1" smtClean="0">
                            <a:latin typeface="Cambria Math" charset="0"/>
                          </a:rPr>
                        </m:ctrlPr>
                      </m:sSubPr>
                      <m:e>
                        <m:r>
                          <a:rPr lang="en-US" b="0" i="1" smtClean="0">
                            <a:latin typeface="Cambria Math" charset="0"/>
                          </a:rPr>
                          <m:t>𝐻</m:t>
                        </m:r>
                      </m:e>
                      <m:sub>
                        <m:r>
                          <a:rPr lang="en-US" b="0" i="1" smtClean="0">
                            <a:latin typeface="Cambria Math" charset="0"/>
                          </a:rPr>
                          <m:t>0: </m:t>
                        </m:r>
                      </m:sub>
                    </m:sSub>
                    <m:sSub>
                      <m:sSubPr>
                        <m:ctrlPr>
                          <a:rPr lang="en-US" i="1" smtClean="0">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a:latin typeface="Cambria Math" charset="0"/>
                        <a:ea typeface="Cambria Math" charset="0"/>
                        <a:cs typeface="Cambria Math" charset="0"/>
                      </a:rPr>
                      <m:t>=0</m:t>
                    </m:r>
                  </m:oMath>
                </a14:m>
                <a:endParaRPr lang="en-US" dirty="0" smtClean="0">
                  <a:ea typeface="Cambria Math" charset="0"/>
                  <a:cs typeface="Cambria Math" charset="0"/>
                </a:endParaRPr>
              </a:p>
              <a:p>
                <a14:m>
                  <m:oMath xmlns:m="http://schemas.openxmlformats.org/officeDocument/2006/math">
                    <m:sSub>
                      <m:sSubPr>
                        <m:ctrlPr>
                          <a:rPr lang="en-US" i="1">
                            <a:latin typeface="Cambria Math" charset="0"/>
                          </a:rPr>
                        </m:ctrlPr>
                      </m:sSubPr>
                      <m:e>
                        <m:r>
                          <a:rPr lang="en-US" i="1">
                            <a:latin typeface="Cambria Math" charset="0"/>
                          </a:rPr>
                          <m:t>𝐻</m:t>
                        </m:r>
                      </m:e>
                      <m:sub>
                        <m:r>
                          <a:rPr lang="en-US" b="0" i="1" smtClean="0">
                            <a:latin typeface="Cambria Math" charset="0"/>
                          </a:rPr>
                          <m:t>𝐴</m:t>
                        </m:r>
                        <m:r>
                          <a:rPr lang="en-US" i="1">
                            <a:latin typeface="Cambria Math" charset="0"/>
                          </a:rPr>
                          <m:t>: </m:t>
                        </m:r>
                      </m:sub>
                    </m:sSub>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𝐼</m:t>
                        </m:r>
                      </m:sub>
                    </m:sSub>
                  </m:oMath>
                </a14:m>
                <a:r>
                  <a:rPr lang="en-US" dirty="0"/>
                  <a:t> -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b="0" i="1" smtClean="0">
                            <a:latin typeface="Cambria Math" charset="0"/>
                            <a:ea typeface="Cambria Math" charset="0"/>
                            <a:cs typeface="Cambria Math" charset="0"/>
                          </a:rPr>
                          <m:t>𝐸</m:t>
                        </m:r>
                        <m:r>
                          <a:rPr lang="en-US" i="1">
                            <a:latin typeface="Cambria Math" charset="0"/>
                            <a:ea typeface="Cambria Math" charset="0"/>
                            <a:cs typeface="Cambria Math" charset="0"/>
                          </a:rPr>
                          <m:t> </m:t>
                        </m:r>
                      </m:sub>
                    </m:sSub>
                    <m:r>
                      <a:rPr lang="en-US" i="1" dirty="0">
                        <a:latin typeface="Cambria Math" charset="0"/>
                        <a:ea typeface="Cambria Math" charset="0"/>
                        <a:cs typeface="Cambria Math" charset="0"/>
                      </a:rPr>
                      <m:t>≠</m:t>
                    </m:r>
                    <m:r>
                      <a:rPr lang="en-US" i="1">
                        <a:latin typeface="Cambria Math" charset="0"/>
                        <a:ea typeface="Cambria Math" charset="0"/>
                        <a:cs typeface="Cambria Math" charset="0"/>
                      </a:rPr>
                      <m:t>0</m:t>
                    </m:r>
                  </m:oMath>
                </a14:m>
                <a:endParaRPr lang="en-US" dirty="0">
                  <a:ea typeface="Cambria Math" charset="0"/>
                  <a:cs typeface="Cambria Math" charset="0"/>
                </a:endParaRPr>
              </a:p>
              <a:p>
                <a:r>
                  <a:rPr lang="en-US" dirty="0" smtClean="0"/>
                  <a:t>P-value = 8/1000           </a:t>
                </a:r>
              </a:p>
              <a:p>
                <a:r>
                  <a:rPr lang="en-US" dirty="0"/>
                  <a:t> </a:t>
                </a:r>
                <a:r>
                  <a:rPr lang="en-US" dirty="0" smtClean="0"/>
                  <a:t>             = 0.008</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338349" y="1829908"/>
                <a:ext cx="1953202" cy="1200329"/>
              </a:xfrm>
              <a:prstGeom prst="rect">
                <a:avLst/>
              </a:prstGeom>
              <a:blipFill rotWithShape="0">
                <a:blip r:embed="rId5"/>
                <a:stretch>
                  <a:fillRect l="-2813" t="-12183" r="-21563" b="-7107"/>
                </a:stretch>
              </a:blipFill>
            </p:spPr>
            <p:txBody>
              <a:bodyPr/>
              <a:lstStyle/>
              <a:p>
                <a:r>
                  <a:rPr lang="en-US">
                    <a:noFill/>
                  </a:rPr>
                  <a:t> </a:t>
                </a:r>
              </a:p>
            </p:txBody>
          </p:sp>
        </mc:Fallback>
      </mc:AlternateContent>
      <p:sp>
        <p:nvSpPr>
          <p:cNvPr id="11" name="TextBox 10"/>
          <p:cNvSpPr txBox="1"/>
          <p:nvPr/>
        </p:nvSpPr>
        <p:spPr>
          <a:xfrm>
            <a:off x="183850" y="4707354"/>
            <a:ext cx="1988808" cy="1200329"/>
          </a:xfrm>
          <a:prstGeom prst="rect">
            <a:avLst/>
          </a:prstGeom>
          <a:noFill/>
        </p:spPr>
        <p:txBody>
          <a:bodyPr wrap="square" rtlCol="0">
            <a:spAutoFit/>
          </a:bodyPr>
          <a:lstStyle/>
          <a:p>
            <a:pPr algn="just"/>
            <a:r>
              <a:rPr lang="en-US" dirty="0" smtClean="0"/>
              <a:t>(Still only 84% of the U.S. Federal Government debt in dollars, though)</a:t>
            </a:r>
            <a:endParaRPr lang="en-US" baseline="30000" dirty="0"/>
          </a:p>
        </p:txBody>
      </p:sp>
      <p:sp>
        <p:nvSpPr>
          <p:cNvPr id="3" name="TextBox 2"/>
          <p:cNvSpPr txBox="1"/>
          <p:nvPr/>
        </p:nvSpPr>
        <p:spPr>
          <a:xfrm>
            <a:off x="4952088" y="4074288"/>
            <a:ext cx="777386" cy="307777"/>
          </a:xfrm>
          <a:prstGeom prst="rect">
            <a:avLst/>
          </a:prstGeom>
          <a:noFill/>
        </p:spPr>
        <p:txBody>
          <a:bodyPr wrap="square" rtlCol="0">
            <a:spAutoFit/>
          </a:bodyPr>
          <a:lstStyle/>
          <a:p>
            <a:r>
              <a:rPr lang="en-US" sz="1400" dirty="0" smtClean="0"/>
              <a:t>-4.14</a:t>
            </a:r>
            <a:endParaRPr lang="en-US" sz="1400" dirty="0"/>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8127" y="5755971"/>
            <a:ext cx="914845" cy="432472"/>
          </a:xfrm>
          <a:prstGeom prst="rect">
            <a:avLst/>
          </a:prstGeom>
        </p:spPr>
      </p:pic>
      <p:sp>
        <p:nvSpPr>
          <p:cNvPr id="13" name="Bent Arrow 12"/>
          <p:cNvSpPr/>
          <p:nvPr/>
        </p:nvSpPr>
        <p:spPr>
          <a:xfrm rot="10800000" flipH="1">
            <a:off x="5584757" y="5620431"/>
            <a:ext cx="2583370" cy="4657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36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fade">
                                      <p:cBhvr>
                                        <p:cTn id="31" dur="500"/>
                                        <p:tgtEl>
                                          <p:spTgt spid="10">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fade">
                                      <p:cBhvr>
                                        <p:cTn id="34" dur="500"/>
                                        <p:tgtEl>
                                          <p:spTgt spid="1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Randomized to Observational Studies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 the Creativity study, the Intrinsic/Extrinsic groups were randomly assigned to subjects</a:t>
            </a:r>
          </a:p>
          <a:p>
            <a:pPr>
              <a:buFont typeface="Arial" charset="0"/>
              <a:buChar char="•"/>
            </a:pPr>
            <a:r>
              <a:rPr lang="en-US" dirty="0" smtClean="0"/>
              <a:t>This motivated comparing the observed difference to re-randomized difference to test a hypothesis about the questionnaire having no effect.</a:t>
            </a:r>
          </a:p>
          <a:p>
            <a:pPr>
              <a:buFont typeface="Arial" charset="0"/>
              <a:buChar char="•"/>
            </a:pPr>
            <a:r>
              <a:rPr lang="en-US" dirty="0" smtClean="0"/>
              <a:t>This is known as a</a:t>
            </a:r>
            <a:r>
              <a:rPr lang="en-US" dirty="0" smtClean="0">
                <a:solidFill>
                  <a:schemeClr val="tx1"/>
                </a:solidFill>
              </a:rPr>
              <a:t> </a:t>
            </a:r>
            <a:r>
              <a:rPr lang="en-US" b="1" u="sng" cap="small" dirty="0" smtClean="0">
                <a:solidFill>
                  <a:srgbClr val="FF0000"/>
                </a:solidFill>
              </a:rPr>
              <a:t>randomization test</a:t>
            </a:r>
            <a:endParaRPr lang="en-US" dirty="0" smtClean="0">
              <a:solidFill>
                <a:srgbClr val="FF0000"/>
              </a:solidFill>
            </a:endParaRPr>
          </a:p>
          <a:p>
            <a:pPr>
              <a:buFont typeface="Arial" charset="0"/>
              <a:buChar char="•"/>
            </a:pPr>
            <a:r>
              <a:rPr lang="en-US" dirty="0" smtClean="0"/>
              <a:t>In observational studies, the groups are not randomly assigned</a:t>
            </a:r>
          </a:p>
          <a:p>
            <a:pPr>
              <a:buFont typeface="Arial" charset="0"/>
              <a:buChar char="•"/>
            </a:pPr>
            <a:r>
              <a:rPr lang="en-US" dirty="0" smtClean="0"/>
              <a:t>Though not technically the same test, we can still apply exactly the same re-randomization idea to observational data</a:t>
            </a:r>
          </a:p>
          <a:p>
            <a:pPr>
              <a:buFont typeface="Arial" charset="0"/>
              <a:buChar char="•"/>
            </a:pPr>
            <a:r>
              <a:rPr lang="en-US" dirty="0" smtClean="0"/>
              <a:t>However, now it is called a </a:t>
            </a:r>
            <a:r>
              <a:rPr lang="en-US" b="1" u="sng" cap="small" dirty="0" smtClean="0">
                <a:solidFill>
                  <a:srgbClr val="FF0000"/>
                </a:solidFill>
              </a:rPr>
              <a:t>permutation test</a:t>
            </a:r>
            <a:endParaRPr lang="en-US" dirty="0" smtClean="0">
              <a:solidFill>
                <a:srgbClr val="FF0000"/>
              </a:solidFill>
            </a:endParaRPr>
          </a:p>
          <a:p>
            <a:endParaRPr lang="en-US" dirty="0"/>
          </a:p>
        </p:txBody>
      </p:sp>
    </p:spTree>
    <p:extLst>
      <p:ext uri="{BB962C8B-B14F-4D97-AF65-F5344CB8AC3E}">
        <p14:creationId xmlns:p14="http://schemas.microsoft.com/office/powerpoint/2010/main" val="2084208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Discrimination</a:t>
            </a:r>
            <a:endParaRPr lang="en-US" dirty="0"/>
          </a:p>
        </p:txBody>
      </p:sp>
      <p:sp>
        <p:nvSpPr>
          <p:cNvPr id="3" name="Content Placeholder 2"/>
          <p:cNvSpPr>
            <a:spLocks noGrp="1"/>
          </p:cNvSpPr>
          <p:nvPr>
            <p:ph idx="1"/>
          </p:nvPr>
        </p:nvSpPr>
        <p:spPr/>
        <p:txBody>
          <a:bodyPr/>
          <a:lstStyle/>
          <a:p>
            <a:r>
              <a:rPr lang="en-US" dirty="0"/>
              <a:t>In the United States, it is illegal to discriminate against people based on various attributes.  One example is age.  An active lawsuit, filed August 30, 2011, in the Las Angeles District Office is a case against the American </a:t>
            </a:r>
            <a:r>
              <a:rPr lang="en-US" dirty="0" err="1"/>
              <a:t>Somoa</a:t>
            </a:r>
            <a:r>
              <a:rPr lang="en-US" dirty="0"/>
              <a:t> Government for systematic age discrimination by preferentially firing older workers</a:t>
            </a:r>
            <a:r>
              <a:rPr lang="en-US" dirty="0" smtClean="0"/>
              <a:t>.</a:t>
            </a:r>
          </a:p>
          <a:p>
            <a:endParaRPr lang="en-US" dirty="0"/>
          </a:p>
          <a:p>
            <a:r>
              <a:rPr lang="en-US" dirty="0" smtClean="0"/>
              <a:t>Is there evidence for age discrimination in this study?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8127" y="5755971"/>
            <a:ext cx="914845" cy="432472"/>
          </a:xfrm>
          <a:prstGeom prst="rect">
            <a:avLst/>
          </a:prstGeom>
        </p:spPr>
      </p:pic>
      <p:sp>
        <p:nvSpPr>
          <p:cNvPr id="5" name="Bent Arrow 4"/>
          <p:cNvSpPr/>
          <p:nvPr/>
        </p:nvSpPr>
        <p:spPr>
          <a:xfrm rot="10800000" flipH="1">
            <a:off x="5584757" y="5620431"/>
            <a:ext cx="2583370" cy="4657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459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19304</TotalTime>
  <Words>319</Words>
  <Application>Microsoft Macintosh PowerPoint</Application>
  <PresentationFormat>On-screen Show (4:3)</PresentationFormat>
  <Paragraphs>51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Cambria Math</vt:lpstr>
      <vt:lpstr>MS PGothic</vt:lpstr>
      <vt:lpstr>Arial</vt:lpstr>
      <vt:lpstr>Retrospect</vt:lpstr>
      <vt:lpstr>Drawing Statistical Conclusions</vt:lpstr>
      <vt:lpstr>Quantifying Uncertainty</vt:lpstr>
      <vt:lpstr>Creativity Study</vt:lpstr>
      <vt:lpstr>Creativity Study</vt:lpstr>
      <vt:lpstr>Creativity Study:  Testing the Hypothesis</vt:lpstr>
      <vt:lpstr>From Randomized to Observational Studies</vt:lpstr>
      <vt:lpstr>Age Discrimination</vt:lpstr>
    </vt:vector>
  </TitlesOfParts>
  <Company>Southern Methodist University</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Homrighausen, Darren</cp:lastModifiedBy>
  <cp:revision>81</cp:revision>
  <dcterms:created xsi:type="dcterms:W3CDTF">2014-09-08T10:07:10Z</dcterms:created>
  <dcterms:modified xsi:type="dcterms:W3CDTF">2017-09-01T14:27:50Z</dcterms:modified>
</cp:coreProperties>
</file>