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97" r:id="rId2"/>
    <p:sldId id="308" r:id="rId3"/>
    <p:sldId id="309" r:id="rId4"/>
    <p:sldId id="330" r:id="rId5"/>
    <p:sldId id="303" r:id="rId6"/>
    <p:sldId id="302" r:id="rId7"/>
    <p:sldId id="328" r:id="rId8"/>
    <p:sldId id="305" r:id="rId9"/>
    <p:sldId id="306" r:id="rId10"/>
    <p:sldId id="311" r:id="rId11"/>
    <p:sldId id="312" r:id="rId12"/>
    <p:sldId id="307" r:id="rId13"/>
    <p:sldId id="313" r:id="rId14"/>
    <p:sldId id="314" r:id="rId15"/>
    <p:sldId id="315" r:id="rId16"/>
    <p:sldId id="317" r:id="rId17"/>
    <p:sldId id="319" r:id="rId18"/>
    <p:sldId id="320" r:id="rId19"/>
    <p:sldId id="318" r:id="rId20"/>
    <p:sldId id="329" r:id="rId21"/>
    <p:sldId id="324" r:id="rId22"/>
    <p:sldId id="323" r:id="rId23"/>
    <p:sldId id="325" r:id="rId24"/>
    <p:sldId id="32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dler, Bivin Philip" initials="SBP" lastIdx="1" clrIdx="0"/>
  <p:cmAuthor id="1" name="Microsoft Office User" initials="Office" lastIdx="1" clrIdx="1">
    <p:extLst/>
  </p:cmAuthor>
  <p:cmAuthor id="2" name="Microsoft Office User" initials="Office [2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2537"/>
  </p:normalViewPr>
  <p:slideViewPr>
    <p:cSldViewPr snapToGrid="0">
      <p:cViewPr>
        <p:scale>
          <a:sx n="96" d="100"/>
          <a:sy n="96" d="100"/>
        </p:scale>
        <p:origin x="1016" y="-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27695-685F-49FD-9893-C53B7BBCDE76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E32AD-9AF3-4101-B38C-45B71FAE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3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32AD-9AF3-4101-B38C-45B71FAEDE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7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9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2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5E8C77-F075-4443-BDC3-6B87714082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06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41D47-0F9B-42AA-9502-8CC4830DFC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10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5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9BFEE-52BD-4BE0-94C7-06B01ACF3A9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8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45BE4-C238-4599-8AA5-D020FA1823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3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ED8DA-D847-4B2C-9265-8C39346120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44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6F5F2-34A5-495D-BDE3-DD41883751D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22E670-A92B-4E87-8BC8-605B555D5E8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81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4" y="0"/>
            <a:ext cx="4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9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6" y="6459789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9"/>
            <a:ext cx="348615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9224478-803B-426A-9453-CAB0C9990173}" type="slidenum">
              <a:rPr lang="en-US" altLang="en-US" smtClean="0">
                <a:solidFill>
                  <a:srgbClr val="637052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0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9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8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C8B780-A6CD-48FC-BB36-3871CDE655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24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6400800"/>
            <a:ext cx="9144002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8"/>
            <a:ext cx="9144002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6459789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9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9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7EF1939-3C87-43DB-A89B-601AEEBEAEDF}" type="slidenum">
              <a:rPr lang="en-US" altLang="en-US" smtClean="0">
                <a:latin typeface="Arial" charset="0"/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charset="0"/>
              <a:ea typeface="MS PGothic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50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34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5" Type="http://schemas.openxmlformats.org/officeDocument/2006/relationships/image" Target="../media/image22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Inference Using t-Distributions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9" y="4455621"/>
            <a:ext cx="7543800" cy="1698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Distribution of the sample average</a:t>
            </a:r>
          </a:p>
          <a:p>
            <a:r>
              <a:rPr lang="en-US" sz="2000" dirty="0" smtClean="0"/>
              <a:t>Using the t-distribution for one sample inference</a:t>
            </a:r>
          </a:p>
          <a:p>
            <a:r>
              <a:rPr lang="en-US" sz="2000" dirty="0" smtClean="0"/>
              <a:t>Starting to explore t-distribution for two sample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0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-Confidence Interval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96213" y="3339856"/>
                <a:ext cx="4827104" cy="976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r>
                      <a:rPr lang="en-US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/2,(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sz="4000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en-US" sz="40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40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40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4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213" y="3339856"/>
                <a:ext cx="4827104" cy="9769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50845" y="2349786"/>
                <a:ext cx="50724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𝑌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charset="0"/>
                        </a:rPr>
                        <m:t>&lt; </m:t>
                      </m:r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 </m:t>
                      </m:r>
                      <m:acc>
                        <m:accPr>
                          <m:chr m:val="̅"/>
                          <m:ctrlP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4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845" y="2349786"/>
                <a:ext cx="5072472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50845" y="5115339"/>
                <a:ext cx="6679096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How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sz="2400" dirty="0" smtClean="0"/>
                  <a:t> compare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/2,(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sz="2400" dirty="0" smtClean="0"/>
                  <a:t>?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845" y="5115339"/>
                <a:ext cx="6679096" cy="497252"/>
              </a:xfrm>
              <a:prstGeom prst="rect">
                <a:avLst/>
              </a:prstGeom>
              <a:blipFill rotWithShape="0">
                <a:blip r:embed="rId4"/>
                <a:stretch>
                  <a:fillRect l="-1369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9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-Confidence Interval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50845" y="1852534"/>
                <a:ext cx="6679096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How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sz="2400" dirty="0" smtClean="0"/>
                  <a:t> compare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/2,(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sz="2400" dirty="0" smtClean="0"/>
                  <a:t>?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845" y="1852534"/>
                <a:ext cx="6679096" cy="497252"/>
              </a:xfrm>
              <a:prstGeom prst="rect">
                <a:avLst/>
              </a:prstGeom>
              <a:blipFill rotWithShape="0">
                <a:blip r:embed="rId2"/>
                <a:stretch>
                  <a:fillRect l="-1369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57" y="5588276"/>
            <a:ext cx="4876800" cy="495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57" y="2591081"/>
            <a:ext cx="47879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Revisiting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562" y="2917781"/>
            <a:ext cx="7543802" cy="1892758"/>
          </a:xfrm>
        </p:spPr>
        <p:txBody>
          <a:bodyPr/>
          <a:lstStyle/>
          <a:p>
            <a:r>
              <a:rPr lang="en-US" dirty="0" smtClean="0"/>
              <a:t>Length of Time to Earn a Bachelor’s Degree:  In a study of the length of time that students require to earn bachelors degrees, 80 students are randomly selected and found to have a sample mean of 4.8 years (National Center for Education Statistics).  We compute the sample standard deviation, </a:t>
            </a:r>
            <a:r>
              <a:rPr lang="en-US" i="1" dirty="0" smtClean="0"/>
              <a:t>s</a:t>
            </a:r>
            <a:r>
              <a:rPr lang="en-US" dirty="0"/>
              <a:t> </a:t>
            </a:r>
            <a:r>
              <a:rPr lang="en-US" dirty="0" smtClean="0"/>
              <a:t>= 2.2 years.  Let’s construct a 98.2% confidence interval.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Picture 6" descr="Grad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1600200" cy="248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topwa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"/>
            <a:ext cx="191423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822958" y="5061320"/>
                <a:ext cx="7543802" cy="104864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As we are estimating the standard deviation, we use the T-Statistic: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/2,(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∙ </m:t>
                    </m:r>
                  </m:oMath>
                </a14:m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=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/2,(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∙ 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0.246</a:t>
                </a:r>
                <a:endParaRPr lang="en-US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5061320"/>
                <a:ext cx="7543802" cy="1048646"/>
              </a:xfrm>
              <a:prstGeom prst="rect">
                <a:avLst/>
              </a:prstGeom>
              <a:blipFill rotWithShape="0">
                <a:blip r:embed="rId4"/>
                <a:stretch>
                  <a:fillRect l="-808" t="-5814" b="-29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3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822958" y="5127841"/>
                <a:ext cx="7543802" cy="104864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As we are estimating the standard deviation, we use the T-Statistic: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/2,(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∙ </m:t>
                    </m:r>
                  </m:oMath>
                </a14:m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2.416</m:t>
                    </m:r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∙ 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0.246 = </a:t>
                </a:r>
                <a:r>
                  <a:rPr lang="nb-NO" dirty="0" smtClean="0"/>
                  <a:t>0.594</a:t>
                </a:r>
                <a:endParaRPr lang="en-US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5127841"/>
                <a:ext cx="7543802" cy="1048646"/>
              </a:xfrm>
              <a:prstGeom prst="rect">
                <a:avLst/>
              </a:prstGeom>
              <a:blipFill rotWithShape="0">
                <a:blip r:embed="rId2"/>
                <a:stretch>
                  <a:fillRect l="-808" t="-5814" b="-29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Revisiting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6" descr="Gradu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1600200" cy="248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topw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"/>
            <a:ext cx="191423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7" y="2789061"/>
            <a:ext cx="4699000" cy="158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120" y="4434311"/>
            <a:ext cx="10795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822958" y="2804202"/>
                <a:ext cx="7543802" cy="350383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As we are estimating the standard deviation, we use the T-Statistic: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/2,(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∙ </m:t>
                    </m:r>
                  </m:oMath>
                </a14:m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2.416</m:t>
                    </m:r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∙ 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0.246 = </a:t>
                </a:r>
                <a:r>
                  <a:rPr lang="nb-NO" dirty="0" smtClean="0"/>
                  <a:t>0.594</a:t>
                </a:r>
                <a:endParaRPr lang="en-US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dirty="0"/>
              </a:p>
              <a:p>
                <a:r>
                  <a:rPr lang="en-US" dirty="0" smtClean="0"/>
                  <a:t>We are 98.2% confident that the mean graduation time is between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4</m:t>
                    </m:r>
                    <m:r>
                      <a:rPr lang="en-US" b="0" i="1" smtClean="0">
                        <a:latin typeface="Cambria Math" charset="0"/>
                      </a:rPr>
                      <m:t>.8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=[</m:t>
                    </m:r>
                  </m:oMath>
                </a14:m>
                <a:r>
                  <a:rPr lang="en-US" dirty="0" smtClean="0"/>
                  <a:t>4.026, </a:t>
                </a:r>
                <a:r>
                  <a:rPr lang="nb-NO" dirty="0" smtClean="0"/>
                  <a:t>5.394] </a:t>
                </a:r>
                <a:r>
                  <a:rPr lang="nb-NO" dirty="0" err="1" smtClean="0"/>
                  <a:t>years</a:t>
                </a:r>
                <a:endParaRPr lang="nb-NO" dirty="0" smtClean="0"/>
              </a:p>
              <a:p>
                <a:endParaRPr lang="nb-NO" dirty="0"/>
              </a:p>
              <a:p>
                <a:r>
                  <a:rPr lang="nb-NO" dirty="0" smtClean="0"/>
                  <a:t>”This range of</a:t>
                </a:r>
                <a:r>
                  <a:rPr lang="nb-NO" dirty="0"/>
                  <a:t> </a:t>
                </a:r>
                <a:r>
                  <a:rPr lang="nb-NO" dirty="0" smtClean="0"/>
                  <a:t>population means is plausible based on </a:t>
                </a:r>
                <a:r>
                  <a:rPr lang="nb-NO" dirty="0" err="1" smtClean="0"/>
                  <a:t>this</a:t>
                </a:r>
                <a:r>
                  <a:rPr lang="nb-NO" dirty="0" smtClean="0"/>
                  <a:t> data”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2804202"/>
                <a:ext cx="7543802" cy="3503833"/>
              </a:xfrm>
              <a:prstGeom prst="rect">
                <a:avLst/>
              </a:prstGeom>
              <a:blipFill rotWithShape="0">
                <a:blip r:embed="rId2"/>
                <a:stretch>
                  <a:fillRect l="-2019" t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Revisiting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6" descr="Gradu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1600200" cy="248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topw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"/>
            <a:ext cx="191423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0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822958" y="2804202"/>
                <a:ext cx="7543802" cy="95941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Let’s suppose instead of asking for a range of plausible values, we want to know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=4</m:t>
                    </m:r>
                  </m:oMath>
                </a14:m>
                <a:r>
                  <a:rPr lang="en-US" dirty="0" smtClean="0"/>
                  <a:t> years is a plausible value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2804202"/>
                <a:ext cx="7543802" cy="959415"/>
              </a:xfrm>
              <a:prstGeom prst="rect">
                <a:avLst/>
              </a:prstGeom>
              <a:blipFill rotWithShape="0">
                <a:blip r:embed="rId2"/>
                <a:stretch>
                  <a:fillRect l="-808" t="-6369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Revisiting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6" descr="Gradu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1600200" cy="248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topw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"/>
            <a:ext cx="191423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54980" y="3289983"/>
            <a:ext cx="1732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(null hypothesis)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0947" y="2544991"/>
            <a:ext cx="21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(confidence interval)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2958" y="3994819"/>
                <a:ext cx="2688868" cy="671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0: 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4</m:t>
                      </m:r>
                    </m:oMath>
                  </m:oMathPara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: 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</m:t>
                      </m:r>
                      <m:r>
                        <a:rPr lang="en-US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4</m:t>
                      </m:r>
                    </m:oMath>
                  </m:oMathPara>
                </a14:m>
                <a:endParaRPr lang="en-US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3994819"/>
                <a:ext cx="2688868" cy="671466"/>
              </a:xfrm>
              <a:prstGeom prst="rect">
                <a:avLst/>
              </a:prstGeom>
              <a:blipFill rotWithShape="0">
                <a:blip r:embed="rId5"/>
                <a:stretch>
                  <a:fillRect t="-21818" b="-4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199" y="5257068"/>
                <a:ext cx="3160643" cy="7475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 T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type m:val="skw"/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4.8</m:t>
                        </m:r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4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2.2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80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sz="2400" dirty="0" smtClean="0"/>
                  <a:t> = 3.252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5257068"/>
                <a:ext cx="3160643" cy="747577"/>
              </a:xfrm>
              <a:prstGeom prst="rect">
                <a:avLst/>
              </a:prstGeom>
              <a:blipFill rotWithShape="0">
                <a:blip r:embed="rId6"/>
                <a:stretch>
                  <a:fillRect l="-772" r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892372" y="4304263"/>
            <a:ext cx="382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much evidence does this provide that 4 years </a:t>
            </a:r>
            <a:r>
              <a:rPr lang="en-US" smtClean="0"/>
              <a:t>isn’t plausible?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252" y="4984525"/>
            <a:ext cx="1462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(test statistic)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4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/>
      <p:bldP spid="9" grpId="0"/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822958" y="2804202"/>
                <a:ext cx="7543802" cy="95941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Let’s suppose instead of asking for a range of plausible values, we want to know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=4</m:t>
                    </m:r>
                  </m:oMath>
                </a14:m>
                <a:r>
                  <a:rPr lang="en-US" dirty="0" smtClean="0"/>
                  <a:t> years is a plausible value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2804202"/>
                <a:ext cx="7543802" cy="959415"/>
              </a:xfrm>
              <a:prstGeom prst="rect">
                <a:avLst/>
              </a:prstGeom>
              <a:blipFill rotWithShape="0">
                <a:blip r:embed="rId2"/>
                <a:stretch>
                  <a:fillRect l="-808" t="-6369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Revisiting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6" descr="Gradu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1600200" cy="248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topw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"/>
            <a:ext cx="191423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2958" y="3994819"/>
                <a:ext cx="2688868" cy="671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0: 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4</m:t>
                      </m:r>
                    </m:oMath>
                  </m:oMathPara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: 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</m:t>
                      </m:r>
                      <m:r>
                        <a:rPr lang="en-US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4</m:t>
                      </m:r>
                    </m:oMath>
                  </m:oMathPara>
                </a14:m>
                <a:endParaRPr lang="en-US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3994819"/>
                <a:ext cx="2688868" cy="671466"/>
              </a:xfrm>
              <a:prstGeom prst="rect">
                <a:avLst/>
              </a:prstGeom>
              <a:blipFill rotWithShape="0">
                <a:blip r:embed="rId5"/>
                <a:stretch>
                  <a:fillRect t="-21818" b="-4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199" y="5257068"/>
                <a:ext cx="3160643" cy="7475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 T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type m:val="skw"/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4.8</m:t>
                        </m:r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4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2.2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80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sz="2400" dirty="0" smtClean="0"/>
                  <a:t> = 3.252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5257068"/>
                <a:ext cx="3160643" cy="747577"/>
              </a:xfrm>
              <a:prstGeom prst="rect">
                <a:avLst/>
              </a:prstGeom>
              <a:blipFill rotWithShape="0">
                <a:blip r:embed="rId6"/>
                <a:stretch>
                  <a:fillRect l="-772" r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776965" y="5927813"/>
            <a:ext cx="98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(p-value)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344" y="5494657"/>
            <a:ext cx="1282700" cy="50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517" y="3620735"/>
            <a:ext cx="42799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1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Revisiting</a:t>
            </a:r>
            <a:r>
              <a:rPr lang="is-IS" dirty="0" smtClean="0"/>
              <a:t>…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6" descr="Grad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1600200" cy="248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topwa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"/>
            <a:ext cx="191423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2740" y="8855967"/>
            <a:ext cx="610554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(p-value)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344" y="5494657"/>
            <a:ext cx="1282700" cy="50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517" y="3620735"/>
            <a:ext cx="4279900" cy="16256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5774" y="2928152"/>
            <a:ext cx="56454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4" y="2928153"/>
            <a:ext cx="4099339" cy="30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Revisiting</a:t>
            </a:r>
            <a:r>
              <a:rPr lang="is-IS" dirty="0" smtClean="0"/>
              <a:t>…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6" descr="Grad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1600200" cy="248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topwa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"/>
            <a:ext cx="191423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2740" y="8855967"/>
            <a:ext cx="610554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(p-value)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344" y="5494657"/>
            <a:ext cx="1282700" cy="50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517" y="3620735"/>
            <a:ext cx="4279900" cy="16256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5774" y="2928152"/>
            <a:ext cx="56454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5773" y="3295950"/>
            <a:ext cx="4497226" cy="4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3" y="2951011"/>
            <a:ext cx="4189928" cy="314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60011" y="4433535"/>
            <a:ext cx="208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(Zoomed in)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822958" y="2804202"/>
                <a:ext cx="7543802" cy="95941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Let’s suppose instead of asking for a range of plausible values, we want to know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=4</m:t>
                    </m:r>
                  </m:oMath>
                </a14:m>
                <a:r>
                  <a:rPr lang="en-US" dirty="0" smtClean="0"/>
                  <a:t> years is a plausible value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2804202"/>
                <a:ext cx="7543802" cy="959415"/>
              </a:xfrm>
              <a:prstGeom prst="rect">
                <a:avLst/>
              </a:prstGeom>
              <a:blipFill rotWithShape="0">
                <a:blip r:embed="rId2"/>
                <a:stretch>
                  <a:fillRect l="-808" t="-6369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Revisiting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6" descr="Gradu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1600200" cy="248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topw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"/>
            <a:ext cx="191423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2958" y="3994819"/>
                <a:ext cx="2688868" cy="671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0: 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4</m:t>
                      </m:r>
                    </m:oMath>
                  </m:oMathPara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: 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</m:t>
                      </m:r>
                      <m:r>
                        <a:rPr lang="en-US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4</m:t>
                      </m:r>
                    </m:oMath>
                  </m:oMathPara>
                </a14:m>
                <a:endParaRPr lang="en-US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3994819"/>
                <a:ext cx="2688868" cy="671466"/>
              </a:xfrm>
              <a:prstGeom prst="rect">
                <a:avLst/>
              </a:prstGeom>
              <a:blipFill rotWithShape="0">
                <a:blip r:embed="rId5"/>
                <a:stretch>
                  <a:fillRect t="-21818" b="-4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199" y="5257068"/>
                <a:ext cx="3160643" cy="7475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 T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type m:val="skw"/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4.8</m:t>
                        </m:r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4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2.2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80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sz="2400" dirty="0" smtClean="0"/>
                  <a:t> = 3.252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5257068"/>
                <a:ext cx="3160643" cy="747577"/>
              </a:xfrm>
              <a:prstGeom prst="rect">
                <a:avLst/>
              </a:prstGeom>
              <a:blipFill rotWithShape="0">
                <a:blip r:embed="rId6"/>
                <a:stretch>
                  <a:fillRect l="-772" r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23791" y="3630127"/>
            <a:ext cx="3896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strong evidence that 4 years is an implausible value for mean graduation time (p-value of approx. 0.0017 from a one-sample t-test).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23791" y="4917717"/>
            <a:ext cx="3896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graduates were randomly sampled from the National Center for Education Statistics (NCES) and hence we can extend our inference to the population that the NCES draws from.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28366" y="3415503"/>
            <a:ext cx="2315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</a:t>
            </a:r>
            <a:r>
              <a:rPr lang="en-US" b="1" u="sng" cap="small" smtClean="0">
                <a:solidFill>
                  <a:srgbClr val="FF0000"/>
                </a:solidFill>
              </a:rPr>
              <a:t>statistical conclusion)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28366" y="4747208"/>
            <a:ext cx="198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(scope of inference)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49" y="1842053"/>
            <a:ext cx="5773021" cy="43570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691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Sample Inference With the t-Distribution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7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Creativity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160184"/>
                <a:ext cx="7543801" cy="3171168"/>
              </a:xfrm>
            </p:spPr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If the questionnaires had no effect, then we would expect: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We have discussed that the sample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/>
                  <a:t> are good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/>
                  <a:t> is a reasonable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We can compute this </a:t>
                </a:r>
                <a:r>
                  <a:rPr lang="en-US" b="1" u="sng" cap="small" dirty="0" smtClean="0"/>
                  <a:t>observed difference</a:t>
                </a:r>
                <a:r>
                  <a:rPr lang="en-US" dirty="0" smtClean="0"/>
                  <a:t> in </a:t>
                </a:r>
                <a:r>
                  <a:rPr lang="en-US" dirty="0"/>
                  <a:t>sample </a:t>
                </a:r>
                <a:r>
                  <a:rPr lang="en-US" dirty="0" smtClean="0"/>
                  <a:t>means: 4.14420</a:t>
                </a:r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Is 4.14420 large enough for us to conclude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160184"/>
                <a:ext cx="7543801" cy="3171168"/>
              </a:xfrm>
              <a:blipFill rotWithShape="0">
                <a:blip r:embed="rId2"/>
                <a:stretch>
                  <a:fillRect l="-1939" t="-1919" r="-2181" b="-4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011363" y="3528522"/>
            <a:ext cx="1732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(null hypothesis)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01354" y="4954641"/>
            <a:ext cx="146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(test statistic)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4235" y="5881791"/>
            <a:ext cx="2355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(alternative hypothesis)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08203" y="1912944"/>
                <a:ext cx="2438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Population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1912944"/>
                <a:ext cx="243816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08203" y="2451315"/>
                <a:ext cx="2438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Population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2451315"/>
                <a:ext cx="243816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2532356" y="1805978"/>
            <a:ext cx="3479007" cy="1314450"/>
            <a:chOff x="2532356" y="1845734"/>
            <a:chExt cx="3479007" cy="1314450"/>
          </a:xfrm>
        </p:grpSpPr>
        <p:pic>
          <p:nvPicPr>
            <p:cNvPr id="17" name="Content Placeholder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356" y="1845734"/>
              <a:ext cx="3479007" cy="131445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011838" y="2629795"/>
              <a:ext cx="1041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06052" y="2133790"/>
              <a:ext cx="1041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I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0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Creativity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066337"/>
                <a:ext cx="8321041" cy="3466985"/>
              </a:xfrm>
            </p:spPr>
            <p:txBody>
              <a:bodyPr>
                <a:no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To quantify “large”, we can re-randomly allocate units to two groups and re-compute the difference in sample means many times </a:t>
                </a:r>
              </a:p>
              <a:p>
                <a:pPr marL="0" indent="0">
                  <a:buNone/>
                </a:pPr>
                <a:r>
                  <a:rPr lang="en-US" b="1" u="sng" dirty="0" smtClean="0"/>
                  <a:t>OR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We can appeal to the t-distribution</a:t>
                </a:r>
              </a:p>
              <a:p>
                <a:pPr>
                  <a:buFont typeface="Arial" charset="0"/>
                  <a:buChar char="•"/>
                </a:pPr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We additionally need to know/estimate the standard deviation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𝑆𝐷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𝐸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066337"/>
                <a:ext cx="8321041" cy="3466985"/>
              </a:xfrm>
              <a:blipFill rotWithShape="0">
                <a:blip r:embed="rId2"/>
                <a:stretch>
                  <a:fillRect l="-1832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08203" y="1912944"/>
                <a:ext cx="2438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Population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1912944"/>
                <a:ext cx="243816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08203" y="2451315"/>
                <a:ext cx="2438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Population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2451315"/>
                <a:ext cx="243816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532356" y="1805978"/>
            <a:ext cx="3479007" cy="1314450"/>
            <a:chOff x="2532356" y="1845734"/>
            <a:chExt cx="3479007" cy="1314450"/>
          </a:xfrm>
        </p:grpSpPr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356" y="1845734"/>
              <a:ext cx="3479007" cy="13144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011838" y="2629795"/>
              <a:ext cx="1041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06052" y="2133790"/>
              <a:ext cx="1041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I</a:t>
              </a:r>
              <a:endParaRPr lang="en-US" sz="11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94859" y="3621079"/>
            <a:ext cx="210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(randomization test)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08203" y="2119887"/>
                <a:ext cx="202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Population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sd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2119887"/>
                <a:ext cx="2025363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08203" y="2667737"/>
                <a:ext cx="212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Population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sd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2667737"/>
                <a:ext cx="2128724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719676" y="4532565"/>
            <a:ext cx="194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(two sample t test)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44064" y="5581860"/>
                <a:ext cx="50674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(We need to assume the intrinsic/extrinsic groups are independent)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064" y="5581860"/>
                <a:ext cx="5067414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083" t="-55660" r="-1324"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36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Creativity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160184"/>
                <a:ext cx="7777702" cy="3171168"/>
              </a:xfrm>
            </p:spPr>
            <p:txBody>
              <a:bodyPr>
                <a:no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There are two ways to estimate </a:t>
                </a:r>
                <a:r>
                  <a:rPr lang="en-US" dirty="0"/>
                  <a:t>the standard deviation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9808" lvl="1" indent="-457200">
                  <a:buFont typeface="+mj-lt"/>
                  <a:buAutoNum type="arabicPeriod"/>
                </a:pPr>
                <a:r>
                  <a:rPr lang="en-US" sz="2000" dirty="0" smtClean="0"/>
                  <a:t>Pooled SD</a:t>
                </a:r>
              </a:p>
              <a:p>
                <a:pPr marL="749808" lvl="1" indent="-457200">
                  <a:buFont typeface="+mj-lt"/>
                  <a:buAutoNum type="arabicPeriod"/>
                </a:pPr>
                <a:r>
                  <a:rPr lang="en-US" sz="2000" dirty="0" smtClean="0"/>
                  <a:t>Welch’s SD 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>
                    <a:latin typeface="Cambria Math" charset="0"/>
                  </a:rPr>
                  <a:t>To create the pooled SD, we need to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endParaRPr lang="en-US" b="0" dirty="0" smtClean="0">
                  <a:latin typeface="Cambria Math" charset="0"/>
                </a:endParaRPr>
              </a:p>
              <a:p>
                <a:pPr>
                  <a:buFont typeface="Arial" charset="0"/>
                  <a:buChar char="•"/>
                </a:pPr>
                <a:r>
                  <a:rPr lang="en-US" dirty="0" smtClean="0">
                    <a:latin typeface="Cambria Math" charset="0"/>
                  </a:rPr>
                  <a:t>We form an estimate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>
                    <a:latin typeface="Cambria Math" charset="0"/>
                  </a:rPr>
                  <a:t> via: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−1)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charset="0"/>
                              </a:rPr>
                              <m:t>+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−1)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𝐸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 −2</m:t>
                            </m:r>
                          </m:den>
                        </m:f>
                      </m:e>
                    </m:rad>
                  </m:oMath>
                </a14:m>
                <a:endParaRPr lang="en-US" b="0" i="1" dirty="0" smtClean="0">
                  <a:latin typeface="Cambria Math" charset="0"/>
                </a:endParaRP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𝑆𝐸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𝐸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↔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160184"/>
                <a:ext cx="7777702" cy="3171168"/>
              </a:xfrm>
              <a:blipFill rotWithShape="0">
                <a:blip r:embed="rId2"/>
                <a:stretch>
                  <a:fillRect l="-1881" t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57789" y="3459965"/>
                <a:ext cx="2989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(Focus on this one for now)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789" y="3459965"/>
                <a:ext cx="298960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8333" r="-1020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08203" y="1912944"/>
                <a:ext cx="2438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Population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1912944"/>
                <a:ext cx="243816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08203" y="2451315"/>
                <a:ext cx="2438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Population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2451315"/>
                <a:ext cx="2438168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532356" y="1805978"/>
            <a:ext cx="3479007" cy="1314450"/>
            <a:chOff x="2532356" y="1845734"/>
            <a:chExt cx="3479007" cy="1314450"/>
          </a:xfrm>
        </p:grpSpPr>
        <p:pic>
          <p:nvPicPr>
            <p:cNvPr id="18" name="Content Placeholder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356" y="1845734"/>
              <a:ext cx="3479007" cy="131445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011838" y="2629795"/>
              <a:ext cx="1041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6052" y="2133790"/>
              <a:ext cx="1041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I</a:t>
              </a:r>
              <a:endParaRPr lang="en-US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308203" y="2119887"/>
                <a:ext cx="202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Population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sd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2119887"/>
                <a:ext cx="2025363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08203" y="2667737"/>
                <a:ext cx="212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Population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sd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2667737"/>
                <a:ext cx="2128724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9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Creativity </a:t>
            </a:r>
            <a:r>
              <a:rPr lang="en-US" dirty="0" smtClean="0"/>
              <a:t>Study: Next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160184"/>
                <a:ext cx="7777702" cy="2922564"/>
              </a:xfrm>
            </p:spPr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Now, we can return to the usual frame work:</a:t>
                </a:r>
              </a:p>
              <a:p>
                <a:pPr>
                  <a:buFont typeface="Arial" charset="0"/>
                  <a:buChar char="•"/>
                </a:pPr>
                <a:endParaRPr lang="en-US" b="0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±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/2,(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−2)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𝑆𝐸</m:t>
                    </m:r>
                    <m:r>
                      <a:rPr lang="en-US" sz="28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Here: the degrees of freedom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 −2=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−1+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160184"/>
                <a:ext cx="7777702" cy="2922564"/>
              </a:xfrm>
              <a:blipFill rotWithShape="0">
                <a:blip r:embed="rId2"/>
                <a:stretch>
                  <a:fillRect l="-1881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08203" y="1912944"/>
                <a:ext cx="2438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Population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1912944"/>
                <a:ext cx="243816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08203" y="2451315"/>
                <a:ext cx="2438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Population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2451315"/>
                <a:ext cx="243816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532356" y="1805978"/>
            <a:ext cx="3479007" cy="1314450"/>
            <a:chOff x="2532356" y="1845734"/>
            <a:chExt cx="3479007" cy="1314450"/>
          </a:xfrm>
        </p:grpSpPr>
        <p:pic>
          <p:nvPicPr>
            <p:cNvPr id="18" name="Content Placeholder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356" y="1845734"/>
              <a:ext cx="3479007" cy="131445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011838" y="2629795"/>
              <a:ext cx="1041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6052" y="2133790"/>
              <a:ext cx="1041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I</a:t>
              </a:r>
              <a:endParaRPr lang="en-US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308203" y="2119887"/>
                <a:ext cx="202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Population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sd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2119887"/>
                <a:ext cx="2025363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08203" y="2667737"/>
                <a:ext cx="212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Population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sd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2667737"/>
                <a:ext cx="2128724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81" y="1868556"/>
            <a:ext cx="6306157" cy="340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1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Sample Inference With the t-Distribution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9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0" i="0" dirty="0" smtClean="0"/>
                      <m:t> </m:t>
                    </m:r>
                    <m:r>
                      <m:rPr>
                        <m:nor/>
                      </m:rPr>
                      <a:rPr lang="en-US" altLang="en-US" sz="2400" b="0" i="0" dirty="0" smtClean="0"/>
                      <m:t>Facts</m:t>
                    </m:r>
                    <m:r>
                      <m:rPr>
                        <m:nor/>
                      </m:rPr>
                      <a:rPr lang="en-US" altLang="en-US" sz="2400" b="0" i="0" dirty="0" smtClean="0"/>
                      <m:t> </m:t>
                    </m:r>
                    <m:r>
                      <m:rPr>
                        <m:nor/>
                      </m:rPr>
                      <a:rPr lang="en-US" altLang="en-US" sz="2400" b="0" i="0" dirty="0" smtClean="0"/>
                      <m:t>about</m:t>
                    </m:r>
                    <m:r>
                      <m:rPr>
                        <m:nor/>
                      </m:rPr>
                      <a:rPr lang="en-US" altLang="en-US" sz="2400" b="0" i="0" dirty="0" smtClean="0"/>
                      <m:t> </m:t>
                    </m:r>
                    <m:acc>
                      <m:accPr>
                        <m:chr m:val="̅"/>
                        <m:ctrlPr>
                          <a:rPr lang="en-US" altLang="en-US" sz="2400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en-US" sz="2400" b="0" i="1" dirty="0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en-US" sz="2400" dirty="0" smtClean="0"/>
                  <a:t>:</a:t>
                </a:r>
                <a:endParaRPr lang="en-US" altLang="en-US" sz="2400" dirty="0"/>
              </a:p>
              <a:p>
                <a:pPr marL="635508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m:rPr>
                        <m:nor/>
                      </m:rPr>
                      <a:rPr lang="en-US" altLang="en-US" dirty="0"/>
                      <m:t> “</m:t>
                    </m:r>
                    <m:r>
                      <m:rPr>
                        <m:nor/>
                      </m:rPr>
                      <a:rPr lang="en-US" altLang="en-US" dirty="0"/>
                      <m:t>approx</m:t>
                    </m:r>
                    <m:r>
                      <m:rPr>
                        <m:nor/>
                      </m:rPr>
                      <a:rPr lang="en-US" altLang="en-US" dirty="0"/>
                      <m:t>. </m:t>
                    </m:r>
                    <m:r>
                      <m:rPr>
                        <m:nor/>
                      </m:rPr>
                      <a:rPr lang="en-US" altLang="en-US" dirty="0"/>
                      <m:t>equals</m:t>
                    </m:r>
                    <m:r>
                      <m:rPr>
                        <m:nor/>
                      </m:rPr>
                      <a:rPr lang="en-US" altLang="en-US" dirty="0"/>
                      <m:t>” </m:t>
                    </m:r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endParaRPr lang="en-US" altLang="en-US" dirty="0"/>
              </a:p>
              <a:p>
                <a:pPr marL="635508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/>
                      <m:t>Variance</m:t>
                    </m:r>
                    <m:r>
                      <m:rPr>
                        <m:nor/>
                      </m:rPr>
                      <a:rPr lang="en-US" altLang="en-US" dirty="0"/>
                      <m:t>(</m:t>
                    </m:r>
                    <m:acc>
                      <m:accPr>
                        <m:chr m:val="̅"/>
                        <m:ctrlPr>
                          <a:rPr lang="en-US" alt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a:rPr lang="en-US" altLang="en-US" i="1">
                        <a:latin typeface="Cambria Math" charset="0"/>
                      </a:rPr>
                      <m:t>)</m:t>
                    </m:r>
                    <m:r>
                      <a:rPr lang="en-US" altLang="en-US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en-US" i="1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pPr marL="635508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 “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approx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. 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distributed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” 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normal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if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chemeClr val="tx1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is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larger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than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 30</m:t>
                    </m:r>
                  </m:oMath>
                </a14:m>
                <a:endParaRPr lang="en-US" alt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approx. equals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with standard error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Therefore</a:t>
                </a:r>
                <a:r>
                  <a:rPr lang="en-US" dirty="0"/>
                  <a:t>, if we </a:t>
                </a:r>
                <a:r>
                  <a:rPr lang="en-US" dirty="0">
                    <a:solidFill>
                      <a:srgbClr val="FF0000"/>
                    </a:solidFill>
                  </a:rPr>
                  <a:t>center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rescale</a:t>
                </a:r>
                <a:r>
                  <a:rPr lang="en-US" dirty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𝑍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dirty="0" smtClean="0"/>
                  <a:t> is “approx. distributed” standard normal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62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3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</a:t>
            </a:r>
            <a:r>
              <a:rPr lang="en-US" dirty="0"/>
              <a:t>of Sample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altLang="en-US" sz="2400" dirty="0" smtClean="0"/>
                  <a:t> This last fact is due to the </a:t>
                </a:r>
                <a:r>
                  <a:rPr lang="en-US" sz="2400" b="1" u="sng" cap="small" dirty="0" smtClean="0"/>
                  <a:t>Central Limit Theorem (CLT)</a:t>
                </a:r>
              </a:p>
              <a:p>
                <a:pPr>
                  <a:buFont typeface="Arial" charset="0"/>
                  <a:buChar char="•"/>
                </a:pPr>
                <a:endParaRPr lang="en-US" altLang="en-US" sz="2400" dirty="0" smtClean="0"/>
              </a:p>
              <a:p>
                <a:pPr>
                  <a:buFont typeface="Arial" charset="0"/>
                  <a:buChar char="•"/>
                </a:pPr>
                <a:r>
                  <a:rPr lang="en-US" altLang="en-US" sz="2400" b="1" dirty="0" smtClean="0"/>
                  <a:t> Take away message (when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𝝈</m:t>
                    </m:r>
                  </m:oMath>
                </a14:m>
                <a:r>
                  <a:rPr lang="en-US" altLang="en-US" sz="2400" b="1" dirty="0" smtClean="0"/>
                  <a:t> is known):</a:t>
                </a:r>
              </a:p>
              <a:p>
                <a:pPr lvl="1">
                  <a:buFont typeface="Arial" charset="0"/>
                  <a:buChar char="•"/>
                </a:pPr>
                <a:endParaRPr lang="en-US" altLang="en-US" sz="2200" b="1" u="sng" cap="small" dirty="0"/>
              </a:p>
              <a:p>
                <a:pPr lvl="1">
                  <a:buFont typeface="Arial" charset="0"/>
                  <a:buChar char="•"/>
                </a:pPr>
                <a:r>
                  <a:rPr lang="en-US" altLang="en-US" sz="2200" cap="small" dirty="0" smtClean="0"/>
                  <a:t>“We can evaluate how rare/extreme an observed sample average would be relative to a normal distribution”</a:t>
                </a:r>
                <a:endParaRPr lang="en-US" altLang="en-US" sz="2200" cap="small" dirty="0"/>
              </a:p>
              <a:p>
                <a:pPr>
                  <a:buFont typeface="Arial" charset="0"/>
                  <a:buChar char="•"/>
                </a:pPr>
                <a:endParaRPr lang="en-US" altLang="en-US" sz="2400" dirty="0"/>
              </a:p>
              <a:p>
                <a:pPr marL="0" indent="0" algn="ctr">
                  <a:buNone/>
                </a:pPr>
                <a:endParaRPr lang="en-US" altLang="en-US" sz="2400" dirty="0"/>
              </a:p>
              <a:p>
                <a:pPr marL="0" indent="0" algn="ctr">
                  <a:buNone/>
                </a:pPr>
                <a:endParaRPr lang="en-US" alt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62" t="-2121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7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About that known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635" b="-2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7" y="1737363"/>
                <a:ext cx="8215025" cy="4722426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So far, we have treated the standard deviation,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, as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known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While this can happen in practice, often we have to </a:t>
                </a:r>
                <a:r>
                  <a:rPr lang="en-US" b="1" u="sng" cap="small" dirty="0" smtClean="0"/>
                  <a:t>Estimate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using the same data we use to estimate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b="1" u="sng" cap="small" dirty="0" smtClean="0"/>
              </a:p>
              <a:p>
                <a:r>
                  <a:rPr lang="en-US" b="1" u="sng" cap="small" dirty="0"/>
                  <a:t>Estimate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1 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 …+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1" dirty="0" smtClean="0">
                    <a:solidFill>
                      <a:schemeClr val="tx1"/>
                    </a:solidFill>
                  </a:rPr>
                  <a:t>Example: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If we have data 79, 83, 84, 89, 90 mm for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digitus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tertius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  What is an estimate of the standard deviation?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Answer: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=85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mm. Therefore,</a:t>
                </a:r>
              </a:p>
              <a:p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𝑠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79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85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83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−85)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84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−85)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89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−85)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90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−85)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5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e>
                        </m:rad>
                      </m:den>
                    </m:f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6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4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4.527mm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7" y="1737363"/>
                <a:ext cx="8215025" cy="4722426"/>
              </a:xfrm>
              <a:blipFill rotWithShape="0">
                <a:blip r:embed="rId4"/>
                <a:stretch>
                  <a:fillRect l="-742" t="-1290" r="-1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0" i="0" dirty="0" smtClean="0"/>
                      <m:t> </m:t>
                    </m:r>
                    <m:r>
                      <m:rPr>
                        <m:nor/>
                      </m:rPr>
                      <a:rPr lang="en-US" altLang="en-US" sz="2400" b="0" i="0" dirty="0" smtClean="0"/>
                      <m:t>Facts</m:t>
                    </m:r>
                    <m:r>
                      <m:rPr>
                        <m:nor/>
                      </m:rPr>
                      <a:rPr lang="en-US" altLang="en-US" sz="2400" b="0" i="0" dirty="0" smtClean="0"/>
                      <m:t> </m:t>
                    </m:r>
                    <m:r>
                      <m:rPr>
                        <m:nor/>
                      </m:rPr>
                      <a:rPr lang="en-US" altLang="en-US" sz="2400" b="0" i="0" dirty="0" smtClean="0"/>
                      <m:t>about</m:t>
                    </m:r>
                    <m:r>
                      <m:rPr>
                        <m:nor/>
                      </m:rPr>
                      <a:rPr lang="en-US" altLang="en-US" sz="2400" b="0" i="0" dirty="0" smtClean="0"/>
                      <m:t> </m:t>
                    </m:r>
                    <m:acc>
                      <m:accPr>
                        <m:chr m:val="̅"/>
                        <m:ctrlPr>
                          <a:rPr lang="en-US" altLang="en-US" sz="2400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en-US" sz="2400" b="0" i="1" dirty="0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en-US" sz="2400" dirty="0" smtClean="0"/>
                  <a:t>:</a:t>
                </a:r>
                <a:endParaRPr lang="en-US" altLang="en-US" sz="2400" dirty="0"/>
              </a:p>
              <a:p>
                <a:pPr marL="635508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m:rPr>
                        <m:nor/>
                      </m:rPr>
                      <a:rPr lang="en-US" altLang="en-US" dirty="0"/>
                      <m:t> “</m:t>
                    </m:r>
                    <m:r>
                      <m:rPr>
                        <m:nor/>
                      </m:rPr>
                      <a:rPr lang="en-US" altLang="en-US" dirty="0"/>
                      <m:t>approx</m:t>
                    </m:r>
                    <m:r>
                      <m:rPr>
                        <m:nor/>
                      </m:rPr>
                      <a:rPr lang="en-US" altLang="en-US" dirty="0"/>
                      <m:t>. </m:t>
                    </m:r>
                    <m:r>
                      <m:rPr>
                        <m:nor/>
                      </m:rPr>
                      <a:rPr lang="en-US" altLang="en-US" dirty="0"/>
                      <m:t>equals</m:t>
                    </m:r>
                    <m:r>
                      <m:rPr>
                        <m:nor/>
                      </m:rPr>
                      <a:rPr lang="en-US" altLang="en-US" dirty="0"/>
                      <m:t>” </m:t>
                    </m:r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endParaRPr lang="en-US" altLang="en-US" dirty="0"/>
              </a:p>
              <a:p>
                <a:pPr marL="635508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/>
                      <m:t>Variance</m:t>
                    </m:r>
                    <m:r>
                      <m:rPr>
                        <m:nor/>
                      </m:rPr>
                      <a:rPr lang="en-US" altLang="en-US" dirty="0"/>
                      <m:t>(</m:t>
                    </m:r>
                    <m:acc>
                      <m:accPr>
                        <m:chr m:val="̅"/>
                        <m:ctrlPr>
                          <a:rPr lang="en-US" alt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a:rPr lang="en-US" altLang="en-US" i="1">
                        <a:latin typeface="Cambria Math" charset="0"/>
                      </a:rPr>
                      <m:t>)</m:t>
                    </m:r>
                    <m:r>
                      <a:rPr lang="en-US" altLang="en-US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en-US" i="1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pPr marL="635508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 “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approx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. 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distributed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” 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normal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if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chemeClr val="tx1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is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larger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than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 30</m:t>
                    </m:r>
                  </m:oMath>
                </a14:m>
                <a:endParaRPr lang="en-US" altLang="en-US" i="1" dirty="0">
                  <a:solidFill>
                    <a:schemeClr val="tx1"/>
                  </a:solidFill>
                </a:endParaRPr>
              </a:p>
              <a:p>
                <a:pPr>
                  <a:buFont typeface="Arial" charset="0"/>
                  <a:buChar char="•"/>
                </a:pPr>
                <a:r>
                  <a:rPr lang="en-US" i="1" dirty="0" smtClean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Additionally, we use </a:t>
                </a:r>
                <a:r>
                  <a:rPr lang="en-US" i="1" dirty="0" smtClean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as an estimate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>
                  <a:buFont typeface="Arial" charset="0"/>
                  <a:buChar char="•"/>
                </a:pPr>
                <a:endParaRPr lang="en-US" i="1" dirty="0" smtClean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>
                  <a:buFont typeface="Arial" charset="0"/>
                  <a:buChar char="•"/>
                </a:pPr>
                <a:r>
                  <a:rPr lang="en-US" b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THEN: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T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dirty="0" smtClean="0"/>
                  <a:t> is “approx. distributed”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t with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(n-1)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degrees of freedom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62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2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Difference</a:t>
            </a:r>
            <a:r>
              <a:rPr lang="is-I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804206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</a:rPr>
                      <m:t>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1 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 …+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Arial" charset="0"/>
                  <a:buChar char="•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Versus</a:t>
                </a:r>
              </a:p>
              <a:p>
                <a:pPr>
                  <a:buFont typeface="Arial" charset="0"/>
                  <a:buChar char="•"/>
                </a:pPr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T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>
                  <a:buFont typeface="Arial" charset="0"/>
                  <a:buChar char="•"/>
                </a:pPr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This is an easy spot for confusion!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804206" cy="4023360"/>
              </a:xfrm>
              <a:blipFill rotWithShape="0">
                <a:blip r:embed="rId2"/>
                <a:stretch>
                  <a:fillRect l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13102</TotalTime>
  <Words>671</Words>
  <Application>Microsoft Macintosh PowerPoint</Application>
  <PresentationFormat>On-screen Show (4:3)</PresentationFormat>
  <Paragraphs>178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Cambria Math</vt:lpstr>
      <vt:lpstr>MS PGothic</vt:lpstr>
      <vt:lpstr>Arial</vt:lpstr>
      <vt:lpstr>Retrospect</vt:lpstr>
      <vt:lpstr>Inference Using t-Distributions</vt:lpstr>
      <vt:lpstr>Study Analysis</vt:lpstr>
      <vt:lpstr>Study Analysis</vt:lpstr>
      <vt:lpstr>One Sample Inference With the t-Distribution</vt:lpstr>
      <vt:lpstr>Z-ratio</vt:lpstr>
      <vt:lpstr>Distribution of Sample Average</vt:lpstr>
      <vt:lpstr>About that known σ…</vt:lpstr>
      <vt:lpstr>t-Ratio</vt:lpstr>
      <vt:lpstr>Note the Difference…</vt:lpstr>
      <vt:lpstr>t-Confidence Interval</vt:lpstr>
      <vt:lpstr>t-Confidence Interval</vt:lpstr>
      <vt:lpstr>Revisiting…</vt:lpstr>
      <vt:lpstr>Revisiting…</vt:lpstr>
      <vt:lpstr>Revisiting…</vt:lpstr>
      <vt:lpstr>Revisiting…</vt:lpstr>
      <vt:lpstr>Revisiting…</vt:lpstr>
      <vt:lpstr>Revisiting…  </vt:lpstr>
      <vt:lpstr>Revisiting…  </vt:lpstr>
      <vt:lpstr>Revisiting…</vt:lpstr>
      <vt:lpstr>Two Sample Inference With the t-Distribution</vt:lpstr>
      <vt:lpstr>Creativity Study</vt:lpstr>
      <vt:lpstr>Creativity Study</vt:lpstr>
      <vt:lpstr>Creativity Study</vt:lpstr>
      <vt:lpstr>Creativity Study: Next time</vt:lpstr>
    </vt:vector>
  </TitlesOfParts>
  <Company>Southern Methodist University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Sadler, Bivin Philip</dc:creator>
  <cp:lastModifiedBy>Homrighausen, Darren</cp:lastModifiedBy>
  <cp:revision>116</cp:revision>
  <dcterms:created xsi:type="dcterms:W3CDTF">2014-09-08T10:07:10Z</dcterms:created>
  <dcterms:modified xsi:type="dcterms:W3CDTF">2017-09-06T18:51:17Z</dcterms:modified>
</cp:coreProperties>
</file>