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97" r:id="rId2"/>
    <p:sldId id="342" r:id="rId3"/>
    <p:sldId id="341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43" r:id="rId13"/>
    <p:sldId id="334" r:id="rId14"/>
    <p:sldId id="339" r:id="rId15"/>
    <p:sldId id="34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dler, Bivin Philip" initials="SBP" lastIdx="1" clrIdx="0"/>
  <p:cmAuthor id="1" name="Microsoft Office User" initials="Office" lastIdx="1" clrIdx="1">
    <p:extLst/>
  </p:cmAuthor>
  <p:cmAuthor id="2" name="Microsoft Office User" initials="Office [2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61" autoAdjust="0"/>
    <p:restoredTop sz="92453"/>
  </p:normalViewPr>
  <p:slideViewPr>
    <p:cSldViewPr snapToGrid="0">
      <p:cViewPr>
        <p:scale>
          <a:sx n="91" d="100"/>
          <a:sy n="91" d="100"/>
        </p:scale>
        <p:origin x="144" y="-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27695-685F-49FD-9893-C53B7BBCDE76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E32AD-9AF3-4101-B38C-45B71FAE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3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9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39AA6-FA43-43D2-AC30-6B73533D2B6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2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5E8C77-F075-4443-BDC3-6B877140820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06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1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41D47-0F9B-42AA-9502-8CC4830DFCA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10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55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79BFEE-52BD-4BE0-94C7-06B01ACF3A9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9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8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45BE4-C238-4599-8AA5-D020FA1823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534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AED8DA-D847-4B2C-9265-8C39346120A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44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6F5F2-34A5-495D-BDE3-DD41883751D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22E670-A92B-4E87-8BC8-605B555D5E8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81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4" y="0"/>
            <a:ext cx="48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9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6" y="6459789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9"/>
            <a:ext cx="3486151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6370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9224478-803B-426A-9453-CAB0C9990173}" type="slidenum">
              <a:rPr lang="en-US" altLang="en-US" smtClean="0">
                <a:solidFill>
                  <a:srgbClr val="637052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0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914399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8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C8B780-A6CD-48FC-BB36-3871CDE655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24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6400800"/>
            <a:ext cx="9144002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6334318"/>
            <a:ext cx="9144002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3" y="6459789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9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9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7EF1939-3C87-43DB-A89B-601AEEBEAEDF}" type="slidenum">
              <a:rPr lang="en-US" altLang="en-US" smtClean="0">
                <a:latin typeface="Arial" charset="0"/>
                <a:ea typeface="MS PGothic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charset="0"/>
              <a:ea typeface="MS PGothic" pitchFamily="34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50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34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0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1.png"/><Relationship Id="rId11" Type="http://schemas.openxmlformats.org/officeDocument/2006/relationships/image" Target="../media/image4.png"/><Relationship Id="rId12" Type="http://schemas.openxmlformats.org/officeDocument/2006/relationships/image" Target="../media/image5.png"/><Relationship Id="rId13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../media/image4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Inference Using t-Distributions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9" y="4455621"/>
            <a:ext cx="7543800" cy="16985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t-distribution for two sample inference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39AA6-FA43-43D2-AC30-6B73533D2B6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09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286606"/>
            <a:ext cx="7543800" cy="1450757"/>
          </a:xfrm>
        </p:spPr>
        <p:txBody>
          <a:bodyPr/>
          <a:lstStyle/>
          <a:p>
            <a:r>
              <a:rPr lang="en-US" dirty="0"/>
              <a:t>Creativity </a:t>
            </a:r>
            <a:r>
              <a:rPr lang="en-US" dirty="0" smtClean="0"/>
              <a:t>Study: </a:t>
            </a:r>
            <a:br>
              <a:rPr lang="en-US" dirty="0" smtClean="0"/>
            </a:br>
            <a:r>
              <a:rPr lang="en-US" dirty="0" smtClean="0"/>
              <a:t>Confidence Interval with SAS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822959" y="1737363"/>
            <a:ext cx="7543800" cy="41200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409" y="1859008"/>
            <a:ext cx="4914900" cy="9144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92" y="2895053"/>
            <a:ext cx="6184900" cy="2971800"/>
          </a:xfrm>
          <a:prstGeom prst="rect">
            <a:avLst/>
          </a:prstGeom>
        </p:spPr>
      </p:pic>
      <p:sp>
        <p:nvSpPr>
          <p:cNvPr id="8" name="Frame 7"/>
          <p:cNvSpPr/>
          <p:nvPr/>
        </p:nvSpPr>
        <p:spPr>
          <a:xfrm>
            <a:off x="4441371" y="5316583"/>
            <a:ext cx="1254035" cy="2873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286606"/>
            <a:ext cx="7543800" cy="1450757"/>
          </a:xfrm>
        </p:spPr>
        <p:txBody>
          <a:bodyPr/>
          <a:lstStyle/>
          <a:p>
            <a:r>
              <a:rPr lang="en-US" dirty="0"/>
              <a:t>Creativity </a:t>
            </a:r>
            <a:r>
              <a:rPr lang="en-US" dirty="0" smtClean="0"/>
              <a:t>Study: </a:t>
            </a:r>
            <a:br>
              <a:rPr lang="en-US" dirty="0" smtClean="0"/>
            </a:br>
            <a:r>
              <a:rPr lang="en-US" dirty="0" smtClean="0"/>
              <a:t>Confidence Interval with SAS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822959" y="1737363"/>
            <a:ext cx="7543800" cy="41200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4441371" y="5316583"/>
            <a:ext cx="1254035" cy="2873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009" y="1833991"/>
            <a:ext cx="6235700" cy="9398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809" y="2979696"/>
            <a:ext cx="6057900" cy="2946400"/>
          </a:xfrm>
          <a:prstGeom prst="rect">
            <a:avLst/>
          </a:prstGeom>
        </p:spPr>
      </p:pic>
      <p:sp>
        <p:nvSpPr>
          <p:cNvPr id="10" name="Frame 9"/>
          <p:cNvSpPr/>
          <p:nvPr/>
        </p:nvSpPr>
        <p:spPr>
          <a:xfrm>
            <a:off x="6283234" y="1737363"/>
            <a:ext cx="1528355" cy="43107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4271554" y="5421086"/>
            <a:ext cx="1280160" cy="2873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1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Hypothesis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39AA6-FA43-43D2-AC30-6B73533D2B6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77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Hypothesis:</a:t>
            </a:r>
            <a:br>
              <a:rPr lang="en-US" dirty="0"/>
            </a:br>
            <a:r>
              <a:rPr lang="en-US" dirty="0"/>
              <a:t>Difference in Means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2506913"/>
                <a:ext cx="7543802" cy="3148298"/>
              </a:xfrm>
            </p:spPr>
            <p:txBody>
              <a:bodyPr>
                <a:norm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US" b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Then: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T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</m:acc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US" dirty="0" smtClean="0"/>
                  <a:t> is “approx. distributed”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t with </a:t>
                </a:r>
                <a:r>
                  <a:rPr lang="en-US" i="1" dirty="0" smtClean="0">
                    <a:solidFill>
                      <a:schemeClr val="accent2"/>
                    </a:solidFill>
                  </a:rPr>
                  <a:t>(n-1)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 degrees of freedom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If additionally the groups are independent, then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±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/2,(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−2)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𝑆𝐸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2506913"/>
                <a:ext cx="7543802" cy="3148298"/>
              </a:xfrm>
              <a:blipFill rotWithShape="0">
                <a:blip r:embed="rId2"/>
                <a:stretch>
                  <a:fillRect l="-2019" t="-2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25345" y="6023689"/>
            <a:ext cx="984019" cy="365125"/>
          </a:xfrm>
        </p:spPr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76598" y="2636339"/>
            <a:ext cx="2678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cap="small" dirty="0" smtClean="0">
                <a:solidFill>
                  <a:srgbClr val="FF0000"/>
                </a:solidFill>
              </a:rPr>
              <a:t>(one sample t-test statistic)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176598" y="4489084"/>
                <a:ext cx="52893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cap="small" dirty="0" smtClean="0">
                    <a:solidFill>
                      <a:srgbClr val="FF0000"/>
                    </a:solidFill>
                  </a:rPr>
                  <a:t>(100(1-</a:t>
                </a:r>
                <a14:m>
                  <m:oMath xmlns:m="http://schemas.openxmlformats.org/officeDocument/2006/math">
                    <m:r>
                      <a:rPr lang="en-US" b="1" i="1" u="sng" cap="small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𝜶</m:t>
                    </m:r>
                  </m:oMath>
                </a14:m>
                <a:r>
                  <a:rPr lang="en-US" b="1" u="sng" cap="small" dirty="0" smtClean="0">
                    <a:solidFill>
                      <a:srgbClr val="FF0000"/>
                    </a:solidFill>
                  </a:rPr>
                  <a:t>)% confidence interval for difference in mean)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598" y="4489084"/>
                <a:ext cx="5289397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922" t="-4717" r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822958" y="1776886"/>
            <a:ext cx="7543802" cy="11661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Suppose that the observations are independent and normal (or n &gt; 30)</a:t>
            </a:r>
            <a:endParaRPr lang="en-US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7425345" y="6459789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992904" y="4920231"/>
                <a:ext cx="2853540" cy="5089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 smtClean="0"/>
                  <a:t>t-statistic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charset="0"/>
                          </a:rPr>
                          <m:t>𝑆𝐸</m:t>
                        </m:r>
                        <m:r>
                          <a:rPr lang="en-US" sz="200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𝐸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904" y="4920231"/>
                <a:ext cx="2853540" cy="508922"/>
              </a:xfrm>
              <a:prstGeom prst="rect">
                <a:avLst/>
              </a:prstGeom>
              <a:blipFill rotWithShape="0">
                <a:blip r:embed="rId4"/>
                <a:stretch>
                  <a:fillRect l="-5342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64156" y="4896268"/>
                <a:ext cx="2383538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: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dirty="0"/>
                        <m:t> − 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: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dirty="0"/>
                        <m:t> − 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56" y="4896268"/>
                <a:ext cx="2383538" cy="923330"/>
              </a:xfrm>
              <a:prstGeom prst="rect">
                <a:avLst/>
              </a:prstGeom>
              <a:blipFill rotWithShape="0">
                <a:blip r:embed="rId5"/>
                <a:stretch>
                  <a:fillRect l="-3836" t="-48026" r="-5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22958" y="5558399"/>
            <a:ext cx="8321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“The </a:t>
            </a:r>
            <a:r>
              <a:rPr lang="en-US" sz="2000" u="sng" cap="small" smtClean="0"/>
              <a:t>p-value</a:t>
            </a:r>
            <a:r>
              <a:rPr lang="en-US" sz="2000" smtClean="0"/>
              <a:t> </a:t>
            </a:r>
            <a:r>
              <a:rPr lang="en-US" sz="2000" smtClean="0"/>
              <a:t>is </a:t>
            </a:r>
            <a:r>
              <a:rPr lang="en-US" sz="2000" dirty="0" smtClean="0"/>
              <a:t>the probability of getting a draw from </a:t>
            </a:r>
            <a:r>
              <a:rPr lang="en-US" sz="2000" dirty="0" smtClean="0"/>
              <a:t>a </a:t>
            </a:r>
            <a:r>
              <a:rPr lang="en-US" sz="2000" dirty="0" smtClean="0"/>
              <a:t>t-distribution (w/ n-2 degrees of freedom) that is at least </a:t>
            </a:r>
            <a:r>
              <a:rPr lang="en-US" sz="2000" dirty="0" smtClean="0"/>
              <a:t>extreme </a:t>
            </a:r>
            <a:r>
              <a:rPr lang="en-US" sz="2000" dirty="0" smtClean="0"/>
              <a:t>as the t-statistic”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577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Hypothesis:</a:t>
            </a:r>
            <a:br>
              <a:rPr lang="en-US" dirty="0"/>
            </a:br>
            <a:r>
              <a:rPr lang="en-US" dirty="0"/>
              <a:t>Difference in Means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8" y="2987358"/>
            <a:ext cx="4030667" cy="80831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5538" y="5366521"/>
                <a:ext cx="889846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 smtClean="0"/>
                  <a:t>“This experiment provides strong evidence that the intrinsic rather than extrinsic is associated with a higher scoring poem (p-value = 0.0054 from a two-sample t-test).  The estimated treatment effect is 4.14 pts (99% confidence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0.32, 7.96</m:t>
                        </m:r>
                      </m:e>
                    </m:d>
                  </m:oMath>
                </a14:m>
                <a:r>
                  <a:rPr lang="en-US" dirty="0" smtClean="0"/>
                  <a:t>) on a 40 </a:t>
                </a:r>
                <a:r>
                  <a:rPr lang="en-US" dirty="0" err="1" smtClean="0"/>
                  <a:t>pt</a:t>
                </a:r>
                <a:r>
                  <a:rPr lang="en-US" dirty="0" smtClean="0"/>
                  <a:t> scale”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8" y="5366521"/>
                <a:ext cx="8898462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548" t="-3289" r="-6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205" y="1931455"/>
            <a:ext cx="4867795" cy="3220875"/>
          </a:xfrm>
          <a:prstGeom prst="rect">
            <a:avLst/>
          </a:prstGeom>
        </p:spPr>
      </p:pic>
      <p:sp>
        <p:nvSpPr>
          <p:cNvPr id="12" name="Frame 11"/>
          <p:cNvSpPr/>
          <p:nvPr/>
        </p:nvSpPr>
        <p:spPr>
          <a:xfrm>
            <a:off x="5329646" y="4702629"/>
            <a:ext cx="2783609" cy="20900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2666" y="5045671"/>
            <a:ext cx="2315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cap="small" dirty="0" smtClean="0">
                <a:solidFill>
                  <a:srgbClr val="FF0000"/>
                </a:solidFill>
              </a:rPr>
              <a:t>(statistical conclusion)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1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Hypothesis:</a:t>
            </a:r>
            <a:br>
              <a:rPr lang="en-US" dirty="0"/>
            </a:br>
            <a:r>
              <a:rPr lang="en-US" dirty="0"/>
              <a:t>Difference in 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(Randomization versus T-test in SAS)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41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Sample Inference With the t-Distribution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39AA6-FA43-43D2-AC30-6B73533D2B6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8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Confidence Intervals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39AA6-FA43-43D2-AC30-6B73533D2B6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Creativity </a:t>
            </a:r>
            <a:r>
              <a:rPr lang="en-US" dirty="0" smtClean="0"/>
              <a:t>Study: </a:t>
            </a:r>
            <a:br>
              <a:rPr lang="en-US" dirty="0" smtClean="0"/>
            </a:br>
            <a:r>
              <a:rPr lang="en-US" dirty="0" smtClean="0"/>
              <a:t>Confidence Interval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3160184"/>
                <a:ext cx="7777702" cy="2922564"/>
              </a:xfrm>
            </p:spPr>
            <p:txBody>
              <a:bodyPr>
                <a:norm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US" dirty="0" smtClean="0">
                    <a:latin typeface="Cambria Math" charset="0"/>
                  </a:rPr>
                  <a:t> We can form a 100(1-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)%</m:t>
                    </m:r>
                  </m:oMath>
                </a14:m>
                <a:r>
                  <a:rPr lang="en-US" dirty="0" smtClean="0">
                    <a:latin typeface="Cambria Math" charset="0"/>
                  </a:rPr>
                  <a:t> 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dirty="0" smtClean="0">
                  <a:latin typeface="Cambria Math" charset="0"/>
                </a:endParaRPr>
              </a:p>
              <a:p>
                <a:pPr>
                  <a:buFont typeface="Arial" charset="0"/>
                  <a:buChar char="•"/>
                </a:pPr>
                <a:endParaRPr lang="en-US" b="0" dirty="0" smtClean="0"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±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/2,(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−2)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𝑆𝐸</m:t>
                    </m:r>
                    <m:r>
                      <a:rPr lang="en-US" sz="28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</a:p>
              <a:p>
                <a:r>
                  <a:rPr lang="en-US" sz="1800" dirty="0"/>
                  <a:t>(</a:t>
                </a:r>
                <a:r>
                  <a:rPr lang="en-US" sz="1800" dirty="0" smtClean="0"/>
                  <a:t>Here: the degrees of freedom is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𝑛</m:t>
                    </m:r>
                    <m:r>
                      <a:rPr lang="en-US" sz="1800" b="0" i="1" smtClean="0">
                        <a:latin typeface="Cambria Math" charset="0"/>
                      </a:rPr>
                      <m:t> −2= </m:t>
                    </m:r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𝐼</m:t>
                        </m:r>
                      </m:sub>
                    </m:sSub>
                    <m:r>
                      <a:rPr lang="en-US" sz="1800" b="0" i="1" smtClean="0">
                        <a:latin typeface="Cambria Math" charset="0"/>
                      </a:rPr>
                      <m:t> −1+ </m:t>
                    </m:r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𝐸</m:t>
                        </m:r>
                      </m:sub>
                    </m:sSub>
                    <m:r>
                      <a:rPr lang="en-US" sz="1800" b="0" i="1" smtClean="0">
                        <a:latin typeface="Cambria Math" charset="0"/>
                      </a:rPr>
                      <m:t> −1)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3160184"/>
                <a:ext cx="7777702" cy="2922564"/>
              </a:xfrm>
              <a:blipFill rotWithShape="0">
                <a:blip r:embed="rId2"/>
                <a:stretch>
                  <a:fillRect l="-1881" t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09553" y="5242777"/>
                <a:ext cx="70069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Reminder, we still need to assume that: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The units are normally distributed or that the sample is large enough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The intrinsic/extrinsic groups are independent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553" y="5242777"/>
                <a:ext cx="7006984" cy="923330"/>
              </a:xfrm>
              <a:prstGeom prst="rect">
                <a:avLst/>
              </a:prstGeom>
              <a:blipFill rotWithShape="0">
                <a:blip r:embed="rId8"/>
                <a:stretch>
                  <a:fillRect l="-696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308203" y="1912944"/>
                <a:ext cx="2438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 smtClean="0"/>
                  <a:t> Population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03" y="1912944"/>
                <a:ext cx="2438168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308203" y="2451315"/>
                <a:ext cx="2438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Population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03" y="2451315"/>
                <a:ext cx="2438168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2532356" y="1805978"/>
            <a:ext cx="3479007" cy="1314450"/>
            <a:chOff x="2532356" y="1845734"/>
            <a:chExt cx="3479007" cy="1314450"/>
          </a:xfrm>
        </p:grpSpPr>
        <p:pic>
          <p:nvPicPr>
            <p:cNvPr id="18" name="Content Placeholder 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356" y="1845734"/>
              <a:ext cx="3479007" cy="131445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011838" y="2629795"/>
              <a:ext cx="10417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06052" y="2133790"/>
              <a:ext cx="10417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I</a:t>
              </a:r>
              <a:endParaRPr lang="en-US" sz="11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6308203" y="2119887"/>
                <a:ext cx="2025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Population </a:t>
                </a:r>
                <a:r>
                  <a:rPr lang="en-US" dirty="0" err="1" smtClean="0">
                    <a:solidFill>
                      <a:schemeClr val="accent2"/>
                    </a:solidFill>
                  </a:rPr>
                  <a:t>sd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03" y="2119887"/>
                <a:ext cx="2025363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308203" y="2667737"/>
                <a:ext cx="212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Population </a:t>
                </a:r>
                <a:r>
                  <a:rPr lang="en-US" dirty="0" err="1" smtClean="0">
                    <a:solidFill>
                      <a:schemeClr val="accent2"/>
                    </a:solidFill>
                  </a:rPr>
                  <a:t>sd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03" y="2667737"/>
                <a:ext cx="2128724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9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Creativity </a:t>
            </a:r>
            <a:r>
              <a:rPr lang="en-US" dirty="0" smtClean="0"/>
              <a:t>Study: </a:t>
            </a:r>
            <a:br>
              <a:rPr lang="en-US" dirty="0" smtClean="0"/>
            </a:br>
            <a:r>
              <a:rPr lang="en-US" dirty="0" smtClean="0"/>
              <a:t>Confidence Interval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8" y="3160184"/>
                <a:ext cx="8321041" cy="2922564"/>
              </a:xfrm>
            </p:spPr>
            <p:txBody>
              <a:bodyPr>
                <a:no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Important consideration: What confidence level do we desire?</a:t>
                </a:r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en-US" dirty="0">
                    <a:latin typeface="Cambria Math" charset="0"/>
                  </a:rPr>
                  <a:t> </a:t>
                </a:r>
                <a:r>
                  <a:rPr lang="en-US" dirty="0" smtClean="0">
                    <a:latin typeface="Cambria Math" charset="0"/>
                  </a:rPr>
                  <a:t>A 100(1-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)%</m:t>
                    </m:r>
                  </m:oMath>
                </a14:m>
                <a:r>
                  <a:rPr lang="en-US" dirty="0">
                    <a:latin typeface="Cambria Math" charset="0"/>
                  </a:rPr>
                  <a:t> confidence </a:t>
                </a:r>
                <a:r>
                  <a:rPr lang="en-US" dirty="0" smtClean="0"/>
                  <a:t>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Cambria Math" charset="0"/>
                  </a:rPr>
                  <a:t> 100(1-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)%</m:t>
                    </m:r>
                  </m:oMath>
                </a14:m>
                <a:r>
                  <a:rPr lang="en-US" dirty="0">
                    <a:latin typeface="Cambria Math" charset="0"/>
                  </a:rPr>
                  <a:t> </a:t>
                </a:r>
                <a:r>
                  <a:rPr lang="en-US" dirty="0" smtClean="0">
                    <a:latin typeface="Cambria Math" charset="0"/>
                  </a:rPr>
                  <a:t>of the time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charset="0"/>
                  </a:rPr>
                  <a:t>(This means if we were to redo the experiment from the start 100 times, something like 100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dirty="0" smtClean="0">
                    <a:latin typeface="Cambria Math" charset="0"/>
                  </a:rPr>
                  <a:t>% of the time, the interval would not contain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8" y="3160184"/>
                <a:ext cx="8321041" cy="2922564"/>
              </a:xfrm>
              <a:blipFill rotWithShape="0">
                <a:blip r:embed="rId2"/>
                <a:stretch>
                  <a:fillRect l="-1832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08203" y="1952700"/>
                <a:ext cx="2438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 smtClean="0"/>
                  <a:t> Population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03" y="1952700"/>
                <a:ext cx="2438168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08203" y="2491071"/>
                <a:ext cx="2438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Population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03" y="2491071"/>
                <a:ext cx="2438168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2532356" y="1845734"/>
            <a:ext cx="3479007" cy="1314450"/>
            <a:chOff x="2532356" y="1845734"/>
            <a:chExt cx="3479007" cy="1314450"/>
          </a:xfrm>
        </p:grpSpPr>
        <p:pic>
          <p:nvPicPr>
            <p:cNvPr id="9" name="Content Placeholder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356" y="1845734"/>
              <a:ext cx="3479007" cy="131445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011838" y="2629795"/>
              <a:ext cx="10417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06052" y="2133790"/>
              <a:ext cx="10417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I</a:t>
              </a:r>
              <a:endParaRPr lang="en-US" sz="11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308203" y="2159643"/>
                <a:ext cx="2025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 smtClean="0"/>
                  <a:t> Population </a:t>
                </a:r>
                <a:r>
                  <a:rPr lang="en-US" dirty="0" err="1" smtClean="0"/>
                  <a:t>sd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03" y="2159643"/>
                <a:ext cx="2025363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308203" y="2707493"/>
                <a:ext cx="212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 smtClean="0"/>
                  <a:t> Population </a:t>
                </a:r>
                <a:r>
                  <a:rPr lang="en-US" dirty="0" err="1" smtClean="0"/>
                  <a:t>sd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03" y="2707493"/>
                <a:ext cx="2128724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49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Creativity </a:t>
            </a:r>
            <a:r>
              <a:rPr lang="en-US" dirty="0" smtClean="0"/>
              <a:t>Study: </a:t>
            </a:r>
            <a:br>
              <a:rPr lang="en-US" dirty="0" smtClean="0"/>
            </a:br>
            <a:r>
              <a:rPr lang="en-US" dirty="0" smtClean="0"/>
              <a:t>Confidence Interval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737363"/>
                <a:ext cx="8081890" cy="2922564"/>
              </a:xfrm>
            </p:spPr>
            <p:txBody>
              <a:bodyPr>
                <a:norm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US" dirty="0" smtClean="0"/>
                  <a:t>Let’s demand a 99% confidence interval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=0.01</m:t>
                    </m:r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For this study,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=23+24=47→</m:t>
                    </m:r>
                  </m:oMath>
                </a14:m>
                <a:r>
                  <a:rPr lang="en-US" dirty="0" smtClean="0"/>
                  <a:t> the degrees of freedom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=47 −2=45</m:t>
                    </m:r>
                  </m:oMath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737363"/>
                <a:ext cx="8081890" cy="2922564"/>
              </a:xfrm>
              <a:blipFill rotWithShape="0">
                <a:blip r:embed="rId2"/>
                <a:stretch>
                  <a:fillRect l="-1810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421" y="4465435"/>
            <a:ext cx="1092200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8" y="2772782"/>
            <a:ext cx="4356100" cy="1397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344303" y="4508993"/>
                <a:ext cx="2327560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/2,(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−2)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= 2.68959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03" y="4508993"/>
                <a:ext cx="2327560" cy="396006"/>
              </a:xfrm>
              <a:prstGeom prst="rect">
                <a:avLst/>
              </a:prstGeom>
              <a:blipFill rotWithShape="0">
                <a:blip r:embed="rId5"/>
                <a:stretch>
                  <a:fillRect t="-7692" r="-1575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83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Creativity </a:t>
            </a:r>
            <a:r>
              <a:rPr lang="en-US" dirty="0" smtClean="0"/>
              <a:t>Study: </a:t>
            </a:r>
            <a:br>
              <a:rPr lang="en-US" dirty="0" smtClean="0"/>
            </a:br>
            <a:r>
              <a:rPr lang="en-US" dirty="0" smtClean="0"/>
              <a:t>Confidence Interval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9440" y="4970444"/>
                <a:ext cx="4385420" cy="71668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sz="1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charset="0"/>
                                  </a:rPr>
                                  <m:t>−1) </m:t>
                                </m:r>
                                <m:r>
                                  <a:rPr lang="en-US" sz="1800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800" i="1">
                                <a:latin typeface="Cambria Math" charset="0"/>
                              </a:rPr>
                              <m:t>+ (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𝐸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charset="0"/>
                                  </a:rPr>
                                  <m:t>−1) </m:t>
                                </m:r>
                                <m:r>
                                  <a:rPr lang="en-US" sz="1800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charset="0"/>
                                  </a:rPr>
                                  <m:t>𝐸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charset="0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charset="0"/>
                              </a:rPr>
                              <m:t> −2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800" i="1" dirty="0" smtClean="0">
                    <a:latin typeface="Cambria Math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sz="180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23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charset="0"/>
                                  </a:rPr>
                                  <m:t>4.44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22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charset="0"/>
                                  </a:rPr>
                                  <m:t>5.25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800" b="0" i="1" smtClean="0">
                                <a:latin typeface="Cambria Math" charset="0"/>
                              </a:rPr>
                              <m:t>45</m:t>
                            </m:r>
                          </m:den>
                        </m:f>
                      </m:e>
                    </m:rad>
                  </m:oMath>
                </a14:m>
                <a:endParaRPr lang="en-US" sz="1800" i="1" dirty="0">
                  <a:latin typeface="Cambria Math" charset="0"/>
                </a:endParaRPr>
              </a:p>
              <a:p>
                <a:pPr>
                  <a:buFont typeface="Arial" charset="0"/>
                  <a:buChar char="•"/>
                </a:pPr>
                <a:endParaRPr lang="en-US" sz="18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440" y="4970444"/>
                <a:ext cx="4385420" cy="71668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14159" y="5687130"/>
                <a:ext cx="1287404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= 4.85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159" y="5687130"/>
                <a:ext cx="1287404" cy="390748"/>
              </a:xfrm>
              <a:prstGeom prst="rect">
                <a:avLst/>
              </a:prstGeom>
              <a:blipFill rotWithShape="0">
                <a:blip r:embed="rId3"/>
                <a:stretch>
                  <a:fillRect t="-7813" r="-3318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060" y="3832191"/>
            <a:ext cx="4178300" cy="189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60" y="1761461"/>
            <a:ext cx="4127500" cy="1879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0" y="3371314"/>
            <a:ext cx="3745948" cy="1222243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4015409" y="3127513"/>
            <a:ext cx="357808" cy="29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65381" y="4559251"/>
            <a:ext cx="407780" cy="26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58640" y="2430835"/>
                <a:ext cx="2713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=19.88 −15.74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40" y="2430835"/>
                <a:ext cx="2713563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114159" y="2036592"/>
                <a:ext cx="1955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=4.14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159" y="2036592"/>
                <a:ext cx="195534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ame 4"/>
          <p:cNvSpPr/>
          <p:nvPr/>
        </p:nvSpPr>
        <p:spPr>
          <a:xfrm>
            <a:off x="5734594" y="2664823"/>
            <a:ext cx="862149" cy="26125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5734593" y="4693162"/>
            <a:ext cx="862149" cy="26125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5721529" y="4240775"/>
            <a:ext cx="862149" cy="26125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721527" y="2177373"/>
            <a:ext cx="862149" cy="26125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5721526" y="4497378"/>
            <a:ext cx="862149" cy="26125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5721525" y="2421098"/>
            <a:ext cx="862149" cy="26125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67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Creativity </a:t>
            </a:r>
            <a:r>
              <a:rPr lang="en-US" dirty="0" smtClean="0"/>
              <a:t>Study: </a:t>
            </a:r>
            <a:br>
              <a:rPr lang="en-US" dirty="0" smtClean="0"/>
            </a:br>
            <a:r>
              <a:rPr lang="en-US" dirty="0" smtClean="0"/>
              <a:t>Confidence Interval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22958" y="1737363"/>
                <a:ext cx="7543802" cy="23949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To recap: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/2,(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−2)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2.68959</a:t>
                </a:r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=4.14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4.85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Arial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Arial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8" y="1737363"/>
                <a:ext cx="7543802" cy="2394961"/>
              </a:xfrm>
              <a:blipFill rotWithShape="0">
                <a:blip r:embed="rId2"/>
                <a:stretch>
                  <a:fillRect l="-2019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2959" y="4240695"/>
                <a:ext cx="4891852" cy="1226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What’s left to be done?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𝑆𝐸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𝐼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4.85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24</m:t>
                            </m:r>
                          </m:den>
                        </m:f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23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1.42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240695"/>
                <a:ext cx="4891852" cy="1226426"/>
              </a:xfrm>
              <a:prstGeom prst="rect">
                <a:avLst/>
              </a:prstGeom>
              <a:blipFill rotWithShape="0">
                <a:blip r:embed="rId3"/>
                <a:stretch>
                  <a:fillRect l="-998" t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4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286606"/>
            <a:ext cx="7543800" cy="1450757"/>
          </a:xfrm>
        </p:spPr>
        <p:txBody>
          <a:bodyPr/>
          <a:lstStyle/>
          <a:p>
            <a:r>
              <a:rPr lang="en-US" dirty="0"/>
              <a:t>Creativity </a:t>
            </a:r>
            <a:r>
              <a:rPr lang="en-US" dirty="0" smtClean="0"/>
              <a:t>Study: </a:t>
            </a:r>
            <a:br>
              <a:rPr lang="en-US" dirty="0" smtClean="0"/>
            </a:br>
            <a:r>
              <a:rPr lang="en-US" dirty="0" smtClean="0"/>
              <a:t>Confidence Interval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4638261"/>
                <a:ext cx="7790954" cy="16035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Putting it all together: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±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/2,(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−2)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𝑆𝐸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0.32, 7.96</m:t>
                        </m:r>
                      </m:e>
                    </m:d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“A range of plausible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0.32, 7.96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(units?) based </a:t>
                </a:r>
                <a:r>
                  <a:rPr lang="en-US" dirty="0" smtClean="0"/>
                  <a:t>on a 99% confidence interval”</a:t>
                </a: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Arial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4638261"/>
                <a:ext cx="7790954" cy="1603513"/>
              </a:xfrm>
              <a:blipFill rotWithShape="0">
                <a:blip r:embed="rId2"/>
                <a:stretch>
                  <a:fillRect l="-1956" t="-4183" b="-6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4"/>
              <p:cNvSpPr txBox="1">
                <a:spLocks/>
              </p:cNvSpPr>
              <p:nvPr/>
            </p:nvSpPr>
            <p:spPr>
              <a:xfrm>
                <a:off x="822959" y="1737363"/>
                <a:ext cx="7543800" cy="262393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To recap: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/2,(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−2)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2.68959</a:t>
                </a:r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=4.14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4.85 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𝑆𝐸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𝐼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4.85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24</m:t>
                            </m:r>
                          </m:den>
                        </m:f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23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1.42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Arial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1737363"/>
                <a:ext cx="7543800" cy="2623930"/>
              </a:xfrm>
              <a:prstGeom prst="rect">
                <a:avLst/>
              </a:prstGeom>
              <a:blipFill rotWithShape="0">
                <a:blip r:embed="rId3"/>
                <a:stretch>
                  <a:fillRect l="-2021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3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13304</TotalTime>
  <Words>321</Words>
  <Application>Microsoft Macintosh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Cambria Math</vt:lpstr>
      <vt:lpstr>MS PGothic</vt:lpstr>
      <vt:lpstr>Arial</vt:lpstr>
      <vt:lpstr>Retrospect</vt:lpstr>
      <vt:lpstr>Inference Using t-Distributions</vt:lpstr>
      <vt:lpstr>Two Sample Inference With the t-Distribution</vt:lpstr>
      <vt:lpstr>Confidence Intervals</vt:lpstr>
      <vt:lpstr>Creativity Study:  Confidence Interval</vt:lpstr>
      <vt:lpstr>Creativity Study:  Confidence Interval</vt:lpstr>
      <vt:lpstr>Creativity Study:  Confidence Interval</vt:lpstr>
      <vt:lpstr>Creativity Study:  Confidence Interval</vt:lpstr>
      <vt:lpstr>Creativity Study:  Confidence Interval</vt:lpstr>
      <vt:lpstr>Creativity Study:  Confidence Interval</vt:lpstr>
      <vt:lpstr>Creativity Study:  Confidence Interval with SAS</vt:lpstr>
      <vt:lpstr>Creativity Study:  Confidence Interval with SAS</vt:lpstr>
      <vt:lpstr>Hypothesis Test</vt:lpstr>
      <vt:lpstr>Testing Hypothesis: Difference in Means</vt:lpstr>
      <vt:lpstr>Testing Hypothesis: Difference in Means</vt:lpstr>
      <vt:lpstr>Testing Hypothesis: Difference in Means</vt:lpstr>
    </vt:vector>
  </TitlesOfParts>
  <Company>Southern Methodist University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Sadler, Bivin Philip</dc:creator>
  <cp:lastModifiedBy>Homrighausen, Darren</cp:lastModifiedBy>
  <cp:revision>142</cp:revision>
  <dcterms:created xsi:type="dcterms:W3CDTF">2014-09-08T10:07:10Z</dcterms:created>
  <dcterms:modified xsi:type="dcterms:W3CDTF">2017-09-07T18:34:03Z</dcterms:modified>
</cp:coreProperties>
</file>