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97" r:id="rId2"/>
    <p:sldId id="324" r:id="rId3"/>
    <p:sldId id="341" r:id="rId4"/>
    <p:sldId id="342" r:id="rId5"/>
    <p:sldId id="343" r:id="rId6"/>
    <p:sldId id="345" r:id="rId7"/>
    <p:sldId id="344" r:id="rId8"/>
    <p:sldId id="362" r:id="rId9"/>
    <p:sldId id="348" r:id="rId10"/>
    <p:sldId id="346" r:id="rId11"/>
    <p:sldId id="350" r:id="rId12"/>
    <p:sldId id="349" r:id="rId13"/>
    <p:sldId id="351" r:id="rId14"/>
    <p:sldId id="363" r:id="rId15"/>
    <p:sldId id="359" r:id="rId16"/>
    <p:sldId id="3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dler, Bivin Philip" initials="SBP" lastIdx="1" clrIdx="0"/>
  <p:cmAuthor id="1" name="Microsoft Office User" initials="Office" lastIdx="1" clrIdx="1">
    <p:extLst/>
  </p:cmAuthor>
  <p:cmAuthor id="2" name="Microsoft Office User" initials="Office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92453"/>
  </p:normalViewPr>
  <p:slideViewPr>
    <p:cSldViewPr snapToGrid="0">
      <p:cViewPr>
        <p:scale>
          <a:sx n="119" d="100"/>
          <a:sy n="119" d="100"/>
        </p:scale>
        <p:origin x="144" y="-18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7695-685F-49FD-9893-C53B7BBCDE76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32AD-9AF3-4101-B38C-45B71FAE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32AD-9AF3-4101-B38C-45B71FAED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E8C77-F075-4443-BDC3-6B87714082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0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41D47-0F9B-42AA-9502-8CC4830DFC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0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9BFEE-52BD-4BE0-94C7-06B01ACF3A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45BE4-C238-4599-8AA5-D020FA1823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3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ED8DA-D847-4B2C-9265-8C39346120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4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6F5F2-34A5-495D-BDE3-DD41883751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2E670-A92B-4E87-8BC8-605B555D5E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1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4" y="0"/>
            <a:ext cx="4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89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9"/>
            <a:ext cx="348615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224478-803B-426A-9453-CAB0C9990173}" type="slidenum">
              <a:rPr lang="en-US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0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9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8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C8B780-A6CD-48FC-BB36-3871CDE65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2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9144002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9144002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89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9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  <a:ea typeface="MS PGothic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9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7EF1939-3C87-43DB-A89B-601AEEBEAEDF}" type="slidenum">
              <a:rPr lang="en-US" altLang="en-US" smtClean="0">
                <a:latin typeface="Arial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latin typeface="Arial" charset="0"/>
              <a:ea typeface="MS PGothic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50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4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30.png"/><Relationship Id="rId8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Using t-Distributions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9" y="4455621"/>
            <a:ext cx="7543800" cy="169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t-distribution for two sample inference</a:t>
            </a:r>
          </a:p>
          <a:p>
            <a:r>
              <a:rPr lang="en-US" sz="2000" dirty="0" smtClean="0"/>
              <a:t>One-sided hypothesis testing and confidence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30" y="155308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One Sample Confidence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430496"/>
            <a:ext cx="2057400" cy="365125"/>
          </a:xfrm>
        </p:spPr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9463" y="2031829"/>
                <a:ext cx="2716462" cy="701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/2,(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63" y="2031829"/>
                <a:ext cx="2716462" cy="7014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56412" y="3519417"/>
                <a:ext cx="2024913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12" y="3519417"/>
                <a:ext cx="2024913" cy="7014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89569" y="1746534"/>
            <a:ext cx="3785425" cy="1365214"/>
            <a:chOff x="2229954" y="2624223"/>
            <a:chExt cx="4272994" cy="14180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9954" y="2624223"/>
              <a:ext cx="4227996" cy="1418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821" y="3395637"/>
              <a:ext cx="276127" cy="467292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940662" y="4565323"/>
            <a:ext cx="4034331" cy="1763248"/>
            <a:chOff x="5293634" y="4975783"/>
            <a:chExt cx="3481755" cy="1563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93634" y="4975783"/>
              <a:ext cx="3481755" cy="156313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0530" y="6084466"/>
              <a:ext cx="189678" cy="32099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940662" y="3264148"/>
            <a:ext cx="3955269" cy="1626332"/>
            <a:chOff x="336104" y="5003389"/>
            <a:chExt cx="3512538" cy="15355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104" y="5003389"/>
              <a:ext cx="3512538" cy="153552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964" y="6040336"/>
              <a:ext cx="189678" cy="320993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20513" y="2120753"/>
            <a:ext cx="205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Two Tailed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513" y="3606631"/>
            <a:ext cx="248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Lower One Tailed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559234" y="5309080"/>
            <a:ext cx="418011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49918" y="5912159"/>
            <a:ext cx="418011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728444" y="2246811"/>
            <a:ext cx="418011" cy="411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95655" y="3918074"/>
            <a:ext cx="418011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38916" y="1984574"/>
            <a:ext cx="418011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15749" y="5336392"/>
                <a:ext cx="2024913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49" y="5336392"/>
                <a:ext cx="2024913" cy="7014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79850" y="5423606"/>
            <a:ext cx="248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Upper One Tailed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94388" y="2232767"/>
            <a:ext cx="2834662" cy="42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81325" y="2429141"/>
            <a:ext cx="1333262" cy="2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33725" y="3900234"/>
            <a:ext cx="2525509" cy="61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927599" y="5639997"/>
            <a:ext cx="1273925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</a:t>
            </a:r>
            <a:br>
              <a:rPr lang="en-US" dirty="0" smtClean="0"/>
            </a:br>
            <a:r>
              <a:rPr lang="en-US" dirty="0" smtClean="0"/>
              <a:t>Confidence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440" y="4970444"/>
                <a:ext cx="4385420" cy="71668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sz="1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charset="0"/>
                                  </a:rPr>
                                  <m:t>−1) 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charset="0"/>
                              </a:rPr>
                              <m:t>+ (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charset="0"/>
                                  </a:rPr>
                                  <m:t>−1) </m:t>
                                </m:r>
                                <m:r>
                                  <a:rPr lang="en-US" sz="1800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charset="0"/>
                              </a:rPr>
                              <m:t> −2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i="1" dirty="0" smtClean="0">
                    <a:latin typeface="Cambria Math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sz="18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23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4.44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charset="0"/>
                                  </a:rPr>
                                  <m:t>5.25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charset="0"/>
                              </a:rPr>
                              <m:t>45</m:t>
                            </m:r>
                          </m:den>
                        </m:f>
                      </m:e>
                    </m:rad>
                  </m:oMath>
                </a14:m>
                <a:endParaRPr lang="en-US" sz="1800" i="1" dirty="0">
                  <a:latin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endParaRPr lang="en-US" sz="18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440" y="4970444"/>
                <a:ext cx="4385420" cy="71668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14159" y="5687130"/>
                <a:ext cx="12874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= 4.85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59" y="5687130"/>
                <a:ext cx="1287404" cy="390748"/>
              </a:xfrm>
              <a:prstGeom prst="rect">
                <a:avLst/>
              </a:prstGeom>
              <a:blipFill rotWithShape="0">
                <a:blip r:embed="rId3"/>
                <a:stretch>
                  <a:fillRect t="-7813" r="-3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60" y="3832191"/>
            <a:ext cx="4178300" cy="189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1761461"/>
            <a:ext cx="4127500" cy="187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0" y="3371314"/>
            <a:ext cx="3745948" cy="122224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015409" y="3127513"/>
            <a:ext cx="357808" cy="29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65381" y="4559251"/>
            <a:ext cx="407780" cy="26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8640" y="2430835"/>
                <a:ext cx="2713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=19.88 −15.74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40" y="2430835"/>
                <a:ext cx="271356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14159" y="2036592"/>
                <a:ext cx="195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=4.14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59" y="2036592"/>
                <a:ext cx="195534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ame 4"/>
          <p:cNvSpPr/>
          <p:nvPr/>
        </p:nvSpPr>
        <p:spPr>
          <a:xfrm>
            <a:off x="5734594" y="2664823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5734593" y="4693162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5721529" y="4240775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721527" y="2177373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5721526" y="4497378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5721525" y="2421098"/>
            <a:ext cx="862149" cy="2612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an Upper One-Tailed Confidence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755049" y="1763492"/>
            <a:ext cx="4034331" cy="1763248"/>
            <a:chOff x="5293634" y="4975783"/>
            <a:chExt cx="3481755" cy="1563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3634" y="4975783"/>
              <a:ext cx="3481755" cy="15631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0530" y="6084466"/>
              <a:ext cx="189678" cy="3209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7828" y="5358114"/>
                <a:ext cx="7568610" cy="411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>
                    <a:ea typeface="Cambria Math" charset="0"/>
                    <a:cs typeface="Cambria Math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,(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−2)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𝑆𝐸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:r>
                  <a:rPr lang="en-US" sz="2400" dirty="0" smtClean="0"/>
                  <a:t>= 4.14 – (1.68)(1.42) = 1.76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" y="5358114"/>
                <a:ext cx="7568610" cy="411779"/>
              </a:xfrm>
              <a:prstGeom prst="rect">
                <a:avLst/>
              </a:prstGeom>
              <a:blipFill rotWithShape="0">
                <a:blip r:embed="rId4"/>
                <a:stretch>
                  <a:fillRect l="-2415" t="-123529" r="-1530" b="-1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" y="2028858"/>
            <a:ext cx="3670300" cy="139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3526740"/>
            <a:ext cx="1092200" cy="50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80159" y="4320836"/>
                <a:ext cx="4891852" cy="672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4.85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24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23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1.42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59" y="4320836"/>
                <a:ext cx="4891852" cy="6724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7425345" y="2478262"/>
            <a:ext cx="418011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14762" y="3019839"/>
            <a:ext cx="418011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8560" y="3277057"/>
            <a:ext cx="418011" cy="300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88391" y="3250928"/>
                <a:ext cx="7676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µ</m:t>
                      </m:r>
                      <m:r>
                        <a:rPr lang="en-US" sz="1400" i="1" baseline="-2500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/>
                        </a:rPr>
                        <m:t>µ</m:t>
                      </m:r>
                      <m:r>
                        <a:rPr lang="en-US" sz="1400" i="1" baseline="-2500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391" y="3250928"/>
                <a:ext cx="767646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5993296" y="3232131"/>
            <a:ext cx="1641054" cy="204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P-values in SAS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73" y="1737363"/>
            <a:ext cx="4950174" cy="350774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2351314" y="3871350"/>
            <a:ext cx="2978331" cy="2220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3"/>
          </p:cNvCxnSpPr>
          <p:nvPr/>
        </p:nvCxnSpPr>
        <p:spPr>
          <a:xfrm flipH="1" flipV="1">
            <a:off x="5329645" y="3982385"/>
            <a:ext cx="229906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09" y="3797719"/>
            <a:ext cx="14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One-sided CI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263" y="5630091"/>
            <a:ext cx="809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“We are 95% confident that the difference in the mean creativity score for the intrinsic group vs. the extrinsic group is at least 1.7655 [units?]”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Five Steps to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787" y="1810146"/>
            <a:ext cx="776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</a:t>
            </a:r>
            <a:r>
              <a:rPr lang="en-US" sz="2400" dirty="0"/>
              <a:t>1</a:t>
            </a:r>
            <a:r>
              <a:rPr lang="en-US" sz="2400" dirty="0" smtClean="0"/>
              <a:t>: Identify the null and alternative hypothesis. 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8787" y="2271811"/>
            <a:ext cx="882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</a:t>
            </a:r>
            <a:r>
              <a:rPr lang="en-US" sz="2400" dirty="0"/>
              <a:t>2</a:t>
            </a:r>
            <a:r>
              <a:rPr lang="en-US" sz="2400" dirty="0" smtClean="0"/>
              <a:t>: Find the test statistic.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34685" y="3107371"/>
                <a:ext cx="2366481" cy="95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4.14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4.85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2.93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685" y="3107371"/>
                <a:ext cx="2366481" cy="9573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561194" y="1737363"/>
                <a:ext cx="1642629" cy="633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µ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µ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= 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µ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µ</m:t>
                    </m:r>
                    <m:r>
                      <a:rPr lang="en-US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D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94" y="1737363"/>
                <a:ext cx="1642629" cy="633635"/>
              </a:xfrm>
              <a:prstGeom prst="rect">
                <a:avLst/>
              </a:prstGeom>
              <a:blipFill rotWithShape="0">
                <a:blip r:embed="rId3"/>
                <a:stretch>
                  <a:fillRect t="-962" b="-5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072992" y="3082242"/>
                <a:ext cx="2313839" cy="1055995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ad>
                            <m:radPr>
                              <m:degHide m:val="on"/>
                              <m:ctrlPr>
                                <a:rPr lang="en-US" i="1" baseline="-25000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92" y="3082242"/>
                <a:ext cx="2313839" cy="10559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dirty="0" smtClean="0"/>
              <a:t>Five 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8787" y="4331257"/>
                <a:ext cx="88231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Step 3: Draw and shade the correct density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87" y="4331257"/>
                <a:ext cx="882314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3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601166" y="1175657"/>
            <a:ext cx="1497805" cy="36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(D = 0)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4773369"/>
            <a:ext cx="5033623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564778" y="4768380"/>
            <a:ext cx="260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 w/ </a:t>
            </a:r>
            <a:r>
              <a:rPr lang="en-US" dirty="0" err="1" smtClean="0"/>
              <a:t>df</a:t>
            </a:r>
            <a:r>
              <a:rPr lang="en-US" dirty="0" smtClean="0"/>
              <a:t> = 24 +23 – 2 = 45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24330" y="3637722"/>
            <a:ext cx="437322" cy="239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3" grpId="0"/>
      <p:bldP spid="54" grpId="0"/>
      <p:bldP spid="57" grpId="0"/>
      <p:bldP spid="23" grpId="0"/>
      <p:bldP spid="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1450757"/>
          </a:xfrm>
        </p:spPr>
        <p:txBody>
          <a:bodyPr/>
          <a:lstStyle/>
          <a:p>
            <a:r>
              <a:rPr lang="en-US" dirty="0" smtClean="0"/>
              <a:t>Five steps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2960" y="1796887"/>
            <a:ext cx="8823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4: Find the size of the shaded region</a:t>
            </a:r>
            <a:endParaRPr lang="en-US" sz="2400" dirty="0"/>
          </a:p>
        </p:txBody>
      </p: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48" y="2368584"/>
            <a:ext cx="5033623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969587" y="2368584"/>
            <a:ext cx="260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 w/ </a:t>
            </a:r>
            <a:r>
              <a:rPr lang="en-US" dirty="0" err="1" smtClean="0"/>
              <a:t>df</a:t>
            </a:r>
            <a:r>
              <a:rPr lang="en-US" dirty="0" smtClean="0"/>
              <a:t> = 24 +23 – 2 = 45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20478" y="2166730"/>
            <a:ext cx="1530626" cy="1451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2960" y="4157443"/>
            <a:ext cx="7933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 5: Include the results in a statistical conclusion  (hypothesis, p-value, and whether it is one-sided or two sided)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76014" y="3081998"/>
            <a:ext cx="98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(p-value)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9835" y="5377070"/>
            <a:ext cx="608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“There is convincing evidence that the intrinsic questionnaire mean is larger than the extrinsic (one-sided p-value =0.0027 from a pooled two-sample t-test for equal means)</a:t>
            </a:r>
            <a:r>
              <a:rPr lang="is-IS" dirty="0" smtClean="0">
                <a:solidFill>
                  <a:srgbClr val="FF0000"/>
                </a:solidFill>
              </a:rPr>
              <a:t>…”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160184"/>
                <a:ext cx="7543801" cy="3171168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If the questionnaires had no effect, then we would expect: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What is the scientific question of interest? Is it: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Is there any difference in the intrinsic/extrinsic group means?</a:t>
                </a:r>
              </a:p>
              <a:p>
                <a:pPr lvl="1">
                  <a:buFont typeface="Arial" charset="0"/>
                  <a:buChar char="•"/>
                </a:pPr>
                <a:endParaRPr lang="en-US" dirty="0"/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Is the intrinsic group mean larger than the extrinsic group mean?</a:t>
                </a:r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160184"/>
                <a:ext cx="7543801" cy="3171168"/>
              </a:xfrm>
              <a:blipFill rotWithShape="0">
                <a:blip r:embed="rId2"/>
                <a:stretch>
                  <a:fillRect l="-1939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08203" y="1952700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1952700"/>
                <a:ext cx="243816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08203" y="2491071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491071"/>
                <a:ext cx="2438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634298" y="3596012"/>
            <a:ext cx="173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(null hypothesis)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8061" y="5045376"/>
            <a:ext cx="2483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(alternative hypotheses)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32356" y="1845734"/>
            <a:ext cx="3479007" cy="1314450"/>
            <a:chOff x="2532356" y="1845734"/>
            <a:chExt cx="3479007" cy="1314450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56" y="1845734"/>
              <a:ext cx="3479007" cy="13144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11838" y="2629795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6052" y="2133790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66490" y="4760289"/>
                <a:ext cx="167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90" y="4760289"/>
                <a:ext cx="167180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66490" y="5786846"/>
                <a:ext cx="16958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90" y="5786846"/>
                <a:ext cx="169584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54717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3762339" y="4944955"/>
            <a:ext cx="320456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05795" y="5556793"/>
            <a:ext cx="4178656" cy="42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vs. Two-Sided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2" cy="438524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core of p-values for t-tests is (heuristically):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𝑟𝑎𝑡𝑖𝑜𝑠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𝑢𝑛𝑑𝑒𝑟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𝑎𝑠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𝑚𝑜𝑟𝑒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𝑒𝑥𝑡𝑟𝑒𝑚𝑒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𝑡h𝑎𝑛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𝑜𝑏𝑠𝑒𝑟𝑣𝑒𝑑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𝑠𝑡𝑎𝑡𝑖𝑠𝑡𝑖𝑐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#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𝑟𝑎𝑡𝑖𝑜𝑠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Of course, there are an infinite number of t-ratios, so we really interpret this as a </a:t>
                </a:r>
                <a:r>
                  <a:rPr lang="en-US" u="sng" cap="small" dirty="0" smtClean="0"/>
                  <a:t>probability</a:t>
                </a:r>
              </a:p>
              <a:p>
                <a:endParaRPr lang="en-US" u="sng" cap="small" dirty="0"/>
              </a:p>
              <a:p>
                <a:r>
                  <a:rPr lang="en-US" dirty="0" smtClean="0"/>
                  <a:t>“The p-value is the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probability </a:t>
                </a:r>
                <a:r>
                  <a:rPr lang="en-US" dirty="0" smtClean="0"/>
                  <a:t>of observing a t-ratio as or more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extreme </a:t>
                </a:r>
                <a:r>
                  <a:rPr lang="en-US" dirty="0" smtClean="0"/>
                  <a:t>as the observed t-statistic if the null hypothesis is true”</a:t>
                </a:r>
              </a:p>
              <a:p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For this to be made rigorous, we need to define </a:t>
                </a:r>
                <a:r>
                  <a:rPr lang="en-US" u="sng" cap="small" dirty="0" smtClean="0">
                    <a:solidFill>
                      <a:srgbClr val="FF0000"/>
                    </a:solidFill>
                  </a:rPr>
                  <a:t>extreme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This depends on the form of the alternative hypothesis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2" cy="4385249"/>
              </a:xfrm>
              <a:blipFill rotWithShape="0">
                <a:blip r:embed="rId3"/>
                <a:stretch>
                  <a:fillRect l="-1939" t="-1530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Two-Sided P-values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73787"/>
                <a:ext cx="7543801" cy="3033344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</a:rPr>
                  <a:t>Is there any difference in the intrinsic/extrinsic group means?</a:t>
                </a:r>
              </a:p>
              <a:p>
                <a:pPr lvl="1">
                  <a:buFont typeface="Arial" charset="0"/>
                  <a:buChar char="•"/>
                </a:pPr>
                <a:endParaRPr lang="en-US" dirty="0"/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comes from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far from zero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in either direction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This is interpreted quantitatively as is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large?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large?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73787"/>
                <a:ext cx="7543801" cy="3033344"/>
              </a:xfrm>
              <a:blipFill rotWithShape="0">
                <a:blip r:embed="rId2"/>
                <a:stretch>
                  <a:fillRect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91724" y="2233005"/>
                <a:ext cx="167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24" y="2233005"/>
                <a:ext cx="16718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2959" y="5003074"/>
                <a:ext cx="56300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can be summarized as:</a:t>
                </a: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| large?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5003074"/>
                <a:ext cx="5630092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86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4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73787"/>
                <a:ext cx="7543801" cy="3033344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charset="0"/>
                  <a:buChar char="•"/>
                </a:pPr>
                <a:r>
                  <a:rPr lang="en-US" dirty="0">
                    <a:solidFill>
                      <a:srgbClr val="0070C0"/>
                    </a:solidFill>
                  </a:rPr>
                  <a:t>Is the intrinsic group mean larger than the extrinsic group mean?</a:t>
                </a:r>
              </a:p>
              <a:p>
                <a:pPr lvl="1">
                  <a:buFont typeface="Arial" charset="0"/>
                  <a:buChar char="•"/>
                </a:pPr>
                <a:endParaRPr lang="en-US" dirty="0"/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comes from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far from zero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in the positive direction only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This is interpreted quantitatively as is</a:t>
                </a:r>
              </a:p>
              <a:p>
                <a:pPr lvl="2">
                  <a:buFont typeface="Arial" charset="0"/>
                  <a:buChar char="•"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large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73787"/>
                <a:ext cx="7543801" cy="3033344"/>
              </a:xfrm>
              <a:blipFill rotWithShape="0">
                <a:blip r:embed="rId2"/>
                <a:stretch>
                  <a:fillRect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1724" y="2225135"/>
                <a:ext cx="16958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24" y="2225135"/>
                <a:ext cx="1695849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5660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P-values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P-values in SAS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4" y="2807789"/>
            <a:ext cx="4950174" cy="3507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97" y="1861820"/>
            <a:ext cx="5765800" cy="93980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3017520" y="5760720"/>
            <a:ext cx="2978331" cy="2220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72891" y="4167051"/>
            <a:ext cx="2455818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09" y="3797719"/>
            <a:ext cx="145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One-sided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C5B7D-D6B0-4550-9BAF-D21F2647AC7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70" y="2023968"/>
            <a:ext cx="3954724" cy="296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023967"/>
            <a:ext cx="58413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025212"/>
            <a:ext cx="3969448" cy="29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8565" y="2250577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Two-sided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0202" y="225057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One-sided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7911" y="4663440"/>
            <a:ext cx="249140" cy="5737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380837" y="4663440"/>
            <a:ext cx="52252" cy="5737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917354" y="4663440"/>
            <a:ext cx="351435" cy="50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06034" y="5237223"/>
                <a:ext cx="2315057" cy="1179105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baseline="-25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ad>
                            <m:radPr>
                              <m:degHide m:val="on"/>
                              <m:ctrlPr>
                                <a:rPr lang="en-US" i="1" baseline="-2500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baseline="-25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baseline="-25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−4.14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34" y="5237223"/>
                <a:ext cx="2315057" cy="1179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47444" y="5238147"/>
                <a:ext cx="1996059" cy="902106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baseline="-25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ad>
                            <m:radPr>
                              <m:degHide m:val="on"/>
                              <m:ctrlPr>
                                <a:rPr lang="en-US" i="1" baseline="-2500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baseline="-25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baseline="-250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charset="0"/>
                        </a:rPr>
                        <m:t>4.14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44" y="5238147"/>
                <a:ext cx="1996059" cy="902106"/>
              </a:xfrm>
              <a:prstGeom prst="rect">
                <a:avLst/>
              </a:prstGeom>
              <a:blipFill rotWithShape="0">
                <a:blip r:embed="rId5"/>
                <a:stretch>
                  <a:fillRect b="-473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77318" y="5276616"/>
                <a:ext cx="2291378" cy="902106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baseline="-25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ad>
                            <m:radPr>
                              <m:degHide m:val="on"/>
                              <m:ctrlPr>
                                <a:rPr lang="en-US" i="1" baseline="-2500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baseline="-25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 baseline="-250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4.14</m:t>
                      </m:r>
                    </m:oMath>
                  </m:oMathPara>
                </a14:m>
                <a:endParaRPr lang="en-US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18" y="5276616"/>
                <a:ext cx="2291378" cy="902106"/>
              </a:xfrm>
              <a:prstGeom prst="rect">
                <a:avLst/>
              </a:prstGeom>
              <a:blipFill rotWithShape="0">
                <a:blip r:embed="rId6"/>
                <a:stretch>
                  <a:fillRect b="-473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1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and Two Tailed Confidence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06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773787"/>
                <a:ext cx="7543801" cy="2667584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charset="0"/>
                  <a:buChar char="•"/>
                </a:pPr>
                <a:r>
                  <a:rPr lang="en-US" dirty="0">
                    <a:solidFill>
                      <a:srgbClr val="0070C0"/>
                    </a:solidFill>
                  </a:rPr>
                  <a:t>Is the intrinsic group mean larger than the extrinsic group mean?</a:t>
                </a:r>
              </a:p>
              <a:p>
                <a:pPr lvl="1">
                  <a:buFont typeface="Arial" charset="0"/>
                  <a:buChar char="•"/>
                </a:pPr>
                <a:endParaRPr lang="en-US" dirty="0"/>
              </a:p>
              <a:p>
                <a:pPr lvl="1">
                  <a:buFont typeface="Arial" charset="0"/>
                  <a:buChar char="•"/>
                </a:pPr>
                <a:endParaRPr lang="en-US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comes from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far from zero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in the positive direction only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This is interpreted quantitatively as is</a:t>
                </a:r>
              </a:p>
              <a:p>
                <a:pPr lvl="2">
                  <a:buFont typeface="Arial" charset="0"/>
                  <a:buChar char="•"/>
                </a:pPr>
                <a:r>
                  <a:rPr lang="en-US" sz="1800" dirty="0" smtClean="0">
                    <a:solidFill>
                      <a:srgbClr val="0070C0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large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773787"/>
                <a:ext cx="7543801" cy="2667584"/>
              </a:xfrm>
              <a:blipFill rotWithShape="0">
                <a:blip r:embed="rId2"/>
                <a:stretch>
                  <a:fillRect t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1724" y="2225135"/>
                <a:ext cx="16958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24" y="2225135"/>
                <a:ext cx="1695849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5660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P-values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2959" y="4846319"/>
                <a:ext cx="75438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Related question:	</a:t>
                </a:r>
              </a:p>
              <a:p>
                <a:r>
                  <a:rPr lang="en-US" dirty="0" smtClean="0"/>
                  <a:t>   What is the smallest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 that is plausible for this data?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846319"/>
                <a:ext cx="754380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646" t="-4717" b="-5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20562</TotalTime>
  <Words>351</Words>
  <Application>Microsoft Macintosh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 Math</vt:lpstr>
      <vt:lpstr>MS PGothic</vt:lpstr>
      <vt:lpstr>Arial</vt:lpstr>
      <vt:lpstr>Retrospect</vt:lpstr>
      <vt:lpstr>Inference Using t-Distributions</vt:lpstr>
      <vt:lpstr>Creativity Study</vt:lpstr>
      <vt:lpstr>One-Sided vs. Two-Sided</vt:lpstr>
      <vt:lpstr>Two-Sided P-values</vt:lpstr>
      <vt:lpstr>One-Sided P-values</vt:lpstr>
      <vt:lpstr>One-Sided P-values in SAS</vt:lpstr>
      <vt:lpstr>Comparing the Distributions</vt:lpstr>
      <vt:lpstr>One and Two Tailed Confidence Intervals</vt:lpstr>
      <vt:lpstr>One-Sided P-values</vt:lpstr>
      <vt:lpstr>One Sample Confidence Interval</vt:lpstr>
      <vt:lpstr>Creativity Study:  Confidence Interval</vt:lpstr>
      <vt:lpstr>Constructing an Upper One-Tailed Confidence Interval</vt:lpstr>
      <vt:lpstr>One-Sided P-values in SAS</vt:lpstr>
      <vt:lpstr>Five Steps to Hypothesis Testing</vt:lpstr>
      <vt:lpstr>Five steps</vt:lpstr>
      <vt:lpstr>Five steps</vt:lpstr>
    </vt:vector>
  </TitlesOfParts>
  <Company>Southern Methodist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Sadler, Bivin Philip</dc:creator>
  <cp:lastModifiedBy>Homrighausen, Darren</cp:lastModifiedBy>
  <cp:revision>168</cp:revision>
  <dcterms:created xsi:type="dcterms:W3CDTF">2014-09-08T10:07:10Z</dcterms:created>
  <dcterms:modified xsi:type="dcterms:W3CDTF">2017-09-13T16:03:05Z</dcterms:modified>
</cp:coreProperties>
</file>