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364" r:id="rId3"/>
    <p:sldId id="352" r:id="rId4"/>
    <p:sldId id="353" r:id="rId5"/>
    <p:sldId id="355" r:id="rId6"/>
    <p:sldId id="356" r:id="rId7"/>
    <p:sldId id="324" r:id="rId8"/>
    <p:sldId id="365" r:id="rId9"/>
    <p:sldId id="357" r:id="rId10"/>
    <p:sldId id="358" r:id="rId11"/>
    <p:sldId id="359" r:id="rId12"/>
    <p:sldId id="332" r:id="rId13"/>
    <p:sldId id="339" r:id="rId14"/>
    <p:sldId id="340" r:id="rId15"/>
    <p:sldId id="333" r:id="rId16"/>
    <p:sldId id="334" r:id="rId17"/>
    <p:sldId id="336" r:id="rId18"/>
    <p:sldId id="342" r:id="rId19"/>
    <p:sldId id="366" r:id="rId20"/>
    <p:sldId id="360" r:id="rId21"/>
    <p:sldId id="344" r:id="rId22"/>
    <p:sldId id="362" r:id="rId23"/>
    <p:sldId id="361" r:id="rId24"/>
    <p:sldId id="34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3"/>
    <p:restoredTop sz="92463"/>
  </p:normalViewPr>
  <p:slideViewPr>
    <p:cSldViewPr>
      <p:cViewPr>
        <p:scale>
          <a:sx n="100" d="100"/>
          <a:sy n="100" d="100"/>
        </p:scale>
        <p:origin x="1648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B40A2-9F0E-5541-8505-ACE9337C6789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AD06-2F85-BF4E-AD57-43811BB6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D06-2F85-BF4E-AD57-43811BB62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B5F0-1689-554A-8FCD-EB6DE6A91621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2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4C6A-D639-4E4C-A2E9-FB4889832905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9462-C528-8346-BA0D-6553610D37DD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A811-4E18-F245-B5D0-839D642231ED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138-BC25-5640-B811-4F47A74D27F6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86BE-035C-4B4A-8F4B-EB0D2D782027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8081-8FE8-BE43-BF79-DB4C436F9307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6CCF-2EE8-1243-B715-ED5C0697D2EA}" type="datetime1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75A9-8AB0-A04A-A50D-55D8768130F7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9CC8F3-C4FD-E946-A6E5-AE4BE7D2E487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828-5952-D14C-B944-A97289B38545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22451B-AD45-7642-BC55-27C85E5B7BF7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0F1BDB-6CE4-495C-AC30-106FDA6476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3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Closer Look at Assumptions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last time: Confidence interval/hypothesis test duality</a:t>
            </a:r>
          </a:p>
          <a:p>
            <a:r>
              <a:rPr lang="en-US" dirty="0" smtClean="0"/>
              <a:t>Robustness of T-tools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of </a:t>
            </a:r>
            <a:r>
              <a:rPr lang="en-US" dirty="0" smtClean="0"/>
              <a:t>T-tools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84910"/>
            <a:ext cx="3756184" cy="88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90800"/>
            <a:ext cx="4958279" cy="37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“</a:t>
            </a:r>
            <a:r>
              <a:rPr lang="en-US" dirty="0" err="1" smtClean="0"/>
              <a:t>Rossman</a:t>
            </a:r>
            <a:r>
              <a:rPr lang="en-US" dirty="0"/>
              <a:t>/</a:t>
            </a:r>
            <a:r>
              <a:rPr lang="en-US" dirty="0" smtClean="0"/>
              <a:t>Chance” applet: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www.rossmanchance.com</a:t>
            </a:r>
            <a:r>
              <a:rPr lang="en-US" dirty="0"/>
              <a:t>/applets/</a:t>
            </a:r>
            <a:r>
              <a:rPr lang="en-US" dirty="0" err="1"/>
              <a:t>ConfSim.html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Data, How Do We Check the Normality </a:t>
            </a:r>
            <a:r>
              <a:rPr lang="en-US" smtClean="0"/>
              <a:t>Assumption?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2056"/>
            <a:ext cx="3352800" cy="2541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794690"/>
            <a:ext cx="3359188" cy="254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724400"/>
            <a:ext cx="3416193" cy="1522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876800"/>
            <a:ext cx="2862262" cy="990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0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0094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0177" y="2113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62165" y="21658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100</a:t>
            </a:r>
            <a:endParaRPr lang="en-US" dirty="0"/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 flipV="1">
            <a:off x="3810000" y="4038600"/>
            <a:ext cx="1447800" cy="13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77100" y="4343400"/>
            <a:ext cx="342900" cy="120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QQ plots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42050"/>
              </p:ext>
            </p:extLst>
          </p:nvPr>
        </p:nvGraphicFramePr>
        <p:xfrm>
          <a:off x="152400" y="1777365"/>
          <a:ext cx="1447800" cy="2983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41.2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76.6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109.3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134.5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148.6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71" y="1844641"/>
            <a:ext cx="6142371" cy="195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00449"/>
            <a:ext cx="3962400" cy="24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/>
          <a:lstStyle/>
          <a:p>
            <a:r>
              <a:rPr lang="en-US" dirty="0" smtClean="0"/>
              <a:t>Normal QQ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14"/>
          <a:stretch/>
        </p:blipFill>
        <p:spPr bwMode="auto">
          <a:xfrm>
            <a:off x="381000" y="3753612"/>
            <a:ext cx="2347490" cy="25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6" r="32929"/>
          <a:stretch/>
        </p:blipFill>
        <p:spPr bwMode="auto">
          <a:xfrm>
            <a:off x="3657600" y="3700555"/>
            <a:ext cx="1850571" cy="25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1"/>
          <a:stretch/>
        </p:blipFill>
        <p:spPr bwMode="auto">
          <a:xfrm>
            <a:off x="6477000" y="3700555"/>
            <a:ext cx="2057400" cy="25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3710" y="2057400"/>
            <a:ext cx="644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sample comes from a normal distribution, it will have similar </a:t>
            </a:r>
            <a:r>
              <a:rPr lang="en-US" sz="2400" dirty="0" err="1" smtClean="0"/>
              <a:t>quantiles</a:t>
            </a:r>
            <a:r>
              <a:rPr lang="en-US" sz="2400" dirty="0" smtClean="0"/>
              <a:t> as the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Data, How Do We Check the Normality Assumption?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7" y="1808134"/>
            <a:ext cx="3167833" cy="2407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0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21" y="1808134"/>
            <a:ext cx="3130760" cy="2371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80094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20663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187264"/>
            <a:ext cx="249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</a:t>
            </a:r>
            <a:r>
              <a:rPr lang="en-US" smtClean="0"/>
              <a:t>in this case?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7216" y="1894667"/>
            <a:ext cx="201168" cy="2198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2384" y="5216927"/>
            <a:ext cx="24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Data, How Do We Check the Normality Assumption?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7" y="1840371"/>
            <a:ext cx="3167833" cy="2416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80094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3700" y="21809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6" y="1863580"/>
            <a:ext cx="3129854" cy="2369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64307" y="21809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47" y="4712732"/>
            <a:ext cx="3295131" cy="14594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6800" y="5187264"/>
            <a:ext cx="249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</a:t>
            </a:r>
            <a:r>
              <a:rPr lang="en-US" smtClean="0"/>
              <a:t>in this case?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0716" y="1943100"/>
            <a:ext cx="201168" cy="2198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Way to Decide: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09939"/>
              </p:ext>
            </p:extLst>
          </p:nvPr>
        </p:nvGraphicFramePr>
        <p:xfrm>
          <a:off x="1295400" y="1905000"/>
          <a:ext cx="6858000" cy="439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682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Sample Size</a:t>
                      </a:r>
                      <a:endParaRPr lang="en-US" dirty="0"/>
                    </a:p>
                  </a:txBody>
                  <a:tcPr/>
                </a:tc>
              </a:tr>
              <a:tr h="1997672">
                <a:tc>
                  <a:txBody>
                    <a:bodyPr/>
                    <a:lstStyle/>
                    <a:p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to no Evidence Against Normality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Problem if you</a:t>
                      </a:r>
                      <a:r>
                        <a:rPr lang="en-US" baseline="0" dirty="0" smtClean="0"/>
                        <a:t> feel Normality is a safe assumption … run the T-Test. (You may want to be “conservative” here and run a test with less assumptions.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Problem!  </a:t>
                      </a:r>
                    </a:p>
                    <a:p>
                      <a:r>
                        <a:rPr lang="en-US" dirty="0" smtClean="0"/>
                        <a:t>Run the</a:t>
                      </a:r>
                      <a:r>
                        <a:rPr lang="en-US" baseline="0" dirty="0" smtClean="0"/>
                        <a:t> T-Test</a:t>
                      </a:r>
                      <a:endParaRPr lang="en-US" dirty="0"/>
                    </a:p>
                  </a:txBody>
                  <a:tcPr/>
                </a:tc>
              </a:tr>
              <a:tr h="1997672"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</a:t>
                      </a:r>
                      <a:r>
                        <a:rPr lang="en-US" baseline="0" dirty="0" smtClean="0"/>
                        <a:t> Evidence Against Normality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</a:t>
                      </a:r>
                      <a:r>
                        <a:rPr lang="en-US" baseline="0" dirty="0" smtClean="0"/>
                        <a:t> are not met and test is not robust here … Do not run the T-Test and proceed to a test with less / different assumptions.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Problem</a:t>
                      </a:r>
                      <a:r>
                        <a:rPr lang="en-US" baseline="0" dirty="0" smtClean="0"/>
                        <a:t> .. You have the CLT.  Run the T-Test.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59101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for T-Tools: </a:t>
            </a:r>
            <a:br>
              <a:rPr lang="en-US" dirty="0"/>
            </a:br>
            <a:r>
              <a:rPr lang="en-US" dirty="0"/>
              <a:t>Equal Variances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Examining Confidence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</a:t>
            </a:r>
            <a:r>
              <a:rPr lang="en-US" dirty="0" smtClean="0"/>
              <a:t>two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sample </a:t>
            </a:r>
            <a:r>
              <a:rPr lang="en-US" dirty="0" smtClean="0"/>
              <a:t>T-Tools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/>
              <a:t>Samples are drawn from a </a:t>
            </a:r>
            <a:r>
              <a:rPr lang="en-US" dirty="0" smtClean="0"/>
              <a:t>normally </a:t>
            </a:r>
            <a:r>
              <a:rPr lang="en-US" dirty="0"/>
              <a:t>distributed </a:t>
            </a:r>
            <a:r>
              <a:rPr lang="en-US" dirty="0" smtClean="0"/>
              <a:t>population</a:t>
            </a:r>
            <a:endParaRPr lang="en-US" dirty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/>
              <a:t>The observations in the sample are independent of one </a:t>
            </a:r>
            <a:r>
              <a:rPr lang="en-US" dirty="0" smtClean="0"/>
              <a:t>another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/>
              <a:t>If it is a two sample test, both populations are assumed to have the same standard </a:t>
            </a:r>
            <a:r>
              <a:rPr lang="en-US" dirty="0" smtClean="0"/>
              <a:t>deviation</a:t>
            </a:r>
          </a:p>
          <a:p>
            <a:endParaRPr lang="en-US" dirty="0"/>
          </a:p>
          <a:p>
            <a:r>
              <a:rPr lang="en-US" dirty="0" smtClean="0"/>
              <a:t>There are two standard diagnoses: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Look at histograms of the groups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 a hypothesis test for equal variances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at Histograms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21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8161"/>
            <a:ext cx="3886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88161"/>
            <a:ext cx="3830354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Equal Variances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population variances are equal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population variances are not equal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75181"/>
            <a:ext cx="4114800" cy="3564466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6019800" y="5334000"/>
            <a:ext cx="21336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at Histograms &amp; </a:t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/>
              <a:t>for Equal </a:t>
            </a:r>
            <a:r>
              <a:rPr lang="en-US" dirty="0" smtClean="0"/>
              <a:t>Variances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753611"/>
            <a:ext cx="3810001" cy="114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8161"/>
            <a:ext cx="3886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88161"/>
            <a:ext cx="3830354" cy="288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806598"/>
            <a:ext cx="4135328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happens if we detect unequal variances?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no longer makes sense to “pool” the sample standard deviation estimators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need to make some sort of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could mean a transformation or a </a:t>
            </a:r>
            <a:r>
              <a:rPr lang="en-US" smtClean="0"/>
              <a:t>different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“</a:t>
            </a:r>
            <a:r>
              <a:rPr lang="en-US" dirty="0" err="1" smtClean="0"/>
              <a:t>Rossman</a:t>
            </a:r>
            <a:r>
              <a:rPr lang="en-US" dirty="0"/>
              <a:t>/</a:t>
            </a:r>
            <a:r>
              <a:rPr lang="en-US" dirty="0" smtClean="0"/>
              <a:t>Chance” applet: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www.rossmanchance.com</a:t>
            </a:r>
            <a:r>
              <a:rPr lang="en-US" dirty="0"/>
              <a:t>/applets/</a:t>
            </a:r>
            <a:r>
              <a:rPr lang="en-US" dirty="0" err="1"/>
              <a:t>ConfSim.html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&amp; Hypothesis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75686"/>
            <a:ext cx="5190490" cy="83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58393"/>
            <a:ext cx="5342890" cy="3558209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3657600" y="4800600"/>
            <a:ext cx="31242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495799" y="5638800"/>
            <a:ext cx="3073133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2341" y="2332146"/>
                <a:ext cx="27432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formed a 95% confidence interval that doesn’t contain zero</a:t>
                </a:r>
              </a:p>
              <a:p>
                <a:endParaRPr lang="en-US" dirty="0"/>
              </a:p>
              <a:p>
                <a:r>
                  <a:rPr lang="en-US" dirty="0" smtClean="0"/>
                  <a:t>We did a (two-sided) hypothesis test for the difference in means equaling zero:</a:t>
                </a:r>
              </a:p>
              <a:p>
                <a:r>
                  <a:rPr lang="en-US" dirty="0" smtClean="0"/>
                  <a:t>0.0054 =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= 0.05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41" y="2332146"/>
                <a:ext cx="2743200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1778" t="-1415" r="-1111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2960" y="522106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>
                <a:solidFill>
                  <a:srgbClr val="FF0000"/>
                </a:solidFill>
              </a:rPr>
              <a:t>Question: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a coincidence?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6800" y="1767905"/>
                <a:ext cx="1864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767905"/>
                <a:ext cx="186435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514600" y="2137237"/>
            <a:ext cx="152400" cy="83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8800" y="2137237"/>
            <a:ext cx="762000" cy="220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1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Not At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20" y="1748689"/>
            <a:ext cx="5325880" cy="3546881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6553201" y="4707734"/>
            <a:ext cx="533400" cy="245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60" y="3962400"/>
            <a:ext cx="25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get a more </a:t>
            </a:r>
            <a:r>
              <a:rPr lang="en-US" smtClean="0"/>
              <a:t>precise p-value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11" y="5139117"/>
            <a:ext cx="5048443" cy="665207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6104120" y="2802734"/>
            <a:ext cx="533400" cy="245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029200" y="2773424"/>
            <a:ext cx="533400" cy="2745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20" y="5804324"/>
            <a:ext cx="1270000" cy="4953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19400" y="4419600"/>
            <a:ext cx="2971800" cy="163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74" y="2910711"/>
            <a:ext cx="2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these ingredients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988681" y="2802734"/>
            <a:ext cx="2040519" cy="24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1"/>
          </p:cNvCxnSpPr>
          <p:nvPr/>
        </p:nvCxnSpPr>
        <p:spPr>
          <a:xfrm flipV="1">
            <a:off x="2988681" y="2925367"/>
            <a:ext cx="3115439" cy="30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28" y="2995511"/>
            <a:ext cx="5333472" cy="3252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&amp; Hypothesis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6</a:t>
            </a:fld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657600" y="4992469"/>
            <a:ext cx="31242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629107" y="5791200"/>
            <a:ext cx="2914693" cy="230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9569" y="2635746"/>
                <a:ext cx="24108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0.0053</a:t>
                </a:r>
                <a:r>
                  <a:rPr lang="is-IS" dirty="0" smtClean="0"/>
                  <a:t>…</a:t>
                </a:r>
                <a:endParaRPr lang="en-US" dirty="0"/>
              </a:p>
              <a:p>
                <a:r>
                  <a:rPr lang="en-US" dirty="0" smtClean="0"/>
                  <a:t>To form a 100(1-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)% Confidence Interval</a:t>
                </a:r>
              </a:p>
              <a:p>
                <a:endParaRPr lang="en-US" dirty="0"/>
              </a:p>
              <a:p>
                <a:r>
                  <a:rPr lang="en-US" dirty="0" smtClean="0"/>
                  <a:t>It barely excludes 0!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9" y="2635746"/>
                <a:ext cx="241083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227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81" y="2275862"/>
            <a:ext cx="5829300" cy="689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764248"/>
            <a:ext cx="1270000" cy="495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895600" y="3124200"/>
            <a:ext cx="2819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38522" y="3505200"/>
            <a:ext cx="3700278" cy="14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6800" y="1767905"/>
                <a:ext cx="1864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767905"/>
                <a:ext cx="186435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Take Away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100(1-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)% Confidence Intervals are</a:t>
                </a:r>
              </a:p>
              <a:p>
                <a:pPr marL="0" indent="0" algn="ctr">
                  <a:buNone/>
                </a:pPr>
                <a:r>
                  <a:rPr lang="en-US" u="sng" cap="small" dirty="0" smtClean="0">
                    <a:solidFill>
                      <a:srgbClr val="FF0000"/>
                    </a:solidFill>
                  </a:rPr>
                  <a:t>Equivalent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to Hypothesis Tests with p-value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</a:rPr>
                  <a:t>(Note: we are referencing two-sided version of both here)</a:t>
                </a:r>
              </a:p>
              <a:p>
                <a:pPr marL="0" indent="0">
                  <a:buNone/>
                </a:pPr>
                <a:r>
                  <a:rPr lang="en-US" u="sng" cap="small" dirty="0" smtClean="0">
                    <a:solidFill>
                      <a:srgbClr val="FF0000"/>
                    </a:solidFill>
                  </a:rPr>
                  <a:t>equivalent</a:t>
                </a:r>
                <a:r>
                  <a:rPr lang="en-US" dirty="0" smtClean="0"/>
                  <a:t>: The confidence interval will contain the null hypothesis value if and only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</m:oMath>
                </a14:m>
                <a:r>
                  <a:rPr lang="en-US" dirty="0" smtClean="0"/>
                  <a:t> p-value</a:t>
                </a:r>
              </a:p>
              <a:p>
                <a:pPr marL="0" indent="0">
                  <a:buNone/>
                </a:pPr>
                <a:endParaRPr lang="en-US" cap="small" dirty="0" smtClean="0"/>
              </a:p>
              <a:p>
                <a:pPr marL="0" indent="0">
                  <a:buNone/>
                </a:pPr>
                <a:r>
                  <a:rPr lang="en-US" sz="2400" cap="small" dirty="0" smtClean="0"/>
                  <a:t>Example:</a:t>
                </a:r>
                <a:endParaRPr lang="en-US" sz="2400" cap="small" dirty="0"/>
              </a:p>
              <a:p>
                <a:pPr marL="0" indent="0">
                  <a:buNone/>
                </a:pPr>
                <a:r>
                  <a:rPr lang="en-US" smtClean="0"/>
                  <a:t>A 95</a:t>
                </a:r>
                <a:r>
                  <a:rPr lang="en-US" dirty="0"/>
                  <a:t>% </a:t>
                </a:r>
                <a:r>
                  <a:rPr lang="en-US"/>
                  <a:t>confidence </a:t>
                </a:r>
                <a:r>
                  <a:rPr lang="en-US" smtClean="0"/>
                  <a:t>interval </a:t>
                </a:r>
                <a:r>
                  <a:rPr lang="en-US" dirty="0"/>
                  <a:t>for the </a:t>
                </a:r>
                <a:r>
                  <a:rPr lang="en-US"/>
                  <a:t>mean </a:t>
                </a:r>
                <a:r>
                  <a:rPr lang="en-US" smtClean="0"/>
                  <a:t>is </a:t>
                </a:r>
                <a:r>
                  <a:rPr lang="en-US" dirty="0"/>
                  <a:t>equivalent to </a:t>
                </a:r>
                <a:r>
                  <a:rPr lang="en-US" dirty="0" smtClean="0"/>
                  <a:t>a hypothesis test</a:t>
                </a:r>
                <a:r>
                  <a:rPr lang="en-US" dirty="0"/>
                  <a:t> </a:t>
                </a:r>
                <a:r>
                  <a:rPr lang="en-US" dirty="0" smtClean="0"/>
                  <a:t>with p-value = 0.05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3" t="-1667" r="-1616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for T-Tools: </a:t>
            </a:r>
            <a:br>
              <a:rPr lang="en-US" dirty="0"/>
            </a:br>
            <a:r>
              <a:rPr lang="en-US" dirty="0"/>
              <a:t>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</a:t>
            </a:r>
            <a:r>
              <a:rPr lang="en-US" dirty="0" smtClean="0"/>
              <a:t>the One Sample T-Tools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Samples are drawn from a Normally distributed population.</a:t>
            </a:r>
          </a:p>
          <a:p>
            <a:pPr marL="514350" indent="-514350">
              <a:buAutoNum type="arabicPeriod"/>
            </a:pPr>
            <a:r>
              <a:rPr lang="en-US" dirty="0"/>
              <a:t>The observations in the sample are independent of one another.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the original (population) distribution is not normal, the one sample t-test is still valid with a large enough sample size.  </a:t>
            </a:r>
          </a:p>
          <a:p>
            <a:pPr marL="0" indent="0">
              <a:buNone/>
            </a:pPr>
            <a:r>
              <a:rPr lang="en-US" dirty="0"/>
              <a:t>That is, the one sample t-test is </a:t>
            </a:r>
            <a:r>
              <a:rPr lang="en-US" b="1" u="sng" cap="small" dirty="0" smtClean="0">
                <a:solidFill>
                  <a:srgbClr val="FF0000"/>
                </a:solidFill>
              </a:rPr>
              <a:t>robust</a:t>
            </a:r>
            <a:r>
              <a:rPr lang="en-US" dirty="0" smtClean="0"/>
              <a:t> </a:t>
            </a:r>
            <a:r>
              <a:rPr lang="en-US" dirty="0"/>
              <a:t>to the normality assumption when the sample size is large enough.  </a:t>
            </a:r>
          </a:p>
          <a:p>
            <a:r>
              <a:rPr lang="en-US" b="1" u="sng" cap="small" dirty="0" smtClean="0">
                <a:solidFill>
                  <a:srgbClr val="FF0000"/>
                </a:solidFill>
              </a:rPr>
              <a:t>Robust</a:t>
            </a:r>
            <a:r>
              <a:rPr lang="en-US" dirty="0" smtClean="0"/>
              <a:t> means that even though the assumption isn’t necessarily met, the procedure can (but not always) work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BDB-6CE4-495C-AC30-106FDA64768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1941" y="3352800"/>
            <a:ext cx="233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(central limit theorem)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9223</TotalTime>
  <Words>641</Words>
  <Application>Microsoft Macintosh PowerPoint</Application>
  <PresentationFormat>On-screen Show (4:3)</PresentationFormat>
  <Paragraphs>132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Cambria Math</vt:lpstr>
      <vt:lpstr>Arial</vt:lpstr>
      <vt:lpstr>Retrospect</vt:lpstr>
      <vt:lpstr>A Closer Look at Assumptions</vt:lpstr>
      <vt:lpstr>Examining Confidence Intervals</vt:lpstr>
      <vt:lpstr>PowerPoint Presentation</vt:lpstr>
      <vt:lpstr>Confidence Intervals &amp; Hypothesis Tests</vt:lpstr>
      <vt:lpstr>Answer: Not At All!</vt:lpstr>
      <vt:lpstr>Confidence Intervals &amp; Hypothesis Tests</vt:lpstr>
      <vt:lpstr>The Take Away</vt:lpstr>
      <vt:lpstr>Assumptions for T-Tools:  Normality</vt:lpstr>
      <vt:lpstr>Assumptions of the One Sample T-Tools</vt:lpstr>
      <vt:lpstr>Robustness of T-tools</vt:lpstr>
      <vt:lpstr>PowerPoint Presentation</vt:lpstr>
      <vt:lpstr>Given Data, How Do We Check the Normality Assumption?</vt:lpstr>
      <vt:lpstr>Creating QQ plots</vt:lpstr>
      <vt:lpstr>Normal QQ Plot</vt:lpstr>
      <vt:lpstr>Given Data, How Do We Check the Normality Assumption?</vt:lpstr>
      <vt:lpstr>Given Data, How Do We Check the Normality Assumption?</vt:lpstr>
      <vt:lpstr>A Way to Decide: </vt:lpstr>
      <vt:lpstr>PowerPoint Presentation</vt:lpstr>
      <vt:lpstr>Assumptions for T-Tools:  Equal Variances</vt:lpstr>
      <vt:lpstr>Assumptions of two  sample T-Tools</vt:lpstr>
      <vt:lpstr>Looking at Histograms</vt:lpstr>
      <vt:lpstr>Test for Equal Variances</vt:lpstr>
      <vt:lpstr>Looking at Histograms &amp;  Test for Equal Variances</vt:lpstr>
      <vt:lpstr>What happens if we detect unequal variances?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Bivin Sadler</dc:creator>
  <cp:lastModifiedBy>Homrighausen, Darren</cp:lastModifiedBy>
  <cp:revision>104</cp:revision>
  <cp:lastPrinted>2017-09-14T17:14:13Z</cp:lastPrinted>
  <dcterms:created xsi:type="dcterms:W3CDTF">2014-09-09T15:34:14Z</dcterms:created>
  <dcterms:modified xsi:type="dcterms:W3CDTF">2017-09-14T18:10:28Z</dcterms:modified>
</cp:coreProperties>
</file>