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5"/>
  </p:notesMasterIdLst>
  <p:sldIdLst>
    <p:sldId id="256" r:id="rId2"/>
    <p:sldId id="427" r:id="rId3"/>
    <p:sldId id="361" r:id="rId4"/>
    <p:sldId id="364" r:id="rId5"/>
    <p:sldId id="360" r:id="rId6"/>
    <p:sldId id="428" r:id="rId7"/>
    <p:sldId id="366" r:id="rId8"/>
    <p:sldId id="367" r:id="rId9"/>
    <p:sldId id="368" r:id="rId10"/>
    <p:sldId id="370" r:id="rId11"/>
    <p:sldId id="429" r:id="rId12"/>
    <p:sldId id="372" r:id="rId13"/>
    <p:sldId id="373" r:id="rId14"/>
    <p:sldId id="374" r:id="rId15"/>
    <p:sldId id="375" r:id="rId16"/>
    <p:sldId id="376" r:id="rId17"/>
    <p:sldId id="377" r:id="rId18"/>
    <p:sldId id="409" r:id="rId19"/>
    <p:sldId id="379" r:id="rId20"/>
    <p:sldId id="380" r:id="rId21"/>
    <p:sldId id="381" r:id="rId22"/>
    <p:sldId id="382" r:id="rId23"/>
    <p:sldId id="410" r:id="rId24"/>
    <p:sldId id="384" r:id="rId25"/>
    <p:sldId id="411" r:id="rId26"/>
    <p:sldId id="386" r:id="rId27"/>
    <p:sldId id="387" r:id="rId28"/>
    <p:sldId id="388" r:id="rId29"/>
    <p:sldId id="412" r:id="rId30"/>
    <p:sldId id="390" r:id="rId31"/>
    <p:sldId id="413" r:id="rId32"/>
    <p:sldId id="392" r:id="rId33"/>
    <p:sldId id="393" r:id="rId34"/>
    <p:sldId id="430" r:id="rId35"/>
    <p:sldId id="416" r:id="rId36"/>
    <p:sldId id="417" r:id="rId37"/>
    <p:sldId id="415" r:id="rId38"/>
    <p:sldId id="419" r:id="rId39"/>
    <p:sldId id="424" r:id="rId40"/>
    <p:sldId id="421" r:id="rId41"/>
    <p:sldId id="422" r:id="rId42"/>
    <p:sldId id="425" r:id="rId43"/>
    <p:sldId id="426"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71"/>
    <p:restoredTop sz="92463"/>
  </p:normalViewPr>
  <p:slideViewPr>
    <p:cSldViewPr>
      <p:cViewPr>
        <p:scale>
          <a:sx n="121" d="100"/>
          <a:sy n="121" d="100"/>
        </p:scale>
        <p:origin x="1000" y="-8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B40A2-9F0E-5541-8505-ACE9337C6789}" type="datetimeFigureOut">
              <a:rPr lang="en-US" smtClean="0"/>
              <a:t>9/24/17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94AD06-2F85-BF4E-AD57-43811BB62983}" type="slidenum">
              <a:rPr lang="en-US" smtClean="0"/>
              <a:t>‹#›</a:t>
            </a:fld>
            <a:endParaRPr lang="en-US"/>
          </a:p>
        </p:txBody>
      </p:sp>
    </p:spTree>
    <p:extLst>
      <p:ext uri="{BB962C8B-B14F-4D97-AF65-F5344CB8AC3E}">
        <p14:creationId xmlns:p14="http://schemas.microsoft.com/office/powerpoint/2010/main" val="1234775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94AD06-2F85-BF4E-AD57-43811BB62983}" type="slidenum">
              <a:rPr lang="en-US" smtClean="0"/>
              <a:t>1</a:t>
            </a:fld>
            <a:endParaRPr lang="en-US"/>
          </a:p>
        </p:txBody>
      </p:sp>
    </p:spTree>
    <p:extLst>
      <p:ext uri="{BB962C8B-B14F-4D97-AF65-F5344CB8AC3E}">
        <p14:creationId xmlns:p14="http://schemas.microsoft.com/office/powerpoint/2010/main" val="1729128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Worst case:</a:t>
            </a:r>
            <a:r>
              <a:rPr lang="en-US" baseline="0" dirty="0" smtClean="0"/>
              <a:t> the variance from the larger group is smaller than the variance from smaller group:</a:t>
            </a:r>
            <a:endParaRPr lang="en-US" dirty="0"/>
          </a:p>
        </p:txBody>
      </p:sp>
      <p:sp>
        <p:nvSpPr>
          <p:cNvPr id="4" name="Slide Number Placeholder 3"/>
          <p:cNvSpPr>
            <a:spLocks noGrp="1"/>
          </p:cNvSpPr>
          <p:nvPr>
            <p:ph type="sldNum" sz="quarter" idx="10"/>
          </p:nvPr>
        </p:nvSpPr>
        <p:spPr/>
        <p:txBody>
          <a:bodyPr/>
          <a:lstStyle/>
          <a:p>
            <a:fld id="{3394AD06-2F85-BF4E-AD57-43811BB62983}" type="slidenum">
              <a:rPr lang="en-US" smtClean="0"/>
              <a:t>4</a:t>
            </a:fld>
            <a:endParaRPr lang="en-US"/>
          </a:p>
        </p:txBody>
      </p:sp>
    </p:spTree>
    <p:extLst>
      <p:ext uri="{BB962C8B-B14F-4D97-AF65-F5344CB8AC3E}">
        <p14:creationId xmlns:p14="http://schemas.microsoft.com/office/powerpoint/2010/main" val="940617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 Suppose</a:t>
            </a:r>
            <a:r>
              <a:rPr lang="en-US" baseline="0" dirty="0" smtClean="0"/>
              <a:t> you really don’t like me and find out I</a:t>
            </a:r>
            <a:r>
              <a:rPr lang="fr-FR" baseline="0" dirty="0" smtClean="0"/>
              <a:t>’</a:t>
            </a:r>
            <a:r>
              <a:rPr lang="en-US" baseline="0" dirty="0" smtClean="0"/>
              <a:t>m attending a party.  So, you don’t attend that party.  Are we independent?</a:t>
            </a:r>
            <a:endParaRPr lang="en-US" dirty="0"/>
          </a:p>
        </p:txBody>
      </p:sp>
      <p:sp>
        <p:nvSpPr>
          <p:cNvPr id="4" name="Slide Number Placeholder 3"/>
          <p:cNvSpPr>
            <a:spLocks noGrp="1"/>
          </p:cNvSpPr>
          <p:nvPr>
            <p:ph type="sldNum" sz="quarter" idx="10"/>
          </p:nvPr>
        </p:nvSpPr>
        <p:spPr/>
        <p:txBody>
          <a:bodyPr/>
          <a:lstStyle/>
          <a:p>
            <a:fld id="{3394AD06-2F85-BF4E-AD57-43811BB62983}" type="slidenum">
              <a:rPr lang="en-US" smtClean="0"/>
              <a:t>7</a:t>
            </a:fld>
            <a:endParaRPr lang="en-US"/>
          </a:p>
        </p:txBody>
      </p:sp>
    </p:spTree>
    <p:extLst>
      <p:ext uri="{BB962C8B-B14F-4D97-AF65-F5344CB8AC3E}">
        <p14:creationId xmlns:p14="http://schemas.microsoft.com/office/powerpoint/2010/main" val="1544491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 Suppose</a:t>
            </a:r>
            <a:r>
              <a:rPr lang="en-US" baseline="0" dirty="0" smtClean="0"/>
              <a:t> you really don’t like me and find out I</a:t>
            </a:r>
            <a:r>
              <a:rPr lang="fr-FR" baseline="0" dirty="0" smtClean="0"/>
              <a:t>’</a:t>
            </a:r>
            <a:r>
              <a:rPr lang="en-US" baseline="0" dirty="0" smtClean="0"/>
              <a:t>m attending a party.  So, you don’t attend that party.  Are </a:t>
            </a:r>
            <a:r>
              <a:rPr lang="en-US" baseline="0" smtClean="0"/>
              <a:t>we independent?</a:t>
            </a:r>
            <a:endParaRPr lang="en-US"/>
          </a:p>
        </p:txBody>
      </p:sp>
      <p:sp>
        <p:nvSpPr>
          <p:cNvPr id="4" name="Slide Number Placeholder 3"/>
          <p:cNvSpPr>
            <a:spLocks noGrp="1"/>
          </p:cNvSpPr>
          <p:nvPr>
            <p:ph type="sldNum" sz="quarter" idx="10"/>
          </p:nvPr>
        </p:nvSpPr>
        <p:spPr/>
        <p:txBody>
          <a:bodyPr/>
          <a:lstStyle/>
          <a:p>
            <a:fld id="{3394AD06-2F85-BF4E-AD57-43811BB62983}" type="slidenum">
              <a:rPr lang="en-US" smtClean="0"/>
              <a:t>8</a:t>
            </a:fld>
            <a:endParaRPr lang="en-US"/>
          </a:p>
        </p:txBody>
      </p:sp>
    </p:spTree>
    <p:extLst>
      <p:ext uri="{BB962C8B-B14F-4D97-AF65-F5344CB8AC3E}">
        <p14:creationId xmlns:p14="http://schemas.microsoft.com/office/powerpoint/2010/main" val="1726075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94AD06-2F85-BF4E-AD57-43811BB62983}" type="slidenum">
              <a:rPr lang="en-US" smtClean="0"/>
              <a:t>9</a:t>
            </a:fld>
            <a:endParaRPr lang="en-US"/>
          </a:p>
        </p:txBody>
      </p:sp>
    </p:spTree>
    <p:extLst>
      <p:ext uri="{BB962C8B-B14F-4D97-AF65-F5344CB8AC3E}">
        <p14:creationId xmlns:p14="http://schemas.microsoft.com/office/powerpoint/2010/main" val="1502184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94AD06-2F85-BF4E-AD57-43811BB62983}" type="slidenum">
              <a:rPr lang="en-US" smtClean="0"/>
              <a:t>10</a:t>
            </a:fld>
            <a:endParaRPr lang="en-US"/>
          </a:p>
        </p:txBody>
      </p:sp>
    </p:spTree>
    <p:extLst>
      <p:ext uri="{BB962C8B-B14F-4D97-AF65-F5344CB8AC3E}">
        <p14:creationId xmlns:p14="http://schemas.microsoft.com/office/powerpoint/2010/main" val="904159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94AD06-2F85-BF4E-AD57-43811BB62983}" type="slidenum">
              <a:rPr lang="en-US" smtClean="0"/>
              <a:t>19</a:t>
            </a:fld>
            <a:endParaRPr lang="en-US"/>
          </a:p>
        </p:txBody>
      </p:sp>
    </p:spTree>
    <p:extLst>
      <p:ext uri="{BB962C8B-B14F-4D97-AF65-F5344CB8AC3E}">
        <p14:creationId xmlns:p14="http://schemas.microsoft.com/office/powerpoint/2010/main" val="1141684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94AD06-2F85-BF4E-AD57-43811BB62983}" type="slidenum">
              <a:rPr lang="en-US" smtClean="0"/>
              <a:t>42</a:t>
            </a:fld>
            <a:endParaRPr lang="en-US"/>
          </a:p>
        </p:txBody>
      </p:sp>
    </p:spTree>
    <p:extLst>
      <p:ext uri="{BB962C8B-B14F-4D97-AF65-F5344CB8AC3E}">
        <p14:creationId xmlns:p14="http://schemas.microsoft.com/office/powerpoint/2010/main" val="411843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94AD06-2F85-BF4E-AD57-43811BB62983}" type="slidenum">
              <a:rPr lang="en-US" smtClean="0"/>
              <a:t>43</a:t>
            </a:fld>
            <a:endParaRPr lang="en-US"/>
          </a:p>
        </p:txBody>
      </p:sp>
    </p:spTree>
    <p:extLst>
      <p:ext uri="{BB962C8B-B14F-4D97-AF65-F5344CB8AC3E}">
        <p14:creationId xmlns:p14="http://schemas.microsoft.com/office/powerpoint/2010/main" val="174655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20490-16F8-0A46-BE2E-F4F171E7013F}" type="datetime1">
              <a:rPr lang="en-US" smtClean="0"/>
              <a:t>9/24/17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F1BDB-6CE4-495C-AC30-106FDA64768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9623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6DF518-83EF-A24F-AFFD-491DB1EA372E}" type="datetime1">
              <a:rPr lang="en-US" smtClean="0"/>
              <a:t>9/24/17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F1BDB-6CE4-495C-AC30-106FDA64768F}" type="slidenum">
              <a:rPr lang="en-US" smtClean="0"/>
              <a:t>‹#›</a:t>
            </a:fld>
            <a:endParaRPr lang="en-US"/>
          </a:p>
        </p:txBody>
      </p:sp>
    </p:spTree>
    <p:extLst>
      <p:ext uri="{BB962C8B-B14F-4D97-AF65-F5344CB8AC3E}">
        <p14:creationId xmlns:p14="http://schemas.microsoft.com/office/powerpoint/2010/main" val="754834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328B35-DCF2-6242-885B-C0E6E60570D8}" type="datetime1">
              <a:rPr lang="en-US" smtClean="0"/>
              <a:t>9/24/17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F1BDB-6CE4-495C-AC30-106FDA64768F}" type="slidenum">
              <a:rPr lang="en-US" smtClean="0"/>
              <a:t>‹#›</a:t>
            </a:fld>
            <a:endParaRPr lang="en-US"/>
          </a:p>
        </p:txBody>
      </p:sp>
    </p:spTree>
    <p:extLst>
      <p:ext uri="{BB962C8B-B14F-4D97-AF65-F5344CB8AC3E}">
        <p14:creationId xmlns:p14="http://schemas.microsoft.com/office/powerpoint/2010/main" val="1322883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CEC4F2-33AF-7A47-A806-6B79A6ADA6F0}" type="datetime1">
              <a:rPr lang="en-US" smtClean="0"/>
              <a:t>9/24/17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F1BDB-6CE4-495C-AC30-106FDA64768F}" type="slidenum">
              <a:rPr lang="en-US" smtClean="0"/>
              <a:t>‹#›</a:t>
            </a:fld>
            <a:endParaRPr lang="en-US"/>
          </a:p>
        </p:txBody>
      </p:sp>
    </p:spTree>
    <p:extLst>
      <p:ext uri="{BB962C8B-B14F-4D97-AF65-F5344CB8AC3E}">
        <p14:creationId xmlns:p14="http://schemas.microsoft.com/office/powerpoint/2010/main" val="858333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BFA688-FBD9-BE4C-AADD-570F38BECABB}" type="datetime1">
              <a:rPr lang="en-US" smtClean="0"/>
              <a:t>9/24/17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F1BDB-6CE4-495C-AC30-106FDA64768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9763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28E0340-13DE-3742-B7C2-5FEE1AC7869D}" type="datetime1">
              <a:rPr lang="en-US" smtClean="0"/>
              <a:t>9/24/17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F1BDB-6CE4-495C-AC30-106FDA64768F}" type="slidenum">
              <a:rPr lang="en-US" smtClean="0"/>
              <a:t>‹#›</a:t>
            </a:fld>
            <a:endParaRPr lang="en-US"/>
          </a:p>
        </p:txBody>
      </p:sp>
    </p:spTree>
    <p:extLst>
      <p:ext uri="{BB962C8B-B14F-4D97-AF65-F5344CB8AC3E}">
        <p14:creationId xmlns:p14="http://schemas.microsoft.com/office/powerpoint/2010/main" val="589087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A4E1BD-9750-094A-99BC-8F4576F93A4D}" type="datetime1">
              <a:rPr lang="en-US" smtClean="0"/>
              <a:t>9/24/17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0F1BDB-6CE4-495C-AC30-106FDA64768F}" type="slidenum">
              <a:rPr lang="en-US" smtClean="0"/>
              <a:t>‹#›</a:t>
            </a:fld>
            <a:endParaRPr lang="en-US"/>
          </a:p>
        </p:txBody>
      </p:sp>
    </p:spTree>
    <p:extLst>
      <p:ext uri="{BB962C8B-B14F-4D97-AF65-F5344CB8AC3E}">
        <p14:creationId xmlns:p14="http://schemas.microsoft.com/office/powerpoint/2010/main" val="890520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34DE9F8-2918-6345-8229-602184B3682D}" type="datetime1">
              <a:rPr lang="en-US" smtClean="0"/>
              <a:t>9/24/17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0F1BDB-6CE4-495C-AC30-106FDA64768F}" type="slidenum">
              <a:rPr lang="en-US" smtClean="0"/>
              <a:t>‹#›</a:t>
            </a:fld>
            <a:endParaRPr lang="en-US"/>
          </a:p>
        </p:txBody>
      </p:sp>
    </p:spTree>
    <p:extLst>
      <p:ext uri="{BB962C8B-B14F-4D97-AF65-F5344CB8AC3E}">
        <p14:creationId xmlns:p14="http://schemas.microsoft.com/office/powerpoint/2010/main" val="1169230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3B94B79-B1CA-4A45-ABED-F2A9B2E297C1}" type="datetime1">
              <a:rPr lang="en-US" smtClean="0"/>
              <a:t>9/24/17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40F1BDB-6CE4-495C-AC30-106FDA64768F}" type="slidenum">
              <a:rPr lang="en-US" smtClean="0"/>
              <a:t>‹#›</a:t>
            </a:fld>
            <a:endParaRPr lang="en-US"/>
          </a:p>
        </p:txBody>
      </p:sp>
    </p:spTree>
    <p:extLst>
      <p:ext uri="{BB962C8B-B14F-4D97-AF65-F5344CB8AC3E}">
        <p14:creationId xmlns:p14="http://schemas.microsoft.com/office/powerpoint/2010/main" val="1778685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74537484-6F2F-F541-8059-4E52D533DEEB}" type="datetime1">
              <a:rPr lang="en-US" smtClean="0"/>
              <a:t>9/24/17</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40F1BDB-6CE4-495C-AC30-106FDA64768F}" type="slidenum">
              <a:rPr lang="en-US" smtClean="0"/>
              <a:t>‹#›</a:t>
            </a:fld>
            <a:endParaRPr lang="en-US"/>
          </a:p>
        </p:txBody>
      </p:sp>
    </p:spTree>
    <p:extLst>
      <p:ext uri="{BB962C8B-B14F-4D97-AF65-F5344CB8AC3E}">
        <p14:creationId xmlns:p14="http://schemas.microsoft.com/office/powerpoint/2010/main" val="1393454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D492C5-4636-6547-9CEC-E1CE0A9C79C4}" type="datetime1">
              <a:rPr lang="en-US" smtClean="0"/>
              <a:t>9/24/17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F1BDB-6CE4-495C-AC30-106FDA64768F}" type="slidenum">
              <a:rPr lang="en-US" smtClean="0"/>
              <a:t>‹#›</a:t>
            </a:fld>
            <a:endParaRPr lang="en-US"/>
          </a:p>
        </p:txBody>
      </p:sp>
    </p:spTree>
    <p:extLst>
      <p:ext uri="{BB962C8B-B14F-4D97-AF65-F5344CB8AC3E}">
        <p14:creationId xmlns:p14="http://schemas.microsoft.com/office/powerpoint/2010/main" val="14736528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4AAE1E8-5178-4741-A798-49D441BF81FE}" type="datetime1">
              <a:rPr lang="en-US" smtClean="0"/>
              <a:t>9/24/17</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40F1BDB-6CE4-495C-AC30-106FDA64768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73049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0.png"/><Relationship Id="rId3"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 Id="rId3" Type="http://schemas.openxmlformats.org/officeDocument/2006/relationships/image" Target="../media/image3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 Id="rId3" Type="http://schemas.openxmlformats.org/officeDocument/2006/relationships/image" Target="../media/image4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50.png"/><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41.xml.rels><?xml version="1.0" encoding="UTF-8" standalone="yes"?>
<Relationships xmlns="http://schemas.openxmlformats.org/package/2006/relationships"><Relationship Id="rId3" Type="http://schemas.openxmlformats.org/officeDocument/2006/relationships/image" Target="../media/image52.png"/><Relationship Id="rId4" Type="http://schemas.openxmlformats.org/officeDocument/2006/relationships/image" Target="../media/image53.png"/><Relationship Id="rId1" Type="http://schemas.openxmlformats.org/officeDocument/2006/relationships/slideLayout" Target="../slideLayouts/slideLayout2.xml"/><Relationship Id="rId2" Type="http://schemas.openxmlformats.org/officeDocument/2006/relationships/image" Target="../media/image51.png"/></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4" Type="http://schemas.openxmlformats.org/officeDocument/2006/relationships/image" Target="../media/image55.png"/><Relationship Id="rId5" Type="http://schemas.openxmlformats.org/officeDocument/2006/relationships/image" Target="../media/image5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4" Type="http://schemas.openxmlformats.org/officeDocument/2006/relationships/image" Target="../media/image55.png"/><Relationship Id="rId5" Type="http://schemas.openxmlformats.org/officeDocument/2006/relationships/image" Target="../media/image58.png"/><Relationship Id="rId6" Type="http://schemas.openxmlformats.org/officeDocument/2006/relationships/image" Target="../media/image59.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Closer Look at Assumptions</a:t>
            </a:r>
            <a:endParaRPr lang="en-US" dirty="0"/>
          </a:p>
        </p:txBody>
      </p:sp>
      <p:sp>
        <p:nvSpPr>
          <p:cNvPr id="3" name="Subtitle 2"/>
          <p:cNvSpPr>
            <a:spLocks noGrp="1"/>
          </p:cNvSpPr>
          <p:nvPr>
            <p:ph type="subTitle" idx="1"/>
          </p:nvPr>
        </p:nvSpPr>
        <p:spPr/>
        <p:txBody>
          <a:bodyPr/>
          <a:lstStyle/>
          <a:p>
            <a:r>
              <a:rPr lang="en-US" dirty="0" smtClean="0"/>
              <a:t>Robustness of T-tools</a:t>
            </a:r>
            <a:endParaRPr lang="en-US" dirty="0"/>
          </a:p>
        </p:txBody>
      </p:sp>
      <p:sp>
        <p:nvSpPr>
          <p:cNvPr id="4" name="Slide Number Placeholder 3"/>
          <p:cNvSpPr>
            <a:spLocks noGrp="1"/>
          </p:cNvSpPr>
          <p:nvPr>
            <p:ph type="sldNum" sz="quarter" idx="12"/>
          </p:nvPr>
        </p:nvSpPr>
        <p:spPr/>
        <p:txBody>
          <a:bodyPr/>
          <a:lstStyle/>
          <a:p>
            <a:fld id="{240F1BDB-6CE4-495C-AC30-106FDA64768F}" type="slidenum">
              <a:rPr lang="en-US" smtClean="0"/>
              <a:t>1</a:t>
            </a:fld>
            <a:endParaRPr lang="en-US"/>
          </a:p>
        </p:txBody>
      </p:sp>
    </p:spTree>
    <p:extLst>
      <p:ext uri="{BB962C8B-B14F-4D97-AF65-F5344CB8AC3E}">
        <p14:creationId xmlns:p14="http://schemas.microsoft.com/office/powerpoint/2010/main" val="914813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Independence: </a:t>
            </a:r>
            <a:br>
              <a:rPr lang="en-US" dirty="0" smtClean="0"/>
            </a:br>
            <a:r>
              <a:rPr lang="en-US" dirty="0" smtClean="0"/>
              <a:t>Serial Effects</a:t>
            </a:r>
            <a:endParaRPr lang="en-US" dirty="0"/>
          </a:p>
        </p:txBody>
      </p:sp>
      <p:sp>
        <p:nvSpPr>
          <p:cNvPr id="4" name="Slide Number Placeholder 3"/>
          <p:cNvSpPr>
            <a:spLocks noGrp="1"/>
          </p:cNvSpPr>
          <p:nvPr>
            <p:ph type="sldNum" sz="quarter" idx="12"/>
          </p:nvPr>
        </p:nvSpPr>
        <p:spPr/>
        <p:txBody>
          <a:bodyPr/>
          <a:lstStyle/>
          <a:p>
            <a:fld id="{240F1BDB-6CE4-495C-AC30-106FDA64768F}" type="slidenum">
              <a:rPr lang="en-US" smtClean="0"/>
              <a:t>10</a:t>
            </a:fld>
            <a:endParaRPr lang="en-US"/>
          </a:p>
        </p:txBody>
      </p:sp>
      <p:sp>
        <p:nvSpPr>
          <p:cNvPr id="7" name="Content Placeholder 2"/>
          <p:cNvSpPr txBox="1">
            <a:spLocks/>
          </p:cNvSpPr>
          <p:nvPr/>
        </p:nvSpPr>
        <p:spPr>
          <a:xfrm>
            <a:off x="822959" y="1901473"/>
            <a:ext cx="7543801" cy="14478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tx1"/>
                </a:solidFill>
              </a:rPr>
              <a:t>Two common types of independence</a:t>
            </a:r>
          </a:p>
          <a:p>
            <a:pPr>
              <a:buFont typeface="Arial" charset="0"/>
              <a:buChar char="•"/>
            </a:pPr>
            <a:r>
              <a:rPr lang="en-US" u="sng" cap="small" dirty="0" smtClean="0">
                <a:solidFill>
                  <a:schemeClr val="tx1"/>
                </a:solidFill>
              </a:rPr>
              <a:t> Cluster Effects</a:t>
            </a:r>
            <a:r>
              <a:rPr lang="en-US" dirty="0" smtClean="0">
                <a:solidFill>
                  <a:schemeClr val="tx1"/>
                </a:solidFill>
              </a:rPr>
              <a:t>: Observations are naturally in  subgroups </a:t>
            </a:r>
          </a:p>
          <a:p>
            <a:pPr>
              <a:buFont typeface="Arial" charset="0"/>
              <a:buChar char="•"/>
            </a:pPr>
            <a:r>
              <a:rPr lang="en-US" u="sng" cap="small" dirty="0">
                <a:solidFill>
                  <a:schemeClr val="tx1"/>
                </a:solidFill>
              </a:rPr>
              <a:t> </a:t>
            </a:r>
            <a:r>
              <a:rPr lang="en-US" u="sng" cap="small" dirty="0" smtClean="0">
                <a:solidFill>
                  <a:schemeClr val="tx1"/>
                </a:solidFill>
              </a:rPr>
              <a:t>Serial Effects</a:t>
            </a:r>
            <a:r>
              <a:rPr lang="en-US" dirty="0" smtClean="0">
                <a:solidFill>
                  <a:schemeClr val="tx1"/>
                </a:solidFill>
              </a:rPr>
              <a:t>: Observations are collected over time/space.</a:t>
            </a:r>
            <a:endParaRPr lang="en-US" dirty="0">
              <a:solidFill>
                <a:schemeClr val="tx1"/>
              </a:solidFill>
            </a:endParaRPr>
          </a:p>
        </p:txBody>
      </p:sp>
      <p:sp>
        <p:nvSpPr>
          <p:cNvPr id="8" name="Content Placeholder 2"/>
          <p:cNvSpPr txBox="1">
            <a:spLocks/>
          </p:cNvSpPr>
          <p:nvPr/>
        </p:nvSpPr>
        <p:spPr>
          <a:xfrm>
            <a:off x="822958" y="3581400"/>
            <a:ext cx="7543801" cy="287838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How to diagnose?</a:t>
            </a:r>
          </a:p>
          <a:p>
            <a:pPr>
              <a:buFont typeface="Arial" charset="0"/>
              <a:buChar char="•"/>
            </a:pPr>
            <a:r>
              <a:rPr lang="en-US" dirty="0" smtClean="0"/>
              <a:t> There are statistical techniques for estimating/testing/accounting for these effects.</a:t>
            </a:r>
          </a:p>
          <a:p>
            <a:pPr>
              <a:buFont typeface="Arial" charset="0"/>
              <a:buChar char="•"/>
            </a:pPr>
            <a:r>
              <a:rPr lang="en-US" dirty="0"/>
              <a:t> </a:t>
            </a:r>
            <a:r>
              <a:rPr lang="en-US" dirty="0" smtClean="0"/>
              <a:t>Some of these methods will be discussed later in the class/the next class.</a:t>
            </a:r>
          </a:p>
          <a:p>
            <a:endParaRPr lang="en-US" b="1" u="sng" cap="small" dirty="0" smtClean="0"/>
          </a:p>
          <a:p>
            <a:r>
              <a:rPr lang="en-US" dirty="0" smtClean="0"/>
              <a:t>For now, just be aware of these types of assumption violations</a:t>
            </a:r>
            <a:endParaRPr lang="en-US" dirty="0"/>
          </a:p>
          <a:p>
            <a:endParaRPr lang="en-US" b="1" u="sng" cap="small" dirty="0" smtClean="0"/>
          </a:p>
        </p:txBody>
      </p:sp>
    </p:spTree>
    <p:extLst>
      <p:ext uri="{BB962C8B-B14F-4D97-AF65-F5344CB8AC3E}">
        <p14:creationId xmlns:p14="http://schemas.microsoft.com/office/powerpoint/2010/main" val="8363291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Outliers and Resistance</a:t>
            </a:r>
          </a:p>
        </p:txBody>
      </p:sp>
      <p:sp>
        <p:nvSpPr>
          <p:cNvPr id="4" name="Slide Number Placeholder 3"/>
          <p:cNvSpPr>
            <a:spLocks noGrp="1"/>
          </p:cNvSpPr>
          <p:nvPr>
            <p:ph type="sldNum" sz="quarter" idx="12"/>
          </p:nvPr>
        </p:nvSpPr>
        <p:spPr/>
        <p:txBody>
          <a:bodyPr/>
          <a:lstStyle/>
          <a:p>
            <a:pPr>
              <a:defRPr/>
            </a:pPr>
            <a:fld id="{16839AA6-FA43-43D2-AC30-6B73533D2B62}" type="slidenum">
              <a:rPr lang="en-US" altLang="en-US" smtClean="0"/>
              <a:pPr>
                <a:defRPr/>
              </a:pPr>
              <a:t>11</a:t>
            </a:fld>
            <a:endParaRPr lang="en-US" altLang="en-US"/>
          </a:p>
        </p:txBody>
      </p:sp>
    </p:spTree>
    <p:extLst>
      <p:ext uri="{BB962C8B-B14F-4D97-AF65-F5344CB8AC3E}">
        <p14:creationId xmlns:p14="http://schemas.microsoft.com/office/powerpoint/2010/main" val="1680063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2959" y="1845734"/>
                <a:ext cx="7543801" cy="4478866"/>
              </a:xfrm>
            </p:spPr>
            <p:txBody>
              <a:bodyPr>
                <a:normAutofit/>
              </a:bodyPr>
              <a:lstStyle/>
              <a:p>
                <a:r>
                  <a:rPr lang="en-US" dirty="0" smtClean="0"/>
                  <a:t>A common issue in data analysis is the presence of </a:t>
                </a:r>
                <a:r>
                  <a:rPr lang="en-US" b="1" u="sng" cap="small" dirty="0" smtClean="0"/>
                  <a:t>outliers</a:t>
                </a:r>
              </a:p>
              <a:p>
                <a:endParaRPr lang="en-US" dirty="0" smtClean="0"/>
              </a:p>
              <a:p>
                <a:r>
                  <a:rPr lang="en-US" b="1" u="sng" cap="small" dirty="0" smtClean="0"/>
                  <a:t>outliers</a:t>
                </a:r>
                <a:r>
                  <a:rPr lang="en-US" dirty="0" smtClean="0"/>
                  <a:t>: Observations that are judged to be “far” from “typical”</a:t>
                </a:r>
              </a:p>
              <a:p>
                <a:endParaRPr lang="en-US" dirty="0"/>
              </a:p>
              <a:p>
                <a:r>
                  <a:rPr lang="en-US" dirty="0" smtClean="0"/>
                  <a:t>What is far? What is typical?</a:t>
                </a:r>
              </a:p>
              <a:p>
                <a:endParaRPr lang="en-US" dirty="0" smtClean="0"/>
              </a:p>
              <a:p>
                <a:r>
                  <a:rPr lang="en-US" dirty="0" smtClean="0"/>
                  <a:t>Sample averages are not resistant to outliers </a:t>
                </a:r>
                <a14:m>
                  <m:oMath xmlns:m="http://schemas.openxmlformats.org/officeDocument/2006/math">
                    <m:r>
                      <a:rPr lang="en-US" i="1" smtClean="0">
                        <a:latin typeface="Cambria Math" charset="0"/>
                        <a:ea typeface="Cambria Math" charset="0"/>
                        <a:cs typeface="Cambria Math" charset="0"/>
                      </a:rPr>
                      <m:t>→</m:t>
                    </m:r>
                    <m:r>
                      <a:rPr lang="en-US" b="0" i="1" smtClean="0">
                        <a:latin typeface="Cambria Math" charset="0"/>
                        <a:ea typeface="Cambria Math" charset="0"/>
                        <a:cs typeface="Cambria Math" charset="0"/>
                      </a:rPr>
                      <m:t> </m:t>
                    </m:r>
                  </m:oMath>
                </a14:m>
                <a:r>
                  <a:rPr lang="en-US" dirty="0" smtClean="0"/>
                  <a:t>neither are t-tools</a:t>
                </a:r>
                <a:endParaRPr lang="en-US" dirty="0"/>
              </a:p>
              <a:p>
                <a:endParaRPr lang="en-US" dirty="0" smtClean="0"/>
              </a:p>
              <a:p>
                <a:r>
                  <a:rPr lang="en-US" dirty="0" smtClean="0"/>
                  <a:t>(Caveat: outlier is a bit pejorative/misleading. An alternative term would be “extreme” or “influential” observation)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2959" y="1845734"/>
                <a:ext cx="7543801" cy="4478866"/>
              </a:xfrm>
              <a:blipFill rotWithShape="0">
                <a:blip r:embed="rId2"/>
                <a:stretch>
                  <a:fillRect l="-808" t="-149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40F1BDB-6CE4-495C-AC30-106FDA64768F}" type="slidenum">
              <a:rPr lang="en-US" smtClean="0"/>
              <a:t>12</a:t>
            </a:fld>
            <a:endParaRPr lang="en-US"/>
          </a:p>
        </p:txBody>
      </p:sp>
    </p:spTree>
    <p:extLst>
      <p:ext uri="{BB962C8B-B14F-4D97-AF65-F5344CB8AC3E}">
        <p14:creationId xmlns:p14="http://schemas.microsoft.com/office/powerpoint/2010/main" val="6061795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7814" y="25400"/>
            <a:ext cx="7036186" cy="6134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58100" y="381000"/>
            <a:ext cx="1624314" cy="923330"/>
          </a:xfrm>
          <a:prstGeom prst="rect">
            <a:avLst/>
          </a:prstGeom>
          <a:noFill/>
        </p:spPr>
        <p:txBody>
          <a:bodyPr wrap="square" rtlCol="0">
            <a:spAutoFit/>
          </a:bodyPr>
          <a:lstStyle/>
          <a:p>
            <a:r>
              <a:rPr lang="en-US" dirty="0"/>
              <a:t>Strategy For Data Sets with Outliers</a:t>
            </a:r>
          </a:p>
        </p:txBody>
      </p:sp>
      <p:sp>
        <p:nvSpPr>
          <p:cNvPr id="2" name="Slide Number Placeholder 1"/>
          <p:cNvSpPr>
            <a:spLocks noGrp="1"/>
          </p:cNvSpPr>
          <p:nvPr>
            <p:ph type="sldNum" sz="quarter" idx="12"/>
          </p:nvPr>
        </p:nvSpPr>
        <p:spPr/>
        <p:txBody>
          <a:bodyPr/>
          <a:lstStyle/>
          <a:p>
            <a:fld id="{240F1BDB-6CE4-495C-AC30-106FDA64768F}" type="slidenum">
              <a:rPr lang="en-US" smtClean="0"/>
              <a:t>13</a:t>
            </a:fld>
            <a:endParaRPr lang="en-US"/>
          </a:p>
        </p:txBody>
      </p:sp>
    </p:spTree>
    <p:extLst>
      <p:ext uri="{BB962C8B-B14F-4D97-AF65-F5344CB8AC3E}">
        <p14:creationId xmlns:p14="http://schemas.microsoft.com/office/powerpoint/2010/main" val="3600981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Age by Promotion Status</a:t>
            </a:r>
            <a:endParaRPr lang="en-US" dirty="0"/>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2169" y="2361347"/>
            <a:ext cx="5203031" cy="3947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ight Brace 2"/>
          <p:cNvSpPr/>
          <p:nvPr/>
        </p:nvSpPr>
        <p:spPr>
          <a:xfrm>
            <a:off x="6019800" y="2705992"/>
            <a:ext cx="228600" cy="609600"/>
          </a:xfrm>
          <a:prstGeom prst="rightBrace">
            <a:avLst>
              <a:gd name="adj1" fmla="val 8333"/>
              <a:gd name="adj2" fmla="val 45939"/>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6248400" y="2895600"/>
            <a:ext cx="851106" cy="369332"/>
          </a:xfrm>
          <a:prstGeom prst="rect">
            <a:avLst/>
          </a:prstGeom>
          <a:noFill/>
        </p:spPr>
        <p:txBody>
          <a:bodyPr wrap="square" rtlCol="0">
            <a:spAutoFit/>
          </a:bodyPr>
          <a:lstStyle/>
          <a:p>
            <a:r>
              <a:rPr lang="en-US" dirty="0" smtClean="0">
                <a:solidFill>
                  <a:srgbClr val="FF0000"/>
                </a:solidFill>
              </a:rPr>
              <a:t>Errors?</a:t>
            </a:r>
            <a:endParaRPr lang="en-US" dirty="0">
              <a:solidFill>
                <a:srgbClr val="FF0000"/>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789827"/>
            <a:ext cx="2971800" cy="399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240F1BDB-6CE4-495C-AC30-106FDA64768F}" type="slidenum">
              <a:rPr lang="en-US" smtClean="0"/>
              <a:t>14</a:t>
            </a:fld>
            <a:endParaRPr lang="en-US"/>
          </a:p>
        </p:txBody>
      </p:sp>
    </p:spTree>
    <p:extLst>
      <p:ext uri="{BB962C8B-B14F-4D97-AF65-F5344CB8AC3E}">
        <p14:creationId xmlns:p14="http://schemas.microsoft.com/office/powerpoint/2010/main" val="56001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SAS procedure: </a:t>
            </a:r>
            <a:br>
              <a:rPr lang="en-US" dirty="0" smtClean="0"/>
            </a:br>
            <a:r>
              <a:rPr lang="en-US" dirty="0" smtClean="0"/>
              <a:t>The “schematic” option </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4560" y="1828800"/>
            <a:ext cx="4968240" cy="4391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240F1BDB-6CE4-495C-AC30-106FDA64768F}" type="slidenum">
              <a:rPr lang="en-US" smtClean="0"/>
              <a:t>15</a:t>
            </a:fld>
            <a:endParaRPr lang="en-US"/>
          </a:p>
        </p:txBody>
      </p:sp>
    </p:spTree>
    <p:extLst>
      <p:ext uri="{BB962C8B-B14F-4D97-AF65-F5344CB8AC3E}">
        <p14:creationId xmlns:p14="http://schemas.microsoft.com/office/powerpoint/2010/main" val="19411847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953000"/>
            <a:ext cx="4441371"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Re-check Assumptions</a:t>
            </a:r>
            <a:endParaRPr lang="en-US" dirty="0"/>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13021"/>
            <a:ext cx="3562350" cy="2706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813021"/>
            <a:ext cx="4484422" cy="2566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6100334" y="5867401"/>
            <a:ext cx="681466" cy="30480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240F1BDB-6CE4-495C-AC30-106FDA64768F}" type="slidenum">
              <a:rPr lang="en-US" smtClean="0"/>
              <a:t>16</a:t>
            </a:fld>
            <a:endParaRPr lang="en-US"/>
          </a:p>
        </p:txBody>
      </p:sp>
    </p:spTree>
    <p:extLst>
      <p:ext uri="{BB962C8B-B14F-4D97-AF65-F5344CB8AC3E}">
        <p14:creationId xmlns:p14="http://schemas.microsoft.com/office/powerpoint/2010/main" val="91992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with Outliers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6705600" y="1762761"/>
                <a:ext cx="1447800" cy="646331"/>
              </a:xfrm>
              <a:prstGeom prst="rect">
                <a:avLst/>
              </a:prstGeom>
            </p:spPr>
            <p:txBody>
              <a:bodyPr wrap="square">
                <a:spAutoFit/>
              </a:bodyPr>
              <a:lstStyle/>
              <a:p>
                <a:pPr>
                  <a:spcBef>
                    <a:spcPct val="0"/>
                  </a:spcBef>
                  <a:buClrTx/>
                  <a:buFontTx/>
                  <a:buNone/>
                </a:pPr>
                <a:r>
                  <a:rPr lang="en-US" altLang="en-US" b="1" i="1" dirty="0" smtClean="0">
                    <a:solidFill>
                      <a:schemeClr val="tx2"/>
                    </a:solidFill>
                  </a:rPr>
                  <a:t>H</a:t>
                </a:r>
                <a:r>
                  <a:rPr lang="en-US" altLang="en-US" b="1" baseline="-25000" dirty="0" smtClean="0">
                    <a:solidFill>
                      <a:schemeClr val="tx2"/>
                    </a:solidFill>
                  </a:rPr>
                  <a:t>0</a:t>
                </a:r>
                <a:r>
                  <a:rPr lang="en-US" altLang="en-US" b="1" dirty="0" smtClean="0">
                    <a:solidFill>
                      <a:schemeClr val="tx2"/>
                    </a:solidFill>
                  </a:rPr>
                  <a:t>: </a:t>
                </a:r>
                <a14:m>
                  <m:oMath xmlns:m="http://schemas.openxmlformats.org/officeDocument/2006/math">
                    <m:r>
                      <a:rPr lang="en-US" altLang="en-US" b="1" i="1" smtClean="0">
                        <a:solidFill>
                          <a:schemeClr val="tx2"/>
                        </a:solidFill>
                        <a:latin typeface="Cambria Math" charset="0"/>
                        <a:ea typeface="Cambria Math" charset="0"/>
                        <a:cs typeface="Cambria Math" charset="0"/>
                      </a:rPr>
                      <m:t>𝝁</m:t>
                    </m:r>
                  </m:oMath>
                </a14:m>
                <a:r>
                  <a:rPr lang="en-US" altLang="en-US" b="1" i="1" baseline="-25000" dirty="0" smtClean="0">
                    <a:solidFill>
                      <a:schemeClr val="tx2"/>
                    </a:solidFill>
                    <a:sym typeface="Symbol" pitchFamily="18" charset="2"/>
                  </a:rPr>
                  <a:t>s</a:t>
                </a:r>
                <a:r>
                  <a:rPr lang="en-US" altLang="en-US" b="1" dirty="0" smtClean="0">
                    <a:solidFill>
                      <a:schemeClr val="tx2"/>
                    </a:solidFill>
                    <a:sym typeface="Symbol" pitchFamily="18" charset="2"/>
                  </a:rPr>
                  <a:t> = </a:t>
                </a:r>
                <a14:m>
                  <m:oMath xmlns:m="http://schemas.openxmlformats.org/officeDocument/2006/math">
                    <m:r>
                      <a:rPr lang="en-US" altLang="en-US" b="1" i="1">
                        <a:solidFill>
                          <a:schemeClr val="tx2"/>
                        </a:solidFill>
                        <a:latin typeface="Cambria Math" charset="0"/>
                        <a:ea typeface="Cambria Math" charset="0"/>
                        <a:cs typeface="Cambria Math" charset="0"/>
                      </a:rPr>
                      <m:t>𝝁</m:t>
                    </m:r>
                    <m:r>
                      <a:rPr lang="en-US" altLang="en-US" b="1" i="1">
                        <a:solidFill>
                          <a:schemeClr val="tx2"/>
                        </a:solidFill>
                        <a:latin typeface="Cambria Math" charset="0"/>
                        <a:ea typeface="Cambria Math" charset="0"/>
                        <a:cs typeface="Cambria Math" charset="0"/>
                      </a:rPr>
                      <m:t> </m:t>
                    </m:r>
                  </m:oMath>
                </a14:m>
                <a:r>
                  <a:rPr lang="en-US" altLang="en-US" b="1" i="1" baseline="-25000" dirty="0" smtClean="0">
                    <a:solidFill>
                      <a:schemeClr val="tx2"/>
                    </a:solidFill>
                    <a:sym typeface="Symbol" pitchFamily="18" charset="2"/>
                  </a:rPr>
                  <a:t>u</a:t>
                </a:r>
                <a:endParaRPr lang="en-US" altLang="en-US" b="1" baseline="-25000" dirty="0" smtClean="0">
                  <a:solidFill>
                    <a:schemeClr val="tx2"/>
                  </a:solidFill>
                  <a:sym typeface="Symbol" pitchFamily="18" charset="2"/>
                </a:endParaRPr>
              </a:p>
              <a:p>
                <a:pPr>
                  <a:spcBef>
                    <a:spcPct val="0"/>
                  </a:spcBef>
                  <a:buClrTx/>
                  <a:buFontTx/>
                  <a:buNone/>
                </a:pPr>
                <a:r>
                  <a:rPr lang="en-US" altLang="en-US" b="1" i="1" dirty="0" smtClean="0">
                    <a:solidFill>
                      <a:schemeClr val="tx2"/>
                    </a:solidFill>
                    <a:sym typeface="Symbol" pitchFamily="18" charset="2"/>
                  </a:rPr>
                  <a:t>H</a:t>
                </a:r>
                <a:r>
                  <a:rPr lang="en-US" altLang="en-US" b="1" baseline="-25000" dirty="0" smtClean="0">
                    <a:solidFill>
                      <a:schemeClr val="tx2"/>
                    </a:solidFill>
                    <a:sym typeface="Symbol" pitchFamily="18" charset="2"/>
                  </a:rPr>
                  <a:t>1</a:t>
                </a:r>
                <a:r>
                  <a:rPr lang="en-US" altLang="en-US" b="1" dirty="0" smtClean="0">
                    <a:solidFill>
                      <a:schemeClr val="tx2"/>
                    </a:solidFill>
                    <a:sym typeface="Symbol" pitchFamily="18" charset="2"/>
                  </a:rPr>
                  <a:t>: </a:t>
                </a:r>
                <a14:m>
                  <m:oMath xmlns:m="http://schemas.openxmlformats.org/officeDocument/2006/math">
                    <m:r>
                      <a:rPr lang="en-US" altLang="en-US" b="1" i="1">
                        <a:solidFill>
                          <a:schemeClr val="tx2"/>
                        </a:solidFill>
                        <a:latin typeface="Cambria Math" charset="0"/>
                        <a:ea typeface="Cambria Math" charset="0"/>
                        <a:cs typeface="Cambria Math" charset="0"/>
                      </a:rPr>
                      <m:t>𝝁</m:t>
                    </m:r>
                    <m:r>
                      <a:rPr lang="en-US" altLang="en-US" b="1" i="1">
                        <a:solidFill>
                          <a:schemeClr val="tx2"/>
                        </a:solidFill>
                        <a:latin typeface="Cambria Math" charset="0"/>
                        <a:ea typeface="Cambria Math" charset="0"/>
                        <a:cs typeface="Cambria Math" charset="0"/>
                      </a:rPr>
                      <m:t> </m:t>
                    </m:r>
                  </m:oMath>
                </a14:m>
                <a:r>
                  <a:rPr lang="en-US" altLang="en-US" b="1" i="1" baseline="-25000" dirty="0" smtClean="0">
                    <a:solidFill>
                      <a:schemeClr val="tx2"/>
                    </a:solidFill>
                    <a:sym typeface="Symbol" pitchFamily="18" charset="2"/>
                  </a:rPr>
                  <a:t>s</a:t>
                </a:r>
                <a:r>
                  <a:rPr lang="en-US" altLang="en-US" b="1" dirty="0" smtClean="0">
                    <a:solidFill>
                      <a:schemeClr val="tx2"/>
                    </a:solidFill>
                    <a:sym typeface="Symbol" pitchFamily="18" charset="2"/>
                  </a:rPr>
                  <a:t> </a:t>
                </a:r>
                <a:r>
                  <a:rPr lang="en-US" altLang="en-US" b="1" dirty="0">
                    <a:solidFill>
                      <a:schemeClr val="tx2"/>
                    </a:solidFill>
                    <a:sym typeface="Symbol" pitchFamily="18" charset="2"/>
                  </a:rPr>
                  <a:t>&lt;</a:t>
                </a:r>
                <a:r>
                  <a:rPr lang="en-US" altLang="en-US" b="1" dirty="0" smtClean="0">
                    <a:solidFill>
                      <a:schemeClr val="tx2"/>
                    </a:solidFill>
                    <a:sym typeface="Symbol" pitchFamily="18" charset="2"/>
                  </a:rPr>
                  <a:t> </a:t>
                </a:r>
                <a14:m>
                  <m:oMath xmlns:m="http://schemas.openxmlformats.org/officeDocument/2006/math">
                    <m:r>
                      <a:rPr lang="en-US" altLang="en-US" b="1" i="1">
                        <a:solidFill>
                          <a:schemeClr val="tx2"/>
                        </a:solidFill>
                        <a:latin typeface="Cambria Math" charset="0"/>
                        <a:ea typeface="Cambria Math" charset="0"/>
                        <a:cs typeface="Cambria Math" charset="0"/>
                      </a:rPr>
                      <m:t>𝝁</m:t>
                    </m:r>
                    <m:r>
                      <a:rPr lang="en-US" altLang="en-US" b="1" i="1">
                        <a:solidFill>
                          <a:schemeClr val="tx2"/>
                        </a:solidFill>
                        <a:latin typeface="Cambria Math" charset="0"/>
                        <a:ea typeface="Cambria Math" charset="0"/>
                        <a:cs typeface="Cambria Math" charset="0"/>
                      </a:rPr>
                      <m:t> </m:t>
                    </m:r>
                  </m:oMath>
                </a14:m>
                <a:r>
                  <a:rPr lang="en-US" altLang="en-US" b="1" i="1" baseline="-25000" dirty="0" smtClean="0">
                    <a:solidFill>
                      <a:schemeClr val="tx2"/>
                    </a:solidFill>
                    <a:sym typeface="Symbol" pitchFamily="18" charset="2"/>
                  </a:rPr>
                  <a:t>u </a:t>
                </a:r>
                <a:endParaRPr lang="en-US" altLang="en-US" b="1" dirty="0">
                  <a:solidFill>
                    <a:srgbClr val="FF0000"/>
                  </a:solidFill>
                  <a:sym typeface="Symbol" pitchFamily="18" charset="2"/>
                </a:endParaRPr>
              </a:p>
            </p:txBody>
          </p:sp>
        </mc:Choice>
        <mc:Fallback xmlns="">
          <p:sp>
            <p:nvSpPr>
              <p:cNvPr id="4" name="Rectangle 3"/>
              <p:cNvSpPr>
                <a:spLocks noRot="1" noChangeAspect="1" noMove="1" noResize="1" noEditPoints="1" noAdjustHandles="1" noChangeArrowheads="1" noChangeShapeType="1" noTextEdit="1"/>
              </p:cNvSpPr>
              <p:nvPr/>
            </p:nvSpPr>
            <p:spPr>
              <a:xfrm>
                <a:off x="6705600" y="1762761"/>
                <a:ext cx="1447800" cy="646331"/>
              </a:xfrm>
              <a:prstGeom prst="rect">
                <a:avLst/>
              </a:prstGeom>
              <a:blipFill rotWithShape="0">
                <a:blip r:embed="rId2"/>
                <a:stretch>
                  <a:fillRect l="-3361" t="-55660" b="-68868"/>
                </a:stretch>
              </a:blipFill>
            </p:spPr>
            <p:txBody>
              <a:bodyPr/>
              <a:lstStyle/>
              <a:p>
                <a:r>
                  <a:rPr lang="en-US">
                    <a:noFill/>
                  </a:rPr>
                  <a:t> </a:t>
                </a:r>
              </a:p>
            </p:txBody>
          </p:sp>
        </mc:Fallback>
      </mc:AlternateContent>
      <p:sp>
        <p:nvSpPr>
          <p:cNvPr id="7" name="TextBox 6"/>
          <p:cNvSpPr txBox="1"/>
          <p:nvPr/>
        </p:nvSpPr>
        <p:spPr>
          <a:xfrm>
            <a:off x="5905500" y="2677700"/>
            <a:ext cx="3048000" cy="3416320"/>
          </a:xfrm>
          <a:prstGeom prst="rect">
            <a:avLst/>
          </a:prstGeom>
          <a:noFill/>
        </p:spPr>
        <p:txBody>
          <a:bodyPr wrap="square" rtlCol="0">
            <a:spAutoFit/>
          </a:bodyPr>
          <a:lstStyle/>
          <a:p>
            <a:r>
              <a:rPr lang="en-US" b="1" dirty="0" smtClean="0"/>
              <a:t>Statistical Conclusion: </a:t>
            </a:r>
          </a:p>
          <a:p>
            <a:r>
              <a:rPr lang="en-US" dirty="0" smtClean="0"/>
              <a:t>The data provide no evidence against the null hypothesis that the mean age of the “successful” group is lower than the mean age of the “unsuccessful” group (one sided, two sample pooled t-test  p-value = 0.4621).  The assumptions about normality and equal variances seem suspect, however.</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 y="1916430"/>
            <a:ext cx="4800600"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0820" y="2652300"/>
            <a:ext cx="3957320" cy="362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Slide Number Placeholder 7"/>
          <p:cNvSpPr>
            <a:spLocks noGrp="1"/>
          </p:cNvSpPr>
          <p:nvPr>
            <p:ph type="sldNum" sz="quarter" idx="12"/>
          </p:nvPr>
        </p:nvSpPr>
        <p:spPr/>
        <p:txBody>
          <a:bodyPr/>
          <a:lstStyle/>
          <a:p>
            <a:fld id="{240F1BDB-6CE4-495C-AC30-106FDA64768F}" type="slidenum">
              <a:rPr lang="en-US" smtClean="0"/>
              <a:t>17</a:t>
            </a:fld>
            <a:endParaRPr lang="en-US"/>
          </a:p>
        </p:txBody>
      </p:sp>
    </p:spTree>
    <p:extLst>
      <p:ext uri="{BB962C8B-B14F-4D97-AF65-F5344CB8AC3E}">
        <p14:creationId xmlns:p14="http://schemas.microsoft.com/office/powerpoint/2010/main" val="14106492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7814" y="25400"/>
            <a:ext cx="7036186" cy="6134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58100" y="381000"/>
            <a:ext cx="1624314" cy="923330"/>
          </a:xfrm>
          <a:prstGeom prst="rect">
            <a:avLst/>
          </a:prstGeom>
          <a:noFill/>
        </p:spPr>
        <p:txBody>
          <a:bodyPr wrap="square" rtlCol="0">
            <a:spAutoFit/>
          </a:bodyPr>
          <a:lstStyle/>
          <a:p>
            <a:r>
              <a:rPr lang="en-US" dirty="0"/>
              <a:t>Strategy For Data Sets with Outliers</a:t>
            </a:r>
          </a:p>
        </p:txBody>
      </p:sp>
      <p:sp>
        <p:nvSpPr>
          <p:cNvPr id="4" name="Rectangle 3"/>
          <p:cNvSpPr/>
          <p:nvPr/>
        </p:nvSpPr>
        <p:spPr>
          <a:xfrm>
            <a:off x="5791200" y="368300"/>
            <a:ext cx="1970655" cy="698500"/>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240F1BDB-6CE4-495C-AC30-106FDA64768F}" type="slidenum">
              <a:rPr lang="en-US" smtClean="0"/>
              <a:t>18</a:t>
            </a:fld>
            <a:endParaRPr lang="en-US"/>
          </a:p>
        </p:txBody>
      </p:sp>
    </p:spTree>
    <p:extLst>
      <p:ext uri="{BB962C8B-B14F-4D97-AF65-F5344CB8AC3E}">
        <p14:creationId xmlns:p14="http://schemas.microsoft.com/office/powerpoint/2010/main" val="14440397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Box Plot Without Outliers</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5215" y="2442211"/>
            <a:ext cx="5095240" cy="3858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1813561"/>
            <a:ext cx="3933825"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5660" y="1747523"/>
            <a:ext cx="4067175"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240F1BDB-6CE4-495C-AC30-106FDA64768F}" type="slidenum">
              <a:rPr lang="en-US" smtClean="0"/>
              <a:t>19</a:t>
            </a:fld>
            <a:endParaRPr lang="en-US"/>
          </a:p>
        </p:txBody>
      </p:sp>
    </p:spTree>
    <p:extLst>
      <p:ext uri="{BB962C8B-B14F-4D97-AF65-F5344CB8AC3E}">
        <p14:creationId xmlns:p14="http://schemas.microsoft.com/office/powerpoint/2010/main" val="351936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Assumptions for T-Tools: </a:t>
            </a:r>
            <a:br>
              <a:rPr lang="en-US" dirty="0"/>
            </a:br>
            <a:r>
              <a:rPr lang="en-US" dirty="0"/>
              <a:t>Equal Variances</a:t>
            </a:r>
          </a:p>
        </p:txBody>
      </p:sp>
      <p:sp>
        <p:nvSpPr>
          <p:cNvPr id="4" name="Slide Number Placeholder 3"/>
          <p:cNvSpPr>
            <a:spLocks noGrp="1"/>
          </p:cNvSpPr>
          <p:nvPr>
            <p:ph type="sldNum" sz="quarter" idx="12"/>
          </p:nvPr>
        </p:nvSpPr>
        <p:spPr/>
        <p:txBody>
          <a:bodyPr/>
          <a:lstStyle/>
          <a:p>
            <a:pPr>
              <a:defRPr/>
            </a:pPr>
            <a:fld id="{16839AA6-FA43-43D2-AC30-6B73533D2B62}" type="slidenum">
              <a:rPr lang="en-US" altLang="en-US" smtClean="0"/>
              <a:pPr>
                <a:defRPr/>
              </a:pPr>
              <a:t>2</a:t>
            </a:fld>
            <a:endParaRPr lang="en-US" altLang="en-US"/>
          </a:p>
        </p:txBody>
      </p:sp>
    </p:spTree>
    <p:extLst>
      <p:ext uri="{BB962C8B-B14F-4D97-AF65-F5344CB8AC3E}">
        <p14:creationId xmlns:p14="http://schemas.microsoft.com/office/powerpoint/2010/main" val="18298666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906" y="4929307"/>
            <a:ext cx="4433908" cy="1399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Re-check Assumptions</a:t>
            </a:r>
            <a:endParaRPr lang="en-US" dirty="0"/>
          </a:p>
        </p:txBody>
      </p:sp>
      <p:sp>
        <p:nvSpPr>
          <p:cNvPr id="4" name="Rectangle 3"/>
          <p:cNvSpPr/>
          <p:nvPr/>
        </p:nvSpPr>
        <p:spPr>
          <a:xfrm>
            <a:off x="6024134" y="5857875"/>
            <a:ext cx="681466" cy="31432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23" y="1859202"/>
            <a:ext cx="3783806" cy="2870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729" y="1962029"/>
            <a:ext cx="4782844" cy="2742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240F1BDB-6CE4-495C-AC30-106FDA64768F}" type="slidenum">
              <a:rPr lang="en-US" smtClean="0"/>
              <a:t>20</a:t>
            </a:fld>
            <a:endParaRPr lang="en-US"/>
          </a:p>
        </p:txBody>
      </p:sp>
    </p:spTree>
    <p:extLst>
      <p:ext uri="{BB962C8B-B14F-4D97-AF65-F5344CB8AC3E}">
        <p14:creationId xmlns:p14="http://schemas.microsoft.com/office/powerpoint/2010/main" val="82573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Excluding the Suspects </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205" y="2456765"/>
            <a:ext cx="4227195" cy="384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205" y="1781175"/>
            <a:ext cx="4705350"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219700" y="2528913"/>
            <a:ext cx="3924300" cy="3139321"/>
          </a:xfrm>
          <a:prstGeom prst="rect">
            <a:avLst/>
          </a:prstGeom>
          <a:noFill/>
        </p:spPr>
        <p:txBody>
          <a:bodyPr wrap="square" rtlCol="0">
            <a:spAutoFit/>
          </a:bodyPr>
          <a:lstStyle/>
          <a:p>
            <a:r>
              <a:rPr lang="en-US" b="1" dirty="0" smtClean="0"/>
              <a:t>Statistical Conclusion: </a:t>
            </a:r>
          </a:p>
          <a:p>
            <a:r>
              <a:rPr lang="en-US" dirty="0" smtClean="0"/>
              <a:t>There is strong evidence against the null hypothesis that the mean age of the “successful” group is lower than the mean age of the “unsuccessful” group (one sided, two sample pooled t-test  </a:t>
            </a:r>
          </a:p>
          <a:p>
            <a:r>
              <a:rPr lang="en-US" dirty="0" smtClean="0"/>
              <a:t>p-value =0.002).  We estimate that the mean difference is -6.2365 years, with up to -2.7921 years a plausible value (95% one-tailed pooled t-dist. confidence interval).</a:t>
            </a:r>
          </a:p>
        </p:txBody>
      </p:sp>
      <p:sp>
        <p:nvSpPr>
          <p:cNvPr id="3" name="Slide Number Placeholder 2"/>
          <p:cNvSpPr>
            <a:spLocks noGrp="1"/>
          </p:cNvSpPr>
          <p:nvPr>
            <p:ph type="sldNum" sz="quarter" idx="12"/>
          </p:nvPr>
        </p:nvSpPr>
        <p:spPr/>
        <p:txBody>
          <a:bodyPr/>
          <a:lstStyle/>
          <a:p>
            <a:fld id="{240F1BDB-6CE4-495C-AC30-106FDA64768F}" type="slidenum">
              <a:rPr lang="en-US" smtClean="0"/>
              <a:t>21</a:t>
            </a:fld>
            <a:endParaRPr lang="en-US"/>
          </a:p>
        </p:txBody>
      </p:sp>
      <mc:AlternateContent xmlns:mc="http://schemas.openxmlformats.org/markup-compatibility/2006" xmlns:a14="http://schemas.microsoft.com/office/drawing/2010/main">
        <mc:Choice Requires="a14">
          <p:sp>
            <p:nvSpPr>
              <p:cNvPr id="9" name="Rectangle 8"/>
              <p:cNvSpPr/>
              <p:nvPr/>
            </p:nvSpPr>
            <p:spPr>
              <a:xfrm>
                <a:off x="6701444" y="1700878"/>
                <a:ext cx="1447800" cy="646331"/>
              </a:xfrm>
              <a:prstGeom prst="rect">
                <a:avLst/>
              </a:prstGeom>
            </p:spPr>
            <p:txBody>
              <a:bodyPr wrap="square">
                <a:spAutoFit/>
              </a:bodyPr>
              <a:lstStyle/>
              <a:p>
                <a:pPr>
                  <a:spcBef>
                    <a:spcPct val="0"/>
                  </a:spcBef>
                  <a:buClrTx/>
                  <a:buFontTx/>
                  <a:buNone/>
                </a:pPr>
                <a:r>
                  <a:rPr lang="en-US" altLang="en-US" b="1" i="1" dirty="0" smtClean="0">
                    <a:solidFill>
                      <a:schemeClr val="tx2"/>
                    </a:solidFill>
                  </a:rPr>
                  <a:t>H</a:t>
                </a:r>
                <a:r>
                  <a:rPr lang="en-US" altLang="en-US" b="1" baseline="-25000" dirty="0" smtClean="0">
                    <a:solidFill>
                      <a:schemeClr val="tx2"/>
                    </a:solidFill>
                  </a:rPr>
                  <a:t>0</a:t>
                </a:r>
                <a:r>
                  <a:rPr lang="en-US" altLang="en-US" b="1" dirty="0" smtClean="0">
                    <a:solidFill>
                      <a:schemeClr val="tx2"/>
                    </a:solidFill>
                  </a:rPr>
                  <a:t>: </a:t>
                </a:r>
                <a14:m>
                  <m:oMath xmlns:m="http://schemas.openxmlformats.org/officeDocument/2006/math">
                    <m:r>
                      <a:rPr lang="en-US" altLang="en-US" b="1" i="1" smtClean="0">
                        <a:solidFill>
                          <a:schemeClr val="tx2"/>
                        </a:solidFill>
                        <a:latin typeface="Cambria Math" charset="0"/>
                        <a:ea typeface="Cambria Math" charset="0"/>
                        <a:cs typeface="Cambria Math" charset="0"/>
                      </a:rPr>
                      <m:t>𝝁</m:t>
                    </m:r>
                  </m:oMath>
                </a14:m>
                <a:r>
                  <a:rPr lang="en-US" altLang="en-US" b="1" i="1" baseline="-25000" dirty="0" smtClean="0">
                    <a:solidFill>
                      <a:schemeClr val="tx2"/>
                    </a:solidFill>
                    <a:sym typeface="Symbol" pitchFamily="18" charset="2"/>
                  </a:rPr>
                  <a:t>s</a:t>
                </a:r>
                <a:r>
                  <a:rPr lang="en-US" altLang="en-US" b="1" dirty="0" smtClean="0">
                    <a:solidFill>
                      <a:schemeClr val="tx2"/>
                    </a:solidFill>
                    <a:sym typeface="Symbol" pitchFamily="18" charset="2"/>
                  </a:rPr>
                  <a:t> = </a:t>
                </a:r>
                <a14:m>
                  <m:oMath xmlns:m="http://schemas.openxmlformats.org/officeDocument/2006/math">
                    <m:r>
                      <a:rPr lang="en-US" altLang="en-US" b="1" i="1">
                        <a:solidFill>
                          <a:schemeClr val="tx2"/>
                        </a:solidFill>
                        <a:latin typeface="Cambria Math" charset="0"/>
                        <a:ea typeface="Cambria Math" charset="0"/>
                        <a:cs typeface="Cambria Math" charset="0"/>
                      </a:rPr>
                      <m:t>𝝁</m:t>
                    </m:r>
                    <m:r>
                      <a:rPr lang="en-US" altLang="en-US" b="1" i="1">
                        <a:solidFill>
                          <a:schemeClr val="tx2"/>
                        </a:solidFill>
                        <a:latin typeface="Cambria Math" charset="0"/>
                        <a:ea typeface="Cambria Math" charset="0"/>
                        <a:cs typeface="Cambria Math" charset="0"/>
                      </a:rPr>
                      <m:t> </m:t>
                    </m:r>
                  </m:oMath>
                </a14:m>
                <a:r>
                  <a:rPr lang="en-US" altLang="en-US" b="1" i="1" baseline="-25000" dirty="0" smtClean="0">
                    <a:solidFill>
                      <a:schemeClr val="tx2"/>
                    </a:solidFill>
                    <a:sym typeface="Symbol" pitchFamily="18" charset="2"/>
                  </a:rPr>
                  <a:t>u</a:t>
                </a:r>
                <a:endParaRPr lang="en-US" altLang="en-US" b="1" baseline="-25000" dirty="0" smtClean="0">
                  <a:solidFill>
                    <a:schemeClr val="tx2"/>
                  </a:solidFill>
                  <a:sym typeface="Symbol" pitchFamily="18" charset="2"/>
                </a:endParaRPr>
              </a:p>
              <a:p>
                <a:pPr>
                  <a:spcBef>
                    <a:spcPct val="0"/>
                  </a:spcBef>
                  <a:buClrTx/>
                  <a:buFontTx/>
                  <a:buNone/>
                </a:pPr>
                <a:r>
                  <a:rPr lang="en-US" altLang="en-US" b="1" i="1" dirty="0" smtClean="0">
                    <a:solidFill>
                      <a:schemeClr val="tx2"/>
                    </a:solidFill>
                    <a:sym typeface="Symbol" pitchFamily="18" charset="2"/>
                  </a:rPr>
                  <a:t>H</a:t>
                </a:r>
                <a:r>
                  <a:rPr lang="en-US" altLang="en-US" b="1" baseline="-25000" dirty="0" smtClean="0">
                    <a:solidFill>
                      <a:schemeClr val="tx2"/>
                    </a:solidFill>
                    <a:sym typeface="Symbol" pitchFamily="18" charset="2"/>
                  </a:rPr>
                  <a:t>1</a:t>
                </a:r>
                <a:r>
                  <a:rPr lang="en-US" altLang="en-US" b="1" dirty="0" smtClean="0">
                    <a:solidFill>
                      <a:schemeClr val="tx2"/>
                    </a:solidFill>
                    <a:sym typeface="Symbol" pitchFamily="18" charset="2"/>
                  </a:rPr>
                  <a:t>: </a:t>
                </a:r>
                <a14:m>
                  <m:oMath xmlns:m="http://schemas.openxmlformats.org/officeDocument/2006/math">
                    <m:r>
                      <a:rPr lang="en-US" altLang="en-US" b="1" i="1">
                        <a:solidFill>
                          <a:schemeClr val="tx2"/>
                        </a:solidFill>
                        <a:latin typeface="Cambria Math" charset="0"/>
                        <a:ea typeface="Cambria Math" charset="0"/>
                        <a:cs typeface="Cambria Math" charset="0"/>
                      </a:rPr>
                      <m:t>𝝁</m:t>
                    </m:r>
                    <m:r>
                      <a:rPr lang="en-US" altLang="en-US" b="1" i="1">
                        <a:solidFill>
                          <a:schemeClr val="tx2"/>
                        </a:solidFill>
                        <a:latin typeface="Cambria Math" charset="0"/>
                        <a:ea typeface="Cambria Math" charset="0"/>
                        <a:cs typeface="Cambria Math" charset="0"/>
                      </a:rPr>
                      <m:t> </m:t>
                    </m:r>
                  </m:oMath>
                </a14:m>
                <a:r>
                  <a:rPr lang="en-US" altLang="en-US" b="1" i="1" baseline="-25000" dirty="0" smtClean="0">
                    <a:solidFill>
                      <a:schemeClr val="tx2"/>
                    </a:solidFill>
                    <a:sym typeface="Symbol" pitchFamily="18" charset="2"/>
                  </a:rPr>
                  <a:t>s</a:t>
                </a:r>
                <a:r>
                  <a:rPr lang="en-US" altLang="en-US" b="1" dirty="0" smtClean="0">
                    <a:solidFill>
                      <a:schemeClr val="tx2"/>
                    </a:solidFill>
                    <a:sym typeface="Symbol" pitchFamily="18" charset="2"/>
                  </a:rPr>
                  <a:t> </a:t>
                </a:r>
                <a:r>
                  <a:rPr lang="en-US" altLang="en-US" b="1" dirty="0">
                    <a:solidFill>
                      <a:schemeClr val="tx2"/>
                    </a:solidFill>
                    <a:sym typeface="Symbol" pitchFamily="18" charset="2"/>
                  </a:rPr>
                  <a:t>&lt;</a:t>
                </a:r>
                <a:r>
                  <a:rPr lang="en-US" altLang="en-US" b="1" dirty="0" smtClean="0">
                    <a:solidFill>
                      <a:schemeClr val="tx2"/>
                    </a:solidFill>
                    <a:sym typeface="Symbol" pitchFamily="18" charset="2"/>
                  </a:rPr>
                  <a:t> </a:t>
                </a:r>
                <a14:m>
                  <m:oMath xmlns:m="http://schemas.openxmlformats.org/officeDocument/2006/math">
                    <m:r>
                      <a:rPr lang="en-US" altLang="en-US" b="1" i="1">
                        <a:solidFill>
                          <a:schemeClr val="tx2"/>
                        </a:solidFill>
                        <a:latin typeface="Cambria Math" charset="0"/>
                        <a:ea typeface="Cambria Math" charset="0"/>
                        <a:cs typeface="Cambria Math" charset="0"/>
                      </a:rPr>
                      <m:t>𝝁</m:t>
                    </m:r>
                    <m:r>
                      <a:rPr lang="en-US" altLang="en-US" b="1" i="1">
                        <a:solidFill>
                          <a:schemeClr val="tx2"/>
                        </a:solidFill>
                        <a:latin typeface="Cambria Math" charset="0"/>
                        <a:ea typeface="Cambria Math" charset="0"/>
                        <a:cs typeface="Cambria Math" charset="0"/>
                      </a:rPr>
                      <m:t> </m:t>
                    </m:r>
                  </m:oMath>
                </a14:m>
                <a:r>
                  <a:rPr lang="en-US" altLang="en-US" b="1" i="1" baseline="-25000" dirty="0" smtClean="0">
                    <a:solidFill>
                      <a:schemeClr val="tx2"/>
                    </a:solidFill>
                    <a:sym typeface="Symbol" pitchFamily="18" charset="2"/>
                  </a:rPr>
                  <a:t>u </a:t>
                </a:r>
                <a:endParaRPr lang="en-US" altLang="en-US" b="1" dirty="0">
                  <a:solidFill>
                    <a:srgbClr val="FF0000"/>
                  </a:solidFill>
                  <a:sym typeface="Symbol" pitchFamily="18" charset="2"/>
                </a:endParaRPr>
              </a:p>
            </p:txBody>
          </p:sp>
        </mc:Choice>
        <mc:Fallback xmlns="">
          <p:sp>
            <p:nvSpPr>
              <p:cNvPr id="9" name="Rectangle 8"/>
              <p:cNvSpPr>
                <a:spLocks noRot="1" noChangeAspect="1" noMove="1" noResize="1" noEditPoints="1" noAdjustHandles="1" noChangeArrowheads="1" noChangeShapeType="1" noTextEdit="1"/>
              </p:cNvSpPr>
              <p:nvPr/>
            </p:nvSpPr>
            <p:spPr>
              <a:xfrm>
                <a:off x="6701444" y="1700878"/>
                <a:ext cx="1447800" cy="646331"/>
              </a:xfrm>
              <a:prstGeom prst="rect">
                <a:avLst/>
              </a:prstGeom>
              <a:blipFill rotWithShape="0">
                <a:blip r:embed="rId4"/>
                <a:stretch>
                  <a:fillRect l="-3361" t="-55660" b="-68868"/>
                </a:stretch>
              </a:blipFill>
            </p:spPr>
            <p:txBody>
              <a:bodyPr/>
              <a:lstStyle/>
              <a:p>
                <a:r>
                  <a:rPr lang="en-US">
                    <a:noFill/>
                  </a:rPr>
                  <a:t> </a:t>
                </a:r>
              </a:p>
            </p:txBody>
          </p:sp>
        </mc:Fallback>
      </mc:AlternateContent>
    </p:spTree>
    <p:extLst>
      <p:ext uri="{BB962C8B-B14F-4D97-AF65-F5344CB8AC3E}">
        <p14:creationId xmlns:p14="http://schemas.microsoft.com/office/powerpoint/2010/main" val="10521956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Included v. Excluded</a:t>
            </a:r>
            <a:endParaRPr lang="en-US" dirty="0"/>
          </a:p>
        </p:txBody>
      </p:sp>
      <p:sp>
        <p:nvSpPr>
          <p:cNvPr id="6" name="TextBox 5"/>
          <p:cNvSpPr txBox="1"/>
          <p:nvPr/>
        </p:nvSpPr>
        <p:spPr>
          <a:xfrm>
            <a:off x="2057400" y="5915669"/>
            <a:ext cx="1066800" cy="369332"/>
          </a:xfrm>
          <a:prstGeom prst="rect">
            <a:avLst/>
          </a:prstGeom>
          <a:noFill/>
        </p:spPr>
        <p:txBody>
          <a:bodyPr wrap="square" rtlCol="0">
            <a:spAutoFit/>
          </a:bodyPr>
          <a:lstStyle/>
          <a:p>
            <a:r>
              <a:rPr lang="en-US" dirty="0" smtClean="0"/>
              <a:t>Included </a:t>
            </a:r>
            <a:endParaRPr lang="en-US" dirty="0"/>
          </a:p>
        </p:txBody>
      </p:sp>
      <p:sp>
        <p:nvSpPr>
          <p:cNvPr id="7" name="TextBox 6"/>
          <p:cNvSpPr txBox="1"/>
          <p:nvPr/>
        </p:nvSpPr>
        <p:spPr>
          <a:xfrm>
            <a:off x="6477000" y="5915669"/>
            <a:ext cx="1066800" cy="369332"/>
          </a:xfrm>
          <a:prstGeom prst="rect">
            <a:avLst/>
          </a:prstGeom>
          <a:noFill/>
        </p:spPr>
        <p:txBody>
          <a:bodyPr wrap="square" rtlCol="0">
            <a:spAutoFit/>
          </a:bodyPr>
          <a:lstStyle/>
          <a:p>
            <a:r>
              <a:rPr lang="en-US" dirty="0" smtClean="0"/>
              <a:t>Excluded </a:t>
            </a:r>
            <a:endParaRPr 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7481" y="1905000"/>
            <a:ext cx="4214119" cy="383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76" y="1905000"/>
            <a:ext cx="4158227"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240F1BDB-6CE4-495C-AC30-106FDA64768F}" type="slidenum">
              <a:rPr lang="en-US" smtClean="0"/>
              <a:t>22</a:t>
            </a:fld>
            <a:endParaRPr lang="en-US"/>
          </a:p>
        </p:txBody>
      </p:sp>
    </p:spTree>
    <p:extLst>
      <p:ext uri="{BB962C8B-B14F-4D97-AF65-F5344CB8AC3E}">
        <p14:creationId xmlns:p14="http://schemas.microsoft.com/office/powerpoint/2010/main" val="18716544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7814" y="25400"/>
            <a:ext cx="7036186" cy="6134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58100" y="381000"/>
            <a:ext cx="1624314" cy="923330"/>
          </a:xfrm>
          <a:prstGeom prst="rect">
            <a:avLst/>
          </a:prstGeom>
          <a:noFill/>
        </p:spPr>
        <p:txBody>
          <a:bodyPr wrap="square" rtlCol="0">
            <a:spAutoFit/>
          </a:bodyPr>
          <a:lstStyle/>
          <a:p>
            <a:r>
              <a:rPr lang="en-US" dirty="0"/>
              <a:t>Strategy For Data Sets with Outliers</a:t>
            </a:r>
          </a:p>
        </p:txBody>
      </p:sp>
      <p:sp>
        <p:nvSpPr>
          <p:cNvPr id="4" name="Rectangle 3"/>
          <p:cNvSpPr/>
          <p:nvPr/>
        </p:nvSpPr>
        <p:spPr>
          <a:xfrm>
            <a:off x="5715000" y="2133600"/>
            <a:ext cx="1906962" cy="838200"/>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240F1BDB-6CE4-495C-AC30-106FDA64768F}" type="slidenum">
              <a:rPr lang="en-US" smtClean="0"/>
              <a:t>23</a:t>
            </a:fld>
            <a:endParaRPr lang="en-US"/>
          </a:p>
        </p:txBody>
      </p:sp>
    </p:spTree>
    <p:extLst>
      <p:ext uri="{BB962C8B-B14F-4D97-AF65-F5344CB8AC3E}">
        <p14:creationId xmlns:p14="http://schemas.microsoft.com/office/powerpoint/2010/main" val="20153980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Examination of Outliers</a:t>
            </a:r>
            <a:endParaRPr lang="en-US" dirty="0"/>
          </a:p>
        </p:txBody>
      </p:sp>
      <p:sp>
        <p:nvSpPr>
          <p:cNvPr id="3" name="Content Placeholder 2"/>
          <p:cNvSpPr>
            <a:spLocks noGrp="1"/>
          </p:cNvSpPr>
          <p:nvPr>
            <p:ph idx="1"/>
          </p:nvPr>
        </p:nvSpPr>
        <p:spPr>
          <a:xfrm>
            <a:off x="822960" y="1775461"/>
            <a:ext cx="8229600" cy="2644139"/>
          </a:xfrm>
        </p:spPr>
        <p:txBody>
          <a:bodyPr/>
          <a:lstStyle/>
          <a:p>
            <a:pPr marL="0" indent="0">
              <a:buNone/>
            </a:pPr>
            <a:r>
              <a:rPr lang="en-US" dirty="0" smtClean="0"/>
              <a:t>Careful review of the outlying observations was conducted and it was found that the data point that was recorded as “80 years” was actually supposed to be recorded as a “30 years”!  </a:t>
            </a:r>
          </a:p>
          <a:p>
            <a:pPr marL="0" indent="0">
              <a:buNone/>
            </a:pPr>
            <a:r>
              <a:rPr lang="en-US" dirty="0" smtClean="0"/>
              <a:t>The other outliers were found to be recorded correctly. </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4572000"/>
            <a:ext cx="3376749"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240F1BDB-6CE4-495C-AC30-106FDA64768F}" type="slidenum">
              <a:rPr lang="en-US" smtClean="0"/>
              <a:t>24</a:t>
            </a:fld>
            <a:endParaRPr lang="en-US"/>
          </a:p>
        </p:txBody>
      </p:sp>
    </p:spTree>
    <p:extLst>
      <p:ext uri="{BB962C8B-B14F-4D97-AF65-F5344CB8AC3E}">
        <p14:creationId xmlns:p14="http://schemas.microsoft.com/office/powerpoint/2010/main" val="6124020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7814" y="25400"/>
            <a:ext cx="7036186" cy="6134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58100" y="381000"/>
            <a:ext cx="1624314" cy="923330"/>
          </a:xfrm>
          <a:prstGeom prst="rect">
            <a:avLst/>
          </a:prstGeom>
          <a:noFill/>
        </p:spPr>
        <p:txBody>
          <a:bodyPr wrap="square" rtlCol="0">
            <a:spAutoFit/>
          </a:bodyPr>
          <a:lstStyle/>
          <a:p>
            <a:r>
              <a:rPr lang="en-US" dirty="0"/>
              <a:t>Strategy For Data Sets with Outliers</a:t>
            </a:r>
          </a:p>
        </p:txBody>
      </p:sp>
      <p:sp>
        <p:nvSpPr>
          <p:cNvPr id="4" name="Rectangle 3"/>
          <p:cNvSpPr/>
          <p:nvPr/>
        </p:nvSpPr>
        <p:spPr>
          <a:xfrm>
            <a:off x="3276600" y="3276600"/>
            <a:ext cx="1906962" cy="838200"/>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240F1BDB-6CE4-495C-AC30-106FDA64768F}" type="slidenum">
              <a:rPr lang="en-US" smtClean="0"/>
              <a:t>25</a:t>
            </a:fld>
            <a:endParaRPr lang="en-US"/>
          </a:p>
        </p:txBody>
      </p:sp>
      <p:sp>
        <p:nvSpPr>
          <p:cNvPr id="8" name="Freeform 7"/>
          <p:cNvSpPr/>
          <p:nvPr/>
        </p:nvSpPr>
        <p:spPr>
          <a:xfrm>
            <a:off x="2806262" y="1345324"/>
            <a:ext cx="1177375" cy="2312276"/>
          </a:xfrm>
          <a:custGeom>
            <a:avLst/>
            <a:gdLst>
              <a:gd name="connsiteX0" fmla="*/ 409904 w 1177375"/>
              <a:gd name="connsiteY0" fmla="*/ 2312276 h 2312276"/>
              <a:gd name="connsiteX1" fmla="*/ 346841 w 1177375"/>
              <a:gd name="connsiteY1" fmla="*/ 2291255 h 2312276"/>
              <a:gd name="connsiteX2" fmla="*/ 283779 w 1177375"/>
              <a:gd name="connsiteY2" fmla="*/ 2217683 h 2312276"/>
              <a:gd name="connsiteX3" fmla="*/ 262759 w 1177375"/>
              <a:gd name="connsiteY3" fmla="*/ 2186152 h 2312276"/>
              <a:gd name="connsiteX4" fmla="*/ 231228 w 1177375"/>
              <a:gd name="connsiteY4" fmla="*/ 2144110 h 2312276"/>
              <a:gd name="connsiteX5" fmla="*/ 147145 w 1177375"/>
              <a:gd name="connsiteY5" fmla="*/ 1912883 h 2312276"/>
              <a:gd name="connsiteX6" fmla="*/ 105104 w 1177375"/>
              <a:gd name="connsiteY6" fmla="*/ 1807779 h 2312276"/>
              <a:gd name="connsiteX7" fmla="*/ 31531 w 1177375"/>
              <a:gd name="connsiteY7" fmla="*/ 1650124 h 2312276"/>
              <a:gd name="connsiteX8" fmla="*/ 21021 w 1177375"/>
              <a:gd name="connsiteY8" fmla="*/ 1608083 h 2312276"/>
              <a:gd name="connsiteX9" fmla="*/ 0 w 1177375"/>
              <a:gd name="connsiteY9" fmla="*/ 1545021 h 2312276"/>
              <a:gd name="connsiteX10" fmla="*/ 10510 w 1177375"/>
              <a:gd name="connsiteY10" fmla="*/ 1040524 h 2312276"/>
              <a:gd name="connsiteX11" fmla="*/ 21021 w 1177375"/>
              <a:gd name="connsiteY11" fmla="*/ 977462 h 2312276"/>
              <a:gd name="connsiteX12" fmla="*/ 42041 w 1177375"/>
              <a:gd name="connsiteY12" fmla="*/ 935421 h 2312276"/>
              <a:gd name="connsiteX13" fmla="*/ 94593 w 1177375"/>
              <a:gd name="connsiteY13" fmla="*/ 819807 h 2312276"/>
              <a:gd name="connsiteX14" fmla="*/ 189186 w 1177375"/>
              <a:gd name="connsiteY14" fmla="*/ 641131 h 2312276"/>
              <a:gd name="connsiteX15" fmla="*/ 241738 w 1177375"/>
              <a:gd name="connsiteY15" fmla="*/ 536028 h 2312276"/>
              <a:gd name="connsiteX16" fmla="*/ 304800 w 1177375"/>
              <a:gd name="connsiteY16" fmla="*/ 441435 h 2312276"/>
              <a:gd name="connsiteX17" fmla="*/ 346841 w 1177375"/>
              <a:gd name="connsiteY17" fmla="*/ 388883 h 2312276"/>
              <a:gd name="connsiteX18" fmla="*/ 483476 w 1177375"/>
              <a:gd name="connsiteY18" fmla="*/ 294290 h 2312276"/>
              <a:gd name="connsiteX19" fmla="*/ 515007 w 1177375"/>
              <a:gd name="connsiteY19" fmla="*/ 262759 h 2312276"/>
              <a:gd name="connsiteX20" fmla="*/ 609600 w 1177375"/>
              <a:gd name="connsiteY20" fmla="*/ 210207 h 2312276"/>
              <a:gd name="connsiteX21" fmla="*/ 641131 w 1177375"/>
              <a:gd name="connsiteY21" fmla="*/ 199697 h 2312276"/>
              <a:gd name="connsiteX22" fmla="*/ 704193 w 1177375"/>
              <a:gd name="connsiteY22" fmla="*/ 168166 h 2312276"/>
              <a:gd name="connsiteX23" fmla="*/ 735724 w 1177375"/>
              <a:gd name="connsiteY23" fmla="*/ 147145 h 2312276"/>
              <a:gd name="connsiteX24" fmla="*/ 777766 w 1177375"/>
              <a:gd name="connsiteY24" fmla="*/ 136635 h 2312276"/>
              <a:gd name="connsiteX25" fmla="*/ 830317 w 1177375"/>
              <a:gd name="connsiteY25" fmla="*/ 115614 h 2312276"/>
              <a:gd name="connsiteX26" fmla="*/ 903890 w 1177375"/>
              <a:gd name="connsiteY26" fmla="*/ 94593 h 2312276"/>
              <a:gd name="connsiteX27" fmla="*/ 966952 w 1177375"/>
              <a:gd name="connsiteY27" fmla="*/ 73573 h 2312276"/>
              <a:gd name="connsiteX28" fmla="*/ 1156138 w 1177375"/>
              <a:gd name="connsiteY28" fmla="*/ 63062 h 2312276"/>
              <a:gd name="connsiteX29" fmla="*/ 1103586 w 1177375"/>
              <a:gd name="connsiteY29" fmla="*/ 10510 h 2312276"/>
              <a:gd name="connsiteX30" fmla="*/ 1072055 w 1177375"/>
              <a:gd name="connsiteY30" fmla="*/ 0 h 2312276"/>
              <a:gd name="connsiteX31" fmla="*/ 1145628 w 1177375"/>
              <a:gd name="connsiteY31" fmla="*/ 21021 h 2312276"/>
              <a:gd name="connsiteX32" fmla="*/ 1177159 w 1177375"/>
              <a:gd name="connsiteY32" fmla="*/ 84083 h 2312276"/>
              <a:gd name="connsiteX33" fmla="*/ 1156138 w 1177375"/>
              <a:gd name="connsiteY33" fmla="*/ 115614 h 2312276"/>
              <a:gd name="connsiteX34" fmla="*/ 1124607 w 1177375"/>
              <a:gd name="connsiteY34" fmla="*/ 126124 h 2312276"/>
              <a:gd name="connsiteX35" fmla="*/ 1103586 w 1177375"/>
              <a:gd name="connsiteY35" fmla="*/ 157655 h 2312276"/>
              <a:gd name="connsiteX36" fmla="*/ 1072055 w 1177375"/>
              <a:gd name="connsiteY36" fmla="*/ 199697 h 2312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77375" h="2312276">
                <a:moveTo>
                  <a:pt x="409904" y="2312276"/>
                </a:moveTo>
                <a:cubicBezTo>
                  <a:pt x="388883" y="2305269"/>
                  <a:pt x="366211" y="2302016"/>
                  <a:pt x="346841" y="2291255"/>
                </a:cubicBezTo>
                <a:cubicBezTo>
                  <a:pt x="328748" y="2281204"/>
                  <a:pt x="293794" y="2231704"/>
                  <a:pt x="283779" y="2217683"/>
                </a:cubicBezTo>
                <a:cubicBezTo>
                  <a:pt x="276437" y="2207404"/>
                  <a:pt x="270101" y="2196431"/>
                  <a:pt x="262759" y="2186152"/>
                </a:cubicBezTo>
                <a:cubicBezTo>
                  <a:pt x="252577" y="2171897"/>
                  <a:pt x="239533" y="2159534"/>
                  <a:pt x="231228" y="2144110"/>
                </a:cubicBezTo>
                <a:cubicBezTo>
                  <a:pt x="179605" y="2048239"/>
                  <a:pt x="185838" y="2024126"/>
                  <a:pt x="147145" y="1912883"/>
                </a:cubicBezTo>
                <a:cubicBezTo>
                  <a:pt x="134749" y="1877244"/>
                  <a:pt x="120429" y="1842260"/>
                  <a:pt x="105104" y="1807779"/>
                </a:cubicBezTo>
                <a:cubicBezTo>
                  <a:pt x="67077" y="1722219"/>
                  <a:pt x="61826" y="1733437"/>
                  <a:pt x="31531" y="1650124"/>
                </a:cubicBezTo>
                <a:cubicBezTo>
                  <a:pt x="26595" y="1636549"/>
                  <a:pt x="25172" y="1621919"/>
                  <a:pt x="21021" y="1608083"/>
                </a:cubicBezTo>
                <a:cubicBezTo>
                  <a:pt x="14654" y="1586860"/>
                  <a:pt x="7007" y="1566042"/>
                  <a:pt x="0" y="1545021"/>
                </a:cubicBezTo>
                <a:cubicBezTo>
                  <a:pt x="3503" y="1376855"/>
                  <a:pt x="4284" y="1208611"/>
                  <a:pt x="10510" y="1040524"/>
                </a:cubicBezTo>
                <a:cubicBezTo>
                  <a:pt x="11299" y="1019228"/>
                  <a:pt x="14897" y="997874"/>
                  <a:pt x="21021" y="977462"/>
                </a:cubicBezTo>
                <a:cubicBezTo>
                  <a:pt x="25523" y="962455"/>
                  <a:pt x="37086" y="950285"/>
                  <a:pt x="42041" y="935421"/>
                </a:cubicBezTo>
                <a:cubicBezTo>
                  <a:pt x="78979" y="824606"/>
                  <a:pt x="36299" y="878101"/>
                  <a:pt x="94593" y="819807"/>
                </a:cubicBezTo>
                <a:cubicBezTo>
                  <a:pt x="147826" y="660110"/>
                  <a:pt x="67091" y="885320"/>
                  <a:pt x="189186" y="641131"/>
                </a:cubicBezTo>
                <a:cubicBezTo>
                  <a:pt x="206703" y="606097"/>
                  <a:pt x="220011" y="568619"/>
                  <a:pt x="241738" y="536028"/>
                </a:cubicBezTo>
                <a:lnTo>
                  <a:pt x="304800" y="441435"/>
                </a:lnTo>
                <a:cubicBezTo>
                  <a:pt x="320628" y="393950"/>
                  <a:pt x="304583" y="420577"/>
                  <a:pt x="346841" y="388883"/>
                </a:cubicBezTo>
                <a:cubicBezTo>
                  <a:pt x="465685" y="299750"/>
                  <a:pt x="401046" y="335504"/>
                  <a:pt x="483476" y="294290"/>
                </a:cubicBezTo>
                <a:cubicBezTo>
                  <a:pt x="493986" y="283780"/>
                  <a:pt x="503116" y="271677"/>
                  <a:pt x="515007" y="262759"/>
                </a:cubicBezTo>
                <a:cubicBezTo>
                  <a:pt x="532721" y="249473"/>
                  <a:pt x="586310" y="220188"/>
                  <a:pt x="609600" y="210207"/>
                </a:cubicBezTo>
                <a:cubicBezTo>
                  <a:pt x="619783" y="205843"/>
                  <a:pt x="631007" y="204197"/>
                  <a:pt x="641131" y="199697"/>
                </a:cubicBezTo>
                <a:cubicBezTo>
                  <a:pt x="662607" y="190152"/>
                  <a:pt x="683649" y="179580"/>
                  <a:pt x="704193" y="168166"/>
                </a:cubicBezTo>
                <a:cubicBezTo>
                  <a:pt x="715235" y="162031"/>
                  <a:pt x="724113" y="152121"/>
                  <a:pt x="735724" y="147145"/>
                </a:cubicBezTo>
                <a:cubicBezTo>
                  <a:pt x="749001" y="141455"/>
                  <a:pt x="764062" y="141203"/>
                  <a:pt x="777766" y="136635"/>
                </a:cubicBezTo>
                <a:cubicBezTo>
                  <a:pt x="795664" y="130669"/>
                  <a:pt x="812652" y="122239"/>
                  <a:pt x="830317" y="115614"/>
                </a:cubicBezTo>
                <a:cubicBezTo>
                  <a:pt x="877397" y="97959"/>
                  <a:pt x="848694" y="111152"/>
                  <a:pt x="903890" y="94593"/>
                </a:cubicBezTo>
                <a:cubicBezTo>
                  <a:pt x="925113" y="88226"/>
                  <a:pt x="944828" y="74802"/>
                  <a:pt x="966952" y="73573"/>
                </a:cubicBezTo>
                <a:lnTo>
                  <a:pt x="1156138" y="63062"/>
                </a:lnTo>
                <a:cubicBezTo>
                  <a:pt x="1135118" y="31532"/>
                  <a:pt x="1138620" y="28027"/>
                  <a:pt x="1103586" y="10510"/>
                </a:cubicBezTo>
                <a:cubicBezTo>
                  <a:pt x="1093677" y="5555"/>
                  <a:pt x="1060976" y="0"/>
                  <a:pt x="1072055" y="0"/>
                </a:cubicBezTo>
                <a:cubicBezTo>
                  <a:pt x="1085257" y="0"/>
                  <a:pt x="1130756" y="16063"/>
                  <a:pt x="1145628" y="21021"/>
                </a:cubicBezTo>
                <a:cubicBezTo>
                  <a:pt x="1152947" y="32000"/>
                  <a:pt x="1180060" y="66679"/>
                  <a:pt x="1177159" y="84083"/>
                </a:cubicBezTo>
                <a:cubicBezTo>
                  <a:pt x="1175082" y="96543"/>
                  <a:pt x="1166002" y="107723"/>
                  <a:pt x="1156138" y="115614"/>
                </a:cubicBezTo>
                <a:cubicBezTo>
                  <a:pt x="1147487" y="122535"/>
                  <a:pt x="1135117" y="122621"/>
                  <a:pt x="1124607" y="126124"/>
                </a:cubicBezTo>
                <a:cubicBezTo>
                  <a:pt x="1117600" y="136634"/>
                  <a:pt x="1112518" y="148723"/>
                  <a:pt x="1103586" y="157655"/>
                </a:cubicBezTo>
                <a:cubicBezTo>
                  <a:pt x="1066225" y="195016"/>
                  <a:pt x="1072055" y="159136"/>
                  <a:pt x="1072055" y="199697"/>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08376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Box Plot After Correction</a:t>
            </a:r>
            <a:endParaRPr lang="en-US" dirty="0"/>
          </a:p>
        </p:txBody>
      </p:sp>
      <p:sp>
        <p:nvSpPr>
          <p:cNvPr id="4" name="TextBox 3"/>
          <p:cNvSpPr txBox="1"/>
          <p:nvPr/>
        </p:nvSpPr>
        <p:spPr>
          <a:xfrm>
            <a:off x="1579715" y="5999942"/>
            <a:ext cx="1905000" cy="369332"/>
          </a:xfrm>
          <a:prstGeom prst="rect">
            <a:avLst/>
          </a:prstGeom>
          <a:noFill/>
        </p:spPr>
        <p:txBody>
          <a:bodyPr wrap="square" rtlCol="0">
            <a:spAutoFit/>
          </a:bodyPr>
          <a:lstStyle/>
          <a:p>
            <a:pPr algn="ctr"/>
            <a:r>
              <a:rPr lang="en-US" dirty="0" smtClean="0"/>
              <a:t>Original</a:t>
            </a:r>
            <a:endParaRPr lang="en-US" dirty="0"/>
          </a:p>
        </p:txBody>
      </p:sp>
      <p:sp>
        <p:nvSpPr>
          <p:cNvPr id="7" name="TextBox 6"/>
          <p:cNvSpPr txBox="1"/>
          <p:nvPr/>
        </p:nvSpPr>
        <p:spPr>
          <a:xfrm>
            <a:off x="5694515" y="5999942"/>
            <a:ext cx="1905000" cy="369332"/>
          </a:xfrm>
          <a:prstGeom prst="rect">
            <a:avLst/>
          </a:prstGeom>
          <a:noFill/>
        </p:spPr>
        <p:txBody>
          <a:bodyPr wrap="square" rtlCol="0">
            <a:spAutoFit/>
          </a:bodyPr>
          <a:lstStyle/>
          <a:p>
            <a:pPr algn="ctr"/>
            <a:r>
              <a:rPr lang="en-US" dirty="0" smtClean="0"/>
              <a:t>After Correction </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936097"/>
            <a:ext cx="3845230" cy="40694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936097"/>
            <a:ext cx="3845231" cy="40694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240F1BDB-6CE4-495C-AC30-106FDA64768F}" type="slidenum">
              <a:rPr lang="en-US" smtClean="0"/>
              <a:t>26</a:t>
            </a:fld>
            <a:endParaRPr lang="en-US"/>
          </a:p>
        </p:txBody>
      </p:sp>
    </p:spTree>
    <p:extLst>
      <p:ext uri="{BB962C8B-B14F-4D97-AF65-F5344CB8AC3E}">
        <p14:creationId xmlns:p14="http://schemas.microsoft.com/office/powerpoint/2010/main" val="13111647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Look at Assumptions</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019" y="1783861"/>
            <a:ext cx="3600803" cy="2738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6822" y="1783861"/>
            <a:ext cx="4749204" cy="2711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418" y="4800600"/>
            <a:ext cx="3934883" cy="125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240F1BDB-6CE4-495C-AC30-106FDA64768F}" type="slidenum">
              <a:rPr lang="en-US" smtClean="0"/>
              <a:t>27</a:t>
            </a:fld>
            <a:endParaRPr lang="en-US"/>
          </a:p>
        </p:txBody>
      </p:sp>
    </p:spTree>
    <p:extLst>
      <p:ext uri="{BB962C8B-B14F-4D97-AF65-F5344CB8AC3E}">
        <p14:creationId xmlns:p14="http://schemas.microsoft.com/office/powerpoint/2010/main" val="14165875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155" y="1905000"/>
            <a:ext cx="3674370" cy="33850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smtClean="0"/>
              <a:t>Another Look At the Promotion Data</a:t>
            </a:r>
            <a:endParaRPr lang="en-US" dirty="0"/>
          </a:p>
        </p:txBody>
      </p:sp>
      <p:sp>
        <p:nvSpPr>
          <p:cNvPr id="4" name="TextBox 3"/>
          <p:cNvSpPr txBox="1"/>
          <p:nvPr/>
        </p:nvSpPr>
        <p:spPr>
          <a:xfrm>
            <a:off x="5229860" y="5544966"/>
            <a:ext cx="3124200" cy="369332"/>
          </a:xfrm>
          <a:prstGeom prst="rect">
            <a:avLst/>
          </a:prstGeom>
          <a:noFill/>
        </p:spPr>
        <p:txBody>
          <a:bodyPr wrap="square" rtlCol="0">
            <a:spAutoFit/>
          </a:bodyPr>
          <a:lstStyle/>
          <a:p>
            <a:r>
              <a:rPr lang="en-US" dirty="0" smtClean="0"/>
              <a:t>Excluding all Outliers (Suspects)</a:t>
            </a:r>
            <a:endParaRPr lang="en-US" dirty="0"/>
          </a:p>
        </p:txBody>
      </p:sp>
      <p:sp>
        <p:nvSpPr>
          <p:cNvPr id="8" name="TextBox 7"/>
          <p:cNvSpPr txBox="1"/>
          <p:nvPr/>
        </p:nvSpPr>
        <p:spPr>
          <a:xfrm>
            <a:off x="1309295" y="5544966"/>
            <a:ext cx="1905000" cy="369332"/>
          </a:xfrm>
          <a:prstGeom prst="rect">
            <a:avLst/>
          </a:prstGeom>
          <a:noFill/>
        </p:spPr>
        <p:txBody>
          <a:bodyPr wrap="square" rtlCol="0">
            <a:spAutoFit/>
          </a:bodyPr>
          <a:lstStyle/>
          <a:p>
            <a:pPr algn="ctr"/>
            <a:r>
              <a:rPr lang="en-US" dirty="0" smtClean="0"/>
              <a:t>After Correction</a:t>
            </a:r>
            <a:endParaRPr lang="en-US" dirty="0"/>
          </a:p>
        </p:txBody>
      </p:sp>
      <p:sp>
        <p:nvSpPr>
          <p:cNvPr id="9" name="Rectangle 8"/>
          <p:cNvSpPr/>
          <p:nvPr/>
        </p:nvSpPr>
        <p:spPr>
          <a:xfrm>
            <a:off x="3276600" y="4191000"/>
            <a:ext cx="381000" cy="152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0677" y="1905000"/>
            <a:ext cx="3815975" cy="3473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7696200" y="4243185"/>
            <a:ext cx="342900" cy="1764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240F1BDB-6CE4-495C-AC30-106FDA64768F}" type="slidenum">
              <a:rPr lang="en-US" smtClean="0"/>
              <a:t>28</a:t>
            </a:fld>
            <a:endParaRPr lang="en-US"/>
          </a:p>
        </p:txBody>
      </p:sp>
    </p:spTree>
    <p:extLst>
      <p:ext uri="{BB962C8B-B14F-4D97-AF65-F5344CB8AC3E}">
        <p14:creationId xmlns:p14="http://schemas.microsoft.com/office/powerpoint/2010/main" val="15827884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7814" y="25400"/>
            <a:ext cx="7036186" cy="6134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58100" y="381000"/>
            <a:ext cx="1624314" cy="923330"/>
          </a:xfrm>
          <a:prstGeom prst="rect">
            <a:avLst/>
          </a:prstGeom>
          <a:noFill/>
        </p:spPr>
        <p:txBody>
          <a:bodyPr wrap="square" rtlCol="0">
            <a:spAutoFit/>
          </a:bodyPr>
          <a:lstStyle/>
          <a:p>
            <a:r>
              <a:rPr lang="en-US" dirty="0"/>
              <a:t>Strategy For Data Sets with Outliers</a:t>
            </a:r>
          </a:p>
        </p:txBody>
      </p:sp>
      <p:sp>
        <p:nvSpPr>
          <p:cNvPr id="4" name="Rectangle 3"/>
          <p:cNvSpPr/>
          <p:nvPr/>
        </p:nvSpPr>
        <p:spPr>
          <a:xfrm>
            <a:off x="5791200" y="4114800"/>
            <a:ext cx="1828800" cy="533400"/>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240F1BDB-6CE4-495C-AC30-106FDA64768F}" type="slidenum">
              <a:rPr lang="en-US" smtClean="0"/>
              <a:t>29</a:t>
            </a:fld>
            <a:endParaRPr lang="en-US"/>
          </a:p>
        </p:txBody>
      </p:sp>
    </p:spTree>
    <p:extLst>
      <p:ext uri="{BB962C8B-B14F-4D97-AF65-F5344CB8AC3E}">
        <p14:creationId xmlns:p14="http://schemas.microsoft.com/office/powerpoint/2010/main" val="24282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Looking at Histograms &amp; </a:t>
            </a:r>
            <a:br>
              <a:rPr lang="en-US" dirty="0" smtClean="0"/>
            </a:br>
            <a:r>
              <a:rPr lang="en-US" dirty="0" smtClean="0"/>
              <a:t>Test </a:t>
            </a:r>
            <a:r>
              <a:rPr lang="en-US" dirty="0"/>
              <a:t>for Equal </a:t>
            </a:r>
            <a:r>
              <a:rPr lang="en-US" dirty="0" smtClean="0"/>
              <a:t>Variances</a:t>
            </a:r>
            <a:endParaRPr lang="en-US" dirty="0"/>
          </a:p>
        </p:txBody>
      </p:sp>
      <p:sp>
        <p:nvSpPr>
          <p:cNvPr id="3" name="Slide Number Placeholder 2"/>
          <p:cNvSpPr>
            <a:spLocks noGrp="1"/>
          </p:cNvSpPr>
          <p:nvPr>
            <p:ph type="sldNum" sz="quarter" idx="12"/>
          </p:nvPr>
        </p:nvSpPr>
        <p:spPr/>
        <p:txBody>
          <a:bodyPr/>
          <a:lstStyle/>
          <a:p>
            <a:fld id="{240F1BDB-6CE4-495C-AC30-106FDA64768F}" type="slidenum">
              <a:rPr lang="en-US" smtClean="0"/>
              <a:t>3</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200" y="4753611"/>
            <a:ext cx="3810001" cy="1140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788161"/>
            <a:ext cx="38862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788161"/>
            <a:ext cx="3830354" cy="288925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0600" y="4806598"/>
            <a:ext cx="4135328" cy="984602"/>
          </a:xfrm>
          <a:prstGeom prst="rect">
            <a:avLst/>
          </a:prstGeom>
        </p:spPr>
      </p:pic>
    </p:spTree>
    <p:extLst>
      <p:ext uri="{BB962C8B-B14F-4D97-AF65-F5344CB8AC3E}">
        <p14:creationId xmlns:p14="http://schemas.microsoft.com/office/powerpoint/2010/main" val="6926783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Examination of Outliers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6098" y="1737361"/>
                <a:ext cx="8229600" cy="4525963"/>
              </a:xfrm>
            </p:spPr>
            <p:txBody>
              <a:bodyPr>
                <a:normAutofit/>
              </a:bodyPr>
              <a:lstStyle/>
              <a:p>
                <a:pPr>
                  <a:buFont typeface="Arial" charset="0"/>
                  <a:buChar char="•"/>
                </a:pPr>
                <a:r>
                  <a:rPr lang="en-US" dirty="0" smtClean="0"/>
                  <a:t> We carefully review the remaining outliers</a:t>
                </a:r>
              </a:p>
              <a:p>
                <a:pPr>
                  <a:buFont typeface="Arial" charset="0"/>
                  <a:buChar char="•"/>
                </a:pPr>
                <a:r>
                  <a:rPr lang="en-US" dirty="0"/>
                  <a:t> </a:t>
                </a:r>
                <a:r>
                  <a:rPr lang="en-US" dirty="0" smtClean="0"/>
                  <a:t>The &gt;70 years are the heads of the company, and had given themselves a promotion.  </a:t>
                </a:r>
              </a:p>
              <a:p>
                <a:pPr>
                  <a:buFont typeface="Arial" charset="0"/>
                  <a:buChar char="•"/>
                </a:pPr>
                <a:r>
                  <a:rPr lang="en-US" dirty="0" smtClean="0"/>
                  <a:t> We are interested in age discrimination. Management is not going to discriminate against itself…. </a:t>
                </a:r>
              </a:p>
              <a:p>
                <a:pPr marL="0" indent="0">
                  <a:buNone/>
                </a:pPr>
                <a:r>
                  <a:rPr lang="en-US" dirty="0"/>
                  <a:t> </a:t>
                </a:r>
                <a14:m>
                  <m:oMath xmlns:m="http://schemas.openxmlformats.org/officeDocument/2006/math">
                    <m:r>
                      <a:rPr lang="en-US" b="0" i="0" smtClean="0">
                        <a:latin typeface="Cambria Math" charset="0"/>
                        <a:ea typeface="Cambria Math" charset="0"/>
                        <a:cs typeface="Cambria Math" charset="0"/>
                      </a:rPr>
                      <m:t>  </m:t>
                    </m:r>
                    <m:r>
                      <a:rPr lang="en-US" i="1" smtClean="0">
                        <a:latin typeface="Cambria Math" charset="0"/>
                        <a:ea typeface="Cambria Math" charset="0"/>
                        <a:cs typeface="Cambria Math" charset="0"/>
                      </a:rPr>
                      <m:t>→</m:t>
                    </m:r>
                    <m:r>
                      <a:rPr lang="en-US" b="0" i="1" smtClean="0">
                        <a:latin typeface="Cambria Math" charset="0"/>
                        <a:ea typeface="Cambria Math" charset="0"/>
                        <a:cs typeface="Cambria Math" charset="0"/>
                      </a:rPr>
                      <m:t> </m:t>
                    </m:r>
                  </m:oMath>
                </a14:m>
                <a:r>
                  <a:rPr lang="en-US" dirty="0" smtClean="0"/>
                  <a:t>they are not a part of the population we are interested in. </a:t>
                </a:r>
              </a:p>
              <a:p>
                <a:pPr>
                  <a:buFont typeface="Arial" charset="0"/>
                  <a:buChar char="•"/>
                </a:pPr>
                <a:r>
                  <a:rPr lang="en-US" dirty="0" smtClean="0"/>
                  <a:t> Therefore, we will exclude these observations from the study.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6098" y="1737361"/>
                <a:ext cx="8229600" cy="4525963"/>
              </a:xfrm>
              <a:blipFill rotWithShape="0">
                <a:blip r:embed="rId2"/>
                <a:stretch>
                  <a:fillRect l="-1778" t="-1348"/>
                </a:stretch>
              </a:blipFill>
            </p:spPr>
            <p:txBody>
              <a:bodyPr/>
              <a:lstStyle/>
              <a:p>
                <a:r>
                  <a:rPr lang="en-US">
                    <a:noFill/>
                  </a:rPr>
                  <a:t> </a:t>
                </a:r>
              </a:p>
            </p:txBody>
          </p:sp>
        </mc:Fallback>
      </mc:AlternateContent>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7070" y="4953000"/>
            <a:ext cx="5027655"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240F1BDB-6CE4-495C-AC30-106FDA64768F}" type="slidenum">
              <a:rPr lang="en-US" smtClean="0"/>
              <a:t>30</a:t>
            </a:fld>
            <a:endParaRPr lang="en-US"/>
          </a:p>
        </p:txBody>
      </p:sp>
    </p:spTree>
    <p:extLst>
      <p:ext uri="{BB962C8B-B14F-4D97-AF65-F5344CB8AC3E}">
        <p14:creationId xmlns:p14="http://schemas.microsoft.com/office/powerpoint/2010/main" val="15759932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7814" y="25400"/>
            <a:ext cx="7036186" cy="6134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58100" y="381000"/>
            <a:ext cx="1624314" cy="923330"/>
          </a:xfrm>
          <a:prstGeom prst="rect">
            <a:avLst/>
          </a:prstGeom>
          <a:noFill/>
        </p:spPr>
        <p:txBody>
          <a:bodyPr wrap="square" rtlCol="0">
            <a:spAutoFit/>
          </a:bodyPr>
          <a:lstStyle/>
          <a:p>
            <a:r>
              <a:rPr lang="en-US" dirty="0"/>
              <a:t>Strategy For Data Sets with Outliers</a:t>
            </a:r>
          </a:p>
        </p:txBody>
      </p:sp>
      <p:sp>
        <p:nvSpPr>
          <p:cNvPr id="4" name="Rectangle 3"/>
          <p:cNvSpPr/>
          <p:nvPr/>
        </p:nvSpPr>
        <p:spPr>
          <a:xfrm>
            <a:off x="3429000" y="4343400"/>
            <a:ext cx="1600200" cy="1066800"/>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240F1BDB-6CE4-495C-AC30-106FDA64768F}" type="slidenum">
              <a:rPr lang="en-US" smtClean="0"/>
              <a:t>31</a:t>
            </a:fld>
            <a:endParaRPr lang="en-US"/>
          </a:p>
        </p:txBody>
      </p:sp>
    </p:spTree>
    <p:extLst>
      <p:ext uri="{BB962C8B-B14F-4D97-AF65-F5344CB8AC3E}">
        <p14:creationId xmlns:p14="http://schemas.microsoft.com/office/powerpoint/2010/main" val="9997852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Correction with no </a:t>
            </a:r>
            <a:r>
              <a:rPr lang="en-US" dirty="0" smtClean="0"/>
              <a:t>outliers</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28800"/>
            <a:ext cx="3352800" cy="2539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7834" y="1828800"/>
            <a:ext cx="4380459" cy="2524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648200"/>
            <a:ext cx="3712464"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240F1BDB-6CE4-495C-AC30-106FDA64768F}" type="slidenum">
              <a:rPr lang="en-US" smtClean="0"/>
              <a:t>32</a:t>
            </a:fld>
            <a:endParaRPr lang="en-US"/>
          </a:p>
        </p:txBody>
      </p:sp>
    </p:spTree>
    <p:extLst>
      <p:ext uri="{BB962C8B-B14F-4D97-AF65-F5344CB8AC3E}">
        <p14:creationId xmlns:p14="http://schemas.microsoft.com/office/powerpoint/2010/main" val="3892480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1" y="1801059"/>
            <a:ext cx="4724400" cy="4483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5410201" y="2459332"/>
            <a:ext cx="3733799" cy="3970318"/>
          </a:xfrm>
          <a:prstGeom prst="rect">
            <a:avLst/>
          </a:prstGeom>
          <a:noFill/>
        </p:spPr>
        <p:txBody>
          <a:bodyPr wrap="square" rtlCol="0">
            <a:spAutoFit/>
          </a:bodyPr>
          <a:lstStyle/>
          <a:p>
            <a:r>
              <a:rPr lang="en-US" b="1" dirty="0" smtClean="0"/>
              <a:t>Statistical Conclusion: </a:t>
            </a:r>
          </a:p>
          <a:p>
            <a:r>
              <a:rPr lang="en-US" dirty="0" smtClean="0"/>
              <a:t>There is strong evidence against the null hypothesis that the mean age of the “successful” group is lower than the mean age of the “unsuccessful” group (one sided, two sample pooled t-test  p-value = 0.0011).  We estimate that the mean difference is -6.6488 years, with up to -3.1949 years a plausible value (95% one-tailed pooled t-dist. confidence interval).</a:t>
            </a:r>
          </a:p>
          <a:p>
            <a:endParaRPr lang="en-US" dirty="0"/>
          </a:p>
          <a:p>
            <a:r>
              <a:rPr lang="en-US" dirty="0" smtClean="0"/>
              <a:t>We excluded workers with age &gt; 66 years due </a:t>
            </a:r>
            <a:r>
              <a:rPr lang="en-US" smtClean="0"/>
              <a:t>to being management.</a:t>
            </a:r>
            <a:endParaRPr lang="en-US" dirty="0" smtClean="0"/>
          </a:p>
        </p:txBody>
      </p:sp>
      <p:sp>
        <p:nvSpPr>
          <p:cNvPr id="3" name="Slide Number Placeholder 2"/>
          <p:cNvSpPr>
            <a:spLocks noGrp="1"/>
          </p:cNvSpPr>
          <p:nvPr>
            <p:ph type="sldNum" sz="quarter" idx="12"/>
          </p:nvPr>
        </p:nvSpPr>
        <p:spPr/>
        <p:txBody>
          <a:bodyPr/>
          <a:lstStyle/>
          <a:p>
            <a:fld id="{240F1BDB-6CE4-495C-AC30-106FDA64768F}" type="slidenum">
              <a:rPr lang="en-US" smtClean="0"/>
              <a:t>33</a:t>
            </a:fld>
            <a:endParaRPr lang="en-US"/>
          </a:p>
        </p:txBody>
      </p:sp>
      <mc:AlternateContent xmlns:mc="http://schemas.openxmlformats.org/markup-compatibility/2006" xmlns:a14="http://schemas.microsoft.com/office/drawing/2010/main">
        <mc:Choice Requires="a14">
          <p:sp>
            <p:nvSpPr>
              <p:cNvPr id="8" name="Rectangle 7"/>
              <p:cNvSpPr/>
              <p:nvPr/>
            </p:nvSpPr>
            <p:spPr>
              <a:xfrm>
                <a:off x="6705600" y="1752600"/>
                <a:ext cx="1447800" cy="646331"/>
              </a:xfrm>
              <a:prstGeom prst="rect">
                <a:avLst/>
              </a:prstGeom>
            </p:spPr>
            <p:txBody>
              <a:bodyPr wrap="square">
                <a:spAutoFit/>
              </a:bodyPr>
              <a:lstStyle/>
              <a:p>
                <a:pPr>
                  <a:spcBef>
                    <a:spcPct val="0"/>
                  </a:spcBef>
                  <a:buClrTx/>
                  <a:buFontTx/>
                  <a:buNone/>
                </a:pPr>
                <a:r>
                  <a:rPr lang="en-US" altLang="en-US" b="1" i="1" dirty="0" smtClean="0">
                    <a:solidFill>
                      <a:schemeClr val="tx2"/>
                    </a:solidFill>
                  </a:rPr>
                  <a:t>H</a:t>
                </a:r>
                <a:r>
                  <a:rPr lang="en-US" altLang="en-US" b="1" baseline="-25000" dirty="0" smtClean="0">
                    <a:solidFill>
                      <a:schemeClr val="tx2"/>
                    </a:solidFill>
                  </a:rPr>
                  <a:t>0</a:t>
                </a:r>
                <a:r>
                  <a:rPr lang="en-US" altLang="en-US" b="1" dirty="0" smtClean="0">
                    <a:solidFill>
                      <a:schemeClr val="tx2"/>
                    </a:solidFill>
                  </a:rPr>
                  <a:t>: </a:t>
                </a:r>
                <a14:m>
                  <m:oMath xmlns:m="http://schemas.openxmlformats.org/officeDocument/2006/math">
                    <m:r>
                      <a:rPr lang="en-US" altLang="en-US" b="1" i="1" smtClean="0">
                        <a:solidFill>
                          <a:schemeClr val="tx2"/>
                        </a:solidFill>
                        <a:latin typeface="Cambria Math" charset="0"/>
                        <a:ea typeface="Cambria Math" charset="0"/>
                        <a:cs typeface="Cambria Math" charset="0"/>
                      </a:rPr>
                      <m:t>𝝁</m:t>
                    </m:r>
                  </m:oMath>
                </a14:m>
                <a:r>
                  <a:rPr lang="en-US" altLang="en-US" b="1" i="1" baseline="-25000" dirty="0" smtClean="0">
                    <a:solidFill>
                      <a:schemeClr val="tx2"/>
                    </a:solidFill>
                    <a:sym typeface="Symbol" pitchFamily="18" charset="2"/>
                  </a:rPr>
                  <a:t>s</a:t>
                </a:r>
                <a:r>
                  <a:rPr lang="en-US" altLang="en-US" b="1" dirty="0" smtClean="0">
                    <a:solidFill>
                      <a:schemeClr val="tx2"/>
                    </a:solidFill>
                    <a:sym typeface="Symbol" pitchFamily="18" charset="2"/>
                  </a:rPr>
                  <a:t> = </a:t>
                </a:r>
                <a14:m>
                  <m:oMath xmlns:m="http://schemas.openxmlformats.org/officeDocument/2006/math">
                    <m:r>
                      <a:rPr lang="en-US" altLang="en-US" b="1" i="1">
                        <a:solidFill>
                          <a:schemeClr val="tx2"/>
                        </a:solidFill>
                        <a:latin typeface="Cambria Math" charset="0"/>
                        <a:ea typeface="Cambria Math" charset="0"/>
                        <a:cs typeface="Cambria Math" charset="0"/>
                      </a:rPr>
                      <m:t>𝝁</m:t>
                    </m:r>
                    <m:r>
                      <a:rPr lang="en-US" altLang="en-US" b="1" i="1">
                        <a:solidFill>
                          <a:schemeClr val="tx2"/>
                        </a:solidFill>
                        <a:latin typeface="Cambria Math" charset="0"/>
                        <a:ea typeface="Cambria Math" charset="0"/>
                        <a:cs typeface="Cambria Math" charset="0"/>
                      </a:rPr>
                      <m:t> </m:t>
                    </m:r>
                  </m:oMath>
                </a14:m>
                <a:r>
                  <a:rPr lang="en-US" altLang="en-US" b="1" i="1" baseline="-25000" dirty="0" smtClean="0">
                    <a:solidFill>
                      <a:schemeClr val="tx2"/>
                    </a:solidFill>
                    <a:sym typeface="Symbol" pitchFamily="18" charset="2"/>
                  </a:rPr>
                  <a:t>u</a:t>
                </a:r>
                <a:endParaRPr lang="en-US" altLang="en-US" b="1" baseline="-25000" dirty="0" smtClean="0">
                  <a:solidFill>
                    <a:schemeClr val="tx2"/>
                  </a:solidFill>
                  <a:sym typeface="Symbol" pitchFamily="18" charset="2"/>
                </a:endParaRPr>
              </a:p>
              <a:p>
                <a:pPr>
                  <a:spcBef>
                    <a:spcPct val="0"/>
                  </a:spcBef>
                  <a:buClrTx/>
                  <a:buFontTx/>
                  <a:buNone/>
                </a:pPr>
                <a:r>
                  <a:rPr lang="en-US" altLang="en-US" b="1" i="1" dirty="0" smtClean="0">
                    <a:solidFill>
                      <a:schemeClr val="tx2"/>
                    </a:solidFill>
                    <a:sym typeface="Symbol" pitchFamily="18" charset="2"/>
                  </a:rPr>
                  <a:t>H</a:t>
                </a:r>
                <a:r>
                  <a:rPr lang="en-US" altLang="en-US" b="1" baseline="-25000" dirty="0" smtClean="0">
                    <a:solidFill>
                      <a:schemeClr val="tx2"/>
                    </a:solidFill>
                    <a:sym typeface="Symbol" pitchFamily="18" charset="2"/>
                  </a:rPr>
                  <a:t>1</a:t>
                </a:r>
                <a:r>
                  <a:rPr lang="en-US" altLang="en-US" b="1" dirty="0" smtClean="0">
                    <a:solidFill>
                      <a:schemeClr val="tx2"/>
                    </a:solidFill>
                    <a:sym typeface="Symbol" pitchFamily="18" charset="2"/>
                  </a:rPr>
                  <a:t>: </a:t>
                </a:r>
                <a14:m>
                  <m:oMath xmlns:m="http://schemas.openxmlformats.org/officeDocument/2006/math">
                    <m:r>
                      <a:rPr lang="en-US" altLang="en-US" b="1" i="1">
                        <a:solidFill>
                          <a:schemeClr val="tx2"/>
                        </a:solidFill>
                        <a:latin typeface="Cambria Math" charset="0"/>
                        <a:ea typeface="Cambria Math" charset="0"/>
                        <a:cs typeface="Cambria Math" charset="0"/>
                      </a:rPr>
                      <m:t>𝝁</m:t>
                    </m:r>
                    <m:r>
                      <a:rPr lang="en-US" altLang="en-US" b="1" i="1">
                        <a:solidFill>
                          <a:schemeClr val="tx2"/>
                        </a:solidFill>
                        <a:latin typeface="Cambria Math" charset="0"/>
                        <a:ea typeface="Cambria Math" charset="0"/>
                        <a:cs typeface="Cambria Math" charset="0"/>
                      </a:rPr>
                      <m:t> </m:t>
                    </m:r>
                  </m:oMath>
                </a14:m>
                <a:r>
                  <a:rPr lang="en-US" altLang="en-US" b="1" i="1" baseline="-25000" dirty="0" smtClean="0">
                    <a:solidFill>
                      <a:schemeClr val="tx2"/>
                    </a:solidFill>
                    <a:sym typeface="Symbol" pitchFamily="18" charset="2"/>
                  </a:rPr>
                  <a:t>s</a:t>
                </a:r>
                <a:r>
                  <a:rPr lang="en-US" altLang="en-US" b="1" dirty="0" smtClean="0">
                    <a:solidFill>
                      <a:schemeClr val="tx2"/>
                    </a:solidFill>
                    <a:sym typeface="Symbol" pitchFamily="18" charset="2"/>
                  </a:rPr>
                  <a:t> </a:t>
                </a:r>
                <a:r>
                  <a:rPr lang="en-US" altLang="en-US" b="1" dirty="0">
                    <a:solidFill>
                      <a:schemeClr val="tx2"/>
                    </a:solidFill>
                    <a:sym typeface="Symbol" pitchFamily="18" charset="2"/>
                  </a:rPr>
                  <a:t>&lt;</a:t>
                </a:r>
                <a:r>
                  <a:rPr lang="en-US" altLang="en-US" b="1" dirty="0" smtClean="0">
                    <a:solidFill>
                      <a:schemeClr val="tx2"/>
                    </a:solidFill>
                    <a:sym typeface="Symbol" pitchFamily="18" charset="2"/>
                  </a:rPr>
                  <a:t> </a:t>
                </a:r>
                <a14:m>
                  <m:oMath xmlns:m="http://schemas.openxmlformats.org/officeDocument/2006/math">
                    <m:r>
                      <a:rPr lang="en-US" altLang="en-US" b="1" i="1">
                        <a:solidFill>
                          <a:schemeClr val="tx2"/>
                        </a:solidFill>
                        <a:latin typeface="Cambria Math" charset="0"/>
                        <a:ea typeface="Cambria Math" charset="0"/>
                        <a:cs typeface="Cambria Math" charset="0"/>
                      </a:rPr>
                      <m:t>𝝁</m:t>
                    </m:r>
                    <m:r>
                      <a:rPr lang="en-US" altLang="en-US" b="1" i="1">
                        <a:solidFill>
                          <a:schemeClr val="tx2"/>
                        </a:solidFill>
                        <a:latin typeface="Cambria Math" charset="0"/>
                        <a:ea typeface="Cambria Math" charset="0"/>
                        <a:cs typeface="Cambria Math" charset="0"/>
                      </a:rPr>
                      <m:t> </m:t>
                    </m:r>
                  </m:oMath>
                </a14:m>
                <a:r>
                  <a:rPr lang="en-US" altLang="en-US" b="1" i="1" baseline="-25000" dirty="0" smtClean="0">
                    <a:solidFill>
                      <a:schemeClr val="tx2"/>
                    </a:solidFill>
                    <a:sym typeface="Symbol" pitchFamily="18" charset="2"/>
                  </a:rPr>
                  <a:t>u </a:t>
                </a:r>
                <a:endParaRPr lang="en-US" altLang="en-US" b="1" dirty="0">
                  <a:solidFill>
                    <a:srgbClr val="FF0000"/>
                  </a:solidFill>
                  <a:sym typeface="Symbol" pitchFamily="18" charset="2"/>
                </a:endParaRPr>
              </a:p>
            </p:txBody>
          </p:sp>
        </mc:Choice>
        <mc:Fallback xmlns="">
          <p:sp>
            <p:nvSpPr>
              <p:cNvPr id="8" name="Rectangle 7"/>
              <p:cNvSpPr>
                <a:spLocks noRot="1" noChangeAspect="1" noMove="1" noResize="1" noEditPoints="1" noAdjustHandles="1" noChangeArrowheads="1" noChangeShapeType="1" noTextEdit="1"/>
              </p:cNvSpPr>
              <p:nvPr/>
            </p:nvSpPr>
            <p:spPr>
              <a:xfrm>
                <a:off x="6705600" y="1752600"/>
                <a:ext cx="1447800" cy="646331"/>
              </a:xfrm>
              <a:prstGeom prst="rect">
                <a:avLst/>
              </a:prstGeom>
              <a:blipFill rotWithShape="0">
                <a:blip r:embed="rId3"/>
                <a:stretch>
                  <a:fillRect l="-3361" t="-55660" b="-68868"/>
                </a:stretch>
              </a:blipFill>
            </p:spPr>
            <p:txBody>
              <a:bodyPr/>
              <a:lstStyle/>
              <a:p>
                <a:r>
                  <a:rPr lang="en-US">
                    <a:noFill/>
                  </a:rPr>
                  <a:t> </a:t>
                </a:r>
              </a:p>
            </p:txBody>
          </p:sp>
        </mc:Fallback>
      </mc:AlternateContent>
      <p:sp>
        <p:nvSpPr>
          <p:cNvPr id="10" name="Title 1"/>
          <p:cNvSpPr txBox="1">
            <a:spLocks/>
          </p:cNvSpPr>
          <p:nvPr/>
        </p:nvSpPr>
        <p:spPr>
          <a:xfrm>
            <a:off x="822960" y="286604"/>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Report Results Excluding the Suspects </a:t>
            </a:r>
          </a:p>
        </p:txBody>
      </p:sp>
    </p:spTree>
    <p:extLst>
      <p:ext uri="{BB962C8B-B14F-4D97-AF65-F5344CB8AC3E}">
        <p14:creationId xmlns:p14="http://schemas.microsoft.com/office/powerpoint/2010/main" val="8559976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Transformations</a:t>
            </a:r>
          </a:p>
        </p:txBody>
      </p:sp>
      <p:sp>
        <p:nvSpPr>
          <p:cNvPr id="4" name="Slide Number Placeholder 3"/>
          <p:cNvSpPr>
            <a:spLocks noGrp="1"/>
          </p:cNvSpPr>
          <p:nvPr>
            <p:ph type="sldNum" sz="quarter" idx="12"/>
          </p:nvPr>
        </p:nvSpPr>
        <p:spPr/>
        <p:txBody>
          <a:bodyPr/>
          <a:lstStyle/>
          <a:p>
            <a:pPr>
              <a:defRPr/>
            </a:pPr>
            <a:fld id="{16839AA6-FA43-43D2-AC30-6B73533D2B62}" type="slidenum">
              <a:rPr lang="en-US" altLang="en-US" smtClean="0"/>
              <a:pPr>
                <a:defRPr/>
              </a:pPr>
              <a:t>34</a:t>
            </a:fld>
            <a:endParaRPr lang="en-US" altLang="en-US"/>
          </a:p>
        </p:txBody>
      </p:sp>
    </p:spTree>
    <p:extLst>
      <p:ext uri="{BB962C8B-B14F-4D97-AF65-F5344CB8AC3E}">
        <p14:creationId xmlns:p14="http://schemas.microsoft.com/office/powerpoint/2010/main" val="10054721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84434" y="1828800"/>
            <a:ext cx="2751422" cy="208974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434" y="4069239"/>
            <a:ext cx="2736157" cy="153908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2600" y="1828800"/>
            <a:ext cx="2883242" cy="216243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2600" y="4120387"/>
            <a:ext cx="2883242" cy="1621823"/>
          </a:xfrm>
          <a:prstGeom prst="rect">
            <a:avLst/>
          </a:prstGeom>
        </p:spPr>
      </p:pic>
      <p:sp>
        <p:nvSpPr>
          <p:cNvPr id="3" name="Slide Number Placeholder 2"/>
          <p:cNvSpPr>
            <a:spLocks noGrp="1"/>
          </p:cNvSpPr>
          <p:nvPr>
            <p:ph type="sldNum" sz="quarter" idx="12"/>
          </p:nvPr>
        </p:nvSpPr>
        <p:spPr/>
        <p:txBody>
          <a:bodyPr/>
          <a:lstStyle/>
          <a:p>
            <a:fld id="{240F1BDB-6CE4-495C-AC30-106FDA64768F}" type="slidenum">
              <a:rPr lang="en-US" smtClean="0"/>
              <a:t>35</a:t>
            </a:fld>
            <a:endParaRPr lang="en-US"/>
          </a:p>
        </p:txBody>
      </p:sp>
      <p:sp>
        <p:nvSpPr>
          <p:cNvPr id="8" name="Title 7"/>
          <p:cNvSpPr>
            <a:spLocks noGrp="1"/>
          </p:cNvSpPr>
          <p:nvPr>
            <p:ph type="title"/>
          </p:nvPr>
        </p:nvSpPr>
        <p:spPr/>
        <p:txBody>
          <a:bodyPr/>
          <a:lstStyle/>
          <a:p>
            <a:r>
              <a:rPr lang="en-US" dirty="0" smtClean="0"/>
              <a:t>Checking Assumptions</a:t>
            </a:r>
            <a:r>
              <a:rPr lang="is-IS" dirty="0" smtClean="0"/>
              <a:t>…</a:t>
            </a:r>
            <a:endParaRPr lang="en-US" dirty="0"/>
          </a:p>
        </p:txBody>
      </p:sp>
    </p:spTree>
    <p:extLst>
      <p:ext uri="{BB962C8B-B14F-4D97-AF65-F5344CB8AC3E}">
        <p14:creationId xmlns:p14="http://schemas.microsoft.com/office/powerpoint/2010/main" val="14646795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28650" y="2294511"/>
            <a:ext cx="3257550" cy="2843213"/>
          </a:xfrm>
          <a:prstGeom prst="rect">
            <a:avLst/>
          </a:prstGeom>
        </p:spPr>
      </p:pic>
      <p:pic>
        <p:nvPicPr>
          <p:cNvPr id="5" name="Picture 4"/>
          <p:cNvPicPr>
            <a:picLocks noChangeAspect="1"/>
          </p:cNvPicPr>
          <p:nvPr/>
        </p:nvPicPr>
        <p:blipFill>
          <a:blip r:embed="rId3"/>
          <a:stretch>
            <a:fillRect/>
          </a:stretch>
        </p:blipFill>
        <p:spPr>
          <a:xfrm>
            <a:off x="4747118" y="2294511"/>
            <a:ext cx="3443288" cy="2828925"/>
          </a:xfrm>
          <a:prstGeom prst="rect">
            <a:avLst/>
          </a:prstGeom>
        </p:spPr>
      </p:pic>
      <p:sp>
        <p:nvSpPr>
          <p:cNvPr id="6" name="Flowchart: Summing Junction 5"/>
          <p:cNvSpPr/>
          <p:nvPr/>
        </p:nvSpPr>
        <p:spPr>
          <a:xfrm>
            <a:off x="497032" y="1791683"/>
            <a:ext cx="3652967" cy="3713205"/>
          </a:xfrm>
          <a:prstGeom prst="flowChartSummingJunction">
            <a:avLst/>
          </a:prstGeom>
          <a:solidFill>
            <a:srgbClr val="FF0000">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p:nvSpPr>
        <p:spPr>
          <a:xfrm>
            <a:off x="4530437" y="2100553"/>
            <a:ext cx="3983182" cy="3266352"/>
          </a:xfrm>
          <a:prstGeom prst="rect">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extBox 2"/>
          <p:cNvSpPr txBox="1"/>
          <p:nvPr/>
        </p:nvSpPr>
        <p:spPr>
          <a:xfrm>
            <a:off x="1353065" y="5602244"/>
            <a:ext cx="1909119" cy="300082"/>
          </a:xfrm>
          <a:prstGeom prst="rect">
            <a:avLst/>
          </a:prstGeom>
          <a:noFill/>
        </p:spPr>
        <p:txBody>
          <a:bodyPr wrap="square" rtlCol="0">
            <a:spAutoFit/>
          </a:bodyPr>
          <a:lstStyle/>
          <a:p>
            <a:pPr algn="ctr"/>
            <a:r>
              <a:rPr lang="en-US" sz="1350" dirty="0"/>
              <a:t>Original Data</a:t>
            </a:r>
          </a:p>
        </p:txBody>
      </p:sp>
      <p:sp>
        <p:nvSpPr>
          <p:cNvPr id="8" name="TextBox 7"/>
          <p:cNvSpPr txBox="1"/>
          <p:nvPr/>
        </p:nvSpPr>
        <p:spPr>
          <a:xfrm>
            <a:off x="5752819" y="5569616"/>
            <a:ext cx="1909119" cy="300082"/>
          </a:xfrm>
          <a:prstGeom prst="rect">
            <a:avLst/>
          </a:prstGeom>
          <a:noFill/>
        </p:spPr>
        <p:txBody>
          <a:bodyPr wrap="square" rtlCol="0">
            <a:spAutoFit/>
          </a:bodyPr>
          <a:lstStyle/>
          <a:p>
            <a:pPr algn="ctr"/>
            <a:r>
              <a:rPr lang="en-US" sz="1350" dirty="0"/>
              <a:t>Log Transformed Data</a:t>
            </a:r>
          </a:p>
        </p:txBody>
      </p:sp>
      <p:sp>
        <p:nvSpPr>
          <p:cNvPr id="9" name="Slide Number Placeholder 8"/>
          <p:cNvSpPr>
            <a:spLocks noGrp="1"/>
          </p:cNvSpPr>
          <p:nvPr>
            <p:ph type="sldNum" sz="quarter" idx="12"/>
          </p:nvPr>
        </p:nvSpPr>
        <p:spPr/>
        <p:txBody>
          <a:bodyPr/>
          <a:lstStyle/>
          <a:p>
            <a:fld id="{240F1BDB-6CE4-495C-AC30-106FDA64768F}" type="slidenum">
              <a:rPr lang="en-US" smtClean="0"/>
              <a:t>36</a:t>
            </a:fld>
            <a:endParaRPr lang="en-US"/>
          </a:p>
        </p:txBody>
      </p:sp>
      <p:sp>
        <p:nvSpPr>
          <p:cNvPr id="10" name="Title 7"/>
          <p:cNvSpPr>
            <a:spLocks noGrp="1"/>
          </p:cNvSpPr>
          <p:nvPr>
            <p:ph type="title"/>
          </p:nvPr>
        </p:nvSpPr>
        <p:spPr>
          <a:xfrm>
            <a:off x="822960" y="286604"/>
            <a:ext cx="7543800" cy="1450757"/>
          </a:xfrm>
        </p:spPr>
        <p:txBody>
          <a:bodyPr/>
          <a:lstStyle/>
          <a:p>
            <a:r>
              <a:rPr lang="en-US" dirty="0" smtClean="0"/>
              <a:t>Checking Assumptions</a:t>
            </a:r>
            <a:r>
              <a:rPr lang="is-IS" dirty="0" smtClean="0"/>
              <a:t>…</a:t>
            </a:r>
            <a:endParaRPr lang="en-US" dirty="0"/>
          </a:p>
        </p:txBody>
      </p:sp>
    </p:spTree>
    <p:extLst>
      <p:ext uri="{BB962C8B-B14F-4D97-AF65-F5344CB8AC3E}">
        <p14:creationId xmlns:p14="http://schemas.microsoft.com/office/powerpoint/2010/main" val="2643865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799" y="1855439"/>
            <a:ext cx="4575243" cy="4109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 name="Title 1"/>
          <p:cNvSpPr>
            <a:spLocks noGrp="1"/>
          </p:cNvSpPr>
          <p:nvPr>
            <p:ph type="title"/>
          </p:nvPr>
        </p:nvSpPr>
        <p:spPr>
          <a:xfrm>
            <a:off x="822960" y="286604"/>
            <a:ext cx="7543800" cy="1450757"/>
          </a:xfrm>
        </p:spPr>
        <p:txBody>
          <a:bodyPr/>
          <a:lstStyle/>
          <a:p>
            <a:r>
              <a:rPr lang="en-US"/>
              <a:t>Log Transformation</a:t>
            </a:r>
          </a:p>
        </p:txBody>
      </p:sp>
      <p:sp>
        <p:nvSpPr>
          <p:cNvPr id="6" name="Slide Number Placeholder 5"/>
          <p:cNvSpPr>
            <a:spLocks noGrp="1"/>
          </p:cNvSpPr>
          <p:nvPr>
            <p:ph type="sldNum" sz="quarter" idx="12"/>
          </p:nvPr>
        </p:nvSpPr>
        <p:spPr/>
        <p:txBody>
          <a:bodyPr/>
          <a:lstStyle/>
          <a:p>
            <a:fld id="{240F1BDB-6CE4-495C-AC30-106FDA64768F}" type="slidenum">
              <a:rPr lang="en-US" smtClean="0"/>
              <a:t>37</a:t>
            </a:fld>
            <a:endParaRPr lang="en-US"/>
          </a:p>
        </p:txBody>
      </p:sp>
    </p:spTree>
    <p:extLst>
      <p:ext uri="{BB962C8B-B14F-4D97-AF65-F5344CB8AC3E}">
        <p14:creationId xmlns:p14="http://schemas.microsoft.com/office/powerpoint/2010/main" val="13887113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blueplanet.nsw.edu.au/SiteFiles/blueplanetnsweduau/cloud_seeding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9131" y="1988464"/>
            <a:ext cx="5659493" cy="369282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240F1BDB-6CE4-495C-AC30-106FDA64768F}" type="slidenum">
              <a:rPr lang="en-US" smtClean="0"/>
              <a:t>38</a:t>
            </a:fld>
            <a:endParaRPr lang="en-US"/>
          </a:p>
        </p:txBody>
      </p:sp>
      <p:sp>
        <p:nvSpPr>
          <p:cNvPr id="5" name="Title 1"/>
          <p:cNvSpPr txBox="1">
            <a:spLocks/>
          </p:cNvSpPr>
          <p:nvPr/>
        </p:nvSpPr>
        <p:spPr>
          <a:xfrm>
            <a:off x="822960" y="286604"/>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Example: </a:t>
            </a:r>
            <a:r>
              <a:rPr lang="en-US" dirty="0"/>
              <a:t>Cloud </a:t>
            </a:r>
            <a:r>
              <a:rPr lang="en-US" dirty="0" smtClean="0"/>
              <a:t>Seeding</a:t>
            </a:r>
            <a:endParaRPr lang="en-US" dirty="0"/>
          </a:p>
        </p:txBody>
      </p:sp>
    </p:spTree>
    <p:extLst>
      <p:ext uri="{BB962C8B-B14F-4D97-AF65-F5344CB8AC3E}">
        <p14:creationId xmlns:p14="http://schemas.microsoft.com/office/powerpoint/2010/main" val="12696330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Cloud Seeding Work?</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On </a:t>
            </a:r>
            <a:r>
              <a:rPr lang="en-US" dirty="0"/>
              <a:t>days that were deemed suitable for cloud seeding, a random mechanism was used to decide whether to seed the target cloud on that day or to leave it unseeded as a </a:t>
            </a:r>
            <a:r>
              <a:rPr lang="en-US" dirty="0" smtClean="0"/>
              <a:t>control</a:t>
            </a:r>
          </a:p>
          <a:p>
            <a:pPr>
              <a:buFont typeface="Arial" charset="0"/>
              <a:buChar char="•"/>
            </a:pPr>
            <a:r>
              <a:rPr lang="en-US" dirty="0" smtClean="0"/>
              <a:t> Precipitation </a:t>
            </a:r>
            <a:r>
              <a:rPr lang="en-US" dirty="0"/>
              <a:t>was measured as the total rain volume falling from the cloud base following </a:t>
            </a:r>
            <a:r>
              <a:rPr lang="en-US" dirty="0" smtClean="0"/>
              <a:t>the seeding run (as </a:t>
            </a:r>
            <a:r>
              <a:rPr lang="en-US" dirty="0"/>
              <a:t>measured by </a:t>
            </a:r>
            <a:r>
              <a:rPr lang="en-US" dirty="0" smtClean="0"/>
              <a:t>radar)  </a:t>
            </a:r>
          </a:p>
          <a:p>
            <a:pPr>
              <a:buFont typeface="Arial" charset="0"/>
              <a:buChar char="•"/>
            </a:pPr>
            <a:r>
              <a:rPr lang="en-US" dirty="0" smtClean="0"/>
              <a:t> We </a:t>
            </a:r>
            <a:r>
              <a:rPr lang="en-US" dirty="0"/>
              <a:t>would like to test </a:t>
            </a:r>
            <a:r>
              <a:rPr lang="en-US" dirty="0" smtClean="0"/>
              <a:t>whether </a:t>
            </a:r>
            <a:r>
              <a:rPr lang="en-US" dirty="0"/>
              <a:t>cloud seeding is effective in increasing precipitation.</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240F1BDB-6CE4-495C-AC30-106FDA64768F}" type="slidenum">
              <a:rPr lang="en-US" smtClean="0"/>
              <a:t>39</a:t>
            </a:fld>
            <a:endParaRPr lang="en-US"/>
          </a:p>
        </p:txBody>
      </p:sp>
    </p:spTree>
    <p:extLst>
      <p:ext uri="{BB962C8B-B14F-4D97-AF65-F5344CB8AC3E}">
        <p14:creationId xmlns:p14="http://schemas.microsoft.com/office/powerpoint/2010/main" val="541735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379" y="0"/>
            <a:ext cx="7580984" cy="6216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rame 7"/>
          <p:cNvSpPr/>
          <p:nvPr/>
        </p:nvSpPr>
        <p:spPr>
          <a:xfrm>
            <a:off x="1981200" y="5303289"/>
            <a:ext cx="5181600" cy="2286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Slide Number Placeholder 3"/>
          <p:cNvSpPr>
            <a:spLocks noGrp="1"/>
          </p:cNvSpPr>
          <p:nvPr>
            <p:ph type="sldNum" sz="quarter" idx="12"/>
          </p:nvPr>
        </p:nvSpPr>
        <p:spPr/>
        <p:txBody>
          <a:bodyPr/>
          <a:lstStyle/>
          <a:p>
            <a:fld id="{240F1BDB-6CE4-495C-AC30-106FDA64768F}" type="slidenum">
              <a:rPr lang="en-US" smtClean="0"/>
              <a:t>4</a:t>
            </a:fld>
            <a:endParaRPr lang="en-US"/>
          </a:p>
        </p:txBody>
      </p:sp>
      <p:sp>
        <p:nvSpPr>
          <p:cNvPr id="6" name="Frame 5"/>
          <p:cNvSpPr/>
          <p:nvPr/>
        </p:nvSpPr>
        <p:spPr>
          <a:xfrm>
            <a:off x="1981200" y="4648200"/>
            <a:ext cx="5181600" cy="3048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p:cNvSpPr/>
          <p:nvPr/>
        </p:nvSpPr>
        <p:spPr>
          <a:xfrm>
            <a:off x="1981200" y="5105400"/>
            <a:ext cx="5181600" cy="2286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p:cNvSpPr/>
          <p:nvPr/>
        </p:nvSpPr>
        <p:spPr>
          <a:xfrm>
            <a:off x="1981200" y="5715000"/>
            <a:ext cx="5181600" cy="2286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0" name="TextBox 9"/>
              <p:cNvSpPr txBox="1"/>
              <p:nvPr/>
            </p:nvSpPr>
            <p:spPr>
              <a:xfrm>
                <a:off x="304800" y="3561748"/>
                <a:ext cx="2232534" cy="646331"/>
              </a:xfrm>
              <a:prstGeom prst="rect">
                <a:avLst/>
              </a:prstGeom>
              <a:solidFill>
                <a:schemeClr val="bg1"/>
              </a:solidFill>
            </p:spPr>
            <p:txBody>
              <a:bodyPr wrap="none" rtlCol="0">
                <a:spAutoFit/>
              </a:bodyPr>
              <a:lstStyle/>
              <a:p>
                <a14:m>
                  <m:oMath xmlns:m="http://schemas.openxmlformats.org/officeDocument/2006/math">
                    <m:sSub>
                      <m:sSubPr>
                        <m:ctrlPr>
                          <a:rPr lang="en-US" i="1" smtClean="0">
                            <a:solidFill>
                              <a:srgbClr val="FF0000"/>
                            </a:solidFill>
                            <a:latin typeface="Cambria Math" charset="0"/>
                          </a:rPr>
                        </m:ctrlPr>
                      </m:sSubPr>
                      <m:e>
                        <m:r>
                          <a:rPr lang="en-US" i="1" smtClean="0">
                            <a:solidFill>
                              <a:srgbClr val="FF0000"/>
                            </a:solidFill>
                            <a:latin typeface="Cambria Math" charset="0"/>
                            <a:ea typeface="Cambria Math" charset="0"/>
                            <a:cs typeface="Cambria Math" charset="0"/>
                          </a:rPr>
                          <m:t>𝜎</m:t>
                        </m:r>
                      </m:e>
                      <m:sub>
                        <m:r>
                          <a:rPr lang="en-US" b="0" i="1" smtClean="0">
                            <a:solidFill>
                              <a:srgbClr val="FF0000"/>
                            </a:solidFill>
                            <a:latin typeface="Cambria Math" charset="0"/>
                          </a:rPr>
                          <m:t>2</m:t>
                        </m:r>
                      </m:sub>
                    </m:sSub>
                    <m:r>
                      <a:rPr lang="en-US" b="0" i="1" smtClean="0">
                        <a:solidFill>
                          <a:srgbClr val="FF0000"/>
                        </a:solidFill>
                        <a:latin typeface="Cambria Math" charset="0"/>
                      </a:rPr>
                      <m:t>&lt;</m:t>
                    </m:r>
                    <m:sSub>
                      <m:sSubPr>
                        <m:ctrlPr>
                          <a:rPr lang="en-US" i="1">
                            <a:solidFill>
                              <a:srgbClr val="FF0000"/>
                            </a:solidFill>
                            <a:latin typeface="Cambria Math" charset="0"/>
                          </a:rPr>
                        </m:ctrlPr>
                      </m:sSubPr>
                      <m:e>
                        <m:r>
                          <a:rPr lang="en-US" i="1">
                            <a:solidFill>
                              <a:srgbClr val="FF0000"/>
                            </a:solidFill>
                            <a:latin typeface="Cambria Math" charset="0"/>
                            <a:ea typeface="Cambria Math" charset="0"/>
                            <a:cs typeface="Cambria Math" charset="0"/>
                          </a:rPr>
                          <m:t>𝜎</m:t>
                        </m:r>
                      </m:e>
                      <m:sub>
                        <m:r>
                          <a:rPr lang="en-US" b="0" i="1" smtClean="0">
                            <a:solidFill>
                              <a:srgbClr val="FF0000"/>
                            </a:solidFill>
                            <a:latin typeface="Cambria Math" charset="0"/>
                            <a:ea typeface="Cambria Math" charset="0"/>
                            <a:cs typeface="Cambria Math" charset="0"/>
                          </a:rPr>
                          <m:t>1</m:t>
                        </m:r>
                      </m:sub>
                    </m:sSub>
                  </m:oMath>
                </a14:m>
                <a:r>
                  <a:rPr lang="en-US" dirty="0" smtClean="0">
                    <a:solidFill>
                      <a:srgbClr val="FF0000"/>
                    </a:solidFill>
                  </a:rPr>
                  <a:t> and </a:t>
                </a:r>
                <a14:m>
                  <m:oMath xmlns:m="http://schemas.openxmlformats.org/officeDocument/2006/math">
                    <m:sSub>
                      <m:sSubPr>
                        <m:ctrlPr>
                          <a:rPr lang="en-US" i="1" smtClean="0">
                            <a:solidFill>
                              <a:srgbClr val="FF0000"/>
                            </a:solidFill>
                            <a:latin typeface="Cambria Math" charset="0"/>
                          </a:rPr>
                        </m:ctrlPr>
                      </m:sSubPr>
                      <m:e>
                        <m:r>
                          <a:rPr lang="en-US" b="0" i="1" smtClean="0">
                            <a:solidFill>
                              <a:srgbClr val="FF0000"/>
                            </a:solidFill>
                            <a:latin typeface="Cambria Math" charset="0"/>
                          </a:rPr>
                          <m:t>𝑛</m:t>
                        </m:r>
                      </m:e>
                      <m:sub>
                        <m:r>
                          <a:rPr lang="en-US" b="0" i="1" smtClean="0">
                            <a:solidFill>
                              <a:srgbClr val="FF0000"/>
                            </a:solidFill>
                            <a:latin typeface="Cambria Math" charset="0"/>
                          </a:rPr>
                          <m:t>1 </m:t>
                        </m:r>
                      </m:sub>
                    </m:sSub>
                    <m:r>
                      <a:rPr lang="en-US" b="0" i="1" smtClean="0">
                        <a:solidFill>
                          <a:srgbClr val="FF0000"/>
                        </a:solidFill>
                        <a:latin typeface="Cambria Math" charset="0"/>
                      </a:rPr>
                      <m:t>&lt;</m:t>
                    </m:r>
                  </m:oMath>
                </a14:m>
                <a:r>
                  <a:rPr lang="en-US" dirty="0" smtClean="0">
                    <a:solidFill>
                      <a:srgbClr val="FF0000"/>
                    </a:solidFill>
                  </a:rPr>
                  <a:t> </a:t>
                </a:r>
                <a14:m>
                  <m:oMath xmlns:m="http://schemas.openxmlformats.org/officeDocument/2006/math">
                    <m:sSub>
                      <m:sSubPr>
                        <m:ctrlPr>
                          <a:rPr lang="en-US" i="1">
                            <a:solidFill>
                              <a:srgbClr val="FF0000"/>
                            </a:solidFill>
                            <a:latin typeface="Cambria Math" charset="0"/>
                          </a:rPr>
                        </m:ctrlPr>
                      </m:sSubPr>
                      <m:e>
                        <m:r>
                          <a:rPr lang="en-US" i="1">
                            <a:solidFill>
                              <a:srgbClr val="FF0000"/>
                            </a:solidFill>
                            <a:latin typeface="Cambria Math" charset="0"/>
                          </a:rPr>
                          <m:t>𝑛</m:t>
                        </m:r>
                      </m:e>
                      <m:sub>
                        <m:r>
                          <a:rPr lang="en-US" b="0" i="1" smtClean="0">
                            <a:solidFill>
                              <a:srgbClr val="FF0000"/>
                            </a:solidFill>
                            <a:latin typeface="Cambria Math" charset="0"/>
                          </a:rPr>
                          <m:t>2</m:t>
                        </m:r>
                        <m:r>
                          <a:rPr lang="en-US" i="1">
                            <a:solidFill>
                              <a:srgbClr val="FF0000"/>
                            </a:solidFill>
                            <a:latin typeface="Cambria Math" charset="0"/>
                          </a:rPr>
                          <m:t> </m:t>
                        </m:r>
                      </m:sub>
                    </m:sSub>
                  </m:oMath>
                </a14:m>
                <a:endParaRPr lang="en-US" dirty="0" smtClean="0">
                  <a:solidFill>
                    <a:srgbClr val="FF0000"/>
                  </a:solidFill>
                </a:endParaRPr>
              </a:p>
              <a:p>
                <a:r>
                  <a:rPr lang="en-US" dirty="0" smtClean="0">
                    <a:solidFill>
                      <a:srgbClr val="FF0000"/>
                    </a:solidFill>
                  </a:rPr>
                  <a:t>(less coverage)</a:t>
                </a:r>
                <a:endParaRPr lang="en-US" dirty="0">
                  <a:solidFill>
                    <a:srgbClr val="FF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04800" y="3561748"/>
                <a:ext cx="2232534" cy="646331"/>
              </a:xfrm>
              <a:prstGeom prst="rect">
                <a:avLst/>
              </a:prstGeom>
              <a:blipFill rotWithShape="0">
                <a:blip r:embed="rId4"/>
                <a:stretch>
                  <a:fillRect l="-2186" t="-22642"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861648" y="3602504"/>
                <a:ext cx="2295052" cy="646331"/>
              </a:xfrm>
              <a:prstGeom prst="rect">
                <a:avLst/>
              </a:prstGeom>
              <a:solidFill>
                <a:schemeClr val="bg1"/>
              </a:solidFill>
            </p:spPr>
            <p:txBody>
              <a:bodyPr wrap="none" rtlCol="0">
                <a:spAutoFit/>
              </a:bodyPr>
              <a:lstStyle/>
              <a:p>
                <a14:m>
                  <m:oMath xmlns:m="http://schemas.openxmlformats.org/officeDocument/2006/math">
                    <m:sSub>
                      <m:sSubPr>
                        <m:ctrlPr>
                          <a:rPr lang="en-US" i="1" smtClean="0">
                            <a:solidFill>
                              <a:srgbClr val="FF0000"/>
                            </a:solidFill>
                            <a:latin typeface="Cambria Math" charset="0"/>
                          </a:rPr>
                        </m:ctrlPr>
                      </m:sSubPr>
                      <m:e>
                        <m:r>
                          <a:rPr lang="en-US" i="1" smtClean="0">
                            <a:solidFill>
                              <a:srgbClr val="FF0000"/>
                            </a:solidFill>
                            <a:latin typeface="Cambria Math" charset="0"/>
                            <a:ea typeface="Cambria Math" charset="0"/>
                            <a:cs typeface="Cambria Math" charset="0"/>
                          </a:rPr>
                          <m:t>𝜎</m:t>
                        </m:r>
                      </m:e>
                      <m:sub>
                        <m:r>
                          <a:rPr lang="en-US" b="0" i="1" smtClean="0">
                            <a:solidFill>
                              <a:srgbClr val="FF0000"/>
                            </a:solidFill>
                            <a:latin typeface="Cambria Math" charset="0"/>
                            <a:ea typeface="Cambria Math" charset="0"/>
                            <a:cs typeface="Cambria Math" charset="0"/>
                          </a:rPr>
                          <m:t>2</m:t>
                        </m:r>
                      </m:sub>
                    </m:sSub>
                    <m:r>
                      <a:rPr lang="en-US" b="0" i="1" smtClean="0">
                        <a:solidFill>
                          <a:srgbClr val="FF0000"/>
                        </a:solidFill>
                        <a:latin typeface="Cambria Math" charset="0"/>
                      </a:rPr>
                      <m:t>&gt;</m:t>
                    </m:r>
                    <m:sSub>
                      <m:sSubPr>
                        <m:ctrlPr>
                          <a:rPr lang="en-US" i="1">
                            <a:solidFill>
                              <a:srgbClr val="FF0000"/>
                            </a:solidFill>
                            <a:latin typeface="Cambria Math" charset="0"/>
                          </a:rPr>
                        </m:ctrlPr>
                      </m:sSubPr>
                      <m:e>
                        <m:r>
                          <a:rPr lang="en-US" i="1">
                            <a:solidFill>
                              <a:srgbClr val="FF0000"/>
                            </a:solidFill>
                            <a:latin typeface="Cambria Math" charset="0"/>
                            <a:ea typeface="Cambria Math" charset="0"/>
                            <a:cs typeface="Cambria Math" charset="0"/>
                          </a:rPr>
                          <m:t>𝜎</m:t>
                        </m:r>
                      </m:e>
                      <m:sub>
                        <m:r>
                          <a:rPr lang="en-US" b="0" i="1" smtClean="0">
                            <a:solidFill>
                              <a:srgbClr val="FF0000"/>
                            </a:solidFill>
                            <a:latin typeface="Cambria Math" charset="0"/>
                            <a:ea typeface="Cambria Math" charset="0"/>
                            <a:cs typeface="Cambria Math" charset="0"/>
                          </a:rPr>
                          <m:t>1</m:t>
                        </m:r>
                      </m:sub>
                    </m:sSub>
                  </m:oMath>
                </a14:m>
                <a:r>
                  <a:rPr lang="en-US" dirty="0" smtClean="0">
                    <a:solidFill>
                      <a:srgbClr val="FF0000"/>
                    </a:solidFill>
                  </a:rPr>
                  <a:t> and </a:t>
                </a:r>
                <a14:m>
                  <m:oMath xmlns:m="http://schemas.openxmlformats.org/officeDocument/2006/math">
                    <m:sSub>
                      <m:sSubPr>
                        <m:ctrlPr>
                          <a:rPr lang="en-US" i="1" smtClean="0">
                            <a:solidFill>
                              <a:srgbClr val="FF0000"/>
                            </a:solidFill>
                            <a:latin typeface="Cambria Math" charset="0"/>
                          </a:rPr>
                        </m:ctrlPr>
                      </m:sSubPr>
                      <m:e>
                        <m:r>
                          <a:rPr lang="en-US" b="0" i="1" smtClean="0">
                            <a:solidFill>
                              <a:srgbClr val="FF0000"/>
                            </a:solidFill>
                            <a:latin typeface="Cambria Math" charset="0"/>
                          </a:rPr>
                          <m:t>𝑛</m:t>
                        </m:r>
                      </m:e>
                      <m:sub>
                        <m:r>
                          <a:rPr lang="en-US" b="0" i="1" smtClean="0">
                            <a:solidFill>
                              <a:srgbClr val="FF0000"/>
                            </a:solidFill>
                            <a:latin typeface="Cambria Math" charset="0"/>
                          </a:rPr>
                          <m:t>1 </m:t>
                        </m:r>
                      </m:sub>
                    </m:sSub>
                    <m:r>
                      <a:rPr lang="en-US" b="0" i="1" smtClean="0">
                        <a:solidFill>
                          <a:srgbClr val="FF0000"/>
                        </a:solidFill>
                        <a:latin typeface="Cambria Math" charset="0"/>
                      </a:rPr>
                      <m:t>&lt;</m:t>
                    </m:r>
                  </m:oMath>
                </a14:m>
                <a:r>
                  <a:rPr lang="en-US" dirty="0" smtClean="0">
                    <a:solidFill>
                      <a:srgbClr val="FF0000"/>
                    </a:solidFill>
                  </a:rPr>
                  <a:t> </a:t>
                </a:r>
                <a14:m>
                  <m:oMath xmlns:m="http://schemas.openxmlformats.org/officeDocument/2006/math">
                    <m:sSub>
                      <m:sSubPr>
                        <m:ctrlPr>
                          <a:rPr lang="en-US" i="1">
                            <a:solidFill>
                              <a:srgbClr val="FF0000"/>
                            </a:solidFill>
                            <a:latin typeface="Cambria Math" charset="0"/>
                          </a:rPr>
                        </m:ctrlPr>
                      </m:sSubPr>
                      <m:e>
                        <m:r>
                          <a:rPr lang="en-US" i="1">
                            <a:solidFill>
                              <a:srgbClr val="FF0000"/>
                            </a:solidFill>
                            <a:latin typeface="Cambria Math" charset="0"/>
                          </a:rPr>
                          <m:t>𝑛</m:t>
                        </m:r>
                      </m:e>
                      <m:sub>
                        <m:r>
                          <a:rPr lang="en-US" b="0" i="1" smtClean="0">
                            <a:solidFill>
                              <a:srgbClr val="FF0000"/>
                            </a:solidFill>
                            <a:latin typeface="Cambria Math" charset="0"/>
                          </a:rPr>
                          <m:t>2</m:t>
                        </m:r>
                        <m:r>
                          <a:rPr lang="en-US" i="1">
                            <a:solidFill>
                              <a:srgbClr val="FF0000"/>
                            </a:solidFill>
                            <a:latin typeface="Cambria Math" charset="0"/>
                          </a:rPr>
                          <m:t> </m:t>
                        </m:r>
                      </m:sub>
                    </m:sSub>
                  </m:oMath>
                </a14:m>
                <a:endParaRPr lang="en-US" dirty="0" smtClean="0">
                  <a:solidFill>
                    <a:srgbClr val="FF0000"/>
                  </a:solidFill>
                </a:endParaRPr>
              </a:p>
              <a:p>
                <a:r>
                  <a:rPr lang="en-US" dirty="0" smtClean="0">
                    <a:solidFill>
                      <a:srgbClr val="FF0000"/>
                    </a:solidFill>
                  </a:rPr>
                  <a:t>(more coverage)</a:t>
                </a:r>
                <a:endParaRPr lang="en-US" dirty="0">
                  <a:solidFill>
                    <a:srgbClr val="FF00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6861648" y="3602504"/>
                <a:ext cx="2295052" cy="646331"/>
              </a:xfrm>
              <a:prstGeom prst="rect">
                <a:avLst/>
              </a:prstGeom>
              <a:blipFill rotWithShape="0">
                <a:blip r:embed="rId5"/>
                <a:stretch>
                  <a:fillRect l="-2394" t="-22642"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421067" y="2695356"/>
                <a:ext cx="1744324" cy="646331"/>
              </a:xfrm>
              <a:prstGeom prst="rect">
                <a:avLst/>
              </a:prstGeom>
              <a:noFill/>
            </p:spPr>
            <p:txBody>
              <a:bodyPr wrap="none" rtlCol="0">
                <a:spAutoFit/>
              </a:bodyPr>
              <a:lstStyle/>
              <a:p>
                <a14:m>
                  <m:oMath xmlns:m="http://schemas.openxmlformats.org/officeDocument/2006/math">
                    <m:sSub>
                      <m:sSubPr>
                        <m:ctrlPr>
                          <a:rPr lang="en-US" i="1" smtClean="0">
                            <a:solidFill>
                              <a:srgbClr val="FF0000"/>
                            </a:solidFill>
                            <a:latin typeface="Cambria Math" charset="0"/>
                          </a:rPr>
                        </m:ctrlPr>
                      </m:sSubPr>
                      <m:e>
                        <m:r>
                          <a:rPr lang="en-US" b="0" i="1" smtClean="0">
                            <a:solidFill>
                              <a:srgbClr val="FF0000"/>
                            </a:solidFill>
                            <a:latin typeface="Cambria Math" charset="0"/>
                          </a:rPr>
                          <m:t>𝑛</m:t>
                        </m:r>
                      </m:e>
                      <m:sub>
                        <m:r>
                          <a:rPr lang="en-US" b="0" i="1" smtClean="0">
                            <a:solidFill>
                              <a:srgbClr val="FF0000"/>
                            </a:solidFill>
                            <a:latin typeface="Cambria Math" charset="0"/>
                          </a:rPr>
                          <m:t>1 </m:t>
                        </m:r>
                      </m:sub>
                    </m:sSub>
                    <m:r>
                      <a:rPr lang="en-US" b="0" i="1" smtClean="0">
                        <a:solidFill>
                          <a:srgbClr val="FF0000"/>
                        </a:solidFill>
                        <a:latin typeface="Cambria Math" charset="0"/>
                      </a:rPr>
                      <m:t>=</m:t>
                    </m:r>
                  </m:oMath>
                </a14:m>
                <a:r>
                  <a:rPr lang="en-US" dirty="0" smtClean="0">
                    <a:solidFill>
                      <a:srgbClr val="FF0000"/>
                    </a:solidFill>
                  </a:rPr>
                  <a:t> </a:t>
                </a:r>
                <a14:m>
                  <m:oMath xmlns:m="http://schemas.openxmlformats.org/officeDocument/2006/math">
                    <m:sSub>
                      <m:sSubPr>
                        <m:ctrlPr>
                          <a:rPr lang="en-US" i="1">
                            <a:solidFill>
                              <a:srgbClr val="FF0000"/>
                            </a:solidFill>
                            <a:latin typeface="Cambria Math" charset="0"/>
                          </a:rPr>
                        </m:ctrlPr>
                      </m:sSubPr>
                      <m:e>
                        <m:r>
                          <a:rPr lang="en-US" i="1">
                            <a:solidFill>
                              <a:srgbClr val="FF0000"/>
                            </a:solidFill>
                            <a:latin typeface="Cambria Math" charset="0"/>
                          </a:rPr>
                          <m:t>𝑛</m:t>
                        </m:r>
                      </m:e>
                      <m:sub>
                        <m:r>
                          <a:rPr lang="en-US" b="0" i="1" smtClean="0">
                            <a:solidFill>
                              <a:srgbClr val="FF0000"/>
                            </a:solidFill>
                            <a:latin typeface="Cambria Math" charset="0"/>
                          </a:rPr>
                          <m:t>2</m:t>
                        </m:r>
                        <m:r>
                          <a:rPr lang="en-US" i="1">
                            <a:solidFill>
                              <a:srgbClr val="FF0000"/>
                            </a:solidFill>
                            <a:latin typeface="Cambria Math" charset="0"/>
                          </a:rPr>
                          <m:t> </m:t>
                        </m:r>
                      </m:sub>
                    </m:sSub>
                  </m:oMath>
                </a14:m>
                <a:endParaRPr lang="en-US" dirty="0" smtClean="0">
                  <a:solidFill>
                    <a:srgbClr val="FF0000"/>
                  </a:solidFill>
                </a:endParaRPr>
              </a:p>
              <a:p>
                <a:r>
                  <a:rPr lang="en-US" dirty="0" smtClean="0">
                    <a:solidFill>
                      <a:srgbClr val="FF0000"/>
                    </a:solidFill>
                  </a:rPr>
                  <a:t>(equal coverage)</a:t>
                </a:r>
                <a:endParaRPr lang="en-US" dirty="0">
                  <a:solidFill>
                    <a:srgbClr val="FF000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421067" y="2695356"/>
                <a:ext cx="1744324" cy="646331"/>
              </a:xfrm>
              <a:prstGeom prst="rect">
                <a:avLst/>
              </a:prstGeom>
              <a:blipFill rotWithShape="0">
                <a:blip r:embed="rId6"/>
                <a:stretch>
                  <a:fillRect l="-2797" t="-22642" r="-3147" b="-14151"/>
                </a:stretch>
              </a:blipFill>
            </p:spPr>
            <p:txBody>
              <a:bodyPr/>
              <a:lstStyle/>
              <a:p>
                <a:r>
                  <a:rPr lang="en-US">
                    <a:noFill/>
                  </a:rPr>
                  <a:t> </a:t>
                </a:r>
              </a:p>
            </p:txBody>
          </p:sp>
        </mc:Fallback>
      </mc:AlternateContent>
      <p:cxnSp>
        <p:nvCxnSpPr>
          <p:cNvPr id="14" name="Straight Arrow Connector 13"/>
          <p:cNvCxnSpPr/>
          <p:nvPr/>
        </p:nvCxnSpPr>
        <p:spPr>
          <a:xfrm flipH="1">
            <a:off x="2362200" y="3378637"/>
            <a:ext cx="175134" cy="1421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286000" y="3334298"/>
            <a:ext cx="373771" cy="2075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219200" y="4248835"/>
            <a:ext cx="2305504" cy="959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066800" y="4248835"/>
            <a:ext cx="2541158" cy="1597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010400" y="4248835"/>
            <a:ext cx="533400" cy="970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7010400" y="4248835"/>
            <a:ext cx="685800" cy="1597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97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2"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3" nodeType="clickEffect">
                                  <p:stCondLst>
                                    <p:cond delay="0"/>
                                  </p:stCondLst>
                                  <p:childTnLst>
                                    <p:set>
                                      <p:cBhvr>
                                        <p:cTn id="50" dur="1" fill="hold">
                                          <p:stCondLst>
                                            <p:cond delay="0"/>
                                          </p:stCondLst>
                                        </p:cTn>
                                        <p:tgtEl>
                                          <p:spTgt spid="8"/>
                                        </p:tgtEl>
                                        <p:attrNameLst>
                                          <p:attrName>style.visibility</p:attrName>
                                        </p:attrNameLst>
                                      </p:cBhvr>
                                      <p:to>
                                        <p:strVal val="hidden"/>
                                      </p:to>
                                    </p:set>
                                  </p:childTnLst>
                                </p:cTn>
                              </p:par>
                              <p:par>
                                <p:cTn id="51" presetID="1" presetClass="exit" presetSubtype="0" fill="hold" grpId="3" nodeType="withEffect">
                                  <p:stCondLst>
                                    <p:cond delay="0"/>
                                  </p:stCondLst>
                                  <p:childTnLst>
                                    <p:set>
                                      <p:cBhvr>
                                        <p:cTn id="52" dur="1" fill="hold">
                                          <p:stCondLst>
                                            <p:cond delay="0"/>
                                          </p:stCondLst>
                                        </p:cTn>
                                        <p:tgtEl>
                                          <p:spTgt spid="6"/>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16"/>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4"/>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2"/>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2"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grpId="2" nodeType="withEffect">
                                  <p:stCondLst>
                                    <p:cond delay="0"/>
                                  </p:stCondLst>
                                  <p:childTnLst>
                                    <p:set>
                                      <p:cBhvr>
                                        <p:cTn id="64" dur="1" fill="hold">
                                          <p:stCondLst>
                                            <p:cond delay="0"/>
                                          </p:stCondLst>
                                        </p:cTn>
                                        <p:tgtEl>
                                          <p:spTgt spid="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3" nodeType="clickEffect">
                                  <p:stCondLst>
                                    <p:cond delay="0"/>
                                  </p:stCondLst>
                                  <p:childTnLst>
                                    <p:set>
                                      <p:cBhvr>
                                        <p:cTn id="74" dur="1" fill="hold">
                                          <p:stCondLst>
                                            <p:cond delay="0"/>
                                          </p:stCondLst>
                                        </p:cTn>
                                        <p:tgtEl>
                                          <p:spTgt spid="9"/>
                                        </p:tgtEl>
                                        <p:attrNameLst>
                                          <p:attrName>style.visibility</p:attrName>
                                        </p:attrNameLst>
                                      </p:cBhvr>
                                      <p:to>
                                        <p:strVal val="hidden"/>
                                      </p:to>
                                    </p:set>
                                  </p:childTnLst>
                                </p:cTn>
                              </p:par>
                              <p:par>
                                <p:cTn id="75" presetID="1" presetClass="exit" presetSubtype="0" fill="hold" grpId="3" nodeType="withEffect">
                                  <p:stCondLst>
                                    <p:cond delay="0"/>
                                  </p:stCondLst>
                                  <p:childTnLst>
                                    <p:set>
                                      <p:cBhvr>
                                        <p:cTn id="76" dur="1" fill="hold">
                                          <p:stCondLst>
                                            <p:cond delay="0"/>
                                          </p:stCondLst>
                                        </p:cTn>
                                        <p:tgtEl>
                                          <p:spTgt spid="7"/>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20"/>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8"/>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4" nodeType="clickEffect">
                                  <p:stCondLst>
                                    <p:cond delay="0"/>
                                  </p:stCondLst>
                                  <p:childTnLst>
                                    <p:set>
                                      <p:cBhvr>
                                        <p:cTn id="86" dur="1" fill="hold">
                                          <p:stCondLst>
                                            <p:cond delay="0"/>
                                          </p:stCondLst>
                                        </p:cTn>
                                        <p:tgtEl>
                                          <p:spTgt spid="9"/>
                                        </p:tgtEl>
                                        <p:attrNameLst>
                                          <p:attrName>style.visibility</p:attrName>
                                        </p:attrNameLst>
                                      </p:cBhvr>
                                      <p:to>
                                        <p:strVal val="visible"/>
                                      </p:to>
                                    </p:set>
                                  </p:childTnLst>
                                </p:cTn>
                              </p:par>
                              <p:par>
                                <p:cTn id="87" presetID="1" presetClass="entr" presetSubtype="0" fill="hold" grpId="4" nodeType="withEffect">
                                  <p:stCondLst>
                                    <p:cond delay="0"/>
                                  </p:stCondLst>
                                  <p:childTnLst>
                                    <p:set>
                                      <p:cBhvr>
                                        <p:cTn id="88" dur="1" fill="hold">
                                          <p:stCondLst>
                                            <p:cond delay="0"/>
                                          </p:stCondLst>
                                        </p:cTn>
                                        <p:tgtEl>
                                          <p:spTgt spid="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5" nodeType="clickEffect">
                                  <p:stCondLst>
                                    <p:cond delay="0"/>
                                  </p:stCondLst>
                                  <p:childTnLst>
                                    <p:set>
                                      <p:cBhvr>
                                        <p:cTn id="98" dur="1" fill="hold">
                                          <p:stCondLst>
                                            <p:cond delay="0"/>
                                          </p:stCondLst>
                                        </p:cTn>
                                        <p:tgtEl>
                                          <p:spTgt spid="9"/>
                                        </p:tgtEl>
                                        <p:attrNameLst>
                                          <p:attrName>style.visibility</p:attrName>
                                        </p:attrNameLst>
                                      </p:cBhvr>
                                      <p:to>
                                        <p:strVal val="hidden"/>
                                      </p:to>
                                    </p:set>
                                  </p:childTnLst>
                                </p:cTn>
                              </p:par>
                              <p:par>
                                <p:cTn id="99" presetID="1" presetClass="exit" presetSubtype="0" fill="hold" grpId="5" nodeType="withEffect">
                                  <p:stCondLst>
                                    <p:cond delay="0"/>
                                  </p:stCondLst>
                                  <p:childTnLst>
                                    <p:set>
                                      <p:cBhvr>
                                        <p:cTn id="100" dur="1" fill="hold">
                                          <p:stCondLst>
                                            <p:cond delay="0"/>
                                          </p:stCondLst>
                                        </p:cTn>
                                        <p:tgtEl>
                                          <p:spTgt spid="7"/>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22"/>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23"/>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8" grpId="3" animBg="1"/>
      <p:bldP spid="6" grpId="0" animBg="1"/>
      <p:bldP spid="6" grpId="1" animBg="1"/>
      <p:bldP spid="6" grpId="2" animBg="1"/>
      <p:bldP spid="6" grpId="3" animBg="1"/>
      <p:bldP spid="7" grpId="0" animBg="1"/>
      <p:bldP spid="7" grpId="1" animBg="1"/>
      <p:bldP spid="7" grpId="2" animBg="1"/>
      <p:bldP spid="7" grpId="3" animBg="1"/>
      <p:bldP spid="7" grpId="4" animBg="1"/>
      <p:bldP spid="7" grpId="5" animBg="1"/>
      <p:bldP spid="9" grpId="0" animBg="1"/>
      <p:bldP spid="9" grpId="1" animBg="1"/>
      <p:bldP spid="9" grpId="2" animBg="1"/>
      <p:bldP spid="9" grpId="3" animBg="1"/>
      <p:bldP spid="9" grpId="4" animBg="1"/>
      <p:bldP spid="9" grpId="5" animBg="1"/>
      <p:bldP spid="10" grpId="0" animBg="1"/>
      <p:bldP spid="10" grpId="1" animBg="1"/>
      <p:bldP spid="11" grpId="0" animBg="1"/>
      <p:bldP spid="11" grpId="1" animBg="1"/>
      <p:bldP spid="12" grpId="0"/>
      <p:bldP spid="12"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7886700" cy="687853"/>
          </a:xfrm>
        </p:spPr>
        <p:txBody>
          <a:bodyPr>
            <a:normAutofit fontScale="90000"/>
          </a:bodyPr>
          <a:lstStyle/>
          <a:p>
            <a:pPr algn="ctr"/>
            <a:r>
              <a:rPr lang="en-US" dirty="0" smtClean="0"/>
              <a:t>Cloud Seeding: Original Data</a:t>
            </a:r>
            <a:endParaRPr lang="en-US" dirty="0"/>
          </a:p>
        </p:txBody>
      </p:sp>
      <p:pic>
        <p:nvPicPr>
          <p:cNvPr id="3074" name="Picture 2" descr="Summary Panel for Rainf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059" y="2016099"/>
            <a:ext cx="3888717" cy="2916538"/>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Q-Q Plots for Rainf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0903" y="2016099"/>
            <a:ext cx="4246034" cy="238839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3758" y="5158280"/>
            <a:ext cx="32861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240F1BDB-6CE4-495C-AC30-106FDA64768F}" type="slidenum">
              <a:rPr lang="en-US" smtClean="0"/>
              <a:t>40</a:t>
            </a:fld>
            <a:endParaRPr lang="en-US"/>
          </a:p>
        </p:txBody>
      </p:sp>
    </p:spTree>
    <p:extLst>
      <p:ext uri="{BB962C8B-B14F-4D97-AF65-F5344CB8AC3E}">
        <p14:creationId xmlns:p14="http://schemas.microsoft.com/office/powerpoint/2010/main" val="3264734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062" y="1028619"/>
            <a:ext cx="7886700" cy="448163"/>
          </a:xfrm>
        </p:spPr>
        <p:txBody>
          <a:bodyPr>
            <a:normAutofit fontScale="90000"/>
          </a:bodyPr>
          <a:lstStyle/>
          <a:p>
            <a:pPr algn="ctr"/>
            <a:r>
              <a:rPr lang="en-US" dirty="0" smtClean="0"/>
              <a:t>After Log Transformation</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621" y="1752600"/>
            <a:ext cx="4049790" cy="3093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1411" y="1752600"/>
            <a:ext cx="4177862" cy="241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3345" y="4953000"/>
            <a:ext cx="3336131" cy="1035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Arrow Connector 3"/>
          <p:cNvCxnSpPr/>
          <p:nvPr/>
        </p:nvCxnSpPr>
        <p:spPr>
          <a:xfrm>
            <a:off x="2286000" y="52578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281716" y="57912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63230" y="5073134"/>
            <a:ext cx="1496756" cy="369332"/>
          </a:xfrm>
          <a:prstGeom prst="rect">
            <a:avLst/>
          </a:prstGeom>
          <a:noFill/>
        </p:spPr>
        <p:txBody>
          <a:bodyPr wrap="none" rtlCol="0">
            <a:spAutoFit/>
          </a:bodyPr>
          <a:lstStyle/>
          <a:p>
            <a:r>
              <a:rPr lang="en-US" dirty="0" smtClean="0"/>
              <a:t>Create </a:t>
            </a:r>
            <a:r>
              <a:rPr lang="en-US" dirty="0" err="1" smtClean="0"/>
              <a:t>lograin</a:t>
            </a:r>
            <a:endParaRPr lang="en-US" dirty="0"/>
          </a:p>
        </p:txBody>
      </p:sp>
      <p:sp>
        <p:nvSpPr>
          <p:cNvPr id="10" name="TextBox 9"/>
          <p:cNvSpPr txBox="1"/>
          <p:nvPr/>
        </p:nvSpPr>
        <p:spPr>
          <a:xfrm>
            <a:off x="732931" y="5601119"/>
            <a:ext cx="1604606" cy="369332"/>
          </a:xfrm>
          <a:prstGeom prst="rect">
            <a:avLst/>
          </a:prstGeom>
          <a:noFill/>
        </p:spPr>
        <p:txBody>
          <a:bodyPr wrap="none" rtlCol="0">
            <a:spAutoFit/>
          </a:bodyPr>
          <a:lstStyle/>
          <a:p>
            <a:r>
              <a:rPr lang="en-US" dirty="0" smtClean="0"/>
              <a:t>Analyze </a:t>
            </a:r>
            <a:r>
              <a:rPr lang="en-US" dirty="0" err="1" smtClean="0"/>
              <a:t>lograin</a:t>
            </a:r>
            <a:endParaRPr lang="en-US" dirty="0"/>
          </a:p>
        </p:txBody>
      </p:sp>
      <p:sp>
        <p:nvSpPr>
          <p:cNvPr id="6" name="Slide Number Placeholder 5"/>
          <p:cNvSpPr>
            <a:spLocks noGrp="1"/>
          </p:cNvSpPr>
          <p:nvPr>
            <p:ph type="sldNum" sz="quarter" idx="12"/>
          </p:nvPr>
        </p:nvSpPr>
        <p:spPr/>
        <p:txBody>
          <a:bodyPr/>
          <a:lstStyle/>
          <a:p>
            <a:fld id="{240F1BDB-6CE4-495C-AC30-106FDA64768F}" type="slidenum">
              <a:rPr lang="en-US" smtClean="0"/>
              <a:t>41</a:t>
            </a:fld>
            <a:endParaRPr lang="en-US"/>
          </a:p>
        </p:txBody>
      </p:sp>
    </p:spTree>
    <p:extLst>
      <p:ext uri="{BB962C8B-B14F-4D97-AF65-F5344CB8AC3E}">
        <p14:creationId xmlns:p14="http://schemas.microsoft.com/office/powerpoint/2010/main" val="21842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7886700" cy="729382"/>
          </a:xfrm>
        </p:spPr>
        <p:txBody>
          <a:bodyPr/>
          <a:lstStyle/>
          <a:p>
            <a:r>
              <a:rPr lang="en-US" dirty="0" smtClean="0"/>
              <a:t>Hypothesis Test</a:t>
            </a:r>
            <a:endParaRPr lang="en-US" dirty="0"/>
          </a:p>
        </p:txBody>
      </p:sp>
      <p:sp>
        <p:nvSpPr>
          <p:cNvPr id="4" name="Rectangle 3"/>
          <p:cNvSpPr/>
          <p:nvPr/>
        </p:nvSpPr>
        <p:spPr>
          <a:xfrm>
            <a:off x="4871544" y="1876242"/>
            <a:ext cx="2601311" cy="507831"/>
          </a:xfrm>
          <a:prstGeom prst="rect">
            <a:avLst/>
          </a:prstGeom>
        </p:spPr>
        <p:txBody>
          <a:bodyPr wrap="square">
            <a:spAutoFit/>
          </a:bodyPr>
          <a:lstStyle/>
          <a:p>
            <a:pPr>
              <a:spcBef>
                <a:spcPct val="0"/>
              </a:spcBef>
              <a:buClrTx/>
              <a:buFontTx/>
              <a:buNone/>
            </a:pPr>
            <a:r>
              <a:rPr lang="en-US" altLang="en-US" sz="1350" b="1" i="1" dirty="0">
                <a:solidFill>
                  <a:schemeClr val="tx2"/>
                </a:solidFill>
              </a:rPr>
              <a:t>H</a:t>
            </a:r>
            <a:r>
              <a:rPr lang="en-US" altLang="en-US" sz="1350" b="1" baseline="-25000" dirty="0">
                <a:solidFill>
                  <a:schemeClr val="tx2"/>
                </a:solidFill>
              </a:rPr>
              <a:t>0</a:t>
            </a:r>
            <a:r>
              <a:rPr lang="en-US" altLang="en-US" sz="1350" b="1" dirty="0">
                <a:solidFill>
                  <a:schemeClr val="tx2"/>
                </a:solidFill>
              </a:rPr>
              <a:t>: </a:t>
            </a:r>
            <a:r>
              <a:rPr lang="en-US" altLang="en-US" sz="1350" b="1" i="1" dirty="0">
                <a:solidFill>
                  <a:schemeClr val="tx2"/>
                </a:solidFill>
                <a:sym typeface="Symbol" pitchFamily="18" charset="2"/>
              </a:rPr>
              <a:t>Cloud Seeding does not work.</a:t>
            </a:r>
            <a:endParaRPr lang="en-US" altLang="en-US" sz="1350" b="1" baseline="-25000" dirty="0">
              <a:solidFill>
                <a:schemeClr val="tx2"/>
              </a:solidFill>
              <a:sym typeface="Symbol" pitchFamily="18" charset="2"/>
            </a:endParaRPr>
          </a:p>
          <a:p>
            <a:pPr>
              <a:spcBef>
                <a:spcPct val="0"/>
              </a:spcBef>
              <a:buClrTx/>
              <a:buFontTx/>
              <a:buNone/>
            </a:pPr>
            <a:r>
              <a:rPr lang="en-US" altLang="en-US" sz="1350" b="1" i="1" dirty="0">
                <a:solidFill>
                  <a:schemeClr val="tx2"/>
                </a:solidFill>
                <a:sym typeface="Symbol" pitchFamily="18" charset="2"/>
              </a:rPr>
              <a:t>H</a:t>
            </a:r>
            <a:r>
              <a:rPr lang="en-US" altLang="en-US" sz="1350" b="1" baseline="-25000" dirty="0">
                <a:solidFill>
                  <a:schemeClr val="tx2"/>
                </a:solidFill>
                <a:sym typeface="Symbol" pitchFamily="18" charset="2"/>
              </a:rPr>
              <a:t>1</a:t>
            </a:r>
            <a:r>
              <a:rPr lang="en-US" altLang="en-US" sz="1350" b="1" dirty="0">
                <a:solidFill>
                  <a:schemeClr val="tx2"/>
                </a:solidFill>
                <a:sym typeface="Symbol" pitchFamily="18" charset="2"/>
              </a:rPr>
              <a:t>: </a:t>
            </a:r>
            <a:r>
              <a:rPr lang="en-US" altLang="en-US" sz="1350" b="1" i="1" dirty="0">
                <a:solidFill>
                  <a:schemeClr val="tx2"/>
                </a:solidFill>
                <a:sym typeface="Symbol" pitchFamily="18" charset="2"/>
              </a:rPr>
              <a:t>Cloud Seeding does work.</a:t>
            </a:r>
            <a:endParaRPr lang="en-US" altLang="en-US" sz="1350" b="1" dirty="0">
              <a:solidFill>
                <a:srgbClr val="FF0000"/>
              </a:solidFill>
              <a:sym typeface="Symbol" pitchFamily="18" charset="2"/>
            </a:endParaRPr>
          </a:p>
        </p:txBody>
      </p:sp>
      <mc:AlternateContent xmlns:mc="http://schemas.openxmlformats.org/markup-compatibility/2006" xmlns:a14="http://schemas.microsoft.com/office/drawing/2010/main">
        <mc:Choice Requires="a14">
          <p:sp>
            <p:nvSpPr>
              <p:cNvPr id="7" name="Rectangle 6"/>
              <p:cNvSpPr/>
              <p:nvPr/>
            </p:nvSpPr>
            <p:spPr>
              <a:xfrm>
                <a:off x="4593021" y="2955355"/>
                <a:ext cx="2057400" cy="507831"/>
              </a:xfrm>
              <a:prstGeom prst="rect">
                <a:avLst/>
              </a:prstGeom>
            </p:spPr>
            <p:txBody>
              <a:bodyPr wrap="square">
                <a:spAutoFit/>
              </a:bodyPr>
              <a:lstStyle/>
              <a:p>
                <a:pPr>
                  <a:spcBef>
                    <a:spcPct val="0"/>
                  </a:spcBef>
                  <a:buClrTx/>
                  <a:buFontTx/>
                  <a:buNone/>
                </a:pPr>
                <a:r>
                  <a:rPr lang="en-US" altLang="en-US" sz="1350" b="1" i="1" dirty="0">
                    <a:solidFill>
                      <a:schemeClr val="tx2"/>
                    </a:solidFill>
                  </a:rPr>
                  <a:t>H</a:t>
                </a:r>
                <a:r>
                  <a:rPr lang="en-US" altLang="en-US" sz="1350" b="1" baseline="-25000" dirty="0">
                    <a:solidFill>
                      <a:schemeClr val="tx2"/>
                    </a:solidFill>
                  </a:rPr>
                  <a:t>0</a:t>
                </a:r>
                <a:r>
                  <a:rPr lang="en-US" altLang="en-US" sz="1350" b="1" dirty="0">
                    <a:solidFill>
                      <a:schemeClr val="tx2"/>
                    </a:solidFill>
                  </a:rPr>
                  <a:t>: </a:t>
                </a:r>
                <a14:m>
                  <m:oMath xmlns:m="http://schemas.openxmlformats.org/officeDocument/2006/math">
                    <m:r>
                      <a:rPr lang="en-US" altLang="en-US" sz="1350" b="1" i="1">
                        <a:solidFill>
                          <a:schemeClr val="tx2"/>
                        </a:solidFill>
                        <a:latin typeface="Cambria Math" charset="0"/>
                        <a:ea typeface="Cambria Math" charset="0"/>
                        <a:cs typeface="Cambria Math" charset="0"/>
                        <a:sym typeface="Symbol" pitchFamily="18" charset="2"/>
                      </a:rPr>
                      <m:t>𝝁</m:t>
                    </m:r>
                  </m:oMath>
                </a14:m>
                <a:r>
                  <a:rPr lang="en-US" altLang="en-US" sz="1350" b="1" i="1" baseline="-25000" dirty="0" smtClean="0">
                    <a:solidFill>
                      <a:schemeClr val="tx2"/>
                    </a:solidFill>
                    <a:sym typeface="Symbol" pitchFamily="18" charset="2"/>
                  </a:rPr>
                  <a:t>seeded</a:t>
                </a:r>
                <a:r>
                  <a:rPr lang="en-US" altLang="en-US" sz="1350" b="1" i="1" dirty="0" smtClean="0">
                    <a:solidFill>
                      <a:schemeClr val="tx2"/>
                    </a:solidFill>
                    <a:sym typeface="Symbol" pitchFamily="18" charset="2"/>
                  </a:rPr>
                  <a:t> </a:t>
                </a:r>
                <a:r>
                  <a:rPr lang="en-US" altLang="en-US" sz="1350" b="1" i="1" dirty="0">
                    <a:solidFill>
                      <a:schemeClr val="tx2"/>
                    </a:solidFill>
                    <a:sym typeface="Symbol" pitchFamily="18" charset="2"/>
                  </a:rPr>
                  <a:t>= </a:t>
                </a:r>
                <a14:m>
                  <m:oMath xmlns:m="http://schemas.openxmlformats.org/officeDocument/2006/math">
                    <m:r>
                      <a:rPr lang="en-US" altLang="en-US" sz="1350" b="1" i="1">
                        <a:solidFill>
                          <a:schemeClr val="tx2"/>
                        </a:solidFill>
                        <a:latin typeface="Cambria Math" charset="0"/>
                        <a:ea typeface="Cambria Math" charset="0"/>
                        <a:cs typeface="Cambria Math" charset="0"/>
                        <a:sym typeface="Symbol" pitchFamily="18" charset="2"/>
                      </a:rPr>
                      <m:t>𝝁</m:t>
                    </m:r>
                  </m:oMath>
                </a14:m>
                <a:r>
                  <a:rPr lang="en-US" altLang="en-US" sz="1350" b="1" i="1" baseline="-25000" dirty="0" smtClean="0">
                    <a:solidFill>
                      <a:schemeClr val="tx2"/>
                    </a:solidFill>
                    <a:sym typeface="Symbol" pitchFamily="18" charset="2"/>
                  </a:rPr>
                  <a:t>unseeded</a:t>
                </a:r>
                <a:endParaRPr lang="en-US" altLang="en-US" sz="1350" b="1" i="1" baseline="-25000" dirty="0">
                  <a:solidFill>
                    <a:schemeClr val="tx2"/>
                  </a:solidFill>
                  <a:sym typeface="Symbol" pitchFamily="18" charset="2"/>
                </a:endParaRPr>
              </a:p>
              <a:p>
                <a:pPr>
                  <a:spcBef>
                    <a:spcPct val="0"/>
                  </a:spcBef>
                  <a:buClrTx/>
                  <a:buFontTx/>
                  <a:buNone/>
                </a:pPr>
                <a:r>
                  <a:rPr lang="en-US" altLang="en-US" sz="1350" b="1" i="1" dirty="0">
                    <a:solidFill>
                      <a:schemeClr val="tx2"/>
                    </a:solidFill>
                    <a:sym typeface="Symbol" pitchFamily="18" charset="2"/>
                  </a:rPr>
                  <a:t>H</a:t>
                </a:r>
                <a:r>
                  <a:rPr lang="en-US" altLang="en-US" sz="1350" b="1" baseline="-25000" dirty="0">
                    <a:solidFill>
                      <a:schemeClr val="tx2"/>
                    </a:solidFill>
                    <a:sym typeface="Symbol" pitchFamily="18" charset="2"/>
                  </a:rPr>
                  <a:t>1</a:t>
                </a:r>
                <a:r>
                  <a:rPr lang="en-US" altLang="en-US" sz="1350" b="1" dirty="0">
                    <a:solidFill>
                      <a:schemeClr val="tx2"/>
                    </a:solidFill>
                    <a:sym typeface="Symbol" pitchFamily="18" charset="2"/>
                  </a:rPr>
                  <a:t>: </a:t>
                </a:r>
                <a14:m>
                  <m:oMath xmlns:m="http://schemas.openxmlformats.org/officeDocument/2006/math">
                    <m:r>
                      <a:rPr lang="en-US" altLang="en-US" sz="1350" b="1" i="1" smtClean="0">
                        <a:solidFill>
                          <a:schemeClr val="tx2"/>
                        </a:solidFill>
                        <a:latin typeface="Cambria Math" charset="0"/>
                        <a:ea typeface="Cambria Math" charset="0"/>
                        <a:cs typeface="Cambria Math" charset="0"/>
                        <a:sym typeface="Symbol" pitchFamily="18" charset="2"/>
                      </a:rPr>
                      <m:t>𝝁</m:t>
                    </m:r>
                  </m:oMath>
                </a14:m>
                <a:r>
                  <a:rPr lang="en-US" altLang="en-US" sz="1350" b="1" i="1" baseline="-25000" dirty="0" smtClean="0">
                    <a:solidFill>
                      <a:schemeClr val="tx2"/>
                    </a:solidFill>
                    <a:sym typeface="Symbol" pitchFamily="18" charset="2"/>
                  </a:rPr>
                  <a:t>seeded</a:t>
                </a:r>
                <a:r>
                  <a:rPr lang="en-US" altLang="en-US" sz="1350" b="1" i="1" dirty="0" smtClean="0">
                    <a:solidFill>
                      <a:schemeClr val="tx2"/>
                    </a:solidFill>
                    <a:sym typeface="Symbol" pitchFamily="18" charset="2"/>
                  </a:rPr>
                  <a:t> </a:t>
                </a:r>
                <a:r>
                  <a:rPr lang="en-US" altLang="en-US" sz="1350" b="1" i="1" dirty="0">
                    <a:solidFill>
                      <a:schemeClr val="tx2"/>
                    </a:solidFill>
                    <a:sym typeface="Symbol" pitchFamily="18" charset="2"/>
                  </a:rPr>
                  <a:t>&gt; </a:t>
                </a:r>
                <a14:m>
                  <m:oMath xmlns:m="http://schemas.openxmlformats.org/officeDocument/2006/math">
                    <m:r>
                      <a:rPr lang="en-US" altLang="en-US" sz="1350" b="1" i="1">
                        <a:solidFill>
                          <a:schemeClr val="tx2"/>
                        </a:solidFill>
                        <a:latin typeface="Cambria Math" charset="0"/>
                        <a:ea typeface="Cambria Math" charset="0"/>
                        <a:cs typeface="Cambria Math" charset="0"/>
                        <a:sym typeface="Symbol" pitchFamily="18" charset="2"/>
                      </a:rPr>
                      <m:t>𝝁</m:t>
                    </m:r>
                  </m:oMath>
                </a14:m>
                <a:r>
                  <a:rPr lang="en-US" altLang="en-US" sz="1350" b="1" i="1" baseline="-25000" dirty="0" smtClean="0">
                    <a:solidFill>
                      <a:schemeClr val="tx2"/>
                    </a:solidFill>
                    <a:sym typeface="Symbol" pitchFamily="18" charset="2"/>
                  </a:rPr>
                  <a:t>unseeded</a:t>
                </a:r>
                <a:endParaRPr lang="en-US" altLang="en-US" sz="1350" b="1" i="1" baseline="-25000" dirty="0">
                  <a:solidFill>
                    <a:schemeClr val="tx2"/>
                  </a:solidFill>
                  <a:sym typeface="Symbol" pitchFamily="18" charset="2"/>
                </a:endParaRPr>
              </a:p>
            </p:txBody>
          </p:sp>
        </mc:Choice>
        <mc:Fallback xmlns="">
          <p:sp>
            <p:nvSpPr>
              <p:cNvPr id="7" name="Rectangle 6"/>
              <p:cNvSpPr>
                <a:spLocks noRot="1" noChangeAspect="1" noMove="1" noResize="1" noEditPoints="1" noAdjustHandles="1" noChangeArrowheads="1" noChangeShapeType="1" noTextEdit="1"/>
              </p:cNvSpPr>
              <p:nvPr/>
            </p:nvSpPr>
            <p:spPr>
              <a:xfrm>
                <a:off x="4593021" y="2955355"/>
                <a:ext cx="2057400" cy="507831"/>
              </a:xfrm>
              <a:prstGeom prst="rect">
                <a:avLst/>
              </a:prstGeom>
              <a:blipFill rotWithShape="0">
                <a:blip r:embed="rId3"/>
                <a:stretch>
                  <a:fillRect l="-592" t="-2410" b="-12048"/>
                </a:stretch>
              </a:blipFill>
            </p:spPr>
            <p:txBody>
              <a:bodyPr/>
              <a:lstStyle/>
              <a:p>
                <a:r>
                  <a:rPr lang="en-US">
                    <a:noFill/>
                  </a:rPr>
                  <a:t> </a:t>
                </a:r>
              </a:p>
            </p:txBody>
          </p:sp>
        </mc:Fallback>
      </mc:AlternateContent>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288" y="1851834"/>
            <a:ext cx="3814763" cy="3721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240F1BDB-6CE4-495C-AC30-106FDA64768F}" type="slidenum">
              <a:rPr lang="en-US" smtClean="0"/>
              <a:t>42</a:t>
            </a:fld>
            <a:endParaRPr lang="en-US"/>
          </a:p>
        </p:txBody>
      </p:sp>
      <mc:AlternateContent xmlns:mc="http://schemas.openxmlformats.org/markup-compatibility/2006" xmlns:a14="http://schemas.microsoft.com/office/drawing/2010/main">
        <mc:Choice Requires="a14">
          <p:sp>
            <p:nvSpPr>
              <p:cNvPr id="12" name="Rectangle 11"/>
              <p:cNvSpPr/>
              <p:nvPr/>
            </p:nvSpPr>
            <p:spPr>
              <a:xfrm>
                <a:off x="7010400" y="2955355"/>
                <a:ext cx="2057399" cy="507831"/>
              </a:xfrm>
              <a:prstGeom prst="rect">
                <a:avLst/>
              </a:prstGeom>
            </p:spPr>
            <p:txBody>
              <a:bodyPr wrap="square">
                <a:spAutoFit/>
              </a:bodyPr>
              <a:lstStyle/>
              <a:p>
                <a:pPr>
                  <a:spcBef>
                    <a:spcPct val="0"/>
                  </a:spcBef>
                  <a:buClrTx/>
                  <a:buFontTx/>
                  <a:buNone/>
                </a:pPr>
                <a:r>
                  <a:rPr lang="en-US" altLang="en-US" sz="1350" b="1" i="1" dirty="0">
                    <a:solidFill>
                      <a:schemeClr val="tx2"/>
                    </a:solidFill>
                  </a:rPr>
                  <a:t>H</a:t>
                </a:r>
                <a:r>
                  <a:rPr lang="en-US" altLang="en-US" sz="1350" b="1" baseline="-25000" dirty="0">
                    <a:solidFill>
                      <a:schemeClr val="tx2"/>
                    </a:solidFill>
                  </a:rPr>
                  <a:t>0</a:t>
                </a:r>
                <a:r>
                  <a:rPr lang="en-US" altLang="en-US" sz="1350" b="1" dirty="0">
                    <a:solidFill>
                      <a:schemeClr val="tx2"/>
                    </a:solidFill>
                  </a:rPr>
                  <a:t>: </a:t>
                </a:r>
                <a14:m>
                  <m:oMath xmlns:m="http://schemas.openxmlformats.org/officeDocument/2006/math">
                    <m:r>
                      <a:rPr lang="en-US" altLang="en-US" sz="1350" b="1" i="1">
                        <a:solidFill>
                          <a:schemeClr val="tx2"/>
                        </a:solidFill>
                        <a:latin typeface="Cambria Math" charset="0"/>
                        <a:ea typeface="Cambria Math" charset="0"/>
                        <a:cs typeface="Cambria Math" charset="0"/>
                        <a:sym typeface="Symbol" pitchFamily="18" charset="2"/>
                      </a:rPr>
                      <m:t>𝝁</m:t>
                    </m:r>
                  </m:oMath>
                </a14:m>
                <a:r>
                  <a:rPr lang="en-US" altLang="en-US" sz="1350" b="1" i="1" baseline="-25000" dirty="0" smtClean="0">
                    <a:solidFill>
                      <a:schemeClr val="tx2"/>
                    </a:solidFill>
                    <a:sym typeface="Symbol" pitchFamily="18" charset="2"/>
                  </a:rPr>
                  <a:t>log(seeded)</a:t>
                </a:r>
                <a:r>
                  <a:rPr lang="en-US" altLang="en-US" sz="1350" b="1" i="1" dirty="0" smtClean="0">
                    <a:solidFill>
                      <a:schemeClr val="tx2"/>
                    </a:solidFill>
                    <a:sym typeface="Symbol" pitchFamily="18" charset="2"/>
                  </a:rPr>
                  <a:t> </a:t>
                </a:r>
                <a:r>
                  <a:rPr lang="en-US" altLang="en-US" sz="1350" b="1" i="1" dirty="0">
                    <a:solidFill>
                      <a:schemeClr val="tx2"/>
                    </a:solidFill>
                    <a:sym typeface="Symbol" pitchFamily="18" charset="2"/>
                  </a:rPr>
                  <a:t>= </a:t>
                </a:r>
                <a14:m>
                  <m:oMath xmlns:m="http://schemas.openxmlformats.org/officeDocument/2006/math">
                    <m:r>
                      <a:rPr lang="en-US" altLang="en-US" sz="1350" b="1" i="1">
                        <a:solidFill>
                          <a:schemeClr val="tx2"/>
                        </a:solidFill>
                        <a:latin typeface="Cambria Math" charset="0"/>
                        <a:ea typeface="Cambria Math" charset="0"/>
                        <a:cs typeface="Cambria Math" charset="0"/>
                        <a:sym typeface="Symbol" pitchFamily="18" charset="2"/>
                      </a:rPr>
                      <m:t>𝝁</m:t>
                    </m:r>
                  </m:oMath>
                </a14:m>
                <a:r>
                  <a:rPr lang="en-US" altLang="en-US" sz="1350" b="1" i="1" baseline="-25000" dirty="0" smtClean="0">
                    <a:solidFill>
                      <a:schemeClr val="tx2"/>
                    </a:solidFill>
                    <a:sym typeface="Symbol" pitchFamily="18" charset="2"/>
                  </a:rPr>
                  <a:t>log(unseeded)</a:t>
                </a:r>
                <a:endParaRPr lang="en-US" altLang="en-US" sz="1350" b="1" i="1" baseline="-25000" dirty="0">
                  <a:solidFill>
                    <a:schemeClr val="tx2"/>
                  </a:solidFill>
                  <a:sym typeface="Symbol" pitchFamily="18" charset="2"/>
                </a:endParaRPr>
              </a:p>
              <a:p>
                <a:pPr>
                  <a:spcBef>
                    <a:spcPct val="0"/>
                  </a:spcBef>
                  <a:buClrTx/>
                  <a:buFontTx/>
                  <a:buNone/>
                </a:pPr>
                <a:r>
                  <a:rPr lang="en-US" altLang="en-US" sz="1350" b="1" i="1" dirty="0">
                    <a:solidFill>
                      <a:schemeClr val="tx2"/>
                    </a:solidFill>
                    <a:sym typeface="Symbol" pitchFamily="18" charset="2"/>
                  </a:rPr>
                  <a:t>H</a:t>
                </a:r>
                <a:r>
                  <a:rPr lang="en-US" altLang="en-US" sz="1350" b="1" baseline="-25000" dirty="0">
                    <a:solidFill>
                      <a:schemeClr val="tx2"/>
                    </a:solidFill>
                    <a:sym typeface="Symbol" pitchFamily="18" charset="2"/>
                  </a:rPr>
                  <a:t>1</a:t>
                </a:r>
                <a:r>
                  <a:rPr lang="en-US" altLang="en-US" sz="1350" b="1" dirty="0">
                    <a:solidFill>
                      <a:schemeClr val="tx2"/>
                    </a:solidFill>
                    <a:sym typeface="Symbol" pitchFamily="18" charset="2"/>
                  </a:rPr>
                  <a:t>: </a:t>
                </a:r>
                <a14:m>
                  <m:oMath xmlns:m="http://schemas.openxmlformats.org/officeDocument/2006/math">
                    <m:r>
                      <a:rPr lang="en-US" altLang="en-US" sz="1350" b="1" i="1" smtClean="0">
                        <a:solidFill>
                          <a:schemeClr val="tx2"/>
                        </a:solidFill>
                        <a:latin typeface="Cambria Math" charset="0"/>
                        <a:ea typeface="Cambria Math" charset="0"/>
                        <a:cs typeface="Cambria Math" charset="0"/>
                        <a:sym typeface="Symbol" pitchFamily="18" charset="2"/>
                      </a:rPr>
                      <m:t>𝝁</m:t>
                    </m:r>
                  </m:oMath>
                </a14:m>
                <a:r>
                  <a:rPr lang="en-US" altLang="en-US" sz="1350" b="1" i="1" baseline="-25000" dirty="0" smtClean="0">
                    <a:solidFill>
                      <a:schemeClr val="tx2"/>
                    </a:solidFill>
                    <a:sym typeface="Symbol" pitchFamily="18" charset="2"/>
                  </a:rPr>
                  <a:t>log(seeded)</a:t>
                </a:r>
                <a:r>
                  <a:rPr lang="en-US" altLang="en-US" sz="1350" b="1" i="1" dirty="0" smtClean="0">
                    <a:solidFill>
                      <a:schemeClr val="tx2"/>
                    </a:solidFill>
                    <a:sym typeface="Symbol" pitchFamily="18" charset="2"/>
                  </a:rPr>
                  <a:t> </a:t>
                </a:r>
                <a:r>
                  <a:rPr lang="en-US" altLang="en-US" sz="1350" b="1" i="1" dirty="0">
                    <a:solidFill>
                      <a:schemeClr val="tx2"/>
                    </a:solidFill>
                    <a:sym typeface="Symbol" pitchFamily="18" charset="2"/>
                  </a:rPr>
                  <a:t>&gt; </a:t>
                </a:r>
                <a14:m>
                  <m:oMath xmlns:m="http://schemas.openxmlformats.org/officeDocument/2006/math">
                    <m:r>
                      <a:rPr lang="en-US" altLang="en-US" sz="1350" b="1" i="1">
                        <a:solidFill>
                          <a:schemeClr val="tx2"/>
                        </a:solidFill>
                        <a:latin typeface="Cambria Math" charset="0"/>
                        <a:ea typeface="Cambria Math" charset="0"/>
                        <a:cs typeface="Cambria Math" charset="0"/>
                        <a:sym typeface="Symbol" pitchFamily="18" charset="2"/>
                      </a:rPr>
                      <m:t>𝝁</m:t>
                    </m:r>
                  </m:oMath>
                </a14:m>
                <a:r>
                  <a:rPr lang="en-US" altLang="en-US" sz="1350" b="1" i="1" baseline="-25000" dirty="0" smtClean="0">
                    <a:solidFill>
                      <a:schemeClr val="tx2"/>
                    </a:solidFill>
                    <a:sym typeface="Symbol" pitchFamily="18" charset="2"/>
                  </a:rPr>
                  <a:t>log(unseeded)</a:t>
                </a:r>
                <a:endParaRPr lang="en-US" altLang="en-US" sz="1350" b="1" i="1" baseline="-25000" dirty="0">
                  <a:solidFill>
                    <a:schemeClr val="tx2"/>
                  </a:solidFill>
                  <a:sym typeface="Symbol" pitchFamily="18" charset="2"/>
                </a:endParaRPr>
              </a:p>
            </p:txBody>
          </p:sp>
        </mc:Choice>
        <mc:Fallback xmlns="">
          <p:sp>
            <p:nvSpPr>
              <p:cNvPr id="12" name="Rectangle 11"/>
              <p:cNvSpPr>
                <a:spLocks noRot="1" noChangeAspect="1" noMove="1" noResize="1" noEditPoints="1" noAdjustHandles="1" noChangeArrowheads="1" noChangeShapeType="1" noTextEdit="1"/>
              </p:cNvSpPr>
              <p:nvPr/>
            </p:nvSpPr>
            <p:spPr>
              <a:xfrm>
                <a:off x="7010400" y="2955355"/>
                <a:ext cx="2057399" cy="507831"/>
              </a:xfrm>
              <a:prstGeom prst="rect">
                <a:avLst/>
              </a:prstGeom>
              <a:blipFill rotWithShape="0">
                <a:blip r:embed="rId5"/>
                <a:stretch>
                  <a:fillRect l="-593" t="-2410" b="-12048"/>
                </a:stretch>
              </a:blipFill>
            </p:spPr>
            <p:txBody>
              <a:bodyPr/>
              <a:lstStyle/>
              <a:p>
                <a:r>
                  <a:rPr lang="en-US">
                    <a:noFill/>
                  </a:rPr>
                  <a:t> </a:t>
                </a:r>
              </a:p>
            </p:txBody>
          </p:sp>
        </mc:Fallback>
      </mc:AlternateContent>
      <p:cxnSp>
        <p:nvCxnSpPr>
          <p:cNvPr id="15" name="Straight Arrow Connector 14"/>
          <p:cNvCxnSpPr/>
          <p:nvPr/>
        </p:nvCxnSpPr>
        <p:spPr>
          <a:xfrm>
            <a:off x="6174827" y="3209270"/>
            <a:ext cx="709325"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Frame 17"/>
          <p:cNvSpPr/>
          <p:nvPr/>
        </p:nvSpPr>
        <p:spPr>
          <a:xfrm>
            <a:off x="6884152" y="2830556"/>
            <a:ext cx="2221747" cy="90324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p:cNvSpPr txBox="1"/>
          <p:nvPr/>
        </p:nvSpPr>
        <p:spPr>
          <a:xfrm>
            <a:off x="4621677" y="4147531"/>
            <a:ext cx="4524949" cy="2031325"/>
          </a:xfrm>
          <a:prstGeom prst="rect">
            <a:avLst/>
          </a:prstGeom>
          <a:noFill/>
        </p:spPr>
        <p:txBody>
          <a:bodyPr wrap="square" rtlCol="0">
            <a:spAutoFit/>
          </a:bodyPr>
          <a:lstStyle/>
          <a:p>
            <a:r>
              <a:rPr lang="en-US" b="1" dirty="0" smtClean="0"/>
              <a:t>Statistical Conclusion: </a:t>
            </a:r>
          </a:p>
          <a:p>
            <a:r>
              <a:rPr lang="en-US" dirty="0" smtClean="0"/>
              <a:t>There is strong evidence against the null hypothesis that the mean log(</a:t>
            </a:r>
            <a:r>
              <a:rPr lang="en-US" dirty="0" err="1" smtClean="0"/>
              <a:t>precip</a:t>
            </a:r>
            <a:r>
              <a:rPr lang="en-US" dirty="0" smtClean="0"/>
              <a:t>.) </a:t>
            </a:r>
            <a:r>
              <a:rPr lang="en-US" dirty="0"/>
              <a:t>o</a:t>
            </a:r>
            <a:r>
              <a:rPr lang="en-US" dirty="0" smtClean="0"/>
              <a:t>f the “seeded” group is greater than the mean log(</a:t>
            </a:r>
            <a:r>
              <a:rPr lang="en-US" dirty="0" err="1" smtClean="0"/>
              <a:t>precip</a:t>
            </a:r>
            <a:r>
              <a:rPr lang="en-US" dirty="0" smtClean="0"/>
              <a:t>.) of the “unseeded” group (one sided, two sample pooled t-test  p-value = 0.007)</a:t>
            </a:r>
            <a:r>
              <a:rPr lang="is-IS" dirty="0" smtClean="0"/>
              <a:t>…</a:t>
            </a:r>
            <a:endParaRPr lang="en-US" dirty="0" smtClean="0"/>
          </a:p>
        </p:txBody>
      </p:sp>
    </p:spTree>
    <p:extLst>
      <p:ext uri="{BB962C8B-B14F-4D97-AF65-F5344CB8AC3E}">
        <p14:creationId xmlns:p14="http://schemas.microsoft.com/office/powerpoint/2010/main" val="178523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7886700" cy="729382"/>
          </a:xfrm>
        </p:spPr>
        <p:txBody>
          <a:bodyPr/>
          <a:lstStyle/>
          <a:p>
            <a:r>
              <a:rPr lang="en-US" dirty="0" smtClean="0"/>
              <a:t>Hypothesis Test</a:t>
            </a:r>
            <a:endParaRPr lang="en-US" dirty="0"/>
          </a:p>
        </p:txBody>
      </p:sp>
      <p:sp>
        <p:nvSpPr>
          <p:cNvPr id="4" name="Rectangle 3"/>
          <p:cNvSpPr/>
          <p:nvPr/>
        </p:nvSpPr>
        <p:spPr>
          <a:xfrm>
            <a:off x="5226206" y="153498"/>
            <a:ext cx="2601311" cy="507831"/>
          </a:xfrm>
          <a:prstGeom prst="rect">
            <a:avLst/>
          </a:prstGeom>
        </p:spPr>
        <p:txBody>
          <a:bodyPr wrap="square">
            <a:spAutoFit/>
          </a:bodyPr>
          <a:lstStyle/>
          <a:p>
            <a:pPr>
              <a:spcBef>
                <a:spcPct val="0"/>
              </a:spcBef>
              <a:buClrTx/>
              <a:buFontTx/>
              <a:buNone/>
            </a:pPr>
            <a:r>
              <a:rPr lang="en-US" altLang="en-US" sz="1350" b="1" i="1" dirty="0">
                <a:solidFill>
                  <a:schemeClr val="tx2"/>
                </a:solidFill>
              </a:rPr>
              <a:t>H</a:t>
            </a:r>
            <a:r>
              <a:rPr lang="en-US" altLang="en-US" sz="1350" b="1" baseline="-25000" dirty="0">
                <a:solidFill>
                  <a:schemeClr val="tx2"/>
                </a:solidFill>
              </a:rPr>
              <a:t>0</a:t>
            </a:r>
            <a:r>
              <a:rPr lang="en-US" altLang="en-US" sz="1350" b="1" dirty="0">
                <a:solidFill>
                  <a:schemeClr val="tx2"/>
                </a:solidFill>
              </a:rPr>
              <a:t>: </a:t>
            </a:r>
            <a:r>
              <a:rPr lang="en-US" altLang="en-US" sz="1350" b="1" i="1" dirty="0">
                <a:solidFill>
                  <a:schemeClr val="tx2"/>
                </a:solidFill>
                <a:sym typeface="Symbol" pitchFamily="18" charset="2"/>
              </a:rPr>
              <a:t>Cloud Seeding does not work.</a:t>
            </a:r>
            <a:endParaRPr lang="en-US" altLang="en-US" sz="1350" b="1" baseline="-25000" dirty="0">
              <a:solidFill>
                <a:schemeClr val="tx2"/>
              </a:solidFill>
              <a:sym typeface="Symbol" pitchFamily="18" charset="2"/>
            </a:endParaRPr>
          </a:p>
          <a:p>
            <a:pPr>
              <a:spcBef>
                <a:spcPct val="0"/>
              </a:spcBef>
              <a:buClrTx/>
              <a:buFontTx/>
              <a:buNone/>
            </a:pPr>
            <a:r>
              <a:rPr lang="en-US" altLang="en-US" sz="1350" b="1" i="1" dirty="0">
                <a:solidFill>
                  <a:schemeClr val="tx2"/>
                </a:solidFill>
                <a:sym typeface="Symbol" pitchFamily="18" charset="2"/>
              </a:rPr>
              <a:t>H</a:t>
            </a:r>
            <a:r>
              <a:rPr lang="en-US" altLang="en-US" sz="1350" b="1" baseline="-25000" dirty="0">
                <a:solidFill>
                  <a:schemeClr val="tx2"/>
                </a:solidFill>
                <a:sym typeface="Symbol" pitchFamily="18" charset="2"/>
              </a:rPr>
              <a:t>1</a:t>
            </a:r>
            <a:r>
              <a:rPr lang="en-US" altLang="en-US" sz="1350" b="1" dirty="0">
                <a:solidFill>
                  <a:schemeClr val="tx2"/>
                </a:solidFill>
                <a:sym typeface="Symbol" pitchFamily="18" charset="2"/>
              </a:rPr>
              <a:t>: </a:t>
            </a:r>
            <a:r>
              <a:rPr lang="en-US" altLang="en-US" sz="1350" b="1" i="1" dirty="0">
                <a:solidFill>
                  <a:schemeClr val="tx2"/>
                </a:solidFill>
                <a:sym typeface="Symbol" pitchFamily="18" charset="2"/>
              </a:rPr>
              <a:t>Cloud Seeding does work.</a:t>
            </a:r>
            <a:endParaRPr lang="en-US" altLang="en-US" sz="1350" b="1" dirty="0">
              <a:solidFill>
                <a:srgbClr val="FF0000"/>
              </a:solidFill>
              <a:sym typeface="Symbol" pitchFamily="18" charset="2"/>
            </a:endParaRPr>
          </a:p>
        </p:txBody>
      </p:sp>
      <mc:AlternateContent xmlns:mc="http://schemas.openxmlformats.org/markup-compatibility/2006" xmlns:a14="http://schemas.microsoft.com/office/drawing/2010/main">
        <mc:Choice Requires="a14">
          <p:sp>
            <p:nvSpPr>
              <p:cNvPr id="7" name="Rectangle 6"/>
              <p:cNvSpPr/>
              <p:nvPr/>
            </p:nvSpPr>
            <p:spPr>
              <a:xfrm>
                <a:off x="4572000" y="660535"/>
                <a:ext cx="2057400" cy="507831"/>
              </a:xfrm>
              <a:prstGeom prst="rect">
                <a:avLst/>
              </a:prstGeom>
            </p:spPr>
            <p:txBody>
              <a:bodyPr wrap="square">
                <a:spAutoFit/>
              </a:bodyPr>
              <a:lstStyle/>
              <a:p>
                <a:pPr>
                  <a:spcBef>
                    <a:spcPct val="0"/>
                  </a:spcBef>
                  <a:buClrTx/>
                  <a:buFontTx/>
                  <a:buNone/>
                </a:pPr>
                <a:r>
                  <a:rPr lang="en-US" altLang="en-US" sz="1350" b="1" i="1" dirty="0">
                    <a:solidFill>
                      <a:schemeClr val="tx2"/>
                    </a:solidFill>
                  </a:rPr>
                  <a:t>H</a:t>
                </a:r>
                <a:r>
                  <a:rPr lang="en-US" altLang="en-US" sz="1350" b="1" baseline="-25000" dirty="0">
                    <a:solidFill>
                      <a:schemeClr val="tx2"/>
                    </a:solidFill>
                  </a:rPr>
                  <a:t>0</a:t>
                </a:r>
                <a:r>
                  <a:rPr lang="en-US" altLang="en-US" sz="1350" b="1" dirty="0">
                    <a:solidFill>
                      <a:schemeClr val="tx2"/>
                    </a:solidFill>
                  </a:rPr>
                  <a:t>: </a:t>
                </a:r>
                <a14:m>
                  <m:oMath xmlns:m="http://schemas.openxmlformats.org/officeDocument/2006/math">
                    <m:r>
                      <a:rPr lang="en-US" altLang="en-US" sz="1350" b="1" i="1">
                        <a:solidFill>
                          <a:schemeClr val="tx2"/>
                        </a:solidFill>
                        <a:latin typeface="Cambria Math" charset="0"/>
                        <a:ea typeface="Cambria Math" charset="0"/>
                        <a:cs typeface="Cambria Math" charset="0"/>
                        <a:sym typeface="Symbol" pitchFamily="18" charset="2"/>
                      </a:rPr>
                      <m:t>𝝁</m:t>
                    </m:r>
                  </m:oMath>
                </a14:m>
                <a:r>
                  <a:rPr lang="en-US" altLang="en-US" sz="1350" b="1" i="1" baseline="-25000" dirty="0" smtClean="0">
                    <a:solidFill>
                      <a:schemeClr val="tx2"/>
                    </a:solidFill>
                    <a:sym typeface="Symbol" pitchFamily="18" charset="2"/>
                  </a:rPr>
                  <a:t>seeded</a:t>
                </a:r>
                <a:r>
                  <a:rPr lang="en-US" altLang="en-US" sz="1350" b="1" i="1" dirty="0" smtClean="0">
                    <a:solidFill>
                      <a:schemeClr val="tx2"/>
                    </a:solidFill>
                    <a:sym typeface="Symbol" pitchFamily="18" charset="2"/>
                  </a:rPr>
                  <a:t> </a:t>
                </a:r>
                <a:r>
                  <a:rPr lang="en-US" altLang="en-US" sz="1350" b="1" i="1" dirty="0">
                    <a:solidFill>
                      <a:schemeClr val="tx2"/>
                    </a:solidFill>
                    <a:sym typeface="Symbol" pitchFamily="18" charset="2"/>
                  </a:rPr>
                  <a:t>= </a:t>
                </a:r>
                <a14:m>
                  <m:oMath xmlns:m="http://schemas.openxmlformats.org/officeDocument/2006/math">
                    <m:r>
                      <a:rPr lang="en-US" altLang="en-US" sz="1350" b="1" i="1">
                        <a:solidFill>
                          <a:schemeClr val="tx2"/>
                        </a:solidFill>
                        <a:latin typeface="Cambria Math" charset="0"/>
                        <a:ea typeface="Cambria Math" charset="0"/>
                        <a:cs typeface="Cambria Math" charset="0"/>
                        <a:sym typeface="Symbol" pitchFamily="18" charset="2"/>
                      </a:rPr>
                      <m:t>𝝁</m:t>
                    </m:r>
                  </m:oMath>
                </a14:m>
                <a:r>
                  <a:rPr lang="en-US" altLang="en-US" sz="1350" b="1" i="1" baseline="-25000" dirty="0" smtClean="0">
                    <a:solidFill>
                      <a:schemeClr val="tx2"/>
                    </a:solidFill>
                    <a:sym typeface="Symbol" pitchFamily="18" charset="2"/>
                  </a:rPr>
                  <a:t>unseeded</a:t>
                </a:r>
                <a:endParaRPr lang="en-US" altLang="en-US" sz="1350" b="1" i="1" baseline="-25000" dirty="0">
                  <a:solidFill>
                    <a:schemeClr val="tx2"/>
                  </a:solidFill>
                  <a:sym typeface="Symbol" pitchFamily="18" charset="2"/>
                </a:endParaRPr>
              </a:p>
              <a:p>
                <a:pPr>
                  <a:spcBef>
                    <a:spcPct val="0"/>
                  </a:spcBef>
                  <a:buClrTx/>
                  <a:buFontTx/>
                  <a:buNone/>
                </a:pPr>
                <a:r>
                  <a:rPr lang="en-US" altLang="en-US" sz="1350" b="1" i="1" dirty="0">
                    <a:solidFill>
                      <a:schemeClr val="tx2"/>
                    </a:solidFill>
                    <a:sym typeface="Symbol" pitchFamily="18" charset="2"/>
                  </a:rPr>
                  <a:t>H</a:t>
                </a:r>
                <a:r>
                  <a:rPr lang="en-US" altLang="en-US" sz="1350" b="1" baseline="-25000" dirty="0">
                    <a:solidFill>
                      <a:schemeClr val="tx2"/>
                    </a:solidFill>
                    <a:sym typeface="Symbol" pitchFamily="18" charset="2"/>
                  </a:rPr>
                  <a:t>1</a:t>
                </a:r>
                <a:r>
                  <a:rPr lang="en-US" altLang="en-US" sz="1350" b="1" dirty="0">
                    <a:solidFill>
                      <a:schemeClr val="tx2"/>
                    </a:solidFill>
                    <a:sym typeface="Symbol" pitchFamily="18" charset="2"/>
                  </a:rPr>
                  <a:t>: </a:t>
                </a:r>
                <a14:m>
                  <m:oMath xmlns:m="http://schemas.openxmlformats.org/officeDocument/2006/math">
                    <m:r>
                      <a:rPr lang="en-US" altLang="en-US" sz="1350" b="1" i="1" smtClean="0">
                        <a:solidFill>
                          <a:schemeClr val="tx2"/>
                        </a:solidFill>
                        <a:latin typeface="Cambria Math" charset="0"/>
                        <a:ea typeface="Cambria Math" charset="0"/>
                        <a:cs typeface="Cambria Math" charset="0"/>
                        <a:sym typeface="Symbol" pitchFamily="18" charset="2"/>
                      </a:rPr>
                      <m:t>𝝁</m:t>
                    </m:r>
                  </m:oMath>
                </a14:m>
                <a:r>
                  <a:rPr lang="en-US" altLang="en-US" sz="1350" b="1" i="1" baseline="-25000" dirty="0" smtClean="0">
                    <a:solidFill>
                      <a:schemeClr val="tx2"/>
                    </a:solidFill>
                    <a:sym typeface="Symbol" pitchFamily="18" charset="2"/>
                  </a:rPr>
                  <a:t>seeded</a:t>
                </a:r>
                <a:r>
                  <a:rPr lang="en-US" altLang="en-US" sz="1350" b="1" i="1" dirty="0" smtClean="0">
                    <a:solidFill>
                      <a:schemeClr val="tx2"/>
                    </a:solidFill>
                    <a:sym typeface="Symbol" pitchFamily="18" charset="2"/>
                  </a:rPr>
                  <a:t> </a:t>
                </a:r>
                <a:r>
                  <a:rPr lang="en-US" altLang="en-US" sz="1350" b="1" i="1" dirty="0">
                    <a:solidFill>
                      <a:schemeClr val="tx2"/>
                    </a:solidFill>
                    <a:sym typeface="Symbol" pitchFamily="18" charset="2"/>
                  </a:rPr>
                  <a:t>&gt; </a:t>
                </a:r>
                <a14:m>
                  <m:oMath xmlns:m="http://schemas.openxmlformats.org/officeDocument/2006/math">
                    <m:r>
                      <a:rPr lang="en-US" altLang="en-US" sz="1350" b="1" i="1">
                        <a:solidFill>
                          <a:schemeClr val="tx2"/>
                        </a:solidFill>
                        <a:latin typeface="Cambria Math" charset="0"/>
                        <a:ea typeface="Cambria Math" charset="0"/>
                        <a:cs typeface="Cambria Math" charset="0"/>
                        <a:sym typeface="Symbol" pitchFamily="18" charset="2"/>
                      </a:rPr>
                      <m:t>𝝁</m:t>
                    </m:r>
                  </m:oMath>
                </a14:m>
                <a:r>
                  <a:rPr lang="en-US" altLang="en-US" sz="1350" b="1" i="1" baseline="-25000" dirty="0" smtClean="0">
                    <a:solidFill>
                      <a:schemeClr val="tx2"/>
                    </a:solidFill>
                    <a:sym typeface="Symbol" pitchFamily="18" charset="2"/>
                  </a:rPr>
                  <a:t>unseeded</a:t>
                </a:r>
                <a:endParaRPr lang="en-US" altLang="en-US" sz="1350" b="1" i="1" baseline="-25000" dirty="0">
                  <a:solidFill>
                    <a:schemeClr val="tx2"/>
                  </a:solidFill>
                  <a:sym typeface="Symbol" pitchFamily="18" charset="2"/>
                </a:endParaRPr>
              </a:p>
            </p:txBody>
          </p:sp>
        </mc:Choice>
        <mc:Fallback xmlns="">
          <p:sp>
            <p:nvSpPr>
              <p:cNvPr id="7" name="Rectangle 6"/>
              <p:cNvSpPr>
                <a:spLocks noRot="1" noChangeAspect="1" noMove="1" noResize="1" noEditPoints="1" noAdjustHandles="1" noChangeArrowheads="1" noChangeShapeType="1" noTextEdit="1"/>
              </p:cNvSpPr>
              <p:nvPr/>
            </p:nvSpPr>
            <p:spPr>
              <a:xfrm>
                <a:off x="4572000" y="660535"/>
                <a:ext cx="2057400" cy="507831"/>
              </a:xfrm>
              <a:prstGeom prst="rect">
                <a:avLst/>
              </a:prstGeom>
              <a:blipFill rotWithShape="0">
                <a:blip r:embed="rId3"/>
                <a:stretch>
                  <a:fillRect l="-592" t="-1190" b="-10714"/>
                </a:stretch>
              </a:blipFill>
            </p:spPr>
            <p:txBody>
              <a:bodyPr/>
              <a:lstStyle/>
              <a:p>
                <a:r>
                  <a:rPr lang="en-US">
                    <a:noFill/>
                  </a:rPr>
                  <a:t> </a:t>
                </a:r>
              </a:p>
            </p:txBody>
          </p:sp>
        </mc:Fallback>
      </mc:AlternateContent>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288" y="1851834"/>
            <a:ext cx="3814763" cy="3721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240F1BDB-6CE4-495C-AC30-106FDA64768F}" type="slidenum">
              <a:rPr lang="en-US" smtClean="0"/>
              <a:t>43</a:t>
            </a:fld>
            <a:endParaRPr lang="en-US"/>
          </a:p>
        </p:txBody>
      </p:sp>
      <mc:AlternateContent xmlns:mc="http://schemas.openxmlformats.org/markup-compatibility/2006" xmlns:a14="http://schemas.microsoft.com/office/drawing/2010/main">
        <mc:Choice Requires="a14">
          <p:sp>
            <p:nvSpPr>
              <p:cNvPr id="10" name="TextBox 9"/>
              <p:cNvSpPr txBox="1"/>
              <p:nvPr/>
            </p:nvSpPr>
            <p:spPr>
              <a:xfrm>
                <a:off x="4619051" y="2180492"/>
                <a:ext cx="4524949" cy="2031325"/>
              </a:xfrm>
              <a:prstGeom prst="rect">
                <a:avLst/>
              </a:prstGeom>
              <a:noFill/>
            </p:spPr>
            <p:txBody>
              <a:bodyPr wrap="square" rtlCol="0">
                <a:spAutoFit/>
              </a:bodyPr>
              <a:lstStyle/>
              <a:p>
                <a:r>
                  <a:rPr lang="en-US" b="1" dirty="0" smtClean="0"/>
                  <a:t>Statistical Conclusion (continued): </a:t>
                </a:r>
              </a:p>
              <a:p>
                <a:r>
                  <a:rPr lang="is-IS" dirty="0" smtClean="0"/>
                  <a:t>… </a:t>
                </a:r>
                <a:r>
                  <a:rPr lang="en-US" dirty="0" smtClean="0"/>
                  <a:t>We estimate that the median </a:t>
                </a:r>
                <a:r>
                  <a:rPr lang="en-US" dirty="0" err="1" smtClean="0"/>
                  <a:t>precip</a:t>
                </a:r>
                <a:r>
                  <a:rPr lang="en-US" dirty="0" smtClean="0"/>
                  <a:t>. for the “seeded” group is </a:t>
                </a:r>
                <a14:m>
                  <m:oMath xmlns:m="http://schemas.openxmlformats.org/officeDocument/2006/math">
                    <m:sSup>
                      <m:sSupPr>
                        <m:ctrlPr>
                          <a:rPr lang="en-US" i="1" smtClean="0">
                            <a:latin typeface="Cambria Math" charset="0"/>
                          </a:rPr>
                        </m:ctrlPr>
                      </m:sSupPr>
                      <m:e>
                        <m:r>
                          <a:rPr lang="en-US" b="0" i="1" smtClean="0">
                            <a:latin typeface="Cambria Math" charset="0"/>
                          </a:rPr>
                          <m:t>𝑒</m:t>
                        </m:r>
                      </m:e>
                      <m:sup>
                        <m:r>
                          <a:rPr lang="en-US" b="0" i="1" smtClean="0">
                            <a:latin typeface="Cambria Math" charset="0"/>
                          </a:rPr>
                          <m:t>1.1438</m:t>
                        </m:r>
                      </m:sup>
                    </m:sSup>
                    <m:r>
                      <a:rPr lang="en-US" b="0" i="1" smtClean="0">
                        <a:latin typeface="Cambria Math" charset="0"/>
                      </a:rPr>
                      <m:t>=</m:t>
                    </m:r>
                    <m:r>
                      <m:rPr>
                        <m:nor/>
                      </m:rPr>
                      <a:rPr lang="hr-HR"/>
                      <m:t>3.138</m:t>
                    </m:r>
                    <m:r>
                      <m:rPr>
                        <m:nor/>
                      </m:rPr>
                      <a:rPr lang="en-US" b="0" i="0" smtClean="0"/>
                      <m:t>7</m:t>
                    </m:r>
                  </m:oMath>
                </a14:m>
                <a:r>
                  <a:rPr lang="en-US" dirty="0" smtClean="0"/>
                  <a:t> times the median </a:t>
                </a:r>
                <a:r>
                  <a:rPr lang="en-US" dirty="0" err="1"/>
                  <a:t>precip</a:t>
                </a:r>
                <a:r>
                  <a:rPr lang="en-US" dirty="0"/>
                  <a:t>. for the </a:t>
                </a:r>
                <a:r>
                  <a:rPr lang="en-US" dirty="0" smtClean="0"/>
                  <a:t>“unseeded</a:t>
                </a:r>
                <a:r>
                  <a:rPr lang="en-US" dirty="0"/>
                  <a:t>” </a:t>
                </a:r>
                <a:r>
                  <a:rPr lang="en-US" dirty="0" smtClean="0"/>
                  <a:t>group, with at least a multiplicative effect of </a:t>
                </a:r>
                <a14:m>
                  <m:oMath xmlns:m="http://schemas.openxmlformats.org/officeDocument/2006/math">
                    <m:sSup>
                      <m:sSupPr>
                        <m:ctrlPr>
                          <a:rPr lang="en-US" i="1">
                            <a:latin typeface="Cambria Math" charset="0"/>
                          </a:rPr>
                        </m:ctrlPr>
                      </m:sSupPr>
                      <m:e>
                        <m:r>
                          <a:rPr lang="en-US" i="1">
                            <a:latin typeface="Cambria Math" charset="0"/>
                          </a:rPr>
                          <m:t>𝑒</m:t>
                        </m:r>
                      </m:e>
                      <m:sup>
                        <m:r>
                          <a:rPr lang="en-US" b="0" i="1" smtClean="0">
                            <a:latin typeface="Cambria Math" charset="0"/>
                          </a:rPr>
                          <m:t>0.3904</m:t>
                        </m:r>
                      </m:sup>
                    </m:sSup>
                    <m:r>
                      <a:rPr lang="en-US" i="1">
                        <a:latin typeface="Cambria Math" charset="0"/>
                      </a:rPr>
                      <m:t>=</m:t>
                    </m:r>
                    <m:r>
                      <m:rPr>
                        <m:nor/>
                      </m:rPr>
                      <a:rPr lang="uk-UA"/>
                      <m:t>1.477</m:t>
                    </m:r>
                    <m:r>
                      <m:rPr>
                        <m:nor/>
                      </m:rPr>
                      <a:rPr lang="en-US" b="0" i="0" smtClean="0"/>
                      <m:t>6 </m:t>
                    </m:r>
                  </m:oMath>
                </a14:m>
                <a:r>
                  <a:rPr lang="en-US" dirty="0" smtClean="0"/>
                  <a:t>(95% one-tailed pooled t-dist. </a:t>
                </a:r>
                <a:r>
                  <a:rPr lang="en-US" dirty="0"/>
                  <a:t>c</a:t>
                </a:r>
                <a:r>
                  <a:rPr lang="en-US" dirty="0" smtClean="0"/>
                  <a:t>onfidence interval).</a:t>
                </a:r>
              </a:p>
            </p:txBody>
          </p:sp>
        </mc:Choice>
        <mc:Fallback xmlns="">
          <p:sp>
            <p:nvSpPr>
              <p:cNvPr id="10" name="TextBox 9"/>
              <p:cNvSpPr txBox="1">
                <a:spLocks noRot="1" noChangeAspect="1" noMove="1" noResize="1" noEditPoints="1" noAdjustHandles="1" noChangeArrowheads="1" noChangeShapeType="1" noTextEdit="1"/>
              </p:cNvSpPr>
              <p:nvPr/>
            </p:nvSpPr>
            <p:spPr>
              <a:xfrm>
                <a:off x="4619051" y="2180492"/>
                <a:ext cx="4524949" cy="2031325"/>
              </a:xfrm>
              <a:prstGeom prst="rect">
                <a:avLst/>
              </a:prstGeom>
              <a:blipFill rotWithShape="0">
                <a:blip r:embed="rId5"/>
                <a:stretch>
                  <a:fillRect l="-1213" t="-1802" r="-1348" b="-3904"/>
                </a:stretch>
              </a:blipFill>
            </p:spPr>
            <p:txBody>
              <a:bodyPr/>
              <a:lstStyle/>
              <a:p>
                <a:r>
                  <a:rPr lang="en-US">
                    <a:noFill/>
                  </a:rPr>
                  <a:t> </a:t>
                </a:r>
              </a:p>
            </p:txBody>
          </p:sp>
        </mc:Fallback>
      </mc:AlternateContent>
      <p:sp>
        <p:nvSpPr>
          <p:cNvPr id="11" name="TextBox 10"/>
          <p:cNvSpPr txBox="1"/>
          <p:nvPr/>
        </p:nvSpPr>
        <p:spPr>
          <a:xfrm>
            <a:off x="4619052" y="4765815"/>
            <a:ext cx="4524948" cy="1477328"/>
          </a:xfrm>
          <a:prstGeom prst="rect">
            <a:avLst/>
          </a:prstGeom>
          <a:noFill/>
        </p:spPr>
        <p:txBody>
          <a:bodyPr wrap="square" rtlCol="0">
            <a:spAutoFit/>
          </a:bodyPr>
          <a:lstStyle/>
          <a:p>
            <a:r>
              <a:rPr lang="en-US" b="1" dirty="0" smtClean="0"/>
              <a:t>Scope of Inference:</a:t>
            </a:r>
          </a:p>
          <a:p>
            <a:r>
              <a:rPr lang="en-US" dirty="0" smtClean="0"/>
              <a:t>As this is a randomized study, we can infer that seeding mechanism caused this difference.  We can only extend these results to this location and to ”suitable” days.</a:t>
            </a:r>
          </a:p>
        </p:txBody>
      </p:sp>
      <mc:AlternateContent xmlns:mc="http://schemas.openxmlformats.org/markup-compatibility/2006" xmlns:a14="http://schemas.microsoft.com/office/drawing/2010/main">
        <mc:Choice Requires="a14">
          <p:sp>
            <p:nvSpPr>
              <p:cNvPr id="12" name="Rectangle 11"/>
              <p:cNvSpPr/>
              <p:nvPr/>
            </p:nvSpPr>
            <p:spPr>
              <a:xfrm>
                <a:off x="6881525" y="707496"/>
                <a:ext cx="2601311" cy="507831"/>
              </a:xfrm>
              <a:prstGeom prst="rect">
                <a:avLst/>
              </a:prstGeom>
            </p:spPr>
            <p:txBody>
              <a:bodyPr wrap="square">
                <a:spAutoFit/>
              </a:bodyPr>
              <a:lstStyle/>
              <a:p>
                <a:pPr>
                  <a:spcBef>
                    <a:spcPct val="0"/>
                  </a:spcBef>
                  <a:buClrTx/>
                  <a:buFontTx/>
                  <a:buNone/>
                </a:pPr>
                <a:r>
                  <a:rPr lang="en-US" altLang="en-US" sz="1350" b="1" i="1" dirty="0">
                    <a:solidFill>
                      <a:schemeClr val="tx2"/>
                    </a:solidFill>
                  </a:rPr>
                  <a:t>H</a:t>
                </a:r>
                <a:r>
                  <a:rPr lang="en-US" altLang="en-US" sz="1350" b="1" baseline="-25000" dirty="0">
                    <a:solidFill>
                      <a:schemeClr val="tx2"/>
                    </a:solidFill>
                  </a:rPr>
                  <a:t>0</a:t>
                </a:r>
                <a:r>
                  <a:rPr lang="en-US" altLang="en-US" sz="1350" b="1" dirty="0">
                    <a:solidFill>
                      <a:schemeClr val="tx2"/>
                    </a:solidFill>
                  </a:rPr>
                  <a:t>: </a:t>
                </a:r>
                <a14:m>
                  <m:oMath xmlns:m="http://schemas.openxmlformats.org/officeDocument/2006/math">
                    <m:r>
                      <a:rPr lang="en-US" altLang="en-US" sz="1350" b="1" i="1">
                        <a:solidFill>
                          <a:schemeClr val="tx2"/>
                        </a:solidFill>
                        <a:latin typeface="Cambria Math" charset="0"/>
                        <a:ea typeface="Cambria Math" charset="0"/>
                        <a:cs typeface="Cambria Math" charset="0"/>
                        <a:sym typeface="Symbol" pitchFamily="18" charset="2"/>
                      </a:rPr>
                      <m:t>𝝁</m:t>
                    </m:r>
                  </m:oMath>
                </a14:m>
                <a:r>
                  <a:rPr lang="en-US" altLang="en-US" sz="1350" b="1" i="1" baseline="-25000" dirty="0" smtClean="0">
                    <a:solidFill>
                      <a:schemeClr val="tx2"/>
                    </a:solidFill>
                    <a:sym typeface="Symbol" pitchFamily="18" charset="2"/>
                  </a:rPr>
                  <a:t>log(seeded)</a:t>
                </a:r>
                <a:r>
                  <a:rPr lang="en-US" altLang="en-US" sz="1350" b="1" i="1" dirty="0" smtClean="0">
                    <a:solidFill>
                      <a:schemeClr val="tx2"/>
                    </a:solidFill>
                    <a:sym typeface="Symbol" pitchFamily="18" charset="2"/>
                  </a:rPr>
                  <a:t> </a:t>
                </a:r>
                <a:r>
                  <a:rPr lang="en-US" altLang="en-US" sz="1350" b="1" i="1" dirty="0">
                    <a:solidFill>
                      <a:schemeClr val="tx2"/>
                    </a:solidFill>
                    <a:sym typeface="Symbol" pitchFamily="18" charset="2"/>
                  </a:rPr>
                  <a:t>= </a:t>
                </a:r>
                <a14:m>
                  <m:oMath xmlns:m="http://schemas.openxmlformats.org/officeDocument/2006/math">
                    <m:r>
                      <a:rPr lang="en-US" altLang="en-US" sz="1350" b="1" i="1">
                        <a:solidFill>
                          <a:schemeClr val="tx2"/>
                        </a:solidFill>
                        <a:latin typeface="Cambria Math" charset="0"/>
                        <a:ea typeface="Cambria Math" charset="0"/>
                        <a:cs typeface="Cambria Math" charset="0"/>
                        <a:sym typeface="Symbol" pitchFamily="18" charset="2"/>
                      </a:rPr>
                      <m:t>𝝁</m:t>
                    </m:r>
                  </m:oMath>
                </a14:m>
                <a:r>
                  <a:rPr lang="en-US" altLang="en-US" sz="1350" b="1" i="1" baseline="-25000" dirty="0" smtClean="0">
                    <a:solidFill>
                      <a:schemeClr val="tx2"/>
                    </a:solidFill>
                    <a:sym typeface="Symbol" pitchFamily="18" charset="2"/>
                  </a:rPr>
                  <a:t>log(unseeded)</a:t>
                </a:r>
                <a:endParaRPr lang="en-US" altLang="en-US" sz="1350" b="1" i="1" baseline="-25000" dirty="0">
                  <a:solidFill>
                    <a:schemeClr val="tx2"/>
                  </a:solidFill>
                  <a:sym typeface="Symbol" pitchFamily="18" charset="2"/>
                </a:endParaRPr>
              </a:p>
              <a:p>
                <a:pPr>
                  <a:spcBef>
                    <a:spcPct val="0"/>
                  </a:spcBef>
                  <a:buClrTx/>
                  <a:buFontTx/>
                  <a:buNone/>
                </a:pPr>
                <a:r>
                  <a:rPr lang="en-US" altLang="en-US" sz="1350" b="1" i="1" dirty="0">
                    <a:solidFill>
                      <a:schemeClr val="tx2"/>
                    </a:solidFill>
                    <a:sym typeface="Symbol" pitchFamily="18" charset="2"/>
                  </a:rPr>
                  <a:t>H</a:t>
                </a:r>
                <a:r>
                  <a:rPr lang="en-US" altLang="en-US" sz="1350" b="1" baseline="-25000" dirty="0">
                    <a:solidFill>
                      <a:schemeClr val="tx2"/>
                    </a:solidFill>
                    <a:sym typeface="Symbol" pitchFamily="18" charset="2"/>
                  </a:rPr>
                  <a:t>1</a:t>
                </a:r>
                <a:r>
                  <a:rPr lang="en-US" altLang="en-US" sz="1350" b="1" dirty="0">
                    <a:solidFill>
                      <a:schemeClr val="tx2"/>
                    </a:solidFill>
                    <a:sym typeface="Symbol" pitchFamily="18" charset="2"/>
                  </a:rPr>
                  <a:t>: </a:t>
                </a:r>
                <a14:m>
                  <m:oMath xmlns:m="http://schemas.openxmlformats.org/officeDocument/2006/math">
                    <m:r>
                      <a:rPr lang="en-US" altLang="en-US" sz="1350" b="1" i="1" smtClean="0">
                        <a:solidFill>
                          <a:schemeClr val="tx2"/>
                        </a:solidFill>
                        <a:latin typeface="Cambria Math" charset="0"/>
                        <a:ea typeface="Cambria Math" charset="0"/>
                        <a:cs typeface="Cambria Math" charset="0"/>
                        <a:sym typeface="Symbol" pitchFamily="18" charset="2"/>
                      </a:rPr>
                      <m:t>𝝁</m:t>
                    </m:r>
                  </m:oMath>
                </a14:m>
                <a:r>
                  <a:rPr lang="en-US" altLang="en-US" sz="1350" b="1" i="1" baseline="-25000" dirty="0" smtClean="0">
                    <a:solidFill>
                      <a:schemeClr val="tx2"/>
                    </a:solidFill>
                    <a:sym typeface="Symbol" pitchFamily="18" charset="2"/>
                  </a:rPr>
                  <a:t>log(seeded)</a:t>
                </a:r>
                <a:r>
                  <a:rPr lang="en-US" altLang="en-US" sz="1350" b="1" i="1" dirty="0" smtClean="0">
                    <a:solidFill>
                      <a:schemeClr val="tx2"/>
                    </a:solidFill>
                    <a:sym typeface="Symbol" pitchFamily="18" charset="2"/>
                  </a:rPr>
                  <a:t> </a:t>
                </a:r>
                <a:r>
                  <a:rPr lang="en-US" altLang="en-US" sz="1350" b="1" i="1" dirty="0">
                    <a:solidFill>
                      <a:schemeClr val="tx2"/>
                    </a:solidFill>
                    <a:sym typeface="Symbol" pitchFamily="18" charset="2"/>
                  </a:rPr>
                  <a:t>&gt; </a:t>
                </a:r>
                <a14:m>
                  <m:oMath xmlns:m="http://schemas.openxmlformats.org/officeDocument/2006/math">
                    <m:r>
                      <a:rPr lang="en-US" altLang="en-US" sz="1350" b="1" i="1">
                        <a:solidFill>
                          <a:schemeClr val="tx2"/>
                        </a:solidFill>
                        <a:latin typeface="Cambria Math" charset="0"/>
                        <a:ea typeface="Cambria Math" charset="0"/>
                        <a:cs typeface="Cambria Math" charset="0"/>
                        <a:sym typeface="Symbol" pitchFamily="18" charset="2"/>
                      </a:rPr>
                      <m:t>𝝁</m:t>
                    </m:r>
                  </m:oMath>
                </a14:m>
                <a:r>
                  <a:rPr lang="en-US" altLang="en-US" sz="1350" b="1" i="1" baseline="-25000" dirty="0" smtClean="0">
                    <a:solidFill>
                      <a:schemeClr val="tx2"/>
                    </a:solidFill>
                    <a:sym typeface="Symbol" pitchFamily="18" charset="2"/>
                  </a:rPr>
                  <a:t>log(unseeded)</a:t>
                </a:r>
                <a:endParaRPr lang="en-US" altLang="en-US" sz="1350" b="1" i="1" baseline="-25000" dirty="0">
                  <a:solidFill>
                    <a:schemeClr val="tx2"/>
                  </a:solidFill>
                  <a:sym typeface="Symbol" pitchFamily="18" charset="2"/>
                </a:endParaRPr>
              </a:p>
            </p:txBody>
          </p:sp>
        </mc:Choice>
        <mc:Fallback xmlns="">
          <p:sp>
            <p:nvSpPr>
              <p:cNvPr id="12" name="Rectangle 11"/>
              <p:cNvSpPr>
                <a:spLocks noRot="1" noChangeAspect="1" noMove="1" noResize="1" noEditPoints="1" noAdjustHandles="1" noChangeArrowheads="1" noChangeShapeType="1" noTextEdit="1"/>
              </p:cNvSpPr>
              <p:nvPr/>
            </p:nvSpPr>
            <p:spPr>
              <a:xfrm>
                <a:off x="6881525" y="707496"/>
                <a:ext cx="2601311" cy="507831"/>
              </a:xfrm>
              <a:prstGeom prst="rect">
                <a:avLst/>
              </a:prstGeom>
              <a:blipFill rotWithShape="0">
                <a:blip r:embed="rId6"/>
                <a:stretch>
                  <a:fillRect l="-703" t="-1205" b="-12048"/>
                </a:stretch>
              </a:blipFill>
            </p:spPr>
            <p:txBody>
              <a:bodyPr/>
              <a:lstStyle/>
              <a:p>
                <a:r>
                  <a:rPr lang="en-US">
                    <a:noFill/>
                  </a:rPr>
                  <a:t> </a:t>
                </a:r>
              </a:p>
            </p:txBody>
          </p:sp>
        </mc:Fallback>
      </mc:AlternateContent>
      <p:cxnSp>
        <p:nvCxnSpPr>
          <p:cNvPr id="15" name="Straight Arrow Connector 14"/>
          <p:cNvCxnSpPr>
            <a:endCxn id="12" idx="1"/>
          </p:cNvCxnSpPr>
          <p:nvPr/>
        </p:nvCxnSpPr>
        <p:spPr>
          <a:xfrm>
            <a:off x="6172200" y="961411"/>
            <a:ext cx="709325"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135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 of T</a:t>
            </a:r>
            <a:r>
              <a:rPr lang="en-US" dirty="0" smtClean="0"/>
              <a:t>wo </a:t>
            </a:r>
            <a:r>
              <a:rPr lang="en-US" dirty="0"/>
              <a:t/>
            </a:r>
            <a:br>
              <a:rPr lang="en-US" dirty="0"/>
            </a:br>
            <a:r>
              <a:rPr lang="en-US" dirty="0"/>
              <a:t>sample </a:t>
            </a:r>
            <a:r>
              <a:rPr lang="en-US" dirty="0" smtClean="0"/>
              <a:t>T-Tools</a:t>
            </a:r>
            <a:endParaRPr lang="en-US" dirty="0"/>
          </a:p>
        </p:txBody>
      </p:sp>
      <p:sp>
        <p:nvSpPr>
          <p:cNvPr id="3" name="Content Placeholder 2"/>
          <p:cNvSpPr>
            <a:spLocks noGrp="1"/>
          </p:cNvSpPr>
          <p:nvPr>
            <p:ph idx="1"/>
          </p:nvPr>
        </p:nvSpPr>
        <p:spPr/>
        <p:txBody>
          <a:bodyPr>
            <a:normAutofit/>
          </a:bodyPr>
          <a:lstStyle/>
          <a:p>
            <a:pPr marL="514350" indent="-514350">
              <a:buFont typeface="Calibri" panose="020F0502020204030204" pitchFamily="34" charset="0"/>
              <a:buAutoNum type="arabicPeriod"/>
            </a:pPr>
            <a:r>
              <a:rPr lang="en-US" dirty="0"/>
              <a:t>Samples are drawn from a Normally distributed population.</a:t>
            </a:r>
          </a:p>
          <a:p>
            <a:pPr marL="514350" indent="-514350">
              <a:buFont typeface="Calibri" panose="020F0502020204030204" pitchFamily="34" charset="0"/>
              <a:buAutoNum type="arabicPeriod"/>
            </a:pPr>
            <a:r>
              <a:rPr lang="en-US" dirty="0" smtClean="0"/>
              <a:t>If </a:t>
            </a:r>
            <a:r>
              <a:rPr lang="en-US" dirty="0"/>
              <a:t>it is a two sample test, both populations are assumed to have the same standard deviation (same shape</a:t>
            </a:r>
            <a:r>
              <a:rPr lang="en-US" dirty="0" smtClean="0"/>
              <a:t>).</a:t>
            </a:r>
          </a:p>
          <a:p>
            <a:pPr marL="514350" indent="-514350">
              <a:buFont typeface="Calibri" panose="020F0502020204030204" pitchFamily="34" charset="0"/>
              <a:buAutoNum type="arabicPeriod"/>
            </a:pPr>
            <a:r>
              <a:rPr lang="en-US" dirty="0">
                <a:solidFill>
                  <a:srgbClr val="00B050"/>
                </a:solidFill>
              </a:rPr>
              <a:t>The observations in the sample are independent of one another. </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240F1BDB-6CE4-495C-AC30-106FDA64768F}" type="slidenum">
              <a:rPr lang="en-US" smtClean="0"/>
              <a:t>5</a:t>
            </a:fld>
            <a:endParaRPr lang="en-US"/>
          </a:p>
        </p:txBody>
      </p:sp>
    </p:spTree>
    <p:extLst>
      <p:ext uri="{BB962C8B-B14F-4D97-AF65-F5344CB8AC3E}">
        <p14:creationId xmlns:p14="http://schemas.microsoft.com/office/powerpoint/2010/main" val="15125489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Assumptions for T-Tools: </a:t>
            </a:r>
            <a:br>
              <a:rPr lang="en-US" dirty="0"/>
            </a:br>
            <a:r>
              <a:rPr lang="en-US" dirty="0"/>
              <a:t>Independence</a:t>
            </a:r>
          </a:p>
        </p:txBody>
      </p:sp>
      <p:sp>
        <p:nvSpPr>
          <p:cNvPr id="4" name="Slide Number Placeholder 3"/>
          <p:cNvSpPr>
            <a:spLocks noGrp="1"/>
          </p:cNvSpPr>
          <p:nvPr>
            <p:ph type="sldNum" sz="quarter" idx="12"/>
          </p:nvPr>
        </p:nvSpPr>
        <p:spPr/>
        <p:txBody>
          <a:bodyPr/>
          <a:lstStyle/>
          <a:p>
            <a:pPr>
              <a:defRPr/>
            </a:pPr>
            <a:fld id="{16839AA6-FA43-43D2-AC30-6B73533D2B62}" type="slidenum">
              <a:rPr lang="en-US" altLang="en-US" smtClean="0"/>
              <a:pPr>
                <a:defRPr/>
              </a:pPr>
              <a:t>6</a:t>
            </a:fld>
            <a:endParaRPr lang="en-US" altLang="en-US"/>
          </a:p>
        </p:txBody>
      </p:sp>
    </p:spTree>
    <p:extLst>
      <p:ext uri="{BB962C8B-B14F-4D97-AF65-F5344CB8AC3E}">
        <p14:creationId xmlns:p14="http://schemas.microsoft.com/office/powerpoint/2010/main" val="1823408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Independence</a:t>
            </a:r>
            <a:endParaRPr lang="en-US" dirty="0"/>
          </a:p>
        </p:txBody>
      </p:sp>
      <p:sp>
        <p:nvSpPr>
          <p:cNvPr id="3" name="Content Placeholder 2"/>
          <p:cNvSpPr>
            <a:spLocks noGrp="1"/>
          </p:cNvSpPr>
          <p:nvPr>
            <p:ph idx="1"/>
          </p:nvPr>
        </p:nvSpPr>
        <p:spPr>
          <a:xfrm>
            <a:off x="822959" y="1845734"/>
            <a:ext cx="7543801" cy="2726266"/>
          </a:xfrm>
        </p:spPr>
        <p:txBody>
          <a:bodyPr/>
          <a:lstStyle/>
          <a:p>
            <a:r>
              <a:rPr lang="en-US" dirty="0" smtClean="0"/>
              <a:t>A major assumption underlying the Central Limit Theorem and/or the T-tools is </a:t>
            </a:r>
            <a:r>
              <a:rPr lang="en-US" b="1" u="sng" cap="small" dirty="0" smtClean="0"/>
              <a:t>independence</a:t>
            </a:r>
          </a:p>
          <a:p>
            <a:endParaRPr lang="en-US" b="1" u="sng" cap="small" dirty="0"/>
          </a:p>
          <a:p>
            <a:r>
              <a:rPr lang="en-US" b="1" u="sng" cap="small" dirty="0" smtClean="0"/>
              <a:t>Independence</a:t>
            </a:r>
            <a:r>
              <a:rPr lang="en-US" dirty="0" smtClean="0"/>
              <a:t>:  “Whenever knowledge about one observation gives information about another observation”</a:t>
            </a:r>
          </a:p>
          <a:p>
            <a:pPr lvl="1"/>
            <a:r>
              <a:rPr lang="en-US" dirty="0" smtClean="0"/>
              <a:t>Example: If I measure your parents’ height, that would give me information about your height without even measuring you.</a:t>
            </a:r>
          </a:p>
        </p:txBody>
      </p:sp>
      <p:sp>
        <p:nvSpPr>
          <p:cNvPr id="4" name="Slide Number Placeholder 3"/>
          <p:cNvSpPr>
            <a:spLocks noGrp="1"/>
          </p:cNvSpPr>
          <p:nvPr>
            <p:ph type="sldNum" sz="quarter" idx="12"/>
          </p:nvPr>
        </p:nvSpPr>
        <p:spPr/>
        <p:txBody>
          <a:bodyPr/>
          <a:lstStyle/>
          <a:p>
            <a:fld id="{240F1BDB-6CE4-495C-AC30-106FDA64768F}" type="slidenum">
              <a:rPr lang="en-US" smtClean="0"/>
              <a:t>7</a:t>
            </a:fld>
            <a:endParaRPr lang="en-US"/>
          </a:p>
        </p:txBody>
      </p:sp>
      <p:sp>
        <p:nvSpPr>
          <p:cNvPr id="5" name="Content Placeholder 2"/>
          <p:cNvSpPr txBox="1">
            <a:spLocks/>
          </p:cNvSpPr>
          <p:nvPr/>
        </p:nvSpPr>
        <p:spPr>
          <a:xfrm>
            <a:off x="822958" y="4572000"/>
            <a:ext cx="7543801" cy="14478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Two common types of independence</a:t>
            </a:r>
          </a:p>
          <a:p>
            <a:pPr>
              <a:buFont typeface="Arial" charset="0"/>
              <a:buChar char="•"/>
            </a:pPr>
            <a:r>
              <a:rPr lang="en-US" u="sng" cap="small" dirty="0" smtClean="0"/>
              <a:t> Cluster Effects</a:t>
            </a:r>
            <a:r>
              <a:rPr lang="en-US" dirty="0" smtClean="0"/>
              <a:t>: Observations are naturally in  subgroups </a:t>
            </a:r>
          </a:p>
          <a:p>
            <a:pPr>
              <a:buFont typeface="Arial" charset="0"/>
              <a:buChar char="•"/>
            </a:pPr>
            <a:r>
              <a:rPr lang="en-US" u="sng" cap="small" dirty="0"/>
              <a:t> </a:t>
            </a:r>
            <a:r>
              <a:rPr lang="en-US" u="sng" cap="small" dirty="0" smtClean="0"/>
              <a:t>Serial Effects</a:t>
            </a:r>
            <a:r>
              <a:rPr lang="en-US" dirty="0" smtClean="0"/>
              <a:t>: Observations are collected over time/space.</a:t>
            </a:r>
            <a:endParaRPr lang="en-US" dirty="0"/>
          </a:p>
          <a:p>
            <a:pPr>
              <a:buFont typeface="Arial" charset="0"/>
              <a:buChar char="•"/>
            </a:pPr>
            <a:endParaRPr lang="en-US" b="1" u="sng" cap="small" dirty="0" smtClean="0"/>
          </a:p>
        </p:txBody>
      </p:sp>
    </p:spTree>
    <p:extLst>
      <p:ext uri="{BB962C8B-B14F-4D97-AF65-F5344CB8AC3E}">
        <p14:creationId xmlns:p14="http://schemas.microsoft.com/office/powerpoint/2010/main" val="456051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Independence: </a:t>
            </a:r>
            <a:br>
              <a:rPr lang="en-US" dirty="0" smtClean="0"/>
            </a:br>
            <a:r>
              <a:rPr lang="en-US" dirty="0" smtClean="0"/>
              <a:t>Cluster Effects</a:t>
            </a:r>
            <a:endParaRPr lang="en-US" dirty="0"/>
          </a:p>
        </p:txBody>
      </p:sp>
      <p:sp>
        <p:nvSpPr>
          <p:cNvPr id="4" name="Slide Number Placeholder 3"/>
          <p:cNvSpPr>
            <a:spLocks noGrp="1"/>
          </p:cNvSpPr>
          <p:nvPr>
            <p:ph type="sldNum" sz="quarter" idx="12"/>
          </p:nvPr>
        </p:nvSpPr>
        <p:spPr/>
        <p:txBody>
          <a:bodyPr/>
          <a:lstStyle/>
          <a:p>
            <a:fld id="{240F1BDB-6CE4-495C-AC30-106FDA64768F}" type="slidenum">
              <a:rPr lang="en-US" smtClean="0"/>
              <a:t>8</a:t>
            </a:fld>
            <a:endParaRPr lang="en-US"/>
          </a:p>
        </p:txBody>
      </p:sp>
      <p:sp>
        <p:nvSpPr>
          <p:cNvPr id="7" name="Content Placeholder 2"/>
          <p:cNvSpPr txBox="1">
            <a:spLocks/>
          </p:cNvSpPr>
          <p:nvPr/>
        </p:nvSpPr>
        <p:spPr>
          <a:xfrm>
            <a:off x="822959" y="1901473"/>
            <a:ext cx="7543801" cy="14478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Two common types of independence</a:t>
            </a:r>
          </a:p>
          <a:p>
            <a:pPr>
              <a:buFont typeface="Arial" charset="0"/>
              <a:buChar char="•"/>
            </a:pPr>
            <a:r>
              <a:rPr lang="en-US" u="sng" cap="small" dirty="0" smtClean="0">
                <a:solidFill>
                  <a:srgbClr val="00B050"/>
                </a:solidFill>
              </a:rPr>
              <a:t> Cluster Effects</a:t>
            </a:r>
            <a:r>
              <a:rPr lang="en-US" dirty="0" smtClean="0">
                <a:solidFill>
                  <a:srgbClr val="00B050"/>
                </a:solidFill>
              </a:rPr>
              <a:t>: Observations are naturally in  subgroups </a:t>
            </a:r>
          </a:p>
          <a:p>
            <a:pPr>
              <a:buFont typeface="Arial" charset="0"/>
              <a:buChar char="•"/>
            </a:pPr>
            <a:r>
              <a:rPr lang="en-US" u="sng" cap="small" dirty="0">
                <a:solidFill>
                  <a:schemeClr val="bg2"/>
                </a:solidFill>
              </a:rPr>
              <a:t> </a:t>
            </a:r>
            <a:r>
              <a:rPr lang="en-US" u="sng" cap="small" dirty="0" smtClean="0">
                <a:solidFill>
                  <a:schemeClr val="bg2"/>
                </a:solidFill>
              </a:rPr>
              <a:t>Serial Effects</a:t>
            </a:r>
            <a:r>
              <a:rPr lang="en-US" dirty="0" smtClean="0">
                <a:solidFill>
                  <a:schemeClr val="bg2"/>
                </a:solidFill>
              </a:rPr>
              <a:t>: Observations are collected over time/space.</a:t>
            </a:r>
            <a:endParaRPr lang="en-US" dirty="0">
              <a:solidFill>
                <a:schemeClr val="bg2"/>
              </a:solidFill>
            </a:endParaRPr>
          </a:p>
          <a:p>
            <a:pPr>
              <a:buFont typeface="Arial" charset="0"/>
              <a:buChar char="•"/>
            </a:pPr>
            <a:endParaRPr lang="en-US" b="1" u="sng" cap="small" dirty="0" smtClean="0"/>
          </a:p>
        </p:txBody>
      </p:sp>
      <p:sp>
        <p:nvSpPr>
          <p:cNvPr id="8" name="Content Placeholder 2"/>
          <p:cNvSpPr txBox="1">
            <a:spLocks/>
          </p:cNvSpPr>
          <p:nvPr/>
        </p:nvSpPr>
        <p:spPr>
          <a:xfrm>
            <a:off x="822958" y="3581400"/>
            <a:ext cx="7543801" cy="26670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Examples:</a:t>
            </a:r>
          </a:p>
          <a:p>
            <a:pPr>
              <a:buFont typeface="Arial" charset="0"/>
              <a:buChar char="•"/>
            </a:pPr>
            <a:r>
              <a:rPr lang="en-US" dirty="0" smtClean="0"/>
              <a:t>Genetic Similarity: If we sample from all cattle at a ranch, some of the cattle could be dependent due to genetics</a:t>
            </a:r>
          </a:p>
          <a:p>
            <a:pPr>
              <a:buFont typeface="Arial" charset="0"/>
              <a:buChar char="•"/>
            </a:pPr>
            <a:r>
              <a:rPr lang="en-US" dirty="0" smtClean="0"/>
              <a:t>Sociodemographic: People tend to spend their days with people of the same race/income/…</a:t>
            </a:r>
          </a:p>
          <a:p>
            <a:endParaRPr lang="en-US" dirty="0" smtClean="0"/>
          </a:p>
          <a:p>
            <a:pPr>
              <a:buFont typeface="Arial" charset="0"/>
              <a:buChar char="•"/>
            </a:pPr>
            <a:endParaRPr lang="en-US" b="1" u="sng" cap="small" dirty="0" smtClean="0"/>
          </a:p>
        </p:txBody>
      </p:sp>
    </p:spTree>
    <p:extLst>
      <p:ext uri="{BB962C8B-B14F-4D97-AF65-F5344CB8AC3E}">
        <p14:creationId xmlns:p14="http://schemas.microsoft.com/office/powerpoint/2010/main" val="2895089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Independence: </a:t>
            </a:r>
            <a:br>
              <a:rPr lang="en-US" dirty="0" smtClean="0"/>
            </a:br>
            <a:r>
              <a:rPr lang="en-US" dirty="0" smtClean="0"/>
              <a:t>Serial Effects</a:t>
            </a:r>
            <a:endParaRPr lang="en-US" dirty="0"/>
          </a:p>
        </p:txBody>
      </p:sp>
      <p:sp>
        <p:nvSpPr>
          <p:cNvPr id="4" name="Slide Number Placeholder 3"/>
          <p:cNvSpPr>
            <a:spLocks noGrp="1"/>
          </p:cNvSpPr>
          <p:nvPr>
            <p:ph type="sldNum" sz="quarter" idx="12"/>
          </p:nvPr>
        </p:nvSpPr>
        <p:spPr/>
        <p:txBody>
          <a:bodyPr/>
          <a:lstStyle/>
          <a:p>
            <a:fld id="{240F1BDB-6CE4-495C-AC30-106FDA64768F}" type="slidenum">
              <a:rPr lang="en-US" smtClean="0"/>
              <a:t>9</a:t>
            </a:fld>
            <a:endParaRPr lang="en-US"/>
          </a:p>
        </p:txBody>
      </p:sp>
      <p:sp>
        <p:nvSpPr>
          <p:cNvPr id="7" name="Content Placeholder 2"/>
          <p:cNvSpPr txBox="1">
            <a:spLocks/>
          </p:cNvSpPr>
          <p:nvPr/>
        </p:nvSpPr>
        <p:spPr>
          <a:xfrm>
            <a:off x="822959" y="1901473"/>
            <a:ext cx="7543801" cy="14478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Two common types of independence</a:t>
            </a:r>
          </a:p>
          <a:p>
            <a:pPr>
              <a:buFont typeface="Arial" charset="0"/>
              <a:buChar char="•"/>
            </a:pPr>
            <a:r>
              <a:rPr lang="en-US" u="sng" cap="small" dirty="0" smtClean="0">
                <a:solidFill>
                  <a:schemeClr val="bg2"/>
                </a:solidFill>
              </a:rPr>
              <a:t> Cluster Effects</a:t>
            </a:r>
            <a:r>
              <a:rPr lang="en-US" dirty="0" smtClean="0">
                <a:solidFill>
                  <a:schemeClr val="bg2"/>
                </a:solidFill>
              </a:rPr>
              <a:t>: Observations are naturally in  subgroups </a:t>
            </a:r>
          </a:p>
          <a:p>
            <a:pPr>
              <a:buFont typeface="Arial" charset="0"/>
              <a:buChar char="•"/>
            </a:pPr>
            <a:r>
              <a:rPr lang="en-US" u="sng" cap="small" dirty="0">
                <a:solidFill>
                  <a:srgbClr val="00B050"/>
                </a:solidFill>
              </a:rPr>
              <a:t> </a:t>
            </a:r>
            <a:r>
              <a:rPr lang="en-US" u="sng" cap="small" dirty="0" smtClean="0">
                <a:solidFill>
                  <a:srgbClr val="00B050"/>
                </a:solidFill>
              </a:rPr>
              <a:t>Serial Effects</a:t>
            </a:r>
            <a:r>
              <a:rPr lang="en-US" dirty="0" smtClean="0">
                <a:solidFill>
                  <a:srgbClr val="00B050"/>
                </a:solidFill>
              </a:rPr>
              <a:t>: Observations are collected over time/space.</a:t>
            </a:r>
            <a:endParaRPr lang="en-US" dirty="0">
              <a:solidFill>
                <a:srgbClr val="00B050"/>
              </a:solidFill>
            </a:endParaRPr>
          </a:p>
          <a:p>
            <a:pPr>
              <a:buFont typeface="Arial" charset="0"/>
              <a:buChar char="•"/>
            </a:pPr>
            <a:endParaRPr lang="en-US" b="1" u="sng" cap="small" dirty="0" smtClean="0"/>
          </a:p>
        </p:txBody>
      </p:sp>
      <p:sp>
        <p:nvSpPr>
          <p:cNvPr id="8" name="Content Placeholder 2"/>
          <p:cNvSpPr txBox="1">
            <a:spLocks/>
          </p:cNvSpPr>
          <p:nvPr/>
        </p:nvSpPr>
        <p:spPr>
          <a:xfrm>
            <a:off x="822958" y="3581400"/>
            <a:ext cx="7543801" cy="26670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Examples:</a:t>
            </a:r>
          </a:p>
          <a:p>
            <a:pPr>
              <a:buFont typeface="Arial" charset="0"/>
              <a:buChar char="•"/>
            </a:pPr>
            <a:r>
              <a:rPr lang="en-US" dirty="0" smtClean="0"/>
              <a:t> Suppose we are testing the effect of new software on productivity.  For all the subjects, we have them perform a task using old software and then the same task with new software</a:t>
            </a:r>
          </a:p>
          <a:p>
            <a:pPr>
              <a:buFont typeface="Arial" charset="0"/>
              <a:buChar char="•"/>
            </a:pPr>
            <a:r>
              <a:rPr lang="en-US" dirty="0"/>
              <a:t> </a:t>
            </a:r>
            <a:r>
              <a:rPr lang="en-US" dirty="0" smtClean="0"/>
              <a:t>We grow 10 different bacterial colonies on a single culture medium.  The size of bacterial colonies near each other with be </a:t>
            </a:r>
            <a:r>
              <a:rPr lang="en-US" b="1" dirty="0" smtClean="0"/>
              <a:t>negatively </a:t>
            </a:r>
            <a:r>
              <a:rPr lang="en-US" dirty="0" smtClean="0"/>
              <a:t>associated due to resource competition</a:t>
            </a:r>
          </a:p>
          <a:p>
            <a:endParaRPr lang="en-US" dirty="0" smtClean="0"/>
          </a:p>
          <a:p>
            <a:pPr>
              <a:buFont typeface="Arial" charset="0"/>
              <a:buChar char="•"/>
            </a:pPr>
            <a:endParaRPr lang="en-US" b="1" u="sng" cap="small" dirty="0" smtClean="0"/>
          </a:p>
        </p:txBody>
      </p:sp>
    </p:spTree>
    <p:extLst>
      <p:ext uri="{BB962C8B-B14F-4D97-AF65-F5344CB8AC3E}">
        <p14:creationId xmlns:p14="http://schemas.microsoft.com/office/powerpoint/2010/main" val="1119637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19185</TotalTime>
  <Words>1370</Words>
  <Application>Microsoft Macintosh PowerPoint</Application>
  <PresentationFormat>On-screen Show (4:3)</PresentationFormat>
  <Paragraphs>197</Paragraphs>
  <Slides>43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Calibri</vt:lpstr>
      <vt:lpstr>Calibri Light</vt:lpstr>
      <vt:lpstr>Cambria Math</vt:lpstr>
      <vt:lpstr>Symbol</vt:lpstr>
      <vt:lpstr>Arial</vt:lpstr>
      <vt:lpstr>Retrospect</vt:lpstr>
      <vt:lpstr>A Closer Look at Assumptions</vt:lpstr>
      <vt:lpstr>Assumptions for T-Tools:  Equal Variances</vt:lpstr>
      <vt:lpstr>Looking at Histograms &amp;  Test for Equal Variances</vt:lpstr>
      <vt:lpstr>PowerPoint Presentation</vt:lpstr>
      <vt:lpstr>Assumptions of Two  sample T-Tools</vt:lpstr>
      <vt:lpstr>Assumptions for T-Tools:  Independence</vt:lpstr>
      <vt:lpstr>Independence</vt:lpstr>
      <vt:lpstr>Independence:  Cluster Effects</vt:lpstr>
      <vt:lpstr>Independence:  Serial Effects</vt:lpstr>
      <vt:lpstr>Independence:  Serial Effects</vt:lpstr>
      <vt:lpstr>Outliers and Resistance</vt:lpstr>
      <vt:lpstr>Outliers</vt:lpstr>
      <vt:lpstr>PowerPoint Presentation</vt:lpstr>
      <vt:lpstr>Example: Age by Promotion Status</vt:lpstr>
      <vt:lpstr>SAS procedure:  The “schematic” option </vt:lpstr>
      <vt:lpstr>Re-check Assumptions</vt:lpstr>
      <vt:lpstr>Results with Outliers</vt:lpstr>
      <vt:lpstr>PowerPoint Presentation</vt:lpstr>
      <vt:lpstr>New Box Plot Without Outliers</vt:lpstr>
      <vt:lpstr>Re-check Assumptions</vt:lpstr>
      <vt:lpstr>Results Excluding the Suspects </vt:lpstr>
      <vt:lpstr>Included v. Excluded</vt:lpstr>
      <vt:lpstr>PowerPoint Presentation</vt:lpstr>
      <vt:lpstr>Examination of Outliers</vt:lpstr>
      <vt:lpstr>PowerPoint Presentation</vt:lpstr>
      <vt:lpstr>New Box Plot After Correction</vt:lpstr>
      <vt:lpstr>Another Look at Assumptions</vt:lpstr>
      <vt:lpstr>Another Look At the Promotion Data</vt:lpstr>
      <vt:lpstr>PowerPoint Presentation</vt:lpstr>
      <vt:lpstr>Examination of Outliers</vt:lpstr>
      <vt:lpstr>PowerPoint Presentation</vt:lpstr>
      <vt:lpstr>With Correction with no outliers</vt:lpstr>
      <vt:lpstr>PowerPoint Presentation</vt:lpstr>
      <vt:lpstr>Transformations</vt:lpstr>
      <vt:lpstr>Checking Assumptions…</vt:lpstr>
      <vt:lpstr>Checking Assumptions…</vt:lpstr>
      <vt:lpstr>Log Transformation</vt:lpstr>
      <vt:lpstr>PowerPoint Presentation</vt:lpstr>
      <vt:lpstr>Does Cloud Seeding Work?</vt:lpstr>
      <vt:lpstr>Cloud Seeding: Original Data</vt:lpstr>
      <vt:lpstr>After Log Transformation</vt:lpstr>
      <vt:lpstr>Hypothesis Test</vt:lpstr>
      <vt:lpstr>Hypothesis Test</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Bivin Sadler</dc:creator>
  <cp:lastModifiedBy>Homrighausen, Darren</cp:lastModifiedBy>
  <cp:revision>171</cp:revision>
  <cp:lastPrinted>2017-09-14T17:14:39Z</cp:lastPrinted>
  <dcterms:created xsi:type="dcterms:W3CDTF">2014-09-09T15:34:14Z</dcterms:created>
  <dcterms:modified xsi:type="dcterms:W3CDTF">2017-09-26T17:30:57Z</dcterms:modified>
</cp:coreProperties>
</file>