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3" r:id="rId3"/>
    <p:sldId id="314" r:id="rId4"/>
    <p:sldId id="315" r:id="rId5"/>
    <p:sldId id="317" r:id="rId6"/>
    <p:sldId id="318" r:id="rId7"/>
    <p:sldId id="319" r:id="rId8"/>
    <p:sldId id="321" r:id="rId9"/>
    <p:sldId id="320" r:id="rId10"/>
    <p:sldId id="322" r:id="rId11"/>
    <p:sldId id="324" r:id="rId12"/>
    <p:sldId id="325" r:id="rId13"/>
    <p:sldId id="323" r:id="rId14"/>
    <p:sldId id="31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2"/>
    <p:restoredTop sz="92510"/>
  </p:normalViewPr>
  <p:slideViewPr>
    <p:cSldViewPr>
      <p:cViewPr>
        <p:scale>
          <a:sx n="103" d="100"/>
          <a:sy n="103" d="100"/>
        </p:scale>
        <p:origin x="83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257AF-9CEA-E04E-93D1-7B299AF89C1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2949-DD01-E54A-A040-BE27B507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2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2949-DD01-E54A-A040-BE27B5071F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224-1FB9-0445-9FB1-41DEB1649DA4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2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E6B1-BCA1-0F43-AF6E-7DF635505923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3AAC-E670-FC41-BA1F-19F9FD50EF4F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A88-A340-224F-B216-F72A4500E8C7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08FB-A36A-6649-9259-7007EAEF092E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D735-C5A4-834B-95F4-CEE486D91D1B}" type="datetime1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080-FF1F-2B44-BFE1-E69054649E36}" type="datetime1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818-0BDC-7A4A-82F5-747C9B27A241}" type="datetime1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333E-3549-5A4D-9593-DB4F9C62889B}" type="datetime1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8847568-D8A8-484F-8601-E9DA48684DFE}" type="datetime1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B2E9-AC45-8143-AB45-1D66859C2CAC}" type="datetime1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7B9769-CD10-1E47-9B74-9597EAED1B06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D820F1-55D3-4787-9B38-E587A2B772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and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Quantifying the errors of a Hypothesis Test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828800"/>
            <a:ext cx="6096000" cy="44886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243078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power</a:t>
                </a:r>
                <a:r>
                  <a:rPr lang="en-US" dirty="0"/>
                  <a:t> of a hypothesis test is the probability of rejecting the null hypothesis when the null hypothesis is </a:t>
                </a:r>
                <a:r>
                  <a:rPr lang="en-US" dirty="0" smtClean="0"/>
                  <a:t>false</a:t>
                </a:r>
              </a:p>
              <a:p>
                <a:r>
                  <a:rPr lang="en-US" dirty="0" smtClean="0"/>
                  <a:t>Hence, a Type II error is the probability of not rejecting a false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2430780"/>
              </a:xfrm>
              <a:blipFill rotWithShape="0">
                <a:blip r:embed="rId2"/>
                <a:stretch>
                  <a:fillRect l="-808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6248" y="4389875"/>
            <a:ext cx="7670132" cy="1905000"/>
            <a:chOff x="870857" y="2514600"/>
            <a:chExt cx="7670132" cy="1905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857" y="2514600"/>
              <a:ext cx="7670132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024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24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08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16" y="4923275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91" y="4951849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44" y="5632479"/>
            <a:ext cx="1514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66" y="5609075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834871" y="4539318"/>
            <a:ext cx="2455178" cy="16421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4871" y="2971800"/>
            <a:ext cx="718329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81656" y="2209800"/>
            <a:ext cx="23870" cy="279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 POWER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569" y="286604"/>
            <a:ext cx="3786531" cy="59808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9200" y="1905000"/>
            <a:ext cx="330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Important: There is no data here!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5301049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these possible experiments, the </a:t>
            </a:r>
          </a:p>
          <a:p>
            <a:r>
              <a:rPr lang="en-US" dirty="0" err="1" smtClean="0"/>
              <a:t>Prob</a:t>
            </a:r>
            <a:r>
              <a:rPr lang="en-US" dirty="0" smtClean="0"/>
              <a:t>(Type </a:t>
            </a:r>
            <a:r>
              <a:rPr lang="en-US" dirty="0" smtClean="0"/>
              <a:t>II </a:t>
            </a:r>
            <a:r>
              <a:rPr lang="en-US" dirty="0" smtClean="0"/>
              <a:t>error) </a:t>
            </a:r>
            <a:r>
              <a:rPr lang="en-US" dirty="0" smtClean="0"/>
              <a:t>= 0.2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4" y="2831842"/>
            <a:ext cx="4178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</a:t>
            </a:r>
            <a:r>
              <a:rPr lang="en-US" dirty="0"/>
              <a:t>E</a:t>
            </a:r>
            <a:r>
              <a:rPr lang="en-US" dirty="0" smtClean="0"/>
              <a:t>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1"/>
                <a:ext cx="8168641" cy="278910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Now, consider what happens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true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b="1" dirty="0" smtClean="0"/>
                  <a:t> Experiment:</a:t>
                </a:r>
                <a:r>
                  <a:rPr lang="en-US" dirty="0" smtClean="0"/>
                  <a:t> We </a:t>
                </a:r>
                <a:r>
                  <a:rPr lang="en-US" dirty="0"/>
                  <a:t>run two-sample</a:t>
                </a:r>
                <a:r>
                  <a:rPr lang="en-US" dirty="0" smtClean="0"/>
                  <a:t>, one-sided</a:t>
                </a:r>
                <a:r>
                  <a:rPr lang="en-US" dirty="0"/>
                  <a:t>, pooled t-test for differences in the </a:t>
                </a:r>
                <a:r>
                  <a:rPr lang="en-US" dirty="0" smtClean="0"/>
                  <a:t>mean.  There are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= 50 subjects, so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= 48.</a:t>
                </a:r>
                <a:endParaRPr lang="en-US" i="1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Suppose we will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if the p-value is below 0.01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Hence, we will reject if</a:t>
                </a:r>
              </a:p>
              <a:p>
                <a:r>
                  <a:rPr lang="en-US" dirty="0" smtClean="0"/>
                  <a:t>(observed t-stat)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=0.01, 48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hr-HR"/>
                      <m:t>2.40658</m:t>
                    </m:r>
                  </m:oMath>
                </a14:m>
                <a:endParaRPr lang="en-US" sz="1300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(Type </a:t>
                </a:r>
                <a:r>
                  <a:rPr lang="en-US" dirty="0" smtClean="0"/>
                  <a:t>I </a:t>
                </a:r>
                <a:r>
                  <a:rPr lang="en-US" dirty="0" smtClean="0"/>
                  <a:t>error) </a:t>
                </a:r>
                <a:r>
                  <a:rPr lang="en-US" dirty="0" smtClean="0"/>
                  <a:t>and is known as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size</a:t>
                </a:r>
                <a:r>
                  <a:rPr lang="en-US" dirty="0"/>
                  <a:t> </a:t>
                </a:r>
                <a:r>
                  <a:rPr lang="en-US" dirty="0" smtClean="0"/>
                  <a:t>of the hypothesis test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1"/>
                <a:ext cx="8168641" cy="2789107"/>
              </a:xfrm>
              <a:blipFill rotWithShape="0">
                <a:blip r:embed="rId3"/>
                <a:stretch>
                  <a:fillRect l="-1642" t="-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13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6248" y="4389875"/>
            <a:ext cx="7670132" cy="1905000"/>
            <a:chOff x="870857" y="2514600"/>
            <a:chExt cx="7670132" cy="1905000"/>
          </a:xfrm>
        </p:grpSpPr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857" y="2514600"/>
              <a:ext cx="7670132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024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24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08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16" y="4923275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91" y="4951849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44" y="5632479"/>
            <a:ext cx="1514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66" y="5609075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367270" y="4545518"/>
            <a:ext cx="2455178" cy="16421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556" y="3551257"/>
            <a:ext cx="158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cap="small">
                <a:solidFill>
                  <a:srgbClr val="FF0000"/>
                </a:solidFill>
              </a:rPr>
              <a:t>(critical value)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28776" y="1744639"/>
            <a:ext cx="7670132" cy="1905000"/>
            <a:chOff x="870857" y="2514600"/>
            <a:chExt cx="7670132" cy="190500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857" y="2514600"/>
              <a:ext cx="7670132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024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24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08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544" y="2278039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19" y="2306613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72" y="2987243"/>
            <a:ext cx="1514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94" y="2963839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349798" y="1900282"/>
            <a:ext cx="2455178" cy="16421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pic>
        <p:nvPicPr>
          <p:cNvPr id="22530" name="Picture 2" descr="fig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9" y="3657600"/>
            <a:ext cx="805598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4834141" y="3698121"/>
            <a:ext cx="36950" cy="20827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4977978" y="5780903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 Ho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H="1">
            <a:off x="2503584" y="5776803"/>
            <a:ext cx="22751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 to Reject Ho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31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we </a:t>
            </a:r>
            <a:r>
              <a:rPr lang="en-US" dirty="0" smtClean="0"/>
              <a:t>are running two chemistry experiments.</a:t>
            </a:r>
          </a:p>
          <a:p>
            <a:r>
              <a:rPr lang="en-US" dirty="0" smtClean="0"/>
              <a:t>We run two-sample</a:t>
            </a:r>
            <a:r>
              <a:rPr lang="en-US" dirty="0"/>
              <a:t>, two-sided, pooled </a:t>
            </a:r>
            <a:r>
              <a:rPr lang="en-US" dirty="0" smtClean="0"/>
              <a:t>t-tests </a:t>
            </a:r>
            <a:r>
              <a:rPr lang="en-US" dirty="0"/>
              <a:t>for differences in the mean </a:t>
            </a:r>
            <a:endParaRPr lang="en-US" b="1" dirty="0" smtClean="0"/>
          </a:p>
          <a:p>
            <a:r>
              <a:rPr lang="en-US" b="1" dirty="0" smtClean="0"/>
              <a:t>Experiment 1:</a:t>
            </a:r>
          </a:p>
          <a:p>
            <a:r>
              <a:rPr lang="en-US" dirty="0" smtClean="0"/>
              <a:t>We calculate a very low p-value (say 0.0001) and choose to reject the null hypothesis</a:t>
            </a:r>
          </a:p>
          <a:p>
            <a:r>
              <a:rPr lang="en-US" b="1" dirty="0"/>
              <a:t>Experiment </a:t>
            </a:r>
            <a:r>
              <a:rPr lang="en-US" b="1" dirty="0" smtClean="0"/>
              <a:t>2:</a:t>
            </a:r>
            <a:endParaRPr lang="en-US" b="1" dirty="0"/>
          </a:p>
          <a:p>
            <a:r>
              <a:rPr lang="en-US" dirty="0" smtClean="0"/>
              <a:t>We </a:t>
            </a:r>
            <a:r>
              <a:rPr lang="en-US" dirty="0"/>
              <a:t>calculate a </a:t>
            </a:r>
            <a:r>
              <a:rPr lang="en-US" dirty="0" smtClean="0"/>
              <a:t>large </a:t>
            </a:r>
            <a:r>
              <a:rPr lang="en-US" dirty="0"/>
              <a:t>p-value (say </a:t>
            </a:r>
            <a:r>
              <a:rPr lang="en-US" dirty="0" smtClean="0"/>
              <a:t>0.2) </a:t>
            </a:r>
            <a:r>
              <a:rPr lang="en-US" dirty="0"/>
              <a:t>and choose to </a:t>
            </a:r>
            <a:r>
              <a:rPr lang="en-US" dirty="0" smtClean="0"/>
              <a:t>fail to reject </a:t>
            </a:r>
            <a:r>
              <a:rPr lang="en-US" dirty="0"/>
              <a:t>the null hypothesis</a:t>
            </a:r>
          </a:p>
          <a:p>
            <a:endParaRPr lang="en-US" dirty="0" smtClean="0"/>
          </a:p>
          <a:p>
            <a:r>
              <a:rPr lang="en-US" dirty="0" smtClean="0"/>
              <a:t>Of course, we don’t know the truth.  But, is there anything that can be said further about the types of errors we might be making?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70857" y="2514600"/>
            <a:ext cx="7670132" cy="1905000"/>
            <a:chOff x="870857" y="2514600"/>
            <a:chExt cx="7670132" cy="1905000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857" y="2514600"/>
              <a:ext cx="7670132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024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24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08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48000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76574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53" y="3757204"/>
            <a:ext cx="1514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733800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5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4307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we specify a null hypothesis of:</a:t>
            </a:r>
          </a:p>
          <a:p>
            <a:endParaRPr lang="en-US" sz="1400" dirty="0"/>
          </a:p>
          <a:p>
            <a:r>
              <a:rPr lang="en-US" dirty="0" smtClean="0"/>
              <a:t>A clinically meaningful difference is:</a:t>
            </a:r>
          </a:p>
          <a:p>
            <a:r>
              <a:rPr lang="en-US" dirty="0" smtClean="0"/>
              <a:t>(This is the smallest difference we want to be able to detect)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Can we say how likely our test is to detect this difference?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69219" y="1791900"/>
                <a:ext cx="3039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mmHg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19" y="1791900"/>
                <a:ext cx="3039165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31187" y="2524376"/>
                <a:ext cx="2626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r>
                      <a:rPr lang="en-US" b="0" i="1" smtClean="0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dirty="0"/>
                  <a:t> mmHg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87" y="2524376"/>
                <a:ext cx="262636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746248" y="4389875"/>
            <a:ext cx="7670132" cy="1905000"/>
            <a:chOff x="870857" y="2514600"/>
            <a:chExt cx="7670132" cy="1905000"/>
          </a:xfrm>
        </p:grpSpPr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857" y="2514600"/>
              <a:ext cx="7670132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024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24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08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16" y="4923275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91" y="4951849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44" y="5632479"/>
            <a:ext cx="1514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66" y="5609075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834871" y="4539318"/>
            <a:ext cx="2455178" cy="16421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940041" cy="2621281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b="1" u="sng" cap="small" dirty="0">
                <a:solidFill>
                  <a:srgbClr val="FF0000"/>
                </a:solidFill>
              </a:rPr>
              <a:t>power</a:t>
            </a:r>
            <a:r>
              <a:rPr lang="en-US" dirty="0"/>
              <a:t> of a hypothesis test is the probability of rejecting the null hypothesis when the null hypothesis is </a:t>
            </a:r>
            <a:r>
              <a:rPr lang="en-US" dirty="0" smtClean="0"/>
              <a:t>false (1 – Probability(Type II error))</a:t>
            </a:r>
          </a:p>
          <a:p>
            <a:r>
              <a:rPr lang="en-US" dirty="0" smtClean="0"/>
              <a:t>Power </a:t>
            </a:r>
            <a:r>
              <a:rPr lang="en-US" dirty="0"/>
              <a:t>generally increases with sample </a:t>
            </a:r>
            <a:r>
              <a:rPr lang="en-US" dirty="0" smtClean="0"/>
              <a:t>size </a:t>
            </a:r>
          </a:p>
          <a:p>
            <a:r>
              <a:rPr lang="en-US" dirty="0" smtClean="0"/>
              <a:t>The </a:t>
            </a:r>
            <a:r>
              <a:rPr lang="en-US" dirty="0"/>
              <a:t>test </a:t>
            </a:r>
            <a:r>
              <a:rPr lang="en-US" dirty="0" smtClean="0"/>
              <a:t>need be </a:t>
            </a:r>
            <a:r>
              <a:rPr lang="en-US" dirty="0"/>
              <a:t>sufficiently powered to detect a meaningful </a:t>
            </a:r>
            <a:r>
              <a:rPr lang="en-US" dirty="0" smtClean="0"/>
              <a:t>difference (e.g. 4 mmHg in the example)</a:t>
            </a:r>
          </a:p>
          <a:p>
            <a:r>
              <a:rPr lang="en-US" dirty="0" smtClean="0"/>
              <a:t>An </a:t>
            </a:r>
            <a:r>
              <a:rPr lang="en-US" dirty="0"/>
              <a:t>increase in power means an increase in the cost of conducting the </a:t>
            </a:r>
            <a:r>
              <a:rPr lang="en-US" dirty="0" smtClean="0"/>
              <a:t>experiment </a:t>
            </a:r>
            <a:r>
              <a:rPr lang="en-US" dirty="0"/>
              <a:t>(e.g. measuring more people’s middle finger)</a:t>
            </a:r>
          </a:p>
          <a:p>
            <a:r>
              <a:rPr lang="en-US" dirty="0" smtClean="0"/>
              <a:t>Not having enough observations may </a:t>
            </a:r>
            <a:r>
              <a:rPr lang="en-US" dirty="0"/>
              <a:t>lead an “under-powered” </a:t>
            </a:r>
            <a:r>
              <a:rPr lang="en-US" dirty="0" smtClean="0"/>
              <a:t>test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6248" y="4389875"/>
            <a:ext cx="7670132" cy="1905000"/>
            <a:chOff x="870857" y="2514600"/>
            <a:chExt cx="7670132" cy="1905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857" y="2514600"/>
              <a:ext cx="7670132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024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58886"/>
              <a:ext cx="1453135" cy="52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24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082" y="3707675"/>
              <a:ext cx="1703342" cy="5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16" y="4923275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91" y="4951849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44" y="5632479"/>
            <a:ext cx="1514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66" y="5609075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834871" y="4539318"/>
            <a:ext cx="2455178" cy="16421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2600" y="4276514"/>
            <a:ext cx="990600" cy="159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2800" y="3552614"/>
            <a:ext cx="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3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787641" cy="34882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power</a:t>
                </a:r>
                <a:r>
                  <a:rPr lang="en-US" dirty="0"/>
                  <a:t> of a hypothesis test is the probability of rejecting the null hypothesis when the null hypothesis is </a:t>
                </a:r>
                <a:r>
                  <a:rPr lang="en-US" dirty="0" smtClean="0"/>
                  <a:t>false</a:t>
                </a:r>
              </a:p>
              <a:p>
                <a:r>
                  <a:rPr lang="en-US" dirty="0" smtClean="0"/>
                  <a:t>To compute the power of a test, we need: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 </a:t>
                </a:r>
                <a:r>
                  <a:rPr lang="en-US" dirty="0" smtClean="0"/>
                  <a:t>clinically meaningful </a:t>
                </a:r>
                <a:r>
                  <a:rPr lang="en-US" dirty="0"/>
                  <a:t>effect </a:t>
                </a:r>
                <a:r>
                  <a:rPr lang="en-US" dirty="0" smtClean="0"/>
                  <a:t>size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dirty="0"/>
                  <a:t>standard </a:t>
                </a:r>
                <a:r>
                  <a:rPr lang="en-US" dirty="0" smtClean="0"/>
                  <a:t>deviation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dirty="0"/>
                  <a:t>total number of </a:t>
                </a:r>
                <a:r>
                  <a:rPr lang="en-US" dirty="0" smtClean="0"/>
                  <a:t>observations 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Important: Power calculations should be done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before</a:t>
                </a:r>
                <a:r>
                  <a:rPr lang="en-US" dirty="0" smtClean="0"/>
                  <a:t> the data is gathered!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787641" cy="3488266"/>
              </a:xfrm>
              <a:blipFill rotWithShape="0">
                <a:blip r:embed="rId2"/>
                <a:stretch>
                  <a:fillRect l="-2034" t="-1923" r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35240" cy="1450757"/>
          </a:xfrm>
        </p:spPr>
        <p:txBody>
          <a:bodyPr/>
          <a:lstStyle/>
          <a:p>
            <a:r>
              <a:rPr lang="en-US" dirty="0" smtClean="0"/>
              <a:t>The Standard </a:t>
            </a:r>
            <a:r>
              <a:rPr lang="en-US" dirty="0"/>
              <a:t>D</a:t>
            </a:r>
            <a:r>
              <a:rPr lang="en-US" dirty="0" smtClean="0"/>
              <a:t>eviation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standard deviation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 must be specified to compute the power</a:t>
                </a:r>
                <a:endParaRPr lang="en-US" dirty="0"/>
              </a:p>
              <a:p>
                <a:pPr marL="0" indent="0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Some ways of accomplishing this: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Looking at other studies on the same/similar subject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Ask a subject-matter expert for a range of reasonable values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Run a small, preliminary experiment to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(Technically, this data should not be used in later analysis, but practically speaking this preliminary data is often included)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667" r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35240" cy="1450757"/>
          </a:xfrm>
        </p:spPr>
        <p:txBody>
          <a:bodyPr/>
          <a:lstStyle/>
          <a:p>
            <a:r>
              <a:rPr lang="en-US" dirty="0" smtClean="0"/>
              <a:t>Total # of Observations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The usual trade-off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Power </a:t>
                </a:r>
                <a:r>
                  <a:rPr lang="en-US" dirty="0"/>
                  <a:t>tends to increase as the number of observations (</a:t>
                </a:r>
                <a:r>
                  <a:rPr lang="en-US" i="1" dirty="0"/>
                  <a:t>n</a:t>
                </a:r>
                <a:r>
                  <a:rPr lang="en-US" dirty="0"/>
                  <a:t>) increase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cost and complexity of the study tends to increase with (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as well</a:t>
                </a:r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Choose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large enough, but no larger, to have an acceptable probability of detecting a clinically meaningful difference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SAS has a nice procedure for doing just that..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4" y="2831842"/>
            <a:ext cx="4178300" cy="186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 POWER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569" y="286604"/>
            <a:ext cx="3786531" cy="598084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733068" y="4191000"/>
            <a:ext cx="552932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518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ook </a:t>
            </a:r>
            <a:r>
              <a:rPr lang="en-US" dirty="0" smtClean="0"/>
              <a:t>at a range of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5536" y="5181600"/>
            <a:ext cx="232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power from .5 to .99 over a range of </a:t>
            </a:r>
            <a:r>
              <a:rPr lang="en-US" i="1" dirty="0" smtClean="0"/>
              <a:t>n </a:t>
            </a:r>
            <a:r>
              <a:rPr lang="en-US" dirty="0" smtClean="0"/>
              <a:t>(next slide)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657600" y="4495800"/>
            <a:ext cx="76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9200" y="1905000"/>
            <a:ext cx="330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Important: There is no data here!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0F1-55D3-4787-9B38-E587A2B77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4210</TotalTime>
  <Words>577</Words>
  <Application>Microsoft Macintosh PowerPoint</Application>
  <PresentationFormat>On-screen Show (4:3)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_5371darrenPPtheme</vt:lpstr>
      <vt:lpstr>Power and Size</vt:lpstr>
      <vt:lpstr>Two Experiments</vt:lpstr>
      <vt:lpstr>Types of Errors</vt:lpstr>
      <vt:lpstr>A Thought Experiment</vt:lpstr>
      <vt:lpstr>Power</vt:lpstr>
      <vt:lpstr>Power</vt:lpstr>
      <vt:lpstr>The Standard Deviation </vt:lpstr>
      <vt:lpstr>Total # of Observations</vt:lpstr>
      <vt:lpstr>PROC POWER</vt:lpstr>
      <vt:lpstr>Power Plot</vt:lpstr>
      <vt:lpstr>Complement of Power</vt:lpstr>
      <vt:lpstr>PROC POWER</vt:lpstr>
      <vt:lpstr>Type I Error</vt:lpstr>
      <vt:lpstr>Putting it All Together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cont.</dc:title>
  <dc:creator>Bivin Sadler</dc:creator>
  <cp:lastModifiedBy>Homrighausen, Darren</cp:lastModifiedBy>
  <cp:revision>107</cp:revision>
  <dcterms:created xsi:type="dcterms:W3CDTF">2014-09-13T22:47:46Z</dcterms:created>
  <dcterms:modified xsi:type="dcterms:W3CDTF">2017-09-28T18:12:39Z</dcterms:modified>
</cp:coreProperties>
</file>