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87" r:id="rId2"/>
    <p:sldId id="332" r:id="rId3"/>
    <p:sldId id="288" r:id="rId4"/>
    <p:sldId id="289" r:id="rId5"/>
    <p:sldId id="327" r:id="rId6"/>
    <p:sldId id="342" r:id="rId7"/>
    <p:sldId id="328" r:id="rId8"/>
    <p:sldId id="293" r:id="rId9"/>
    <p:sldId id="333" r:id="rId10"/>
    <p:sldId id="330" r:id="rId11"/>
    <p:sldId id="324" r:id="rId12"/>
    <p:sldId id="290" r:id="rId13"/>
    <p:sldId id="291" r:id="rId14"/>
    <p:sldId id="294" r:id="rId15"/>
    <p:sldId id="345" r:id="rId16"/>
    <p:sldId id="319" r:id="rId17"/>
    <p:sldId id="320" r:id="rId18"/>
    <p:sldId id="321" r:id="rId19"/>
    <p:sldId id="322" r:id="rId20"/>
    <p:sldId id="331" r:id="rId21"/>
    <p:sldId id="323" r:id="rId22"/>
    <p:sldId id="343" r:id="rId23"/>
    <p:sldId id="334" r:id="rId24"/>
    <p:sldId id="336" r:id="rId25"/>
    <p:sldId id="338" r:id="rId26"/>
    <p:sldId id="339" r:id="rId27"/>
    <p:sldId id="34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96" autoAdjust="0"/>
    <p:restoredTop sz="92479"/>
  </p:normalViewPr>
  <p:slideViewPr>
    <p:cSldViewPr snapToGrid="0">
      <p:cViewPr>
        <p:scale>
          <a:sx n="86" d="100"/>
          <a:sy n="86" d="100"/>
        </p:scale>
        <p:origin x="-112" y="-3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74F40-8116-6542-A141-E732CDC1AE53}" type="datetimeFigureOut">
              <a:rPr lang="en-US" smtClean="0"/>
              <a:t>10/12/17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AC2E2-453A-2841-9263-457510736E7A}" type="slidenum">
              <a:rPr lang="en-US" smtClean="0"/>
              <a:t>‹#›</a:t>
            </a:fld>
            <a:endParaRPr lang="en-US"/>
          </a:p>
        </p:txBody>
      </p:sp>
    </p:spTree>
    <p:extLst>
      <p:ext uri="{BB962C8B-B14F-4D97-AF65-F5344CB8AC3E}">
        <p14:creationId xmlns:p14="http://schemas.microsoft.com/office/powerpoint/2010/main" val="1861081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Worst case:</a:t>
            </a:r>
            <a:r>
              <a:rPr lang="en-US" baseline="0" dirty="0" smtClean="0"/>
              <a:t> the variance from the larger group is smaller than the variance from smaller group:</a:t>
            </a:r>
            <a:endParaRPr lang="en-US" dirty="0"/>
          </a:p>
        </p:txBody>
      </p:sp>
      <p:sp>
        <p:nvSpPr>
          <p:cNvPr id="4" name="Slide Number Placeholder 3"/>
          <p:cNvSpPr>
            <a:spLocks noGrp="1"/>
          </p:cNvSpPr>
          <p:nvPr>
            <p:ph type="sldNum" sz="quarter" idx="10"/>
          </p:nvPr>
        </p:nvSpPr>
        <p:spPr/>
        <p:txBody>
          <a:bodyPr/>
          <a:lstStyle/>
          <a:p>
            <a:fld id="{3394AD06-2F85-BF4E-AD57-43811BB62983}" type="slidenum">
              <a:rPr lang="en-US" smtClean="0"/>
              <a:t>5</a:t>
            </a:fld>
            <a:endParaRPr lang="en-US"/>
          </a:p>
        </p:txBody>
      </p:sp>
    </p:spTree>
    <p:extLst>
      <p:ext uri="{BB962C8B-B14F-4D97-AF65-F5344CB8AC3E}">
        <p14:creationId xmlns:p14="http://schemas.microsoft.com/office/powerpoint/2010/main" val="780737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Interesting Quiz: how do</a:t>
            </a:r>
            <a:r>
              <a:rPr lang="en-US" baseline="0" dirty="0" smtClean="0"/>
              <a:t> I make a </a:t>
            </a:r>
            <a:r>
              <a:rPr lang="en-US" baseline="0" smtClean="0"/>
              <a:t>one-sided confidence interval out of this output?</a:t>
            </a:r>
            <a:endParaRPr lang="en-US"/>
          </a:p>
        </p:txBody>
      </p:sp>
      <p:sp>
        <p:nvSpPr>
          <p:cNvPr id="4" name="Slide Number Placeholder 3"/>
          <p:cNvSpPr>
            <a:spLocks noGrp="1"/>
          </p:cNvSpPr>
          <p:nvPr>
            <p:ph type="sldNum" sz="quarter" idx="10"/>
          </p:nvPr>
        </p:nvSpPr>
        <p:spPr/>
        <p:txBody>
          <a:bodyPr/>
          <a:lstStyle/>
          <a:p>
            <a:fld id="{E8BAC2E2-453A-2841-9263-457510736E7A}" type="slidenum">
              <a:rPr lang="en-US" smtClean="0"/>
              <a:t>21</a:t>
            </a:fld>
            <a:endParaRPr lang="en-US"/>
          </a:p>
        </p:txBody>
      </p:sp>
    </p:spTree>
    <p:extLst>
      <p:ext uri="{BB962C8B-B14F-4D97-AF65-F5344CB8AC3E}">
        <p14:creationId xmlns:p14="http://schemas.microsoft.com/office/powerpoint/2010/main" val="1800841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BAC2E2-453A-2841-9263-457510736E7A}" type="slidenum">
              <a:rPr lang="en-US" smtClean="0"/>
              <a:t>26</a:t>
            </a:fld>
            <a:endParaRPr lang="en-US"/>
          </a:p>
        </p:txBody>
      </p:sp>
    </p:spTree>
    <p:extLst>
      <p:ext uri="{BB962C8B-B14F-4D97-AF65-F5344CB8AC3E}">
        <p14:creationId xmlns:p14="http://schemas.microsoft.com/office/powerpoint/2010/main" val="298879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916198-F6FD-A74D-B403-D63B4F03B300}" type="datetime1">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EB086-0FB5-404F-9DB0-02BE9E698E00}" type="slidenum">
              <a:rPr lang="en-US" smtClean="0"/>
              <a:pPr/>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877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9A8E0F-5A06-5F42-92A7-4C15CD0F12C2}" type="datetime1">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EB086-0FB5-404F-9DB0-02BE9E698E00}" type="slidenum">
              <a:rPr lang="en-US" smtClean="0"/>
              <a:pPr/>
              <a:t>‹#›</a:t>
            </a:fld>
            <a:endParaRPr lang="en-US"/>
          </a:p>
        </p:txBody>
      </p:sp>
    </p:spTree>
    <p:extLst>
      <p:ext uri="{BB962C8B-B14F-4D97-AF65-F5344CB8AC3E}">
        <p14:creationId xmlns:p14="http://schemas.microsoft.com/office/powerpoint/2010/main" val="31956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9B8CB-E82D-5649-A4C1-62F6ACA581E4}" type="datetime1">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EB086-0FB5-404F-9DB0-02BE9E698E00}" type="slidenum">
              <a:rPr lang="en-US" smtClean="0"/>
              <a:pPr/>
              <a:t>‹#›</a:t>
            </a:fld>
            <a:endParaRPr lang="en-US"/>
          </a:p>
        </p:txBody>
      </p:sp>
    </p:spTree>
    <p:extLst>
      <p:ext uri="{BB962C8B-B14F-4D97-AF65-F5344CB8AC3E}">
        <p14:creationId xmlns:p14="http://schemas.microsoft.com/office/powerpoint/2010/main" val="2667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D75D24-0E61-294A-8B69-2D97556C5D1E}" type="datetime1">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EB086-0FB5-404F-9DB0-02BE9E698E00}" type="slidenum">
              <a:rPr lang="en-US" smtClean="0"/>
              <a:pPr/>
              <a:t>‹#›</a:t>
            </a:fld>
            <a:endParaRPr lang="en-US"/>
          </a:p>
        </p:txBody>
      </p:sp>
    </p:spTree>
    <p:extLst>
      <p:ext uri="{BB962C8B-B14F-4D97-AF65-F5344CB8AC3E}">
        <p14:creationId xmlns:p14="http://schemas.microsoft.com/office/powerpoint/2010/main" val="1304735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F8FA00-46FA-E943-BB81-3CE4DF5012F8}" type="datetime1">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EB086-0FB5-404F-9DB0-02BE9E698E00}" type="slidenum">
              <a:rPr lang="en-US" smtClean="0"/>
              <a:pPr/>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760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6"/>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937F5F-09BA-D642-9595-8668D82E1ACA}" type="datetime1">
              <a:rPr lang="en-US" smtClean="0"/>
              <a:t>10/12/17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EB086-0FB5-404F-9DB0-02BE9E698E00}" type="slidenum">
              <a:rPr lang="en-US" smtClean="0"/>
              <a:pPr/>
              <a:t>‹#›</a:t>
            </a:fld>
            <a:endParaRPr lang="en-US"/>
          </a:p>
        </p:txBody>
      </p:sp>
    </p:spTree>
    <p:extLst>
      <p:ext uri="{BB962C8B-B14F-4D97-AF65-F5344CB8AC3E}">
        <p14:creationId xmlns:p14="http://schemas.microsoft.com/office/powerpoint/2010/main" val="52112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42ADD8-2C3A-5C49-88BB-F4B51FA55B93}" type="datetime1">
              <a:rPr lang="en-US" smtClean="0"/>
              <a:t>10/12/17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6EB086-0FB5-404F-9DB0-02BE9E698E00}" type="slidenum">
              <a:rPr lang="en-US" smtClean="0"/>
              <a:pPr/>
              <a:t>‹#›</a:t>
            </a:fld>
            <a:endParaRPr lang="en-US"/>
          </a:p>
        </p:txBody>
      </p:sp>
    </p:spTree>
    <p:extLst>
      <p:ext uri="{BB962C8B-B14F-4D97-AF65-F5344CB8AC3E}">
        <p14:creationId xmlns:p14="http://schemas.microsoft.com/office/powerpoint/2010/main" val="182553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011890-B9B9-7D48-B80D-24E8D0E4F809}" type="datetime1">
              <a:rPr lang="en-US" smtClean="0"/>
              <a:t>10/12/17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6EB086-0FB5-404F-9DB0-02BE9E698E00}" type="slidenum">
              <a:rPr lang="en-US" smtClean="0"/>
              <a:pPr/>
              <a:t>‹#›</a:t>
            </a:fld>
            <a:endParaRPr lang="en-US"/>
          </a:p>
        </p:txBody>
      </p:sp>
    </p:spTree>
    <p:extLst>
      <p:ext uri="{BB962C8B-B14F-4D97-AF65-F5344CB8AC3E}">
        <p14:creationId xmlns:p14="http://schemas.microsoft.com/office/powerpoint/2010/main" val="60653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CC4F984-B2C5-5747-A165-DEF954E5ACFF}" type="datetime1">
              <a:rPr lang="en-US" smtClean="0"/>
              <a:t>10/12/17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F6EB086-0FB5-404F-9DB0-02BE9E698E00}" type="slidenum">
              <a:rPr lang="en-US" smtClean="0"/>
              <a:pPr/>
              <a:t>‹#›</a:t>
            </a:fld>
            <a:endParaRPr lang="en-US"/>
          </a:p>
        </p:txBody>
      </p:sp>
    </p:spTree>
    <p:extLst>
      <p:ext uri="{BB962C8B-B14F-4D97-AF65-F5344CB8AC3E}">
        <p14:creationId xmlns:p14="http://schemas.microsoft.com/office/powerpoint/2010/main" val="2072339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9E5F5DF2-392E-F14F-AEAD-C4BA6E39877B}" type="datetime1">
              <a:rPr lang="en-US" smtClean="0"/>
              <a:t>10/12/17</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6EB086-0FB5-404F-9DB0-02BE9E698E00}" type="slidenum">
              <a:rPr lang="en-US" smtClean="0"/>
              <a:pPr/>
              <a:t>‹#›</a:t>
            </a:fld>
            <a:endParaRPr lang="en-US"/>
          </a:p>
        </p:txBody>
      </p:sp>
    </p:spTree>
    <p:extLst>
      <p:ext uri="{BB962C8B-B14F-4D97-AF65-F5344CB8AC3E}">
        <p14:creationId xmlns:p14="http://schemas.microsoft.com/office/powerpoint/2010/main" val="191960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2D0465-B0CE-2D46-AE7B-2B5889B879C8}" type="datetime1">
              <a:rPr lang="en-US" smtClean="0"/>
              <a:t>10/12/17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EB086-0FB5-404F-9DB0-02BE9E698E00}" type="slidenum">
              <a:rPr lang="en-US" smtClean="0"/>
              <a:pPr/>
              <a:t>‹#›</a:t>
            </a:fld>
            <a:endParaRPr lang="en-US"/>
          </a:p>
        </p:txBody>
      </p:sp>
    </p:spTree>
    <p:extLst>
      <p:ext uri="{BB962C8B-B14F-4D97-AF65-F5344CB8AC3E}">
        <p14:creationId xmlns:p14="http://schemas.microsoft.com/office/powerpoint/2010/main" val="10906907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2A0F057E-47CD-FF4A-A135-4D286B9CB816}" type="datetime1">
              <a:rPr lang="en-US" smtClean="0"/>
              <a:t>10/12/17</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AF6EB086-0FB5-404F-9DB0-02BE9E698E00}"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1243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9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0.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00.png"/><Relationship Id="rId7"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media/image32.png"/><Relationship Id="rId6" Type="http://schemas.openxmlformats.org/officeDocument/2006/relationships/image" Target="../media/image34.png"/><Relationship Id="rId7"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0.png"/></Relationships>
</file>

<file path=ppt/slides/_rels/slide25.xml.rels><?xml version="1.0" encoding="UTF-8" standalone="yes"?>
<Relationships xmlns="http://schemas.openxmlformats.org/package/2006/relationships"><Relationship Id="rId3" Type="http://schemas.openxmlformats.org/officeDocument/2006/relationships/image" Target="../media/image360.png"/><Relationship Id="rId4"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Alternatives to t-Tools</a:t>
            </a:r>
            <a:endParaRPr lang="en-US" dirty="0"/>
          </a:p>
        </p:txBody>
      </p:sp>
      <p:sp>
        <p:nvSpPr>
          <p:cNvPr id="3" name="Subtitle 2"/>
          <p:cNvSpPr>
            <a:spLocks noGrp="1"/>
          </p:cNvSpPr>
          <p:nvPr>
            <p:ph type="subTitle" idx="1"/>
          </p:nvPr>
        </p:nvSpPr>
        <p:spPr/>
        <p:txBody>
          <a:bodyPr>
            <a:normAutofit/>
          </a:bodyPr>
          <a:lstStyle/>
          <a:p>
            <a:r>
              <a:rPr lang="en-US" dirty="0" smtClean="0"/>
              <a:t>Rank </a:t>
            </a:r>
            <a:r>
              <a:rPr lang="en-US" dirty="0"/>
              <a:t>Sum Test</a:t>
            </a:r>
          </a:p>
          <a:p>
            <a:r>
              <a:rPr lang="en-US" dirty="0"/>
              <a:t>Welch’s </a:t>
            </a:r>
            <a:r>
              <a:rPr lang="en-US" dirty="0" smtClean="0"/>
              <a:t>Test</a:t>
            </a:r>
            <a:endParaRPr lang="en-US" dirty="0"/>
          </a:p>
        </p:txBody>
      </p:sp>
      <p:sp>
        <p:nvSpPr>
          <p:cNvPr id="4" name="Slide Number Placeholder 3"/>
          <p:cNvSpPr>
            <a:spLocks noGrp="1"/>
          </p:cNvSpPr>
          <p:nvPr>
            <p:ph type="sldNum" sz="quarter" idx="12"/>
          </p:nvPr>
        </p:nvSpPr>
        <p:spPr/>
        <p:txBody>
          <a:bodyPr/>
          <a:lstStyle/>
          <a:p>
            <a:fld id="{AF6EB086-0FB5-404F-9DB0-02BE9E698E00}" type="slidenum">
              <a:rPr lang="en-US" smtClean="0"/>
              <a:pPr/>
              <a:t>1</a:t>
            </a:fld>
            <a:endParaRPr lang="en-US"/>
          </a:p>
        </p:txBody>
      </p:sp>
    </p:spTree>
    <p:extLst>
      <p:ext uri="{BB962C8B-B14F-4D97-AF65-F5344CB8AC3E}">
        <p14:creationId xmlns:p14="http://schemas.microsoft.com/office/powerpoint/2010/main" val="2038313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Rank-Sum test</a:t>
            </a:r>
            <a:endParaRPr lang="en-US" dirty="0"/>
          </a:p>
        </p:txBody>
      </p:sp>
      <p:sp>
        <p:nvSpPr>
          <p:cNvPr id="3" name="Content Placeholder 2"/>
          <p:cNvSpPr>
            <a:spLocks noGrp="1"/>
          </p:cNvSpPr>
          <p:nvPr>
            <p:ph idx="1"/>
          </p:nvPr>
        </p:nvSpPr>
        <p:spPr>
          <a:xfrm>
            <a:off x="1097279" y="1845733"/>
            <a:ext cx="10058401" cy="4477007"/>
          </a:xfrm>
        </p:spPr>
        <p:txBody>
          <a:bodyPr>
            <a:normAutofit/>
          </a:bodyPr>
          <a:lstStyle/>
          <a:p>
            <a:pPr>
              <a:buFont typeface="Arial" charset="0"/>
              <a:buChar char="•"/>
            </a:pPr>
            <a:r>
              <a:rPr lang="en-US" dirty="0" smtClean="0"/>
              <a:t> We can compute the rank-sum test using the following steps:</a:t>
            </a:r>
          </a:p>
          <a:p>
            <a:pPr>
              <a:buFont typeface="Arial" charset="0"/>
              <a:buChar char="•"/>
            </a:pPr>
            <a:endParaRPr lang="en-US" sz="1200" dirty="0" smtClean="0"/>
          </a:p>
          <a:p>
            <a:pPr marL="749808" lvl="1" indent="-457200">
              <a:buFont typeface="+mj-lt"/>
              <a:buAutoNum type="arabicPeriod"/>
            </a:pPr>
            <a:r>
              <a:rPr lang="en-US" dirty="0" smtClean="0"/>
              <a:t>List all observations from both groups in increasing order</a:t>
            </a:r>
          </a:p>
          <a:p>
            <a:pPr marL="749808" lvl="1" indent="-457200">
              <a:buFont typeface="+mj-lt"/>
              <a:buAutoNum type="arabicPeriod"/>
            </a:pPr>
            <a:r>
              <a:rPr lang="en-US" dirty="0" smtClean="0"/>
              <a:t>Assign each observation a rank, from 1 to </a:t>
            </a:r>
            <a:r>
              <a:rPr lang="en-US" i="1" dirty="0" smtClean="0"/>
              <a:t>n</a:t>
            </a:r>
          </a:p>
          <a:p>
            <a:pPr marL="749808" lvl="1" indent="-457200">
              <a:buFont typeface="+mj-lt"/>
              <a:buAutoNum type="arabicPeriod"/>
            </a:pPr>
            <a:r>
              <a:rPr lang="en-US" dirty="0" smtClean="0"/>
              <a:t>If there are any ties, assign each such observation’s rank to be the average of their ranks.</a:t>
            </a:r>
          </a:p>
          <a:p>
            <a:pPr marL="749808" lvl="1" indent="-457200">
              <a:buFont typeface="+mj-lt"/>
              <a:buAutoNum type="arabicPeriod"/>
            </a:pPr>
            <a:r>
              <a:rPr lang="en-US" dirty="0" smtClean="0"/>
              <a:t>Identify </a:t>
            </a:r>
            <a:r>
              <a:rPr lang="en-US" dirty="0"/>
              <a:t>each observation with its </a:t>
            </a:r>
            <a:r>
              <a:rPr lang="en-US" dirty="0" smtClean="0"/>
              <a:t>group</a:t>
            </a:r>
            <a:endParaRPr lang="en-US" dirty="0"/>
          </a:p>
          <a:p>
            <a:pPr marL="292608" lvl="1" indent="0">
              <a:buNone/>
            </a:pPr>
            <a:endParaRPr lang="en-US" dirty="0" smtClean="0"/>
          </a:p>
          <a:p>
            <a:pPr>
              <a:buFont typeface="Arial" charset="0"/>
              <a:buChar char="•"/>
            </a:pPr>
            <a:r>
              <a:rPr lang="en-US" dirty="0" smtClean="0"/>
              <a:t> The test statistic, </a:t>
            </a:r>
            <a:r>
              <a:rPr lang="en-US" i="1" dirty="0" smtClean="0"/>
              <a:t>T</a:t>
            </a:r>
            <a:r>
              <a:rPr lang="en-US" dirty="0" smtClean="0"/>
              <a:t>, is the sum of the ranks in one of the groups.</a:t>
            </a:r>
            <a:endParaRPr lang="en-US" i="1" dirty="0" smtClean="0"/>
          </a:p>
          <a:p>
            <a:pPr>
              <a:buFont typeface="Arial" charset="0"/>
              <a:buChar char="•"/>
            </a:pPr>
            <a:endParaRPr lang="en-US" sz="1100" dirty="0"/>
          </a:p>
          <a:p>
            <a:pPr>
              <a:buFont typeface="Arial" charset="0"/>
              <a:buChar char="•"/>
            </a:pPr>
            <a:r>
              <a:rPr lang="en-US" dirty="0" smtClean="0"/>
              <a:t>We can find a p-value in two ways:</a:t>
            </a:r>
          </a:p>
          <a:p>
            <a:pPr lvl="1">
              <a:buFont typeface="Arial" charset="0"/>
              <a:buChar char="•"/>
            </a:pPr>
            <a:r>
              <a:rPr lang="en-US" dirty="0" smtClean="0"/>
              <a:t>Normal approximation (use this if the sample size </a:t>
            </a:r>
            <a:r>
              <a:rPr lang="en-US" smtClean="0"/>
              <a:t>is very large</a:t>
            </a:r>
            <a:r>
              <a:rPr lang="en-US" dirty="0" smtClean="0"/>
              <a:t>)</a:t>
            </a:r>
          </a:p>
          <a:p>
            <a:pPr lvl="1">
              <a:buFont typeface="Arial" charset="0"/>
              <a:buChar char="•"/>
            </a:pPr>
            <a:r>
              <a:rPr lang="en-US" dirty="0" smtClean="0"/>
              <a:t>Exact</a:t>
            </a:r>
            <a:endParaRPr lang="en-US" dirty="0"/>
          </a:p>
        </p:txBody>
      </p:sp>
      <p:sp>
        <p:nvSpPr>
          <p:cNvPr id="4" name="TextBox 3"/>
          <p:cNvSpPr txBox="1"/>
          <p:nvPr/>
        </p:nvSpPr>
        <p:spPr>
          <a:xfrm>
            <a:off x="7426712" y="2754350"/>
            <a:ext cx="3599062" cy="369332"/>
          </a:xfrm>
          <a:prstGeom prst="rect">
            <a:avLst/>
          </a:prstGeom>
          <a:noFill/>
        </p:spPr>
        <p:txBody>
          <a:bodyPr wrap="none" rtlCol="0">
            <a:spAutoFit/>
          </a:bodyPr>
          <a:lstStyle/>
          <a:p>
            <a:r>
              <a:rPr lang="en-US" dirty="0" smtClean="0"/>
              <a:t>Note: </a:t>
            </a:r>
            <a:r>
              <a:rPr lang="en-US" i="1" dirty="0" smtClean="0"/>
              <a:t>n</a:t>
            </a:r>
            <a:r>
              <a:rPr lang="en-US" dirty="0" smtClean="0"/>
              <a:t> is the total # of observations</a:t>
            </a:r>
            <a:endParaRPr lang="en-US" i="1" dirty="0"/>
          </a:p>
        </p:txBody>
      </p:sp>
      <p:cxnSp>
        <p:nvCxnSpPr>
          <p:cNvPr id="6" name="Straight Arrow Connector 5"/>
          <p:cNvCxnSpPr/>
          <p:nvPr/>
        </p:nvCxnSpPr>
        <p:spPr>
          <a:xfrm flipH="1">
            <a:off x="5957455" y="2939016"/>
            <a:ext cx="1469257" cy="67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AF6EB086-0FB5-404F-9DB0-02BE9E698E00}" type="slidenum">
              <a:rPr lang="en-US" smtClean="0"/>
              <a:pPr/>
              <a:t>10</a:t>
            </a:fld>
            <a:endParaRPr lang="en-US"/>
          </a:p>
        </p:txBody>
      </p:sp>
    </p:spTree>
    <p:extLst>
      <p:ext uri="{BB962C8B-B14F-4D97-AF65-F5344CB8AC3E}">
        <p14:creationId xmlns:p14="http://schemas.microsoft.com/office/powerpoint/2010/main" val="182128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Rank-Sum Test: Normal Approximation</a:t>
            </a:r>
            <a:endParaRPr lang="en-US" dirty="0"/>
          </a:p>
        </p:txBody>
      </p:sp>
      <p:pic>
        <p:nvPicPr>
          <p:cNvPr id="4" name="Picture 3"/>
          <p:cNvPicPr>
            <a:picLocks noChangeAspect="1"/>
          </p:cNvPicPr>
          <p:nvPr/>
        </p:nvPicPr>
        <p:blipFill>
          <a:blip r:embed="rId2"/>
          <a:stretch>
            <a:fillRect/>
          </a:stretch>
        </p:blipFill>
        <p:spPr>
          <a:xfrm>
            <a:off x="796198" y="1837725"/>
            <a:ext cx="9128388" cy="4488377"/>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9924586" y="3501483"/>
                <a:ext cx="2107580" cy="680699"/>
              </a:xfrm>
              <a:prstGeom prst="rect">
                <a:avLst/>
              </a:prstGeom>
              <a:noFill/>
            </p:spPr>
            <p:txBody>
              <a:bodyPr wrap="square" rtlCol="0">
                <a:spAutoFit/>
              </a:bodyPr>
              <a:lstStyle/>
              <a:p>
                <a:r>
                  <a:rPr lang="en-US" sz="2400" b="0" dirty="0" smtClean="0"/>
                  <a:t>Z </a:t>
                </a:r>
                <a14:m>
                  <m:oMath xmlns:m="http://schemas.openxmlformats.org/officeDocument/2006/math">
                    <m:r>
                      <a:rPr lang="en-US" sz="2400" b="0" i="1" smtClean="0">
                        <a:latin typeface="Cambria Math" charset="0"/>
                      </a:rPr>
                      <m:t>= </m:t>
                    </m:r>
                    <m:f>
                      <m:fPr>
                        <m:ctrlPr>
                          <a:rPr lang="en-US" sz="2400" b="0" i="1" smtClean="0">
                            <a:latin typeface="Cambria Math" charset="0"/>
                          </a:rPr>
                        </m:ctrlPr>
                      </m:fPr>
                      <m:num>
                        <m:r>
                          <a:rPr lang="en-US" sz="2400" b="0" i="1" smtClean="0">
                            <a:latin typeface="Cambria Math" charset="0"/>
                          </a:rPr>
                          <m:t>𝑇</m:t>
                        </m:r>
                        <m:r>
                          <a:rPr lang="en-US" sz="2400" b="0" i="1" smtClean="0">
                            <a:latin typeface="Cambria Math" charset="0"/>
                          </a:rPr>
                          <m:t> −</m:t>
                        </m:r>
                        <m:r>
                          <a:rPr lang="en-US" sz="2400" b="0" i="1" smtClean="0">
                            <a:latin typeface="Cambria Math" charset="0"/>
                          </a:rPr>
                          <m:t>𝑀𝑒𝑎𝑛</m:t>
                        </m:r>
                        <m:r>
                          <a:rPr lang="en-US" sz="2400" b="0" i="1" smtClean="0">
                            <a:latin typeface="Cambria Math" charset="0"/>
                          </a:rPr>
                          <m:t>(</m:t>
                        </m:r>
                        <m:r>
                          <a:rPr lang="en-US" sz="2400" b="0" i="1" smtClean="0">
                            <a:latin typeface="Cambria Math" charset="0"/>
                          </a:rPr>
                          <m:t>𝑇</m:t>
                        </m:r>
                        <m:r>
                          <a:rPr lang="en-US" sz="2400" b="0" i="1" smtClean="0">
                            <a:latin typeface="Cambria Math" charset="0"/>
                          </a:rPr>
                          <m:t>)</m:t>
                        </m:r>
                      </m:num>
                      <m:den>
                        <m:r>
                          <a:rPr lang="en-US" sz="2400" b="0" i="1" smtClean="0">
                            <a:latin typeface="Cambria Math" charset="0"/>
                          </a:rPr>
                          <m:t>𝑆𝐷</m:t>
                        </m:r>
                        <m:r>
                          <a:rPr lang="en-US" sz="2400" b="0" i="1" smtClean="0">
                            <a:latin typeface="Cambria Math" charset="0"/>
                          </a:rPr>
                          <m:t>(</m:t>
                        </m:r>
                        <m:r>
                          <a:rPr lang="en-US" sz="2400" b="0" i="1" smtClean="0">
                            <a:latin typeface="Cambria Math" charset="0"/>
                          </a:rPr>
                          <m:t>𝑇</m:t>
                        </m:r>
                        <m:r>
                          <a:rPr lang="en-US" sz="2400" b="0" i="1" smtClean="0">
                            <a:latin typeface="Cambria Math" charset="0"/>
                          </a:rPr>
                          <m:t>)</m:t>
                        </m:r>
                      </m:den>
                    </m:f>
                  </m:oMath>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9924586" y="3501483"/>
                <a:ext cx="2107580" cy="680699"/>
              </a:xfrm>
              <a:prstGeom prst="rect">
                <a:avLst/>
              </a:prstGeom>
              <a:blipFill rotWithShape="0">
                <a:blip r:embed="rId3"/>
                <a:stretch>
                  <a:fillRect l="-4335" b="-893"/>
                </a:stretch>
              </a:blipFill>
            </p:spPr>
            <p:txBody>
              <a:bodyPr/>
              <a:lstStyle/>
              <a:p>
                <a:r>
                  <a:rPr lang="en-US">
                    <a:noFill/>
                  </a:rPr>
                  <a:t> </a:t>
                </a:r>
              </a:p>
            </p:txBody>
          </p:sp>
        </mc:Fallback>
      </mc:AlternateContent>
      <p:cxnSp>
        <p:nvCxnSpPr>
          <p:cNvPr id="6" name="Straight Arrow Connector 5"/>
          <p:cNvCxnSpPr>
            <a:endCxn id="3" idx="1"/>
          </p:cNvCxnSpPr>
          <p:nvPr/>
        </p:nvCxnSpPr>
        <p:spPr>
          <a:xfrm flipV="1">
            <a:off x="8140390" y="3841833"/>
            <a:ext cx="1784196" cy="440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AF6EB086-0FB5-404F-9DB0-02BE9E698E00}" type="slidenum">
              <a:rPr lang="en-US" smtClean="0"/>
              <a:pPr/>
              <a:t>11</a:t>
            </a:fld>
            <a:endParaRPr lang="en-US"/>
          </a:p>
        </p:txBody>
      </p:sp>
    </p:spTree>
    <p:extLst>
      <p:ext uri="{BB962C8B-B14F-4D97-AF65-F5344CB8AC3E}">
        <p14:creationId xmlns:p14="http://schemas.microsoft.com/office/powerpoint/2010/main" val="417108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Rectangle 6"/>
              <p:cNvSpPr/>
              <p:nvPr/>
            </p:nvSpPr>
            <p:spPr>
              <a:xfrm>
                <a:off x="767595" y="1727205"/>
                <a:ext cx="7298719" cy="147732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b>
                      <m:sSubPr>
                        <m:ctrlPr>
                          <a:rPr lang="en-US" i="1">
                            <a:latin typeface="Cambria Math" charset="0"/>
                          </a:rPr>
                        </m:ctrlPr>
                      </m:sSubPr>
                      <m:e>
                        <m:r>
                          <a:rPr lang="en-US" i="1">
                            <a:latin typeface="Cambria Math" charset="0"/>
                          </a:rPr>
                          <m:t>𝐻</m:t>
                        </m:r>
                      </m:e>
                      <m:sub>
                        <m:r>
                          <a:rPr lang="en-US" i="1">
                            <a:latin typeface="Cambria Math" charset="0"/>
                          </a:rPr>
                          <m:t>0</m:t>
                        </m:r>
                      </m:sub>
                    </m:sSub>
                  </m:oMath>
                </a14:m>
                <a:r>
                  <a:rPr lang="en-US" dirty="0"/>
                  <a:t>: The </a:t>
                </a:r>
                <a:r>
                  <a:rPr lang="en-US" b="1" u="sng" cap="small" dirty="0">
                    <a:solidFill>
                      <a:srgbClr val="FF0000"/>
                    </a:solidFill>
                  </a:rPr>
                  <a:t>distribution</a:t>
                </a:r>
                <a:r>
                  <a:rPr lang="en-US" dirty="0"/>
                  <a:t> of the “new” method scores is the same as the </a:t>
                </a:r>
                <a:r>
                  <a:rPr lang="en-US" b="1" u="sng" cap="small" dirty="0">
                    <a:solidFill>
                      <a:srgbClr val="FF0000"/>
                    </a:solidFill>
                  </a:rPr>
                  <a:t>distribution</a:t>
                </a:r>
                <a:r>
                  <a:rPr lang="en-US" dirty="0"/>
                  <a:t> of the “traditional” method scores</a:t>
                </a:r>
              </a:p>
              <a:p>
                <a14:m>
                  <m:oMath xmlns:m="http://schemas.openxmlformats.org/officeDocument/2006/math">
                    <m:sSub>
                      <m:sSubPr>
                        <m:ctrlPr>
                          <a:rPr lang="en-US" i="1">
                            <a:latin typeface="Cambria Math" charset="0"/>
                          </a:rPr>
                        </m:ctrlPr>
                      </m:sSubPr>
                      <m:e>
                        <m:r>
                          <a:rPr lang="en-US" i="1">
                            <a:latin typeface="Cambria Math" charset="0"/>
                          </a:rPr>
                          <m:t>𝐻</m:t>
                        </m:r>
                      </m:e>
                      <m:sub>
                        <m:r>
                          <a:rPr lang="en-US" i="1">
                            <a:latin typeface="Cambria Math" charset="0"/>
                          </a:rPr>
                          <m:t>𝐴</m:t>
                        </m:r>
                      </m:sub>
                    </m:sSub>
                  </m:oMath>
                </a14:m>
                <a:r>
                  <a:rPr lang="en-US" dirty="0"/>
                  <a:t>: The </a:t>
                </a:r>
                <a:r>
                  <a:rPr lang="en-US" b="1" u="sng" cap="small" dirty="0">
                    <a:solidFill>
                      <a:srgbClr val="FF0000"/>
                    </a:solidFill>
                  </a:rPr>
                  <a:t>distribution</a:t>
                </a:r>
                <a:r>
                  <a:rPr lang="en-US" dirty="0"/>
                  <a:t> </a:t>
                </a:r>
                <a:r>
                  <a:rPr lang="en-US" dirty="0"/>
                  <a:t>of the </a:t>
                </a:r>
                <a:r>
                  <a:rPr lang="en-US" dirty="0"/>
                  <a:t>“new</a:t>
                </a:r>
                <a:r>
                  <a:rPr lang="en-US" dirty="0"/>
                  <a:t>” method scores is </a:t>
                </a:r>
                <a:r>
                  <a:rPr lang="en-US" dirty="0">
                    <a:solidFill>
                      <a:schemeClr val="accent1"/>
                    </a:solidFill>
                  </a:rPr>
                  <a:t>larger </a:t>
                </a:r>
                <a:r>
                  <a:rPr lang="en-US" dirty="0">
                    <a:solidFill>
                      <a:schemeClr val="accent1"/>
                    </a:solidFill>
                  </a:rPr>
                  <a:t>than</a:t>
                </a:r>
                <a:r>
                  <a:rPr lang="en-US" dirty="0"/>
                  <a:t> </a:t>
                </a:r>
                <a:r>
                  <a:rPr lang="en-US" dirty="0"/>
                  <a:t>the </a:t>
                </a:r>
                <a:r>
                  <a:rPr lang="en-US" b="1" u="sng" cap="small" dirty="0">
                    <a:solidFill>
                      <a:srgbClr val="FF0000"/>
                    </a:solidFill>
                  </a:rPr>
                  <a:t>distribution</a:t>
                </a:r>
                <a:r>
                  <a:rPr lang="en-US" dirty="0"/>
                  <a:t> </a:t>
                </a:r>
                <a:r>
                  <a:rPr lang="en-US" dirty="0"/>
                  <a:t>of the “traditional” method scores</a:t>
                </a:r>
              </a:p>
              <a:p>
                <a:pPr>
                  <a:spcBef>
                    <a:spcPct val="0"/>
                  </a:spcBef>
                  <a:buClrTx/>
                  <a:buFontTx/>
                  <a:buNone/>
                </a:pPr>
                <a:endParaRPr lang="en-US" altLang="en-US" b="1" dirty="0">
                  <a:solidFill>
                    <a:srgbClr val="FF0000"/>
                  </a:solidFill>
                  <a:sym typeface="Symbol" pitchFamily="18" charset="2"/>
                </a:endParaRPr>
              </a:p>
            </p:txBody>
          </p:sp>
        </mc:Choice>
        <mc:Fallback>
          <p:sp>
            <p:nvSpPr>
              <p:cNvPr id="7" name="Rectangle 6"/>
              <p:cNvSpPr>
                <a:spLocks noRot="1" noChangeAspect="1" noMove="1" noResize="1" noEditPoints="1" noAdjustHandles="1" noChangeArrowheads="1" noChangeShapeType="1" noTextEdit="1"/>
              </p:cNvSpPr>
              <p:nvPr/>
            </p:nvSpPr>
            <p:spPr>
              <a:xfrm>
                <a:off x="767595" y="1727205"/>
                <a:ext cx="7298719" cy="1477328"/>
              </a:xfrm>
              <a:prstGeom prst="rect">
                <a:avLst/>
              </a:prstGeom>
              <a:blipFill rotWithShape="0">
                <a:blip r:embed="rId2"/>
                <a:stretch>
                  <a:fillRect l="-334" t="-2058"/>
                </a:stretch>
              </a:blipFill>
            </p:spPr>
            <p:txBody>
              <a:bodyPr/>
              <a:lstStyle/>
              <a:p>
                <a:r>
                  <a:rPr lang="en-US">
                    <a:noFill/>
                  </a:rPr>
                  <a:t> </a:t>
                </a:r>
              </a:p>
            </p:txBody>
          </p:sp>
        </mc:Fallback>
      </mc:AlternateContent>
      <p:sp>
        <p:nvSpPr>
          <p:cNvPr id="4" name="TextBox 3"/>
          <p:cNvSpPr txBox="1"/>
          <p:nvPr/>
        </p:nvSpPr>
        <p:spPr>
          <a:xfrm>
            <a:off x="571250" y="4610149"/>
            <a:ext cx="7691410" cy="923330"/>
          </a:xfrm>
          <a:prstGeom prst="rect">
            <a:avLst/>
          </a:prstGeom>
          <a:noFill/>
        </p:spPr>
        <p:txBody>
          <a:bodyPr wrap="square" rtlCol="0">
            <a:spAutoFit/>
          </a:bodyPr>
          <a:lstStyle/>
          <a:p>
            <a:r>
              <a:rPr lang="en-US" dirty="0" smtClean="0"/>
              <a:t>There is mild evidence to suggest that the </a:t>
            </a:r>
            <a:r>
              <a:rPr lang="en-US" i="1" dirty="0" smtClean="0"/>
              <a:t>distribution</a:t>
            </a:r>
            <a:r>
              <a:rPr lang="en-US" dirty="0" smtClean="0"/>
              <a:t> of scores from the “New” method is greater than the </a:t>
            </a:r>
            <a:r>
              <a:rPr lang="en-US" i="1" dirty="0" smtClean="0"/>
              <a:t>distribution</a:t>
            </a:r>
            <a:r>
              <a:rPr lang="en-US" dirty="0" smtClean="0"/>
              <a:t> of the </a:t>
            </a:r>
            <a:r>
              <a:rPr lang="en-US" dirty="0"/>
              <a:t>“Traditional” method </a:t>
            </a:r>
            <a:r>
              <a:rPr lang="en-US" dirty="0" smtClean="0"/>
              <a:t>(normal approximation to rank-sum test with continuity correction p-value </a:t>
            </a:r>
            <a:r>
              <a:rPr lang="en-US" dirty="0"/>
              <a:t>= </a:t>
            </a:r>
            <a:r>
              <a:rPr lang="en-US" dirty="0" smtClean="0"/>
              <a:t>0.0558).</a:t>
            </a: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6314" y="644299"/>
            <a:ext cx="3819525" cy="559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595" y="3369054"/>
            <a:ext cx="3982130" cy="766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1097280" y="286605"/>
            <a:ext cx="6117909" cy="1450757"/>
          </a:xfrm>
        </p:spPr>
        <p:txBody>
          <a:bodyPr/>
          <a:lstStyle/>
          <a:p>
            <a:r>
              <a:rPr lang="en-US" dirty="0" smtClean="0"/>
              <a:t>Rank-Sum Test: </a:t>
            </a:r>
            <a:br>
              <a:rPr lang="en-US" dirty="0" smtClean="0"/>
            </a:br>
            <a:r>
              <a:rPr lang="en-US" dirty="0" smtClean="0"/>
              <a:t>Normal Approximation</a:t>
            </a:r>
            <a:endParaRPr lang="en-US" dirty="0"/>
          </a:p>
        </p:txBody>
      </p:sp>
      <p:sp>
        <p:nvSpPr>
          <p:cNvPr id="6" name="Frame 5"/>
          <p:cNvSpPr/>
          <p:nvPr/>
        </p:nvSpPr>
        <p:spPr>
          <a:xfrm>
            <a:off x="8589818" y="5805055"/>
            <a:ext cx="2798618" cy="33781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 name="Straight Arrow Connector 2"/>
          <p:cNvCxnSpPr/>
          <p:nvPr/>
        </p:nvCxnSpPr>
        <p:spPr>
          <a:xfrm flipV="1">
            <a:off x="7370618" y="4267200"/>
            <a:ext cx="3408218" cy="942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029200" y="5533479"/>
            <a:ext cx="3560618" cy="451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71410" y="2608289"/>
            <a:ext cx="5307426" cy="1658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F6EB086-0FB5-404F-9DB0-02BE9E698E00}" type="slidenum">
              <a:rPr lang="en-US" smtClean="0"/>
              <a:pPr/>
              <a:t>12</a:t>
            </a:fld>
            <a:endParaRPr lang="en-US"/>
          </a:p>
        </p:txBody>
      </p:sp>
    </p:spTree>
    <p:extLst>
      <p:ext uri="{BB962C8B-B14F-4D97-AF65-F5344CB8AC3E}">
        <p14:creationId xmlns:p14="http://schemas.microsoft.com/office/powerpoint/2010/main" val="368251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10414" y="1777442"/>
            <a:ext cx="5840108" cy="3074645"/>
          </a:xfrm>
          <a:prstGeom prst="rect">
            <a:avLst/>
          </a:prstGeom>
        </p:spPr>
      </p:pic>
      <p:sp>
        <p:nvSpPr>
          <p:cNvPr id="24" name="Rectangle 23"/>
          <p:cNvSpPr/>
          <p:nvPr/>
        </p:nvSpPr>
        <p:spPr>
          <a:xfrm>
            <a:off x="2848396" y="3123991"/>
            <a:ext cx="1095200" cy="3031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3689684" y="2767263"/>
            <a:ext cx="1443790" cy="1267326"/>
          </a:xfrm>
          <a:custGeom>
            <a:avLst/>
            <a:gdLst>
              <a:gd name="connsiteX0" fmla="*/ 1419727 w 1443790"/>
              <a:gd name="connsiteY0" fmla="*/ 1251284 h 1267326"/>
              <a:gd name="connsiteX1" fmla="*/ 1419727 w 1443790"/>
              <a:gd name="connsiteY1" fmla="*/ 1251284 h 1267326"/>
              <a:gd name="connsiteX2" fmla="*/ 1427748 w 1443790"/>
              <a:gd name="connsiteY2" fmla="*/ 1050758 h 1267326"/>
              <a:gd name="connsiteX3" fmla="*/ 1443790 w 1443790"/>
              <a:gd name="connsiteY3" fmla="*/ 1026695 h 1267326"/>
              <a:gd name="connsiteX4" fmla="*/ 1427748 w 1443790"/>
              <a:gd name="connsiteY4" fmla="*/ 930442 h 1267326"/>
              <a:gd name="connsiteX5" fmla="*/ 1419727 w 1443790"/>
              <a:gd name="connsiteY5" fmla="*/ 753979 h 1267326"/>
              <a:gd name="connsiteX6" fmla="*/ 1403684 w 1443790"/>
              <a:gd name="connsiteY6" fmla="*/ 481263 h 1267326"/>
              <a:gd name="connsiteX7" fmla="*/ 1403684 w 1443790"/>
              <a:gd name="connsiteY7" fmla="*/ 216569 h 1267326"/>
              <a:gd name="connsiteX8" fmla="*/ 1403684 w 1443790"/>
              <a:gd name="connsiteY8" fmla="*/ 0 h 1267326"/>
              <a:gd name="connsiteX9" fmla="*/ 1403684 w 1443790"/>
              <a:gd name="connsiteY9" fmla="*/ 0 h 1267326"/>
              <a:gd name="connsiteX10" fmla="*/ 1379621 w 1443790"/>
              <a:gd name="connsiteY10" fmla="*/ 112295 h 1267326"/>
              <a:gd name="connsiteX11" fmla="*/ 1347537 w 1443790"/>
              <a:gd name="connsiteY11" fmla="*/ 160421 h 1267326"/>
              <a:gd name="connsiteX12" fmla="*/ 1299411 w 1443790"/>
              <a:gd name="connsiteY12" fmla="*/ 216569 h 1267326"/>
              <a:gd name="connsiteX13" fmla="*/ 1275348 w 1443790"/>
              <a:gd name="connsiteY13" fmla="*/ 232611 h 1267326"/>
              <a:gd name="connsiteX14" fmla="*/ 1259305 w 1443790"/>
              <a:gd name="connsiteY14" fmla="*/ 256674 h 1267326"/>
              <a:gd name="connsiteX15" fmla="*/ 1235242 w 1443790"/>
              <a:gd name="connsiteY15" fmla="*/ 288758 h 1267326"/>
              <a:gd name="connsiteX16" fmla="*/ 1203158 w 1443790"/>
              <a:gd name="connsiteY16" fmla="*/ 352926 h 1267326"/>
              <a:gd name="connsiteX17" fmla="*/ 1171074 w 1443790"/>
              <a:gd name="connsiteY17" fmla="*/ 409074 h 1267326"/>
              <a:gd name="connsiteX18" fmla="*/ 1155032 w 1443790"/>
              <a:gd name="connsiteY18" fmla="*/ 433137 h 1267326"/>
              <a:gd name="connsiteX19" fmla="*/ 1106905 w 1443790"/>
              <a:gd name="connsiteY19" fmla="*/ 505326 h 1267326"/>
              <a:gd name="connsiteX20" fmla="*/ 1098884 w 1443790"/>
              <a:gd name="connsiteY20" fmla="*/ 529390 h 1267326"/>
              <a:gd name="connsiteX21" fmla="*/ 1066800 w 1443790"/>
              <a:gd name="connsiteY21" fmla="*/ 577516 h 1267326"/>
              <a:gd name="connsiteX22" fmla="*/ 1050758 w 1443790"/>
              <a:gd name="connsiteY22" fmla="*/ 601579 h 1267326"/>
              <a:gd name="connsiteX23" fmla="*/ 986590 w 1443790"/>
              <a:gd name="connsiteY23" fmla="*/ 657726 h 1267326"/>
              <a:gd name="connsiteX24" fmla="*/ 970548 w 1443790"/>
              <a:gd name="connsiteY24" fmla="*/ 681790 h 1267326"/>
              <a:gd name="connsiteX25" fmla="*/ 946484 w 1443790"/>
              <a:gd name="connsiteY25" fmla="*/ 713874 h 1267326"/>
              <a:gd name="connsiteX26" fmla="*/ 882316 w 1443790"/>
              <a:gd name="connsiteY26" fmla="*/ 802105 h 1267326"/>
              <a:gd name="connsiteX27" fmla="*/ 842211 w 1443790"/>
              <a:gd name="connsiteY27" fmla="*/ 842211 h 1267326"/>
              <a:gd name="connsiteX28" fmla="*/ 826169 w 1443790"/>
              <a:gd name="connsiteY28" fmla="*/ 866274 h 1267326"/>
              <a:gd name="connsiteX29" fmla="*/ 794084 w 1443790"/>
              <a:gd name="connsiteY29" fmla="*/ 890337 h 1267326"/>
              <a:gd name="connsiteX30" fmla="*/ 745958 w 1443790"/>
              <a:gd name="connsiteY30" fmla="*/ 930442 h 1267326"/>
              <a:gd name="connsiteX31" fmla="*/ 721895 w 1443790"/>
              <a:gd name="connsiteY31" fmla="*/ 938463 h 1267326"/>
              <a:gd name="connsiteX32" fmla="*/ 689811 w 1443790"/>
              <a:gd name="connsiteY32" fmla="*/ 954505 h 1267326"/>
              <a:gd name="connsiteX33" fmla="*/ 609600 w 1443790"/>
              <a:gd name="connsiteY33" fmla="*/ 978569 h 1267326"/>
              <a:gd name="connsiteX34" fmla="*/ 569495 w 1443790"/>
              <a:gd name="connsiteY34" fmla="*/ 1026695 h 1267326"/>
              <a:gd name="connsiteX35" fmla="*/ 553453 w 1443790"/>
              <a:gd name="connsiteY35" fmla="*/ 1050758 h 1267326"/>
              <a:gd name="connsiteX36" fmla="*/ 521369 w 1443790"/>
              <a:gd name="connsiteY36" fmla="*/ 1058779 h 1267326"/>
              <a:gd name="connsiteX37" fmla="*/ 425116 w 1443790"/>
              <a:gd name="connsiteY37" fmla="*/ 1082842 h 1267326"/>
              <a:gd name="connsiteX38" fmla="*/ 376990 w 1443790"/>
              <a:gd name="connsiteY38" fmla="*/ 1106905 h 1267326"/>
              <a:gd name="connsiteX39" fmla="*/ 336884 w 1443790"/>
              <a:gd name="connsiteY39" fmla="*/ 1114926 h 1267326"/>
              <a:gd name="connsiteX40" fmla="*/ 296779 w 1443790"/>
              <a:gd name="connsiteY40" fmla="*/ 1130969 h 1267326"/>
              <a:gd name="connsiteX41" fmla="*/ 272716 w 1443790"/>
              <a:gd name="connsiteY41" fmla="*/ 1138990 h 1267326"/>
              <a:gd name="connsiteX42" fmla="*/ 248653 w 1443790"/>
              <a:gd name="connsiteY42" fmla="*/ 1155032 h 1267326"/>
              <a:gd name="connsiteX43" fmla="*/ 200527 w 1443790"/>
              <a:gd name="connsiteY43" fmla="*/ 1171074 h 1267326"/>
              <a:gd name="connsiteX44" fmla="*/ 144379 w 1443790"/>
              <a:gd name="connsiteY44" fmla="*/ 1195137 h 1267326"/>
              <a:gd name="connsiteX45" fmla="*/ 120316 w 1443790"/>
              <a:gd name="connsiteY45" fmla="*/ 1211179 h 1267326"/>
              <a:gd name="connsiteX46" fmla="*/ 80211 w 1443790"/>
              <a:gd name="connsiteY46" fmla="*/ 1219200 h 1267326"/>
              <a:gd name="connsiteX47" fmla="*/ 56148 w 1443790"/>
              <a:gd name="connsiteY47" fmla="*/ 1227221 h 1267326"/>
              <a:gd name="connsiteX48" fmla="*/ 32084 w 1443790"/>
              <a:gd name="connsiteY48" fmla="*/ 1251284 h 1267326"/>
              <a:gd name="connsiteX49" fmla="*/ 0 w 1443790"/>
              <a:gd name="connsiteY49" fmla="*/ 1259305 h 1267326"/>
              <a:gd name="connsiteX50" fmla="*/ 0 w 1443790"/>
              <a:gd name="connsiteY50" fmla="*/ 1267326 h 1267326"/>
              <a:gd name="connsiteX51" fmla="*/ 1419727 w 1443790"/>
              <a:gd name="connsiteY51" fmla="*/ 1251284 h 126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43790" h="1267326">
                <a:moveTo>
                  <a:pt x="1419727" y="1251284"/>
                </a:moveTo>
                <a:lnTo>
                  <a:pt x="1419727" y="1251284"/>
                </a:lnTo>
                <a:cubicBezTo>
                  <a:pt x="1422401" y="1184442"/>
                  <a:pt x="1420621" y="1117273"/>
                  <a:pt x="1427748" y="1050758"/>
                </a:cubicBezTo>
                <a:cubicBezTo>
                  <a:pt x="1428775" y="1041173"/>
                  <a:pt x="1443790" y="1036335"/>
                  <a:pt x="1443790" y="1026695"/>
                </a:cubicBezTo>
                <a:cubicBezTo>
                  <a:pt x="1443790" y="994168"/>
                  <a:pt x="1433095" y="962526"/>
                  <a:pt x="1427748" y="930442"/>
                </a:cubicBezTo>
                <a:cubicBezTo>
                  <a:pt x="1425074" y="871621"/>
                  <a:pt x="1421990" y="812817"/>
                  <a:pt x="1419727" y="753979"/>
                </a:cubicBezTo>
                <a:cubicBezTo>
                  <a:pt x="1409813" y="496231"/>
                  <a:pt x="1431379" y="592045"/>
                  <a:pt x="1403684" y="481263"/>
                </a:cubicBezTo>
                <a:cubicBezTo>
                  <a:pt x="1388219" y="311150"/>
                  <a:pt x="1398535" y="468875"/>
                  <a:pt x="1403684" y="216569"/>
                </a:cubicBezTo>
                <a:cubicBezTo>
                  <a:pt x="1405157" y="144394"/>
                  <a:pt x="1403684" y="72190"/>
                  <a:pt x="1403684" y="0"/>
                </a:cubicBezTo>
                <a:lnTo>
                  <a:pt x="1403684" y="0"/>
                </a:lnTo>
                <a:cubicBezTo>
                  <a:pt x="1395663" y="37432"/>
                  <a:pt x="1392267" y="76163"/>
                  <a:pt x="1379621" y="112295"/>
                </a:cubicBezTo>
                <a:cubicBezTo>
                  <a:pt x="1373252" y="130493"/>
                  <a:pt x="1359581" y="145366"/>
                  <a:pt x="1347537" y="160421"/>
                </a:cubicBezTo>
                <a:cubicBezTo>
                  <a:pt x="1339055" y="171023"/>
                  <a:pt x="1315045" y="204061"/>
                  <a:pt x="1299411" y="216569"/>
                </a:cubicBezTo>
                <a:cubicBezTo>
                  <a:pt x="1291883" y="222591"/>
                  <a:pt x="1283369" y="227264"/>
                  <a:pt x="1275348" y="232611"/>
                </a:cubicBezTo>
                <a:cubicBezTo>
                  <a:pt x="1270000" y="240632"/>
                  <a:pt x="1264908" y="248829"/>
                  <a:pt x="1259305" y="256674"/>
                </a:cubicBezTo>
                <a:cubicBezTo>
                  <a:pt x="1251535" y="267552"/>
                  <a:pt x="1241978" y="277211"/>
                  <a:pt x="1235242" y="288758"/>
                </a:cubicBezTo>
                <a:cubicBezTo>
                  <a:pt x="1223192" y="309414"/>
                  <a:pt x="1216423" y="333028"/>
                  <a:pt x="1203158" y="352926"/>
                </a:cubicBezTo>
                <a:cubicBezTo>
                  <a:pt x="1164070" y="411561"/>
                  <a:pt x="1211786" y="337829"/>
                  <a:pt x="1171074" y="409074"/>
                </a:cubicBezTo>
                <a:cubicBezTo>
                  <a:pt x="1166291" y="417444"/>
                  <a:pt x="1160379" y="425116"/>
                  <a:pt x="1155032" y="433137"/>
                </a:cubicBezTo>
                <a:cubicBezTo>
                  <a:pt x="1139788" y="509359"/>
                  <a:pt x="1162511" y="440452"/>
                  <a:pt x="1106905" y="505326"/>
                </a:cubicBezTo>
                <a:cubicBezTo>
                  <a:pt x="1101402" y="511746"/>
                  <a:pt x="1102990" y="521999"/>
                  <a:pt x="1098884" y="529390"/>
                </a:cubicBezTo>
                <a:cubicBezTo>
                  <a:pt x="1089521" y="546244"/>
                  <a:pt x="1077495" y="561474"/>
                  <a:pt x="1066800" y="577516"/>
                </a:cubicBezTo>
                <a:cubicBezTo>
                  <a:pt x="1061453" y="585537"/>
                  <a:pt x="1058286" y="595557"/>
                  <a:pt x="1050758" y="601579"/>
                </a:cubicBezTo>
                <a:cubicBezTo>
                  <a:pt x="1029090" y="618913"/>
                  <a:pt x="1004673" y="636026"/>
                  <a:pt x="986590" y="657726"/>
                </a:cubicBezTo>
                <a:cubicBezTo>
                  <a:pt x="980418" y="665132"/>
                  <a:pt x="976151" y="673945"/>
                  <a:pt x="970548" y="681790"/>
                </a:cubicBezTo>
                <a:cubicBezTo>
                  <a:pt x="962778" y="692668"/>
                  <a:pt x="954254" y="702996"/>
                  <a:pt x="946484" y="713874"/>
                </a:cubicBezTo>
                <a:cubicBezTo>
                  <a:pt x="924088" y="745227"/>
                  <a:pt x="912715" y="771705"/>
                  <a:pt x="882316" y="802105"/>
                </a:cubicBezTo>
                <a:cubicBezTo>
                  <a:pt x="868948" y="815474"/>
                  <a:pt x="852698" y="826480"/>
                  <a:pt x="842211" y="842211"/>
                </a:cubicBezTo>
                <a:cubicBezTo>
                  <a:pt x="836864" y="850232"/>
                  <a:pt x="832986" y="859458"/>
                  <a:pt x="826169" y="866274"/>
                </a:cubicBezTo>
                <a:cubicBezTo>
                  <a:pt x="816716" y="875727"/>
                  <a:pt x="804234" y="881637"/>
                  <a:pt x="794084" y="890337"/>
                </a:cubicBezTo>
                <a:cubicBezTo>
                  <a:pt x="769248" y="911625"/>
                  <a:pt x="774323" y="916259"/>
                  <a:pt x="745958" y="930442"/>
                </a:cubicBezTo>
                <a:cubicBezTo>
                  <a:pt x="738396" y="934223"/>
                  <a:pt x="729666" y="935132"/>
                  <a:pt x="721895" y="938463"/>
                </a:cubicBezTo>
                <a:cubicBezTo>
                  <a:pt x="710905" y="943173"/>
                  <a:pt x="700913" y="950064"/>
                  <a:pt x="689811" y="954505"/>
                </a:cubicBezTo>
                <a:cubicBezTo>
                  <a:pt x="657260" y="967526"/>
                  <a:pt x="641118" y="970690"/>
                  <a:pt x="609600" y="978569"/>
                </a:cubicBezTo>
                <a:cubicBezTo>
                  <a:pt x="569771" y="1038313"/>
                  <a:pt x="620961" y="964936"/>
                  <a:pt x="569495" y="1026695"/>
                </a:cubicBezTo>
                <a:cubicBezTo>
                  <a:pt x="563324" y="1034101"/>
                  <a:pt x="561474" y="1045411"/>
                  <a:pt x="553453" y="1050758"/>
                </a:cubicBezTo>
                <a:cubicBezTo>
                  <a:pt x="544281" y="1056873"/>
                  <a:pt x="532064" y="1056105"/>
                  <a:pt x="521369" y="1058779"/>
                </a:cubicBezTo>
                <a:cubicBezTo>
                  <a:pt x="473542" y="1090662"/>
                  <a:pt x="515972" y="1067699"/>
                  <a:pt x="425116" y="1082842"/>
                </a:cubicBezTo>
                <a:cubicBezTo>
                  <a:pt x="380289" y="1090313"/>
                  <a:pt x="421335" y="1090276"/>
                  <a:pt x="376990" y="1106905"/>
                </a:cubicBezTo>
                <a:cubicBezTo>
                  <a:pt x="364225" y="1111692"/>
                  <a:pt x="350253" y="1112252"/>
                  <a:pt x="336884" y="1114926"/>
                </a:cubicBezTo>
                <a:cubicBezTo>
                  <a:pt x="323516" y="1120274"/>
                  <a:pt x="310260" y="1125913"/>
                  <a:pt x="296779" y="1130969"/>
                </a:cubicBezTo>
                <a:cubicBezTo>
                  <a:pt x="288862" y="1133938"/>
                  <a:pt x="280278" y="1135209"/>
                  <a:pt x="272716" y="1138990"/>
                </a:cubicBezTo>
                <a:cubicBezTo>
                  <a:pt x="264094" y="1143301"/>
                  <a:pt x="257462" y="1151117"/>
                  <a:pt x="248653" y="1155032"/>
                </a:cubicBezTo>
                <a:cubicBezTo>
                  <a:pt x="233201" y="1161900"/>
                  <a:pt x="214597" y="1161694"/>
                  <a:pt x="200527" y="1171074"/>
                </a:cubicBezTo>
                <a:cubicBezTo>
                  <a:pt x="167291" y="1193231"/>
                  <a:pt x="185815" y="1184778"/>
                  <a:pt x="144379" y="1195137"/>
                </a:cubicBezTo>
                <a:cubicBezTo>
                  <a:pt x="136358" y="1200484"/>
                  <a:pt x="129342" y="1207794"/>
                  <a:pt x="120316" y="1211179"/>
                </a:cubicBezTo>
                <a:cubicBezTo>
                  <a:pt x="107551" y="1215966"/>
                  <a:pt x="93437" y="1215893"/>
                  <a:pt x="80211" y="1219200"/>
                </a:cubicBezTo>
                <a:cubicBezTo>
                  <a:pt x="72009" y="1221251"/>
                  <a:pt x="64169" y="1224547"/>
                  <a:pt x="56148" y="1227221"/>
                </a:cubicBezTo>
                <a:cubicBezTo>
                  <a:pt x="48127" y="1235242"/>
                  <a:pt x="41933" y="1245656"/>
                  <a:pt x="32084" y="1251284"/>
                </a:cubicBezTo>
                <a:cubicBezTo>
                  <a:pt x="22513" y="1256753"/>
                  <a:pt x="0" y="1259305"/>
                  <a:pt x="0" y="1259305"/>
                </a:cubicBezTo>
                <a:lnTo>
                  <a:pt x="0" y="1267326"/>
                </a:lnTo>
                <a:lnTo>
                  <a:pt x="1419727" y="1251284"/>
                </a:lnTo>
                <a:close/>
              </a:path>
            </a:pathLst>
          </a:cu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Continuity Correction: Main Idea</a:t>
            </a:r>
            <a:endParaRPr lang="en-US" dirty="0"/>
          </a:p>
        </p:txBody>
      </p:sp>
      <p:sp>
        <p:nvSpPr>
          <p:cNvPr id="6" name="Rectangle 5"/>
          <p:cNvSpPr/>
          <p:nvPr/>
        </p:nvSpPr>
        <p:spPr>
          <a:xfrm>
            <a:off x="4547938" y="3152274"/>
            <a:ext cx="553452" cy="898358"/>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94486" y="3721101"/>
            <a:ext cx="553452" cy="329531"/>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flipV="1">
            <a:off x="4211053" y="4050632"/>
            <a:ext cx="32084" cy="1211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271212" y="4033941"/>
            <a:ext cx="477251" cy="1227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561348" y="5261811"/>
                <a:ext cx="4553875" cy="369332"/>
              </a:xfrm>
              <a:prstGeom prst="rect">
                <a:avLst/>
              </a:prstGeom>
              <a:noFill/>
            </p:spPr>
            <p:txBody>
              <a:bodyPr wrap="none" rtlCol="0">
                <a:spAutoFit/>
              </a:bodyPr>
              <a:lstStyle/>
              <a:p>
                <a:r>
                  <a:rPr lang="en-US" dirty="0" smtClean="0"/>
                  <a:t>The exact probability calculation for </a:t>
                </a:r>
                <a14:m>
                  <m:oMath xmlns:m="http://schemas.openxmlformats.org/officeDocument/2006/math">
                    <m:r>
                      <a:rPr lang="en-US" b="0" i="1" smtClean="0">
                        <a:latin typeface="Cambria Math" charset="0"/>
                      </a:rPr>
                      <m:t>𝑃</m:t>
                    </m:r>
                    <m:r>
                      <a:rPr lang="en-US" b="0" i="1" smtClean="0">
                        <a:latin typeface="Cambria Math" charset="0"/>
                      </a:rPr>
                      <m:t>(</m:t>
                    </m:r>
                    <m:r>
                      <a:rPr lang="en-US" b="0" i="1" smtClean="0">
                        <a:latin typeface="Cambria Math" charset="0"/>
                      </a:rPr>
                      <m:t>𝑌</m:t>
                    </m:r>
                    <m:r>
                      <a:rPr lang="en-US" b="0" i="1" smtClean="0">
                        <a:latin typeface="Cambria Math" charset="0"/>
                      </a:rPr>
                      <m:t> ≤7)</m:t>
                    </m:r>
                  </m:oMath>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561348" y="5261811"/>
                <a:ext cx="4553875" cy="369332"/>
              </a:xfrm>
              <a:prstGeom prst="rect">
                <a:avLst/>
              </a:prstGeom>
              <a:blipFill rotWithShape="0">
                <a:blip r:embed="rId3"/>
                <a:stretch>
                  <a:fillRect l="-1071" t="-96721" b="-119672"/>
                </a:stretch>
              </a:blipFill>
            </p:spPr>
            <p:txBody>
              <a:bodyPr/>
              <a:lstStyle/>
              <a:p>
                <a:r>
                  <a:rPr lang="en-US">
                    <a:noFill/>
                  </a:rPr>
                  <a:t> </a:t>
                </a:r>
              </a:p>
            </p:txBody>
          </p:sp>
        </mc:Fallback>
      </mc:AlternateContent>
      <p:sp>
        <p:nvSpPr>
          <p:cNvPr id="14" name="Freeform 13"/>
          <p:cNvSpPr/>
          <p:nvPr/>
        </p:nvSpPr>
        <p:spPr>
          <a:xfrm>
            <a:off x="3689684" y="3232484"/>
            <a:ext cx="1138990" cy="810127"/>
          </a:xfrm>
          <a:custGeom>
            <a:avLst/>
            <a:gdLst>
              <a:gd name="connsiteX0" fmla="*/ 1138990 w 1138990"/>
              <a:gd name="connsiteY0" fmla="*/ 802105 h 810127"/>
              <a:gd name="connsiteX1" fmla="*/ 1138990 w 1138990"/>
              <a:gd name="connsiteY1" fmla="*/ 802105 h 810127"/>
              <a:gd name="connsiteX2" fmla="*/ 1130969 w 1138990"/>
              <a:gd name="connsiteY2" fmla="*/ 0 h 810127"/>
              <a:gd name="connsiteX3" fmla="*/ 1130969 w 1138990"/>
              <a:gd name="connsiteY3" fmla="*/ 0 h 810127"/>
              <a:gd name="connsiteX4" fmla="*/ 1074821 w 1138990"/>
              <a:gd name="connsiteY4" fmla="*/ 56148 h 810127"/>
              <a:gd name="connsiteX5" fmla="*/ 1050758 w 1138990"/>
              <a:gd name="connsiteY5" fmla="*/ 96253 h 810127"/>
              <a:gd name="connsiteX6" fmla="*/ 1026695 w 1138990"/>
              <a:gd name="connsiteY6" fmla="*/ 112295 h 810127"/>
              <a:gd name="connsiteX7" fmla="*/ 986590 w 1138990"/>
              <a:gd name="connsiteY7" fmla="*/ 160421 h 810127"/>
              <a:gd name="connsiteX8" fmla="*/ 978569 w 1138990"/>
              <a:gd name="connsiteY8" fmla="*/ 184484 h 810127"/>
              <a:gd name="connsiteX9" fmla="*/ 946484 w 1138990"/>
              <a:gd name="connsiteY9" fmla="*/ 224590 h 810127"/>
              <a:gd name="connsiteX10" fmla="*/ 914400 w 1138990"/>
              <a:gd name="connsiteY10" fmla="*/ 272716 h 810127"/>
              <a:gd name="connsiteX11" fmla="*/ 898358 w 1138990"/>
              <a:gd name="connsiteY11" fmla="*/ 296779 h 810127"/>
              <a:gd name="connsiteX12" fmla="*/ 874295 w 1138990"/>
              <a:gd name="connsiteY12" fmla="*/ 344905 h 810127"/>
              <a:gd name="connsiteX13" fmla="*/ 834190 w 1138990"/>
              <a:gd name="connsiteY13" fmla="*/ 385011 h 810127"/>
              <a:gd name="connsiteX14" fmla="*/ 818148 w 1138990"/>
              <a:gd name="connsiteY14" fmla="*/ 409074 h 810127"/>
              <a:gd name="connsiteX15" fmla="*/ 729916 w 1138990"/>
              <a:gd name="connsiteY15" fmla="*/ 457200 h 810127"/>
              <a:gd name="connsiteX16" fmla="*/ 689811 w 1138990"/>
              <a:gd name="connsiteY16" fmla="*/ 489284 h 810127"/>
              <a:gd name="connsiteX17" fmla="*/ 673769 w 1138990"/>
              <a:gd name="connsiteY17" fmla="*/ 505327 h 810127"/>
              <a:gd name="connsiteX18" fmla="*/ 625642 w 1138990"/>
              <a:gd name="connsiteY18" fmla="*/ 537411 h 810127"/>
              <a:gd name="connsiteX19" fmla="*/ 601579 w 1138990"/>
              <a:gd name="connsiteY19" fmla="*/ 553453 h 810127"/>
              <a:gd name="connsiteX20" fmla="*/ 545432 w 1138990"/>
              <a:gd name="connsiteY20" fmla="*/ 561474 h 810127"/>
              <a:gd name="connsiteX21" fmla="*/ 473242 w 1138990"/>
              <a:gd name="connsiteY21" fmla="*/ 601579 h 810127"/>
              <a:gd name="connsiteX22" fmla="*/ 441158 w 1138990"/>
              <a:gd name="connsiteY22" fmla="*/ 617621 h 810127"/>
              <a:gd name="connsiteX23" fmla="*/ 417095 w 1138990"/>
              <a:gd name="connsiteY23" fmla="*/ 625642 h 810127"/>
              <a:gd name="connsiteX24" fmla="*/ 393032 w 1138990"/>
              <a:gd name="connsiteY24" fmla="*/ 641684 h 810127"/>
              <a:gd name="connsiteX25" fmla="*/ 360948 w 1138990"/>
              <a:gd name="connsiteY25" fmla="*/ 657727 h 810127"/>
              <a:gd name="connsiteX26" fmla="*/ 336884 w 1138990"/>
              <a:gd name="connsiteY26" fmla="*/ 673769 h 810127"/>
              <a:gd name="connsiteX27" fmla="*/ 272716 w 1138990"/>
              <a:gd name="connsiteY27" fmla="*/ 705853 h 810127"/>
              <a:gd name="connsiteX28" fmla="*/ 248653 w 1138990"/>
              <a:gd name="connsiteY28" fmla="*/ 721895 h 810127"/>
              <a:gd name="connsiteX29" fmla="*/ 104274 w 1138990"/>
              <a:gd name="connsiteY29" fmla="*/ 753979 h 810127"/>
              <a:gd name="connsiteX30" fmla="*/ 72190 w 1138990"/>
              <a:gd name="connsiteY30" fmla="*/ 770021 h 810127"/>
              <a:gd name="connsiteX31" fmla="*/ 48127 w 1138990"/>
              <a:gd name="connsiteY31" fmla="*/ 794084 h 810127"/>
              <a:gd name="connsiteX32" fmla="*/ 16042 w 1138990"/>
              <a:gd name="connsiteY32" fmla="*/ 802105 h 810127"/>
              <a:gd name="connsiteX33" fmla="*/ 0 w 1138990"/>
              <a:gd name="connsiteY33" fmla="*/ 810127 h 810127"/>
              <a:gd name="connsiteX34" fmla="*/ 48127 w 1138990"/>
              <a:gd name="connsiteY34" fmla="*/ 810127 h 810127"/>
              <a:gd name="connsiteX35" fmla="*/ 224590 w 1138990"/>
              <a:gd name="connsiteY35" fmla="*/ 802105 h 810127"/>
              <a:gd name="connsiteX36" fmla="*/ 296779 w 1138990"/>
              <a:gd name="connsiteY36" fmla="*/ 794084 h 810127"/>
              <a:gd name="connsiteX37" fmla="*/ 697832 w 1138990"/>
              <a:gd name="connsiteY37" fmla="*/ 786063 h 810127"/>
              <a:gd name="connsiteX38" fmla="*/ 978569 w 1138990"/>
              <a:gd name="connsiteY38" fmla="*/ 794084 h 810127"/>
              <a:gd name="connsiteX39" fmla="*/ 1010653 w 1138990"/>
              <a:gd name="connsiteY39" fmla="*/ 802105 h 810127"/>
              <a:gd name="connsiteX40" fmla="*/ 1138990 w 1138990"/>
              <a:gd name="connsiteY40" fmla="*/ 802105 h 81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38990" h="810127">
                <a:moveTo>
                  <a:pt x="1138990" y="802105"/>
                </a:moveTo>
                <a:lnTo>
                  <a:pt x="1138990" y="802105"/>
                </a:lnTo>
                <a:cubicBezTo>
                  <a:pt x="1128692" y="246000"/>
                  <a:pt x="1130969" y="513372"/>
                  <a:pt x="1130969" y="0"/>
                </a:cubicBezTo>
                <a:lnTo>
                  <a:pt x="1130969" y="0"/>
                </a:lnTo>
                <a:cubicBezTo>
                  <a:pt x="1112253" y="18716"/>
                  <a:pt x="1091766" y="35814"/>
                  <a:pt x="1074821" y="56148"/>
                </a:cubicBezTo>
                <a:cubicBezTo>
                  <a:pt x="1064840" y="68125"/>
                  <a:pt x="1060904" y="84416"/>
                  <a:pt x="1050758" y="96253"/>
                </a:cubicBezTo>
                <a:cubicBezTo>
                  <a:pt x="1044484" y="103572"/>
                  <a:pt x="1034101" y="106124"/>
                  <a:pt x="1026695" y="112295"/>
                </a:cubicBezTo>
                <a:cubicBezTo>
                  <a:pt x="1011490" y="124966"/>
                  <a:pt x="995603" y="142394"/>
                  <a:pt x="986590" y="160421"/>
                </a:cubicBezTo>
                <a:cubicBezTo>
                  <a:pt x="982809" y="167983"/>
                  <a:pt x="982350" y="176922"/>
                  <a:pt x="978569" y="184484"/>
                </a:cubicBezTo>
                <a:cubicBezTo>
                  <a:pt x="958937" y="223748"/>
                  <a:pt x="968869" y="194744"/>
                  <a:pt x="946484" y="224590"/>
                </a:cubicBezTo>
                <a:cubicBezTo>
                  <a:pt x="934916" y="240014"/>
                  <a:pt x="925095" y="256674"/>
                  <a:pt x="914400" y="272716"/>
                </a:cubicBezTo>
                <a:cubicBezTo>
                  <a:pt x="909053" y="280737"/>
                  <a:pt x="901406" y="287634"/>
                  <a:pt x="898358" y="296779"/>
                </a:cubicBezTo>
                <a:cubicBezTo>
                  <a:pt x="890785" y="319498"/>
                  <a:pt x="891040" y="325767"/>
                  <a:pt x="874295" y="344905"/>
                </a:cubicBezTo>
                <a:cubicBezTo>
                  <a:pt x="861845" y="359133"/>
                  <a:pt x="844677" y="369280"/>
                  <a:pt x="834190" y="385011"/>
                </a:cubicBezTo>
                <a:cubicBezTo>
                  <a:pt x="828843" y="393032"/>
                  <a:pt x="825676" y="403052"/>
                  <a:pt x="818148" y="409074"/>
                </a:cubicBezTo>
                <a:cubicBezTo>
                  <a:pt x="773562" y="444743"/>
                  <a:pt x="768941" y="444192"/>
                  <a:pt x="729916" y="457200"/>
                </a:cubicBezTo>
                <a:cubicBezTo>
                  <a:pt x="697964" y="505128"/>
                  <a:pt x="732860" y="463453"/>
                  <a:pt x="689811" y="489284"/>
                </a:cubicBezTo>
                <a:cubicBezTo>
                  <a:pt x="683326" y="493175"/>
                  <a:pt x="679819" y="500789"/>
                  <a:pt x="673769" y="505327"/>
                </a:cubicBezTo>
                <a:cubicBezTo>
                  <a:pt x="658345" y="516895"/>
                  <a:pt x="641684" y="526716"/>
                  <a:pt x="625642" y="537411"/>
                </a:cubicBezTo>
                <a:cubicBezTo>
                  <a:pt x="617621" y="542758"/>
                  <a:pt x="611122" y="552090"/>
                  <a:pt x="601579" y="553453"/>
                </a:cubicBezTo>
                <a:lnTo>
                  <a:pt x="545432" y="561474"/>
                </a:lnTo>
                <a:cubicBezTo>
                  <a:pt x="478890" y="583655"/>
                  <a:pt x="583561" y="546419"/>
                  <a:pt x="473242" y="601579"/>
                </a:cubicBezTo>
                <a:cubicBezTo>
                  <a:pt x="462547" y="606926"/>
                  <a:pt x="452148" y="612911"/>
                  <a:pt x="441158" y="617621"/>
                </a:cubicBezTo>
                <a:cubicBezTo>
                  <a:pt x="433387" y="620952"/>
                  <a:pt x="424657" y="621861"/>
                  <a:pt x="417095" y="625642"/>
                </a:cubicBezTo>
                <a:cubicBezTo>
                  <a:pt x="408473" y="629953"/>
                  <a:pt x="401402" y="636901"/>
                  <a:pt x="393032" y="641684"/>
                </a:cubicBezTo>
                <a:cubicBezTo>
                  <a:pt x="382650" y="647617"/>
                  <a:pt x="371330" y="651795"/>
                  <a:pt x="360948" y="657727"/>
                </a:cubicBezTo>
                <a:cubicBezTo>
                  <a:pt x="352578" y="662510"/>
                  <a:pt x="345347" y="669153"/>
                  <a:pt x="336884" y="673769"/>
                </a:cubicBezTo>
                <a:cubicBezTo>
                  <a:pt x="315890" y="685220"/>
                  <a:pt x="292614" y="692588"/>
                  <a:pt x="272716" y="705853"/>
                </a:cubicBezTo>
                <a:cubicBezTo>
                  <a:pt x="264695" y="711200"/>
                  <a:pt x="257713" y="718601"/>
                  <a:pt x="248653" y="721895"/>
                </a:cubicBezTo>
                <a:cubicBezTo>
                  <a:pt x="220965" y="731963"/>
                  <a:pt x="128276" y="749179"/>
                  <a:pt x="104274" y="753979"/>
                </a:cubicBezTo>
                <a:cubicBezTo>
                  <a:pt x="93579" y="759326"/>
                  <a:pt x="81920" y="763071"/>
                  <a:pt x="72190" y="770021"/>
                </a:cubicBezTo>
                <a:cubicBezTo>
                  <a:pt x="62959" y="776614"/>
                  <a:pt x="57976" y="788456"/>
                  <a:pt x="48127" y="794084"/>
                </a:cubicBezTo>
                <a:cubicBezTo>
                  <a:pt x="38555" y="799553"/>
                  <a:pt x="26500" y="798619"/>
                  <a:pt x="16042" y="802105"/>
                </a:cubicBezTo>
                <a:cubicBezTo>
                  <a:pt x="10370" y="803996"/>
                  <a:pt x="5347" y="807453"/>
                  <a:pt x="0" y="810127"/>
                </a:cubicBezTo>
                <a:lnTo>
                  <a:pt x="48127" y="810127"/>
                </a:lnTo>
                <a:lnTo>
                  <a:pt x="224590" y="802105"/>
                </a:lnTo>
                <a:cubicBezTo>
                  <a:pt x="248751" y="800546"/>
                  <a:pt x="272582" y="794904"/>
                  <a:pt x="296779" y="794084"/>
                </a:cubicBezTo>
                <a:cubicBezTo>
                  <a:pt x="430413" y="789554"/>
                  <a:pt x="564148" y="788737"/>
                  <a:pt x="697832" y="786063"/>
                </a:cubicBezTo>
                <a:cubicBezTo>
                  <a:pt x="791411" y="788737"/>
                  <a:pt x="885075" y="789289"/>
                  <a:pt x="978569" y="794084"/>
                </a:cubicBezTo>
                <a:cubicBezTo>
                  <a:pt x="989578" y="794649"/>
                  <a:pt x="999644" y="801526"/>
                  <a:pt x="1010653" y="802105"/>
                </a:cubicBezTo>
                <a:cubicBezTo>
                  <a:pt x="1050703" y="804213"/>
                  <a:pt x="1117601" y="802105"/>
                  <a:pt x="1138990" y="802105"/>
                </a:cubicBezTo>
                <a:close/>
              </a:path>
            </a:pathLst>
          </a:cu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7" idx="2"/>
            <a:endCxn id="14" idx="15"/>
          </p:cNvCxnSpPr>
          <p:nvPr/>
        </p:nvCxnSpPr>
        <p:spPr>
          <a:xfrm>
            <a:off x="3467593" y="2558298"/>
            <a:ext cx="952007" cy="1131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1356598" y="1911967"/>
                <a:ext cx="4221990" cy="646331"/>
              </a:xfrm>
              <a:prstGeom prst="rect">
                <a:avLst/>
              </a:prstGeom>
              <a:noFill/>
            </p:spPr>
            <p:txBody>
              <a:bodyPr wrap="none" rtlCol="0">
                <a:spAutoFit/>
              </a:bodyPr>
              <a:lstStyle/>
              <a:p>
                <a14:m>
                  <m:oMath xmlns:m="http://schemas.openxmlformats.org/officeDocument/2006/math">
                    <m:r>
                      <a:rPr lang="en-US" i="1" smtClean="0">
                        <a:latin typeface="Cambria Math" charset="0"/>
                      </a:rPr>
                      <m:t>𝑃</m:t>
                    </m:r>
                    <m:d>
                      <m:dPr>
                        <m:ctrlPr>
                          <a:rPr lang="en-US" i="1" smtClean="0">
                            <a:latin typeface="Cambria Math" charset="0"/>
                          </a:rPr>
                        </m:ctrlPr>
                      </m:dPr>
                      <m:e>
                        <m:r>
                          <a:rPr lang="en-US" b="0" i="1" smtClean="0">
                            <a:latin typeface="Cambria Math" charset="0"/>
                          </a:rPr>
                          <m:t>𝑍</m:t>
                        </m:r>
                        <m:r>
                          <a:rPr lang="en-US" i="1">
                            <a:latin typeface="Cambria Math" charset="0"/>
                          </a:rPr>
                          <m:t> ≤7</m:t>
                        </m:r>
                      </m:e>
                    </m:d>
                  </m:oMath>
                </a14:m>
                <a:r>
                  <a:rPr lang="en-US" dirty="0" smtClean="0"/>
                  <a:t> is much smaller than </a:t>
                </a:r>
                <a14:m>
                  <m:oMath xmlns:m="http://schemas.openxmlformats.org/officeDocument/2006/math">
                    <m:r>
                      <a:rPr lang="en-US" i="1">
                        <a:latin typeface="Cambria Math" charset="0"/>
                      </a:rPr>
                      <m:t>𝑃</m:t>
                    </m:r>
                    <m:r>
                      <a:rPr lang="en-US" i="1">
                        <a:latin typeface="Cambria Math" charset="0"/>
                      </a:rPr>
                      <m:t>(</m:t>
                    </m:r>
                    <m:r>
                      <a:rPr lang="en-US" i="1">
                        <a:latin typeface="Cambria Math" charset="0"/>
                      </a:rPr>
                      <m:t>𝑌</m:t>
                    </m:r>
                    <m:r>
                      <a:rPr lang="en-US" i="1">
                        <a:latin typeface="Cambria Math" charset="0"/>
                      </a:rPr>
                      <m:t> ≤7)</m:t>
                    </m:r>
                  </m:oMath>
                </a14:m>
                <a:r>
                  <a:rPr lang="en-US" dirty="0" smtClean="0"/>
                  <a:t>,</a:t>
                </a:r>
              </a:p>
              <a:p>
                <a:r>
                  <a:rPr lang="en-US" dirty="0" smtClean="0"/>
                  <a:t>(no continuity correction)</a:t>
                </a:r>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1356598" y="1911967"/>
                <a:ext cx="4221990" cy="646331"/>
              </a:xfrm>
              <a:prstGeom prst="rect">
                <a:avLst/>
              </a:prstGeom>
              <a:blipFill rotWithShape="0">
                <a:blip r:embed="rId4"/>
                <a:stretch>
                  <a:fillRect l="-1301" t="-55660" r="-145" b="-264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052414" y="3103997"/>
                <a:ext cx="2592405"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𝑃</m:t>
                      </m:r>
                      <m:d>
                        <m:dPr>
                          <m:ctrlPr>
                            <a:rPr lang="en-US" i="1" smtClean="0">
                              <a:latin typeface="Cambria Math" charset="0"/>
                            </a:rPr>
                          </m:ctrlPr>
                        </m:dPr>
                        <m:e>
                          <m:r>
                            <a:rPr lang="en-US" b="0" i="1" smtClean="0">
                              <a:latin typeface="Cambria Math" charset="0"/>
                            </a:rPr>
                            <m:t>𝑍</m:t>
                          </m:r>
                          <m:r>
                            <a:rPr lang="en-US" i="1">
                              <a:latin typeface="Cambria Math" charset="0"/>
                            </a:rPr>
                            <m:t> ≤7</m:t>
                          </m:r>
                          <m:r>
                            <a:rPr lang="en-US" b="0" i="1" smtClean="0">
                              <a:latin typeface="Cambria Math" charset="0"/>
                            </a:rPr>
                            <m:t>.5</m:t>
                          </m:r>
                        </m:e>
                      </m:d>
                      <m:r>
                        <a:rPr lang="en-US" i="1" smtClean="0">
                          <a:latin typeface="Cambria Math" charset="0"/>
                          <a:ea typeface="Cambria Math" charset="0"/>
                          <a:cs typeface="Cambria Math" charset="0"/>
                        </a:rPr>
                        <m:t>≈</m:t>
                      </m:r>
                      <m:r>
                        <a:rPr lang="en-US" i="1">
                          <a:latin typeface="Cambria Math" charset="0"/>
                        </a:rPr>
                        <m:t>𝑃</m:t>
                      </m:r>
                      <m:d>
                        <m:dPr>
                          <m:ctrlPr>
                            <a:rPr lang="en-US" i="1">
                              <a:latin typeface="Cambria Math" charset="0"/>
                            </a:rPr>
                          </m:ctrlPr>
                        </m:dPr>
                        <m:e>
                          <m:r>
                            <a:rPr lang="en-US" i="1">
                              <a:latin typeface="Cambria Math" charset="0"/>
                            </a:rPr>
                            <m:t>𝑌</m:t>
                          </m:r>
                          <m:r>
                            <a:rPr lang="en-US" i="1">
                              <a:latin typeface="Cambria Math" charset="0"/>
                            </a:rPr>
                            <m:t> ≤7</m:t>
                          </m:r>
                        </m:e>
                      </m:d>
                    </m:oMath>
                  </m:oMathPara>
                </a14:m>
                <a:endParaRPr lang="en-US" dirty="0" smtClean="0"/>
              </a:p>
              <a:p>
                <a:r>
                  <a:rPr lang="en-US" dirty="0" smtClean="0"/>
                  <a:t>(w/ continuity correction)</a:t>
                </a:r>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1052414" y="3103997"/>
                <a:ext cx="2592405" cy="646331"/>
              </a:xfrm>
              <a:prstGeom prst="rect">
                <a:avLst/>
              </a:prstGeom>
              <a:blipFill rotWithShape="0">
                <a:blip r:embed="rId5"/>
                <a:stretch>
                  <a:fillRect l="-2118" t="-55660" r="-1647" b="-26415"/>
                </a:stretch>
              </a:blipFill>
            </p:spPr>
            <p:txBody>
              <a:bodyPr/>
              <a:lstStyle/>
              <a:p>
                <a:r>
                  <a:rPr lang="en-US">
                    <a:noFill/>
                  </a:rPr>
                  <a:t> </a:t>
                </a:r>
              </a:p>
            </p:txBody>
          </p:sp>
        </mc:Fallback>
      </mc:AlternateContent>
      <p:cxnSp>
        <p:nvCxnSpPr>
          <p:cNvPr id="23" name="Straight Arrow Connector 22"/>
          <p:cNvCxnSpPr/>
          <p:nvPr/>
        </p:nvCxnSpPr>
        <p:spPr>
          <a:xfrm>
            <a:off x="3502418" y="3456749"/>
            <a:ext cx="1165835" cy="207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AF6EB086-0FB5-404F-9DB0-02BE9E698E00}" type="slidenum">
              <a:rPr lang="en-US" smtClean="0"/>
              <a:pPr/>
              <a:t>13</a:t>
            </a:fld>
            <a:endParaRPr lang="en-US"/>
          </a:p>
        </p:txBody>
      </p:sp>
    </p:spTree>
    <p:extLst>
      <p:ext uri="{BB962C8B-B14F-4D97-AF65-F5344CB8AC3E}">
        <p14:creationId xmlns:p14="http://schemas.microsoft.com/office/powerpoint/2010/main" val="184190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9"/>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3"/>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6" grpId="0" animBg="1"/>
      <p:bldP spid="6" grpId="1" animBg="1"/>
      <p:bldP spid="7" grpId="0" animBg="1"/>
      <p:bldP spid="7" grpId="1" animBg="1"/>
      <p:bldP spid="12" grpId="0"/>
      <p:bldP spid="12" grpId="1"/>
      <p:bldP spid="14" grpId="0" animBg="1"/>
      <p:bldP spid="14" grpId="1" animBg="1"/>
      <p:bldP spid="17" grpId="0"/>
      <p:bldP spid="17" grpId="1"/>
      <p:bldP spid="19" grpId="0"/>
      <p:bldP spid="1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314" y="277585"/>
            <a:ext cx="6672944" cy="1325563"/>
          </a:xfrm>
        </p:spPr>
        <p:txBody>
          <a:bodyPr>
            <a:normAutofit fontScale="90000"/>
          </a:bodyPr>
          <a:lstStyle/>
          <a:p>
            <a:r>
              <a:rPr lang="en-US" dirty="0"/>
              <a:t>Rank-Sum Test: </a:t>
            </a:r>
            <a:br>
              <a:rPr lang="en-US" dirty="0"/>
            </a:br>
            <a:r>
              <a:rPr lang="en-US" dirty="0" smtClean="0"/>
              <a:t>Exact</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808" y="143838"/>
            <a:ext cx="3476533" cy="5912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116" y="4209584"/>
            <a:ext cx="5490731" cy="1240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115" y="1762124"/>
            <a:ext cx="2714114" cy="221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451795" y="3133684"/>
            <a:ext cx="3138231" cy="369332"/>
          </a:xfrm>
          <a:prstGeom prst="rect">
            <a:avLst/>
          </a:prstGeom>
          <a:noFill/>
        </p:spPr>
        <p:txBody>
          <a:bodyPr wrap="none" rtlCol="0">
            <a:spAutoFit/>
          </a:bodyPr>
          <a:lstStyle/>
          <a:p>
            <a:r>
              <a:rPr lang="en-US" dirty="0" smtClean="0"/>
              <a:t>Normal approximation p-values</a:t>
            </a:r>
            <a:endParaRPr lang="en-US" dirty="0"/>
          </a:p>
        </p:txBody>
      </p:sp>
      <p:sp>
        <p:nvSpPr>
          <p:cNvPr id="4" name="TextBox 3"/>
          <p:cNvSpPr txBox="1"/>
          <p:nvPr/>
        </p:nvSpPr>
        <p:spPr>
          <a:xfrm>
            <a:off x="5279278" y="5253388"/>
            <a:ext cx="1512337" cy="369332"/>
          </a:xfrm>
          <a:prstGeom prst="rect">
            <a:avLst/>
          </a:prstGeom>
          <a:noFill/>
        </p:spPr>
        <p:txBody>
          <a:bodyPr wrap="none" rtlCol="0">
            <a:spAutoFit/>
          </a:bodyPr>
          <a:lstStyle/>
          <a:p>
            <a:r>
              <a:rPr lang="en-US" smtClean="0"/>
              <a:t>Exact p-values</a:t>
            </a:r>
            <a:endParaRPr lang="en-US" dirty="0"/>
          </a:p>
        </p:txBody>
      </p:sp>
      <p:cxnSp>
        <p:nvCxnSpPr>
          <p:cNvPr id="7" name="Straight Arrow Connector 6"/>
          <p:cNvCxnSpPr/>
          <p:nvPr/>
        </p:nvCxnSpPr>
        <p:spPr>
          <a:xfrm flipV="1">
            <a:off x="6780944" y="5253388"/>
            <a:ext cx="1284269" cy="196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p:cNvCxnSpPr>
          <p:nvPr/>
        </p:nvCxnSpPr>
        <p:spPr>
          <a:xfrm>
            <a:off x="6791615" y="5438054"/>
            <a:ext cx="1273598" cy="140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 idx="3"/>
          </p:cNvCxnSpPr>
          <p:nvPr/>
        </p:nvCxnSpPr>
        <p:spPr>
          <a:xfrm flipV="1">
            <a:off x="7590026" y="3241199"/>
            <a:ext cx="475187" cy="77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3"/>
          </p:cNvCxnSpPr>
          <p:nvPr/>
        </p:nvCxnSpPr>
        <p:spPr>
          <a:xfrm>
            <a:off x="7590026" y="3318350"/>
            <a:ext cx="475187" cy="168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2034283" y="5033552"/>
            <a:ext cx="3185257" cy="404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11115" y="5971778"/>
            <a:ext cx="4973782" cy="369332"/>
          </a:xfrm>
          <a:prstGeom prst="rect">
            <a:avLst/>
          </a:prstGeom>
          <a:noFill/>
        </p:spPr>
        <p:txBody>
          <a:bodyPr wrap="square" rtlCol="0">
            <a:spAutoFit/>
          </a:bodyPr>
          <a:lstStyle/>
          <a:p>
            <a:r>
              <a:rPr lang="en-US" dirty="0" smtClean="0">
                <a:solidFill>
                  <a:srgbClr val="FF0000"/>
                </a:solidFill>
              </a:rPr>
              <a:t>Which p-value should we use in problem?</a:t>
            </a:r>
            <a:endParaRPr lang="en-US" dirty="0">
              <a:solidFill>
                <a:srgbClr val="FF0000"/>
              </a:solidFill>
            </a:endParaRPr>
          </a:p>
        </p:txBody>
      </p:sp>
      <p:cxnSp>
        <p:nvCxnSpPr>
          <p:cNvPr id="10" name="Straight Arrow Connector 9"/>
          <p:cNvCxnSpPr/>
          <p:nvPr/>
        </p:nvCxnSpPr>
        <p:spPr>
          <a:xfrm flipV="1">
            <a:off x="5309322" y="5351632"/>
            <a:ext cx="4887623" cy="812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AF6EB086-0FB5-404F-9DB0-02BE9E698E00}" type="slidenum">
              <a:rPr lang="en-US" smtClean="0"/>
              <a:pPr/>
              <a:t>14</a:t>
            </a:fld>
            <a:endParaRPr lang="en-US"/>
          </a:p>
        </p:txBody>
      </p:sp>
    </p:spTree>
    <p:extLst>
      <p:ext uri="{BB962C8B-B14F-4D97-AF65-F5344CB8AC3E}">
        <p14:creationId xmlns:p14="http://schemas.microsoft.com/office/powerpoint/2010/main" val="15632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5"/>
            <a:ext cx="10481273" cy="1450757"/>
          </a:xfrm>
        </p:spPr>
        <p:txBody>
          <a:bodyPr/>
          <a:lstStyle/>
          <a:p>
            <a:r>
              <a:rPr lang="en-US" dirty="0"/>
              <a:t>Rank-Sum Test</a:t>
            </a:r>
            <a:r>
              <a:rPr lang="en-US" smtClean="0"/>
              <a:t>: Hypotheses about medians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785774"/>
                <a:ext cx="9695638" cy="4444230"/>
              </a:xfrm>
            </p:spPr>
            <p:txBody>
              <a:bodyPr>
                <a:noAutofit/>
              </a:bodyPr>
              <a:lstStyle/>
              <a:p>
                <a:r>
                  <a:rPr lang="en-US" dirty="0" smtClean="0"/>
                  <a:t>For the rank-sum test, our null hypothesis is in terms of </a:t>
                </a:r>
                <a:r>
                  <a:rPr lang="en-US" b="1" u="sng" cap="small" dirty="0" smtClean="0">
                    <a:solidFill>
                      <a:srgbClr val="FF0000"/>
                    </a:solidFill>
                  </a:rPr>
                  <a:t>distributions</a:t>
                </a:r>
                <a:r>
                  <a:rPr lang="en-US" dirty="0" smtClean="0"/>
                  <a:t> instead of means</a:t>
                </a:r>
              </a:p>
              <a:p>
                <a:r>
                  <a:rPr lang="en-US" dirty="0" smtClean="0"/>
                  <a:t>This can be stated in terms of medians if we make an additional assumption that the </a:t>
                </a:r>
                <a:r>
                  <a:rPr lang="en-US" b="1" u="sng" cap="small" dirty="0" smtClean="0">
                    <a:solidFill>
                      <a:srgbClr val="FF0000"/>
                    </a:solidFill>
                  </a:rPr>
                  <a:t>shape</a:t>
                </a:r>
                <a:r>
                  <a:rPr lang="en-US" b="1" cap="small" dirty="0" smtClean="0">
                    <a:solidFill>
                      <a:srgbClr val="FF0000"/>
                    </a:solidFill>
                  </a:rPr>
                  <a:t> </a:t>
                </a:r>
                <a:r>
                  <a:rPr lang="en-US" dirty="0" smtClean="0"/>
                  <a:t>of the distributions are the same</a:t>
                </a:r>
                <a:endParaRPr lang="en-US" dirty="0"/>
              </a:p>
              <a:p>
                <a14:m>
                  <m:oMath xmlns:m="http://schemas.openxmlformats.org/officeDocument/2006/math">
                    <m:sSub>
                      <m:sSubPr>
                        <m:ctrlPr>
                          <a:rPr lang="en-US" i="1" smtClean="0">
                            <a:latin typeface="Cambria Math" charset="0"/>
                          </a:rPr>
                        </m:ctrlPr>
                      </m:sSubPr>
                      <m:e>
                        <m:r>
                          <a:rPr lang="en-US" b="0" i="1" smtClean="0">
                            <a:latin typeface="Cambria Math" charset="0"/>
                          </a:rPr>
                          <m:t>𝐻</m:t>
                        </m:r>
                      </m:e>
                      <m:sub>
                        <m:r>
                          <a:rPr lang="en-US" b="0" i="1" smtClean="0">
                            <a:latin typeface="Cambria Math" charset="0"/>
                          </a:rPr>
                          <m:t>0</m:t>
                        </m:r>
                      </m:sub>
                    </m:sSub>
                  </m:oMath>
                </a14:m>
                <a:r>
                  <a:rPr lang="en-US" dirty="0" smtClean="0"/>
                  <a:t>: The </a:t>
                </a:r>
                <a:r>
                  <a:rPr lang="en-US" b="1" u="sng" cap="small" dirty="0" smtClean="0">
                    <a:solidFill>
                      <a:srgbClr val="FF0000"/>
                    </a:solidFill>
                  </a:rPr>
                  <a:t>median</a:t>
                </a:r>
                <a:r>
                  <a:rPr lang="en-US" dirty="0" smtClean="0"/>
                  <a:t> </a:t>
                </a:r>
                <a:r>
                  <a:rPr lang="en-US" dirty="0" smtClean="0"/>
                  <a:t>of the “new” method </a:t>
                </a:r>
                <a:r>
                  <a:rPr lang="en-US" dirty="0" smtClean="0"/>
                  <a:t>score </a:t>
                </a:r>
                <a:r>
                  <a:rPr lang="en-US" dirty="0"/>
                  <a:t>= </a:t>
                </a:r>
                <a:r>
                  <a:rPr lang="en-US" dirty="0" smtClean="0"/>
                  <a:t>the </a:t>
                </a:r>
                <a:r>
                  <a:rPr lang="en-US" b="1" u="sng" cap="small" dirty="0">
                    <a:solidFill>
                      <a:srgbClr val="FF0000"/>
                    </a:solidFill>
                  </a:rPr>
                  <a:t>median</a:t>
                </a:r>
                <a:r>
                  <a:rPr lang="en-US" dirty="0"/>
                  <a:t> of the </a:t>
                </a:r>
                <a:r>
                  <a:rPr lang="en-US" dirty="0" smtClean="0"/>
                  <a:t>“traditional” </a:t>
                </a:r>
                <a:r>
                  <a:rPr lang="en-US" dirty="0"/>
                  <a:t>method score</a:t>
                </a:r>
                <a:endParaRPr lang="en-US" dirty="0" smtClean="0"/>
              </a:p>
              <a:p>
                <a:endParaRPr lang="en-US" dirty="0"/>
              </a:p>
              <a:p>
                <a:r>
                  <a:rPr lang="en-US" b="1" dirty="0" smtClean="0"/>
                  <a:t>The Alternative Hypotheses:</a:t>
                </a:r>
              </a:p>
              <a:p>
                <a14:m>
                  <m:oMath xmlns:m="http://schemas.openxmlformats.org/officeDocument/2006/math">
                    <m:sSub>
                      <m:sSubPr>
                        <m:ctrlPr>
                          <a:rPr lang="en-US" i="1">
                            <a:latin typeface="Cambria Math" charset="0"/>
                          </a:rPr>
                        </m:ctrlPr>
                      </m:sSubPr>
                      <m:e>
                        <m:r>
                          <a:rPr lang="en-US" i="1">
                            <a:latin typeface="Cambria Math" charset="0"/>
                          </a:rPr>
                          <m:t>𝐻</m:t>
                        </m:r>
                      </m:e>
                      <m:sub>
                        <m:r>
                          <a:rPr lang="en-US" b="0" i="1" smtClean="0">
                            <a:latin typeface="Cambria Math" charset="0"/>
                          </a:rPr>
                          <m:t>𝐴</m:t>
                        </m:r>
                      </m:sub>
                    </m:sSub>
                  </m:oMath>
                </a14:m>
                <a:r>
                  <a:rPr lang="en-US" dirty="0" smtClean="0"/>
                  <a:t>: The </a:t>
                </a:r>
                <a:r>
                  <a:rPr lang="en-US" b="1" u="sng" cap="small" dirty="0">
                    <a:solidFill>
                      <a:srgbClr val="FF0000"/>
                    </a:solidFill>
                  </a:rPr>
                  <a:t>median</a:t>
                </a:r>
                <a:r>
                  <a:rPr lang="en-US" dirty="0"/>
                  <a:t> of the “new” method score </a:t>
                </a:r>
                <a14:m>
                  <m:oMath xmlns:m="http://schemas.openxmlformats.org/officeDocument/2006/math">
                    <m:r>
                      <a:rPr lang="en-US" i="1" smtClean="0">
                        <a:latin typeface="Cambria Math" charset="0"/>
                        <a:ea typeface="Cambria Math" charset="0"/>
                        <a:cs typeface="Cambria Math" charset="0"/>
                      </a:rPr>
                      <m:t>≠</m:t>
                    </m:r>
                  </m:oMath>
                </a14:m>
                <a:r>
                  <a:rPr lang="en-US" dirty="0" smtClean="0"/>
                  <a:t> the </a:t>
                </a:r>
                <a:r>
                  <a:rPr lang="en-US" b="1" u="sng" cap="small" dirty="0">
                    <a:solidFill>
                      <a:srgbClr val="FF0000"/>
                    </a:solidFill>
                  </a:rPr>
                  <a:t>median</a:t>
                </a:r>
                <a:r>
                  <a:rPr lang="en-US" dirty="0"/>
                  <a:t> of the “traditional” method </a:t>
                </a:r>
                <a:r>
                  <a:rPr lang="en-US" dirty="0" smtClean="0"/>
                  <a:t>score (and the shape of distributions are the same)</a:t>
                </a:r>
                <a:endParaRPr lang="en-US" i="1" dirty="0" smtClean="0">
                  <a:latin typeface="Cambria Math" charset="0"/>
                </a:endParaRPr>
              </a:p>
              <a:p>
                <a14:m>
                  <m:oMath xmlns:m="http://schemas.openxmlformats.org/officeDocument/2006/math">
                    <m:sSub>
                      <m:sSubPr>
                        <m:ctrlPr>
                          <a:rPr lang="en-US" i="1">
                            <a:latin typeface="Cambria Math" charset="0"/>
                          </a:rPr>
                        </m:ctrlPr>
                      </m:sSubPr>
                      <m:e>
                        <m:r>
                          <a:rPr lang="en-US" i="1">
                            <a:latin typeface="Cambria Math" charset="0"/>
                          </a:rPr>
                          <m:t>𝐻</m:t>
                        </m:r>
                      </m:e>
                      <m:sub>
                        <m:r>
                          <a:rPr lang="en-US" i="1">
                            <a:latin typeface="Cambria Math" charset="0"/>
                          </a:rPr>
                          <m:t>𝐴</m:t>
                        </m:r>
                      </m:sub>
                    </m:sSub>
                  </m:oMath>
                </a14:m>
                <a:r>
                  <a:rPr lang="en-US" dirty="0"/>
                  <a:t>: The </a:t>
                </a:r>
                <a:r>
                  <a:rPr lang="en-US" b="1" u="sng" cap="small" dirty="0">
                    <a:solidFill>
                      <a:srgbClr val="FF0000"/>
                    </a:solidFill>
                  </a:rPr>
                  <a:t>median</a:t>
                </a:r>
                <a:r>
                  <a:rPr lang="en-US" dirty="0"/>
                  <a:t> of the “new” method score </a:t>
                </a:r>
                <a14:m>
                  <m:oMath xmlns:m="http://schemas.openxmlformats.org/officeDocument/2006/math">
                    <m:r>
                      <a:rPr lang="en-US" b="0" i="1" smtClean="0">
                        <a:latin typeface="Cambria Math" charset="0"/>
                      </a:rPr>
                      <m:t>&gt;</m:t>
                    </m:r>
                  </m:oMath>
                </a14:m>
                <a:r>
                  <a:rPr lang="en-US" dirty="0" smtClean="0"/>
                  <a:t> </a:t>
                </a:r>
                <a:r>
                  <a:rPr lang="en-US" dirty="0"/>
                  <a:t>the </a:t>
                </a:r>
                <a:r>
                  <a:rPr lang="en-US" b="1" u="sng" cap="small" dirty="0">
                    <a:solidFill>
                      <a:srgbClr val="FF0000"/>
                    </a:solidFill>
                  </a:rPr>
                  <a:t>median</a:t>
                </a:r>
                <a:r>
                  <a:rPr lang="en-US" dirty="0"/>
                  <a:t> of the “traditional” </a:t>
                </a:r>
                <a:r>
                  <a:rPr lang="en-US"/>
                  <a:t>method </a:t>
                </a:r>
                <a:r>
                  <a:rPr lang="en-US" smtClean="0"/>
                  <a:t>score (and </a:t>
                </a:r>
                <a:r>
                  <a:rPr lang="en-US" dirty="0"/>
                  <a:t>the shape of distributions are the same</a:t>
                </a:r>
                <a:r>
                  <a:rPr lang="en-US" dirty="0" smtClean="0"/>
                  <a:t>)</a:t>
                </a:r>
                <a:endParaRPr lang="en-US" i="1" dirty="0">
                  <a:latin typeface="Cambria Math"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785774"/>
                <a:ext cx="9695638" cy="4444230"/>
              </a:xfrm>
              <a:blipFill rotWithShape="0">
                <a:blip r:embed="rId2"/>
                <a:stretch>
                  <a:fillRect l="-629" t="-1509" r="-1887"/>
                </a:stretch>
              </a:blipFill>
            </p:spPr>
            <p:txBody>
              <a:bodyPr/>
              <a:lstStyle/>
              <a:p>
                <a:r>
                  <a:rPr lang="en-US">
                    <a:noFill/>
                  </a:rPr>
                  <a:t> </a:t>
                </a:r>
              </a:p>
            </p:txBody>
          </p:sp>
        </mc:Fallback>
      </mc:AlternateContent>
      <p:sp>
        <p:nvSpPr>
          <p:cNvPr id="5" name="TextBox 4"/>
          <p:cNvSpPr txBox="1"/>
          <p:nvPr/>
        </p:nvSpPr>
        <p:spPr>
          <a:xfrm>
            <a:off x="10792918" y="4296596"/>
            <a:ext cx="1245213" cy="369332"/>
          </a:xfrm>
          <a:prstGeom prst="rect">
            <a:avLst/>
          </a:prstGeom>
          <a:noFill/>
        </p:spPr>
        <p:txBody>
          <a:bodyPr wrap="none" rtlCol="0">
            <a:spAutoFit/>
          </a:bodyPr>
          <a:lstStyle/>
          <a:p>
            <a:r>
              <a:rPr lang="en-US" b="1" u="sng" cap="small" dirty="0" smtClean="0">
                <a:solidFill>
                  <a:srgbClr val="FF0000"/>
                </a:solidFill>
              </a:rPr>
              <a:t>(Two sided)</a:t>
            </a:r>
            <a:endParaRPr lang="en-US" dirty="0"/>
          </a:p>
        </p:txBody>
      </p:sp>
      <p:sp>
        <p:nvSpPr>
          <p:cNvPr id="6" name="TextBox 5"/>
          <p:cNvSpPr txBox="1"/>
          <p:nvPr/>
        </p:nvSpPr>
        <p:spPr>
          <a:xfrm>
            <a:off x="10802425" y="4711045"/>
            <a:ext cx="1178528" cy="369332"/>
          </a:xfrm>
          <a:prstGeom prst="rect">
            <a:avLst/>
          </a:prstGeom>
          <a:noFill/>
        </p:spPr>
        <p:txBody>
          <a:bodyPr wrap="none" rtlCol="0">
            <a:spAutoFit/>
          </a:bodyPr>
          <a:lstStyle/>
          <a:p>
            <a:r>
              <a:rPr lang="en-US" b="1" u="sng" cap="small" dirty="0" smtClean="0">
                <a:solidFill>
                  <a:srgbClr val="FF0000"/>
                </a:solidFill>
              </a:rPr>
              <a:t>(one sided)</a:t>
            </a:r>
            <a:endParaRPr lang="en-US" dirty="0"/>
          </a:p>
        </p:txBody>
      </p:sp>
      <p:sp>
        <p:nvSpPr>
          <p:cNvPr id="4" name="Slide Number Placeholder 3"/>
          <p:cNvSpPr>
            <a:spLocks noGrp="1"/>
          </p:cNvSpPr>
          <p:nvPr>
            <p:ph type="sldNum" sz="quarter" idx="12"/>
          </p:nvPr>
        </p:nvSpPr>
        <p:spPr/>
        <p:txBody>
          <a:bodyPr/>
          <a:lstStyle/>
          <a:p>
            <a:fld id="{AF6EB086-0FB5-404F-9DB0-02BE9E698E00}" type="slidenum">
              <a:rPr lang="en-US" smtClean="0"/>
              <a:pPr/>
              <a:t>15</a:t>
            </a:fld>
            <a:endParaRPr lang="en-US"/>
          </a:p>
        </p:txBody>
      </p:sp>
    </p:spTree>
    <p:extLst>
      <p:ext uri="{BB962C8B-B14F-4D97-AF65-F5344CB8AC3E}">
        <p14:creationId xmlns:p14="http://schemas.microsoft.com/office/powerpoint/2010/main" val="2010814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7280" y="3414084"/>
            <a:ext cx="5904112" cy="2838706"/>
          </a:xfrm>
          <a:prstGeom prst="rect">
            <a:avLst/>
          </a:prstGeom>
        </p:spPr>
      </p:pic>
      <p:sp>
        <p:nvSpPr>
          <p:cNvPr id="5" name="TextBox 4"/>
          <p:cNvSpPr txBox="1"/>
          <p:nvPr/>
        </p:nvSpPr>
        <p:spPr>
          <a:xfrm>
            <a:off x="838199" y="1762510"/>
            <a:ext cx="11090097" cy="1631216"/>
          </a:xfrm>
          <a:prstGeom prst="rect">
            <a:avLst/>
          </a:prstGeom>
          <a:noFill/>
        </p:spPr>
        <p:txBody>
          <a:bodyPr wrap="square" rtlCol="0">
            <a:spAutoFit/>
          </a:bodyPr>
          <a:lstStyle/>
          <a:p>
            <a:pPr marL="285750" indent="-285750">
              <a:buFont typeface="Arial" charset="0"/>
              <a:buChar char="•"/>
            </a:pPr>
            <a:r>
              <a:rPr lang="en-US" sz="2000" dirty="0" smtClean="0"/>
              <a:t>Researchers compared the effectiveness of conventional textbook examples to modified ones</a:t>
            </a:r>
          </a:p>
          <a:p>
            <a:pPr marL="285750" indent="-285750">
              <a:buFont typeface="Arial" charset="0"/>
              <a:buChar char="•"/>
            </a:pPr>
            <a:r>
              <a:rPr lang="en-US" sz="2000" dirty="0" smtClean="0"/>
              <a:t>They selected 28 ninth-year students, who had no previous exposure to coordinate geometry</a:t>
            </a:r>
          </a:p>
          <a:p>
            <a:pPr marL="285750" indent="-285750">
              <a:buFont typeface="Arial" charset="0"/>
              <a:buChar char="•"/>
            </a:pPr>
            <a:r>
              <a:rPr lang="en-US" sz="2000" dirty="0" smtClean="0"/>
              <a:t>The students were randomly assigned to one of two self study instructional groups, using conventional and modified instructional materials.   </a:t>
            </a:r>
          </a:p>
          <a:p>
            <a:pPr marL="285750" indent="-285750">
              <a:buFont typeface="Arial" charset="0"/>
              <a:buChar char="•"/>
            </a:pPr>
            <a:r>
              <a:rPr lang="en-US" sz="2000" dirty="0" smtClean="0"/>
              <a:t>After instruction they were given a test and the time to complete one of the problems was recorded.</a:t>
            </a:r>
            <a:endParaRPr lang="en-US" sz="2000" dirty="0"/>
          </a:p>
        </p:txBody>
      </p:sp>
      <p:sp>
        <p:nvSpPr>
          <p:cNvPr id="3" name="Title 2"/>
          <p:cNvSpPr>
            <a:spLocks noGrp="1"/>
          </p:cNvSpPr>
          <p:nvPr>
            <p:ph type="title"/>
          </p:nvPr>
        </p:nvSpPr>
        <p:spPr/>
        <p:txBody>
          <a:bodyPr/>
          <a:lstStyle/>
          <a:p>
            <a:r>
              <a:rPr lang="en-US" dirty="0"/>
              <a:t>Cognitive Load Experiment</a:t>
            </a:r>
          </a:p>
        </p:txBody>
      </p:sp>
      <p:sp>
        <p:nvSpPr>
          <p:cNvPr id="6" name="TextBox 5"/>
          <p:cNvSpPr txBox="1"/>
          <p:nvPr/>
        </p:nvSpPr>
        <p:spPr>
          <a:xfrm>
            <a:off x="7260471" y="3840832"/>
            <a:ext cx="4667825" cy="923330"/>
          </a:xfrm>
          <a:prstGeom prst="rect">
            <a:avLst/>
          </a:prstGeom>
          <a:noFill/>
        </p:spPr>
        <p:txBody>
          <a:bodyPr wrap="square" rtlCol="0">
            <a:spAutoFit/>
          </a:bodyPr>
          <a:lstStyle/>
          <a:p>
            <a:r>
              <a:rPr lang="en-US" dirty="0" smtClean="0">
                <a:solidFill>
                  <a:srgbClr val="0070C0"/>
                </a:solidFill>
              </a:rPr>
              <a:t>Is </a:t>
            </a:r>
            <a:r>
              <a:rPr lang="en-US" dirty="0">
                <a:solidFill>
                  <a:srgbClr val="0070C0"/>
                </a:solidFill>
              </a:rPr>
              <a:t>there sufficient evidence to suggest that the cognitive load theory (modified instruction) </a:t>
            </a:r>
            <a:r>
              <a:rPr lang="en-US" dirty="0" smtClean="0">
                <a:solidFill>
                  <a:srgbClr val="0070C0"/>
                </a:solidFill>
              </a:rPr>
              <a:t>shortened </a:t>
            </a:r>
            <a:r>
              <a:rPr lang="en-US" dirty="0">
                <a:solidFill>
                  <a:srgbClr val="0070C0"/>
                </a:solidFill>
              </a:rPr>
              <a:t>response times?</a:t>
            </a:r>
          </a:p>
        </p:txBody>
      </p:sp>
      <p:sp>
        <p:nvSpPr>
          <p:cNvPr id="2" name="Slide Number Placeholder 1"/>
          <p:cNvSpPr>
            <a:spLocks noGrp="1"/>
          </p:cNvSpPr>
          <p:nvPr>
            <p:ph type="sldNum" sz="quarter" idx="12"/>
          </p:nvPr>
        </p:nvSpPr>
        <p:spPr/>
        <p:txBody>
          <a:bodyPr/>
          <a:lstStyle/>
          <a:p>
            <a:fld id="{AF6EB086-0FB5-404F-9DB0-02BE9E698E00}" type="slidenum">
              <a:rPr lang="en-US" smtClean="0"/>
              <a:pPr/>
              <a:t>16</a:t>
            </a:fld>
            <a:endParaRPr lang="en-US"/>
          </a:p>
        </p:txBody>
      </p:sp>
    </p:spTree>
    <p:extLst>
      <p:ext uri="{BB962C8B-B14F-4D97-AF65-F5344CB8AC3E}">
        <p14:creationId xmlns:p14="http://schemas.microsoft.com/office/powerpoint/2010/main" val="403387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7280" y="1748666"/>
            <a:ext cx="5979558" cy="4566209"/>
          </a:xfrm>
          <a:prstGeom prst="rect">
            <a:avLst/>
          </a:prstGeom>
        </p:spPr>
      </p:pic>
      <p:sp>
        <p:nvSpPr>
          <p:cNvPr id="5" name="TextBox 4"/>
          <p:cNvSpPr txBox="1"/>
          <p:nvPr/>
        </p:nvSpPr>
        <p:spPr>
          <a:xfrm>
            <a:off x="4658405" y="5350164"/>
            <a:ext cx="2139696" cy="369332"/>
          </a:xfrm>
          <a:prstGeom prst="rect">
            <a:avLst/>
          </a:prstGeom>
          <a:noFill/>
        </p:spPr>
        <p:txBody>
          <a:bodyPr wrap="square" rtlCol="0">
            <a:spAutoFit/>
          </a:bodyPr>
          <a:lstStyle/>
          <a:p>
            <a:r>
              <a:rPr lang="en-US" b="1" u="sng" cap="small" smtClean="0">
                <a:solidFill>
                  <a:srgbClr val="FF0000"/>
                </a:solidFill>
              </a:rPr>
              <a:t>(censored data)</a:t>
            </a:r>
            <a:endParaRPr lang="en-US" b="1" u="sng" cap="small" dirty="0">
              <a:solidFill>
                <a:srgbClr val="FF0000"/>
              </a:solidFill>
            </a:endParaRPr>
          </a:p>
        </p:txBody>
      </p:sp>
      <p:sp>
        <p:nvSpPr>
          <p:cNvPr id="6" name="Title 2"/>
          <p:cNvSpPr>
            <a:spLocks noGrp="1"/>
          </p:cNvSpPr>
          <p:nvPr>
            <p:ph type="title"/>
          </p:nvPr>
        </p:nvSpPr>
        <p:spPr>
          <a:xfrm>
            <a:off x="1097280" y="286605"/>
            <a:ext cx="10058400" cy="1450757"/>
          </a:xfrm>
        </p:spPr>
        <p:txBody>
          <a:bodyPr/>
          <a:lstStyle/>
          <a:p>
            <a:r>
              <a:rPr lang="en-US" dirty="0"/>
              <a:t>Cognitive Load Experiment</a:t>
            </a:r>
          </a:p>
        </p:txBody>
      </p:sp>
      <p:sp>
        <p:nvSpPr>
          <p:cNvPr id="2" name="Slide Number Placeholder 1"/>
          <p:cNvSpPr>
            <a:spLocks noGrp="1"/>
          </p:cNvSpPr>
          <p:nvPr>
            <p:ph type="sldNum" sz="quarter" idx="12"/>
          </p:nvPr>
        </p:nvSpPr>
        <p:spPr/>
        <p:txBody>
          <a:bodyPr/>
          <a:lstStyle/>
          <a:p>
            <a:fld id="{AF6EB086-0FB5-404F-9DB0-02BE9E698E00}" type="slidenum">
              <a:rPr lang="en-US" smtClean="0"/>
              <a:pPr/>
              <a:t>17</a:t>
            </a:fld>
            <a:endParaRPr lang="en-US"/>
          </a:p>
        </p:txBody>
      </p:sp>
    </p:spTree>
    <p:extLst>
      <p:ext uri="{BB962C8B-B14F-4D97-AF65-F5344CB8AC3E}">
        <p14:creationId xmlns:p14="http://schemas.microsoft.com/office/powerpoint/2010/main" val="161693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97280" y="1809281"/>
            <a:ext cx="4748716" cy="4468464"/>
          </a:xfrm>
          <a:prstGeom prst="rect">
            <a:avLst/>
          </a:prstGeom>
        </p:spPr>
      </p:pic>
      <p:sp>
        <p:nvSpPr>
          <p:cNvPr id="3" name="Title 2"/>
          <p:cNvSpPr>
            <a:spLocks noGrp="1"/>
          </p:cNvSpPr>
          <p:nvPr>
            <p:ph type="title"/>
          </p:nvPr>
        </p:nvSpPr>
        <p:spPr>
          <a:xfrm>
            <a:off x="1097280" y="286605"/>
            <a:ext cx="10058400" cy="1450757"/>
          </a:xfrm>
        </p:spPr>
        <p:txBody>
          <a:bodyPr/>
          <a:lstStyle/>
          <a:p>
            <a:r>
              <a:rPr lang="en-US" dirty="0"/>
              <a:t>Cognitive Load Experiment</a:t>
            </a:r>
          </a:p>
        </p:txBody>
      </p:sp>
      <p:sp>
        <p:nvSpPr>
          <p:cNvPr id="2" name="Slide Number Placeholder 1"/>
          <p:cNvSpPr>
            <a:spLocks noGrp="1"/>
          </p:cNvSpPr>
          <p:nvPr>
            <p:ph type="sldNum" sz="quarter" idx="12"/>
          </p:nvPr>
        </p:nvSpPr>
        <p:spPr/>
        <p:txBody>
          <a:bodyPr/>
          <a:lstStyle/>
          <a:p>
            <a:fld id="{AF6EB086-0FB5-404F-9DB0-02BE9E698E00}" type="slidenum">
              <a:rPr lang="en-US" smtClean="0"/>
              <a:pPr/>
              <a:t>18</a:t>
            </a:fld>
            <a:endParaRPr lang="en-US"/>
          </a:p>
        </p:txBody>
      </p:sp>
    </p:spTree>
    <p:extLst>
      <p:ext uri="{BB962C8B-B14F-4D97-AF65-F5344CB8AC3E}">
        <p14:creationId xmlns:p14="http://schemas.microsoft.com/office/powerpoint/2010/main" val="4225147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97280" y="1763970"/>
            <a:ext cx="5815736" cy="3649278"/>
          </a:xfrm>
          <a:prstGeom prst="rect">
            <a:avLst/>
          </a:prstGeom>
        </p:spPr>
      </p:pic>
      <p:sp>
        <p:nvSpPr>
          <p:cNvPr id="5" name="Rectangle 4"/>
          <p:cNvSpPr/>
          <p:nvPr/>
        </p:nvSpPr>
        <p:spPr>
          <a:xfrm>
            <a:off x="347471" y="5413248"/>
            <a:ext cx="11664419" cy="923330"/>
          </a:xfrm>
          <a:prstGeom prst="rect">
            <a:avLst/>
          </a:prstGeom>
        </p:spPr>
        <p:txBody>
          <a:bodyPr wrap="square">
            <a:spAutoFit/>
          </a:bodyPr>
          <a:lstStyle/>
          <a:p>
            <a:r>
              <a:rPr lang="en-US" b="1" dirty="0" smtClean="0"/>
              <a:t>Statistical Conclusion: </a:t>
            </a:r>
            <a:r>
              <a:rPr lang="en-US" dirty="0" smtClean="0"/>
              <a:t>The </a:t>
            </a:r>
            <a:r>
              <a:rPr lang="en-US" dirty="0"/>
              <a:t>data provide convincing evidence that </a:t>
            </a:r>
            <a:r>
              <a:rPr lang="en-US" dirty="0" smtClean="0"/>
              <a:t>the distribution of times to solve </a:t>
            </a:r>
            <a:r>
              <a:rPr lang="en-US" dirty="0"/>
              <a:t>the </a:t>
            </a:r>
            <a:r>
              <a:rPr lang="en-US" dirty="0" smtClean="0"/>
              <a:t>problem for students in “modiﬁed” group is larger for the “conventional</a:t>
            </a:r>
            <a:r>
              <a:rPr lang="en-US" dirty="0"/>
              <a:t>” </a:t>
            </a:r>
            <a:r>
              <a:rPr lang="en-US" dirty="0" smtClean="0"/>
              <a:t>group </a:t>
            </a:r>
            <a:r>
              <a:rPr lang="en-US" dirty="0"/>
              <a:t>(</a:t>
            </a:r>
            <a:r>
              <a:rPr lang="en-US" dirty="0" smtClean="0"/>
              <a:t>one-sided rank-sum test, normal approximation w/ C.C. p-value = 0.0013).</a:t>
            </a:r>
            <a:endParaRPr lang="en-US" dirty="0"/>
          </a:p>
        </p:txBody>
      </p:sp>
      <p:sp>
        <p:nvSpPr>
          <p:cNvPr id="6" name="Title 2"/>
          <p:cNvSpPr>
            <a:spLocks noGrp="1"/>
          </p:cNvSpPr>
          <p:nvPr>
            <p:ph type="title"/>
          </p:nvPr>
        </p:nvSpPr>
        <p:spPr>
          <a:xfrm>
            <a:off x="1097280" y="286605"/>
            <a:ext cx="10058400" cy="1450757"/>
          </a:xfrm>
        </p:spPr>
        <p:txBody>
          <a:bodyPr/>
          <a:lstStyle/>
          <a:p>
            <a:r>
              <a:rPr lang="en-US" dirty="0"/>
              <a:t>Cognitive Load </a:t>
            </a:r>
            <a:r>
              <a:rPr lang="en-US" dirty="0" smtClean="0"/>
              <a:t>Experiment: </a:t>
            </a:r>
            <a:br>
              <a:rPr lang="en-US" dirty="0" smtClean="0"/>
            </a:br>
            <a:r>
              <a:rPr lang="en-US" dirty="0" smtClean="0"/>
              <a:t>Normal Approximation</a:t>
            </a:r>
            <a:endParaRPr lang="en-US" dirty="0"/>
          </a:p>
        </p:txBody>
      </p:sp>
      <p:cxnSp>
        <p:nvCxnSpPr>
          <p:cNvPr id="3" name="Straight Arrow Connector 2"/>
          <p:cNvCxnSpPr/>
          <p:nvPr/>
        </p:nvCxnSpPr>
        <p:spPr>
          <a:xfrm flipH="1">
            <a:off x="11620228" y="5048515"/>
            <a:ext cx="20548" cy="729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662721" y="4617579"/>
            <a:ext cx="2349169" cy="369332"/>
          </a:xfrm>
          <a:prstGeom prst="rect">
            <a:avLst/>
          </a:prstGeom>
          <a:noFill/>
        </p:spPr>
        <p:txBody>
          <a:bodyPr wrap="none" rtlCol="0">
            <a:spAutoFit/>
          </a:bodyPr>
          <a:lstStyle/>
          <a:p>
            <a:r>
              <a:rPr lang="en-US" b="1" u="sng" cap="small" dirty="0" smtClean="0">
                <a:solidFill>
                  <a:srgbClr val="FF0000"/>
                </a:solidFill>
              </a:rPr>
              <a:t>(continuity correction)</a:t>
            </a:r>
            <a:endParaRPr lang="en-US" b="1" u="sng" cap="small" dirty="0">
              <a:solidFill>
                <a:srgbClr val="FF0000"/>
              </a:solidFill>
            </a:endParaRPr>
          </a:p>
        </p:txBody>
      </p:sp>
      <p:sp>
        <p:nvSpPr>
          <p:cNvPr id="2" name="Slide Number Placeholder 1"/>
          <p:cNvSpPr>
            <a:spLocks noGrp="1"/>
          </p:cNvSpPr>
          <p:nvPr>
            <p:ph type="sldNum" sz="quarter" idx="12"/>
          </p:nvPr>
        </p:nvSpPr>
        <p:spPr/>
        <p:txBody>
          <a:bodyPr/>
          <a:lstStyle/>
          <a:p>
            <a:fld id="{AF6EB086-0FB5-404F-9DB0-02BE9E698E00}" type="slidenum">
              <a:rPr lang="en-US" smtClean="0"/>
              <a:pPr/>
              <a:t>19</a:t>
            </a:fld>
            <a:endParaRPr lang="en-US"/>
          </a:p>
        </p:txBody>
      </p:sp>
    </p:spTree>
    <p:extLst>
      <p:ext uri="{BB962C8B-B14F-4D97-AF65-F5344CB8AC3E}">
        <p14:creationId xmlns:p14="http://schemas.microsoft.com/office/powerpoint/2010/main" val="2706226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1839" y="251461"/>
            <a:ext cx="8723913" cy="5962624"/>
          </a:xfrm>
        </p:spPr>
      </p:pic>
      <p:sp>
        <p:nvSpPr>
          <p:cNvPr id="5" name="TextBox 4"/>
          <p:cNvSpPr txBox="1"/>
          <p:nvPr/>
        </p:nvSpPr>
        <p:spPr>
          <a:xfrm>
            <a:off x="514350" y="422910"/>
            <a:ext cx="2491740" cy="954107"/>
          </a:xfrm>
          <a:prstGeom prst="rect">
            <a:avLst/>
          </a:prstGeom>
          <a:noFill/>
        </p:spPr>
        <p:txBody>
          <a:bodyPr wrap="square" rtlCol="0">
            <a:spAutoFit/>
          </a:bodyPr>
          <a:lstStyle/>
          <a:p>
            <a:r>
              <a:rPr lang="en-US" sz="2800" dirty="0" smtClean="0"/>
              <a:t>Epigenetics &amp; Smoking</a:t>
            </a:r>
            <a:endParaRPr lang="en-US" sz="2800" dirty="0"/>
          </a:p>
        </p:txBody>
      </p:sp>
      <p:sp>
        <p:nvSpPr>
          <p:cNvPr id="2" name="Slide Number Placeholder 1"/>
          <p:cNvSpPr>
            <a:spLocks noGrp="1"/>
          </p:cNvSpPr>
          <p:nvPr>
            <p:ph type="sldNum" sz="quarter" idx="12"/>
          </p:nvPr>
        </p:nvSpPr>
        <p:spPr/>
        <p:txBody>
          <a:bodyPr/>
          <a:lstStyle/>
          <a:p>
            <a:fld id="{AF6EB086-0FB5-404F-9DB0-02BE9E698E00}" type="slidenum">
              <a:rPr lang="en-US" smtClean="0"/>
              <a:pPr/>
              <a:t>2</a:t>
            </a:fld>
            <a:endParaRPr lang="en-US"/>
          </a:p>
        </p:txBody>
      </p:sp>
    </p:spTree>
    <p:extLst>
      <p:ext uri="{BB962C8B-B14F-4D97-AF65-F5344CB8AC3E}">
        <p14:creationId xmlns:p14="http://schemas.microsoft.com/office/powerpoint/2010/main" val="1506476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Load Experiment: </a:t>
            </a:r>
            <a:br>
              <a:rPr lang="en-US" dirty="0"/>
            </a:br>
            <a:r>
              <a:rPr lang="en-US" dirty="0" smtClean="0"/>
              <a:t>Using SAS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 y="1922367"/>
            <a:ext cx="5715000" cy="2082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5054600"/>
            <a:ext cx="5448300" cy="116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940" y="2182717"/>
            <a:ext cx="1270000" cy="5207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7940" y="3148772"/>
            <a:ext cx="1295400" cy="5080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90840" y="101600"/>
            <a:ext cx="4089400" cy="6121400"/>
          </a:xfrm>
          <a:prstGeom prst="rect">
            <a:avLst/>
          </a:prstGeom>
        </p:spPr>
      </p:pic>
      <p:cxnSp>
        <p:nvCxnSpPr>
          <p:cNvPr id="10" name="Straight Arrow Connector 9"/>
          <p:cNvCxnSpPr/>
          <p:nvPr/>
        </p:nvCxnSpPr>
        <p:spPr>
          <a:xfrm>
            <a:off x="7772400" y="3474720"/>
            <a:ext cx="3051810" cy="914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965960" y="5532120"/>
            <a:ext cx="8858250" cy="29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AF6EB086-0FB5-404F-9DB0-02BE9E698E00}" type="slidenum">
              <a:rPr lang="en-US" smtClean="0"/>
              <a:pPr/>
              <a:t>20</a:t>
            </a:fld>
            <a:endParaRPr lang="en-US"/>
          </a:p>
        </p:txBody>
      </p:sp>
    </p:spTree>
    <p:extLst>
      <p:ext uri="{BB962C8B-B14F-4D97-AF65-F5344CB8AC3E}">
        <p14:creationId xmlns:p14="http://schemas.microsoft.com/office/powerpoint/2010/main" val="1857825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99914" y="167651"/>
            <a:ext cx="7562519" cy="369332"/>
          </a:xfrm>
          <a:prstGeom prst="rect">
            <a:avLst/>
          </a:prstGeom>
          <a:noFill/>
        </p:spPr>
        <p:txBody>
          <a:bodyPr wrap="none" rtlCol="0">
            <a:spAutoFit/>
          </a:bodyPr>
          <a:lstStyle/>
          <a:p>
            <a:r>
              <a:rPr lang="en-US" dirty="0" smtClean="0"/>
              <a:t>(Adding                     here produces the exact statistics and confidence intervals)</a:t>
            </a:r>
            <a:endParaRPr lang="en-US" dirty="0"/>
          </a:p>
        </p:txBody>
      </p:sp>
      <p:pic>
        <p:nvPicPr>
          <p:cNvPr id="4" name="Content Placeholder 3"/>
          <p:cNvPicPr>
            <a:picLocks noGrp="1" noChangeAspect="1"/>
          </p:cNvPicPr>
          <p:nvPr>
            <p:ph idx="1"/>
          </p:nvPr>
        </p:nvPicPr>
        <p:blipFill>
          <a:blip r:embed="rId3"/>
          <a:stretch>
            <a:fillRect/>
          </a:stretch>
        </p:blipFill>
        <p:spPr>
          <a:xfrm>
            <a:off x="624563" y="2776376"/>
            <a:ext cx="6008898" cy="2680586"/>
          </a:xfrm>
          <a:prstGeom prst="rect">
            <a:avLst/>
          </a:prstGeom>
        </p:spPr>
      </p:pic>
      <p:sp>
        <p:nvSpPr>
          <p:cNvPr id="5" name="Rectangle 4"/>
          <p:cNvSpPr/>
          <p:nvPr/>
        </p:nvSpPr>
        <p:spPr>
          <a:xfrm>
            <a:off x="624563" y="5371684"/>
            <a:ext cx="11402568" cy="923330"/>
          </a:xfrm>
          <a:prstGeom prst="rect">
            <a:avLst/>
          </a:prstGeom>
        </p:spPr>
        <p:txBody>
          <a:bodyPr wrap="square">
            <a:spAutoFit/>
          </a:bodyPr>
          <a:lstStyle/>
          <a:p>
            <a:r>
              <a:rPr lang="en-US" b="1" dirty="0"/>
              <a:t>Statistical </a:t>
            </a:r>
            <a:r>
              <a:rPr lang="en-US" b="1" dirty="0" smtClean="0"/>
              <a:t>Conclusion (continued): </a:t>
            </a:r>
            <a:r>
              <a:rPr lang="en-US" dirty="0" smtClean="0"/>
              <a:t>A range of plausible values the difference in median for the  “modified” distribution vs. the “traditional” is [-158, -59] s. (95% conﬁdence </a:t>
            </a:r>
            <a:r>
              <a:rPr lang="en-US" dirty="0"/>
              <a:t>interval </a:t>
            </a:r>
            <a:r>
              <a:rPr lang="en-US" dirty="0" smtClean="0"/>
              <a:t>based on a rank-sum test) with a point-estimate of 108.5 s.</a:t>
            </a:r>
            <a:endParaRPr lang="en-US" dirty="0"/>
          </a:p>
          <a:p>
            <a:endParaRPr lang="en-US" dirty="0"/>
          </a:p>
        </p:txBody>
      </p:sp>
      <p:sp>
        <p:nvSpPr>
          <p:cNvPr id="7" name="Title 2"/>
          <p:cNvSpPr>
            <a:spLocks noGrp="1"/>
          </p:cNvSpPr>
          <p:nvPr>
            <p:ph type="title"/>
          </p:nvPr>
        </p:nvSpPr>
        <p:spPr>
          <a:xfrm>
            <a:off x="1097280" y="286605"/>
            <a:ext cx="10058400" cy="1450757"/>
          </a:xfrm>
        </p:spPr>
        <p:txBody>
          <a:bodyPr/>
          <a:lstStyle/>
          <a:p>
            <a:r>
              <a:rPr lang="en-US" dirty="0"/>
              <a:t>Cognitive Load </a:t>
            </a:r>
            <a:r>
              <a:rPr lang="en-US" dirty="0" smtClean="0"/>
              <a:t>Experiment:</a:t>
            </a:r>
            <a:br>
              <a:rPr lang="en-US" dirty="0" smtClean="0"/>
            </a:br>
            <a:r>
              <a:rPr lang="en-US" dirty="0" smtClean="0"/>
              <a:t>Confidence Interval (Chap. 4.2.4)</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563" y="1741267"/>
            <a:ext cx="6552092" cy="1111943"/>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0446" y="2846136"/>
            <a:ext cx="5219700" cy="1409700"/>
          </a:xfrm>
          <a:prstGeom prst="rect">
            <a:avLst/>
          </a:prstGeom>
        </p:spPr>
      </p:pic>
      <p:cxnSp>
        <p:nvCxnSpPr>
          <p:cNvPr id="9" name="Straight Arrow Connector 8"/>
          <p:cNvCxnSpPr/>
          <p:nvPr/>
        </p:nvCxnSpPr>
        <p:spPr>
          <a:xfrm>
            <a:off x="2119745" y="2479964"/>
            <a:ext cx="7051964" cy="3622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Frame 11"/>
          <p:cNvSpPr/>
          <p:nvPr/>
        </p:nvSpPr>
        <p:spPr>
          <a:xfrm>
            <a:off x="6720446" y="3751405"/>
            <a:ext cx="4155372" cy="27958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Slide Number Placeholder 5"/>
          <p:cNvSpPr>
            <a:spLocks noGrp="1"/>
          </p:cNvSpPr>
          <p:nvPr>
            <p:ph type="sldNum" sz="quarter" idx="12"/>
          </p:nvPr>
        </p:nvSpPr>
        <p:spPr/>
        <p:txBody>
          <a:bodyPr/>
          <a:lstStyle/>
          <a:p>
            <a:fld id="{AF6EB086-0FB5-404F-9DB0-02BE9E698E00}" type="slidenum">
              <a:rPr lang="en-US" smtClean="0"/>
              <a:pPr/>
              <a:t>21</a:t>
            </a:fld>
            <a:endParaRPr lang="en-US"/>
          </a:p>
        </p:txBody>
      </p:sp>
      <p:cxnSp>
        <p:nvCxnSpPr>
          <p:cNvPr id="10" name="Straight Arrow Connector 9"/>
          <p:cNvCxnSpPr/>
          <p:nvPr/>
        </p:nvCxnSpPr>
        <p:spPr>
          <a:xfrm>
            <a:off x="10016836" y="2611603"/>
            <a:ext cx="414204" cy="5380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99713" y="1965272"/>
            <a:ext cx="4627418" cy="646331"/>
          </a:xfrm>
          <a:prstGeom prst="rect">
            <a:avLst/>
          </a:prstGeom>
          <a:noFill/>
        </p:spPr>
        <p:txBody>
          <a:bodyPr wrap="square" rtlCol="0">
            <a:spAutoFit/>
          </a:bodyPr>
          <a:lstStyle/>
          <a:p>
            <a:r>
              <a:rPr lang="en-US" dirty="0" smtClean="0"/>
              <a:t>Looks at the </a:t>
            </a:r>
            <a:r>
              <a:rPr lang="en-US" smtClean="0"/>
              <a:t>median value of all pairwise differences between the two groups in the data</a:t>
            </a:r>
            <a:endParaRPr lang="en-US"/>
          </a:p>
        </p:txBody>
      </p:sp>
      <mc:AlternateContent xmlns:mc="http://schemas.openxmlformats.org/markup-compatibility/2006" xmlns:a14="http://schemas.microsoft.com/office/drawing/2010/main">
        <mc:Choice Requires="a14">
          <p:sp>
            <p:nvSpPr>
              <p:cNvPr id="13" name="TextBox 12"/>
              <p:cNvSpPr txBox="1"/>
              <p:nvPr/>
            </p:nvSpPr>
            <p:spPr>
              <a:xfrm>
                <a:off x="6633461" y="4552248"/>
                <a:ext cx="5558539" cy="948208"/>
              </a:xfrm>
              <a:prstGeom prst="rect">
                <a:avLst/>
              </a:prstGeom>
              <a:noFill/>
            </p:spPr>
            <p:txBody>
              <a:bodyPr wrap="square" rtlCol="0">
                <a:spAutoFit/>
              </a:bodyPr>
              <a:lstStyle/>
              <a:p>
                <a:r>
                  <a:rPr lang="en-US" b="1" dirty="0" smtClean="0"/>
                  <a:t>Asymptotic: </a:t>
                </a:r>
              </a:p>
              <a:p>
                <a:r>
                  <a:rPr lang="en-US" dirty="0" smtClean="0"/>
                  <a:t>midpoint - </a:t>
                </a:r>
                <a14:m>
                  <m:oMath xmlns:m="http://schemas.openxmlformats.org/officeDocument/2006/math">
                    <m:sSub>
                      <m:sSubPr>
                        <m:ctrlPr>
                          <a:rPr lang="en-US" i="1" smtClean="0">
                            <a:latin typeface="Cambria Math" charset="0"/>
                          </a:rPr>
                        </m:ctrlPr>
                      </m:sSubPr>
                      <m:e>
                        <m:r>
                          <a:rPr lang="en-US" b="0" i="1" smtClean="0">
                            <a:latin typeface="Cambria Math" charset="0"/>
                          </a:rPr>
                          <m:t>𝑧</m:t>
                        </m:r>
                      </m:e>
                      <m:sub>
                        <m:r>
                          <a:rPr lang="en-US" i="1" smtClean="0">
                            <a:latin typeface="Cambria Math" charset="0"/>
                            <a:ea typeface="Cambria Math" charset="0"/>
                            <a:cs typeface="Cambria Math" charset="0"/>
                          </a:rPr>
                          <m:t>𝛼</m:t>
                        </m:r>
                        <m:r>
                          <a:rPr lang="en-US" b="0" i="1" smtClean="0">
                            <a:latin typeface="Cambria Math" charset="0"/>
                            <a:ea typeface="Cambria Math" charset="0"/>
                            <a:cs typeface="Cambria Math" charset="0"/>
                          </a:rPr>
                          <m:t>/2</m:t>
                        </m:r>
                      </m:sub>
                    </m:sSub>
                  </m:oMath>
                </a14:m>
                <a:r>
                  <a:rPr lang="en-US" dirty="0" smtClean="0"/>
                  <a:t>SE = </a:t>
                </a:r>
                <a:r>
                  <a:rPr lang="en-US" dirty="0"/>
                  <a:t>-108.5 </a:t>
                </a:r>
                <a:r>
                  <a:rPr lang="en-US" dirty="0" smtClean="0"/>
                  <a:t>– </a:t>
                </a:r>
                <a14:m>
                  <m:oMath xmlns:m="http://schemas.openxmlformats.org/officeDocument/2006/math">
                    <m:r>
                      <a:rPr lang="en-US" b="0" i="1" smtClean="0">
                        <a:latin typeface="Cambria Math" charset="0"/>
                      </a:rPr>
                      <m:t>1.96∗26.2760</m:t>
                    </m:r>
                  </m:oMath>
                </a14:m>
                <a:r>
                  <a:rPr lang="en-US" dirty="0" smtClean="0"/>
                  <a:t> = [-160,-57]</a:t>
                </a:r>
                <a:endParaRPr lang="en-US" dirty="0"/>
              </a:p>
              <a:p>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633461" y="4552248"/>
                <a:ext cx="5558539" cy="948208"/>
              </a:xfrm>
              <a:prstGeom prst="rect">
                <a:avLst/>
              </a:prstGeom>
              <a:blipFill rotWithShape="0">
                <a:blip r:embed="rId6"/>
                <a:stretch>
                  <a:fillRect l="-877" t="-3871"/>
                </a:stretch>
              </a:blipFill>
            </p:spPr>
            <p:txBody>
              <a:bodyPr/>
              <a:lstStyle/>
              <a:p>
                <a:r>
                  <a:rPr lang="en-US">
                    <a:noFill/>
                  </a:rPr>
                  <a:t> </a:t>
                </a:r>
              </a:p>
            </p:txBody>
          </p:sp>
        </mc:Fallback>
      </mc:AlternateContent>
      <p:cxnSp>
        <p:nvCxnSpPr>
          <p:cNvPr id="14" name="Straight Arrow Connector 13"/>
          <p:cNvCxnSpPr/>
          <p:nvPr/>
        </p:nvCxnSpPr>
        <p:spPr>
          <a:xfrm>
            <a:off x="526473" y="517090"/>
            <a:ext cx="1468582" cy="19589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0955" y="242392"/>
            <a:ext cx="1054100" cy="254000"/>
          </a:xfrm>
          <a:prstGeom prst="rect">
            <a:avLst/>
          </a:prstGeom>
        </p:spPr>
      </p:pic>
      <p:cxnSp>
        <p:nvCxnSpPr>
          <p:cNvPr id="19" name="Straight Arrow Connector 18"/>
          <p:cNvCxnSpPr/>
          <p:nvPr/>
        </p:nvCxnSpPr>
        <p:spPr>
          <a:xfrm>
            <a:off x="8994098" y="3843438"/>
            <a:ext cx="129096" cy="107868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7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P spid="12" grpId="0" animBg="1"/>
      <p:bldP spid="11"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Welch’s </a:t>
            </a:r>
            <a:r>
              <a:rPr lang="en-US" dirty="0" smtClean="0"/>
              <a:t>T-Tools</a:t>
            </a:r>
            <a:endParaRPr lang="en-US" dirty="0"/>
          </a:p>
        </p:txBody>
      </p:sp>
      <p:sp>
        <p:nvSpPr>
          <p:cNvPr id="4" name="Slide Number Placeholder 3"/>
          <p:cNvSpPr>
            <a:spLocks noGrp="1"/>
          </p:cNvSpPr>
          <p:nvPr>
            <p:ph type="sldNum" sz="quarter" idx="12"/>
          </p:nvPr>
        </p:nvSpPr>
        <p:spPr/>
        <p:txBody>
          <a:bodyPr/>
          <a:lstStyle/>
          <a:p>
            <a:pPr>
              <a:defRPr/>
            </a:pPr>
            <a:fld id="{16839AA6-FA43-43D2-AC30-6B73533D2B62}" type="slidenum">
              <a:rPr lang="en-US" altLang="en-US" smtClean="0"/>
              <a:pPr>
                <a:defRPr/>
              </a:pPr>
              <a:t>22</a:t>
            </a:fld>
            <a:endParaRPr lang="en-US" altLang="en-US"/>
          </a:p>
        </p:txBody>
      </p:sp>
    </p:spTree>
    <p:extLst>
      <p:ext uri="{BB962C8B-B14F-4D97-AF65-F5344CB8AC3E}">
        <p14:creationId xmlns:p14="http://schemas.microsoft.com/office/powerpoint/2010/main" val="820943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Creativity </a:t>
            </a:r>
            <a:r>
              <a:rPr lang="en-US" dirty="0" smtClean="0"/>
              <a:t>Study: Reminder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46959" y="3160184"/>
                <a:ext cx="7777702" cy="3171168"/>
              </a:xfrm>
            </p:spPr>
            <p:txBody>
              <a:bodyPr>
                <a:normAutofit fontScale="85000" lnSpcReduction="20000"/>
              </a:bodyPr>
              <a:lstStyle/>
              <a:p>
                <a:pPr>
                  <a:buFont typeface="Arial" charset="0"/>
                  <a:buChar char="•"/>
                </a:pPr>
                <a:r>
                  <a:rPr lang="en-US" dirty="0" smtClean="0"/>
                  <a:t>We additionally need to know/estimate the standard deviation of </a:t>
                </a:r>
                <a14:m>
                  <m:oMath xmlns:m="http://schemas.openxmlformats.org/officeDocument/2006/math">
                    <m:sSub>
                      <m:sSubPr>
                        <m:ctrlPr>
                          <a:rPr lang="en-US" i="1">
                            <a:latin typeface="Cambria Math" charset="0"/>
                            <a:ea typeface="Cambria Math" charset="0"/>
                            <a:cs typeface="Cambria Math" charset="0"/>
                          </a:rPr>
                        </m:ctrlPr>
                      </m:sSubPr>
                      <m:e>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endParaRPr lang="en-US" dirty="0" smtClean="0"/>
              </a:p>
              <a:p>
                <a:pPr>
                  <a:buFont typeface="Arial" charset="0"/>
                  <a:buChar char="•"/>
                </a:pPr>
                <a:r>
                  <a:rPr lang="en-US" dirty="0"/>
                  <a:t> </a:t>
                </a:r>
                <a:r>
                  <a:rPr lang="en-US" dirty="0" smtClean="0"/>
                  <a:t>There are two ways mentioned in the book</a:t>
                </a:r>
              </a:p>
              <a:p>
                <a:pPr marL="749808" lvl="1" indent="-457200">
                  <a:buFont typeface="+mj-lt"/>
                  <a:buAutoNum type="arabicPeriod"/>
                </a:pPr>
                <a:r>
                  <a:rPr lang="en-US" dirty="0" smtClean="0"/>
                  <a:t>Pooled SD</a:t>
                </a:r>
              </a:p>
              <a:p>
                <a:pPr marL="749808" lvl="1" indent="-457200">
                  <a:buFont typeface="+mj-lt"/>
                  <a:buAutoNum type="arabicPeriod"/>
                </a:pPr>
                <a:r>
                  <a:rPr lang="en-US" dirty="0" smtClean="0"/>
                  <a:t>Welch’s SD </a:t>
                </a:r>
              </a:p>
              <a:p>
                <a:pPr>
                  <a:buFont typeface="Arial" charset="0"/>
                  <a:buChar char="•"/>
                </a:pPr>
                <a:r>
                  <a:rPr lang="en-US" dirty="0" smtClean="0">
                    <a:latin typeface="Cambria Math" charset="0"/>
                  </a:rPr>
                  <a:t>To create the pooled SD, we need to assume that </a:t>
                </a:r>
                <a14:m>
                  <m:oMath xmlns:m="http://schemas.openxmlformats.org/officeDocument/2006/math">
                    <m:sSub>
                      <m:sSubPr>
                        <m:ctrlPr>
                          <a:rPr lang="en-US" i="1" smtClean="0">
                            <a:latin typeface="Cambria Math" charset="0"/>
                          </a:rPr>
                        </m:ctrlPr>
                      </m:sSubPr>
                      <m:e>
                        <m:r>
                          <a:rPr lang="en-US" i="1" smtClean="0">
                            <a:latin typeface="Cambria Math" charset="0"/>
                            <a:ea typeface="Cambria Math" charset="0"/>
                            <a:cs typeface="Cambria Math" charset="0"/>
                          </a:rPr>
                          <m:t>𝜎</m:t>
                        </m:r>
                      </m:e>
                      <m:sub>
                        <m:r>
                          <a:rPr lang="en-US" b="0" i="1" smtClean="0">
                            <a:latin typeface="Cambria Math" charset="0"/>
                          </a:rPr>
                          <m:t>𝐼</m:t>
                        </m:r>
                      </m:sub>
                    </m:sSub>
                    <m:r>
                      <a:rPr lang="en-US" b="0" i="1" smtClean="0">
                        <a:latin typeface="Cambria Math" charset="0"/>
                      </a:rPr>
                      <m:t>=</m:t>
                    </m:r>
                    <m:sSub>
                      <m:sSubPr>
                        <m:ctrlPr>
                          <a:rPr lang="en-US" i="1">
                            <a:latin typeface="Cambria Math" charset="0"/>
                          </a:rPr>
                        </m:ctrlPr>
                      </m:sSubPr>
                      <m:e>
                        <m:r>
                          <a:rPr lang="en-US" i="1">
                            <a:latin typeface="Cambria Math" charset="0"/>
                            <a:ea typeface="Cambria Math" charset="0"/>
                            <a:cs typeface="Cambria Math" charset="0"/>
                          </a:rPr>
                          <m:t>𝜎</m:t>
                        </m:r>
                      </m:e>
                      <m:sub>
                        <m:r>
                          <a:rPr lang="en-US" b="0" i="1" smtClean="0">
                            <a:latin typeface="Cambria Math" charset="0"/>
                            <a:ea typeface="Cambria Math" charset="0"/>
                            <a:cs typeface="Cambria Math" charset="0"/>
                          </a:rPr>
                          <m:t>𝐸</m:t>
                        </m:r>
                      </m:sub>
                    </m:sSub>
                  </m:oMath>
                </a14:m>
                <a:endParaRPr lang="en-US" b="0" dirty="0" smtClean="0">
                  <a:latin typeface="Cambria Math" charset="0"/>
                </a:endParaRPr>
              </a:p>
              <a:p>
                <a:pPr>
                  <a:buFont typeface="Arial" charset="0"/>
                  <a:buChar char="•"/>
                </a:pPr>
                <a:r>
                  <a:rPr lang="en-US" dirty="0" smtClean="0">
                    <a:latin typeface="Cambria Math" charset="0"/>
                  </a:rPr>
                  <a:t>Then, we can form an estimate of this common standard deviation via</a:t>
                </a:r>
                <a:endParaRPr lang="en-US" b="0" dirty="0" smtClean="0">
                  <a:latin typeface="Cambria Math" charset="0"/>
                </a:endParaRPr>
              </a:p>
              <a:p>
                <a:pPr>
                  <a:buFont typeface="Arial" charset="0"/>
                  <a:buChar char="•"/>
                </a:pPr>
                <a14:m>
                  <m:oMath xmlns:m="http://schemas.openxmlformats.org/officeDocument/2006/math">
                    <m:sSub>
                      <m:sSubPr>
                        <m:ctrlPr>
                          <a:rPr lang="en-US" b="0" i="1" smtClean="0">
                            <a:latin typeface="Cambria Math" charset="0"/>
                          </a:rPr>
                        </m:ctrlPr>
                      </m:sSubPr>
                      <m:e>
                        <m:r>
                          <a:rPr lang="en-US" b="0" i="1" smtClean="0">
                            <a:latin typeface="Cambria Math" charset="0"/>
                          </a:rPr>
                          <m:t>𝑠</m:t>
                        </m:r>
                      </m:e>
                      <m:sub>
                        <m:r>
                          <a:rPr lang="en-US" b="0" i="1" smtClean="0">
                            <a:latin typeface="Cambria Math" charset="0"/>
                          </a:rPr>
                          <m:t>𝑝</m:t>
                        </m:r>
                      </m:sub>
                    </m:sSub>
                    <m:r>
                      <a:rPr lang="en-US" b="0" i="1" smtClean="0">
                        <a:latin typeface="Cambria Math" charset="0"/>
                      </a:rPr>
                      <m:t>=</m:t>
                    </m:r>
                    <m:rad>
                      <m:radPr>
                        <m:degHide m:val="on"/>
                        <m:ctrlPr>
                          <a:rPr lang="en-US" i="1">
                            <a:latin typeface="Cambria Math" charset="0"/>
                          </a:rPr>
                        </m:ctrlPr>
                      </m:radPr>
                      <m:deg/>
                      <m:e>
                        <m:f>
                          <m:fPr>
                            <m:ctrlPr>
                              <a:rPr lang="bg-BG" i="1">
                                <a:latin typeface="Cambria Math" charset="0"/>
                              </a:rPr>
                            </m:ctrlPr>
                          </m:fPr>
                          <m:num>
                            <m:r>
                              <a:rPr lang="en-US" b="0" i="1" smtClean="0">
                                <a:latin typeface="Cambria Math" charset="0"/>
                              </a:rPr>
                              <m:t>(</m:t>
                            </m:r>
                            <m:sSubSup>
                              <m:sSubSupPr>
                                <m:ctrlPr>
                                  <a:rPr lang="en-US" i="1">
                                    <a:latin typeface="Cambria Math" charset="0"/>
                                  </a:rPr>
                                </m:ctrlPr>
                              </m:sSubSupPr>
                              <m:e>
                                <m:sSub>
                                  <m:sSubPr>
                                    <m:ctrlPr>
                                      <a:rPr lang="en-US" i="1" smtClean="0">
                                        <a:latin typeface="Cambria Math" charset="0"/>
                                      </a:rPr>
                                    </m:ctrlPr>
                                  </m:sSubPr>
                                  <m:e>
                                    <m:r>
                                      <a:rPr lang="en-US" b="0" i="1" smtClean="0">
                                        <a:latin typeface="Cambria Math" charset="0"/>
                                      </a:rPr>
                                      <m:t>𝑛</m:t>
                                    </m:r>
                                  </m:e>
                                  <m:sub>
                                    <m:r>
                                      <a:rPr lang="en-US" b="0" i="1" smtClean="0">
                                        <a:latin typeface="Cambria Math" charset="0"/>
                                      </a:rPr>
                                      <m:t>𝐼</m:t>
                                    </m:r>
                                  </m:sub>
                                </m:sSub>
                                <m:r>
                                  <a:rPr lang="en-US" b="0" i="1" smtClean="0">
                                    <a:latin typeface="Cambria Math" charset="0"/>
                                  </a:rPr>
                                  <m:t>−1) </m:t>
                                </m:r>
                                <m:r>
                                  <a:rPr lang="en-US" i="1">
                                    <a:latin typeface="Cambria Math" charset="0"/>
                                  </a:rPr>
                                  <m:t>𝑠</m:t>
                                </m:r>
                              </m:e>
                              <m:sub>
                                <m:r>
                                  <a:rPr lang="en-US" i="1">
                                    <a:latin typeface="Cambria Math" charset="0"/>
                                  </a:rPr>
                                  <m:t>𝐼</m:t>
                                </m:r>
                              </m:sub>
                              <m:sup>
                                <m:r>
                                  <a:rPr lang="en-US" i="1">
                                    <a:latin typeface="Cambria Math" charset="0"/>
                                  </a:rPr>
                                  <m:t>2</m:t>
                                </m:r>
                              </m:sup>
                            </m:sSubSup>
                            <m:r>
                              <a:rPr lang="en-US" b="0" i="1" smtClean="0">
                                <a:latin typeface="Cambria Math" charset="0"/>
                              </a:rPr>
                              <m:t>+ </m:t>
                            </m:r>
                            <m:r>
                              <a:rPr lang="en-US" i="1">
                                <a:latin typeface="Cambria Math" charset="0"/>
                              </a:rPr>
                              <m:t>(</m:t>
                            </m:r>
                            <m:sSubSup>
                              <m:sSubSupPr>
                                <m:ctrlPr>
                                  <a:rPr lang="en-US" i="1">
                                    <a:latin typeface="Cambria Math" charset="0"/>
                                  </a:rPr>
                                </m:ctrlPr>
                              </m:sSubSupPr>
                              <m:e>
                                <m:sSub>
                                  <m:sSubPr>
                                    <m:ctrlPr>
                                      <a:rPr lang="en-US" i="1">
                                        <a:latin typeface="Cambria Math" charset="0"/>
                                      </a:rPr>
                                    </m:ctrlPr>
                                  </m:sSubPr>
                                  <m:e>
                                    <m:r>
                                      <a:rPr lang="en-US" i="1">
                                        <a:latin typeface="Cambria Math" charset="0"/>
                                      </a:rPr>
                                      <m:t>𝑛</m:t>
                                    </m:r>
                                  </m:e>
                                  <m:sub>
                                    <m:r>
                                      <a:rPr lang="en-US" b="0" i="1" smtClean="0">
                                        <a:latin typeface="Cambria Math" charset="0"/>
                                      </a:rPr>
                                      <m:t>𝐸</m:t>
                                    </m:r>
                                  </m:sub>
                                </m:sSub>
                                <m:r>
                                  <a:rPr lang="en-US" i="1">
                                    <a:latin typeface="Cambria Math" charset="0"/>
                                  </a:rPr>
                                  <m:t>−1) </m:t>
                                </m:r>
                                <m:r>
                                  <a:rPr lang="en-US" i="1">
                                    <a:latin typeface="Cambria Math" charset="0"/>
                                  </a:rPr>
                                  <m:t>𝑠</m:t>
                                </m:r>
                              </m:e>
                              <m:sub>
                                <m:r>
                                  <a:rPr lang="en-US" b="0" i="1" smtClean="0">
                                    <a:latin typeface="Cambria Math" charset="0"/>
                                  </a:rPr>
                                  <m:t>𝐸</m:t>
                                </m:r>
                              </m:sub>
                              <m:sup>
                                <m:r>
                                  <a:rPr lang="en-US" i="1">
                                    <a:latin typeface="Cambria Math" charset="0"/>
                                  </a:rPr>
                                  <m:t>2</m:t>
                                </m:r>
                              </m:sup>
                            </m:sSubSup>
                          </m:num>
                          <m:den>
                            <m:sSub>
                              <m:sSubPr>
                                <m:ctrlPr>
                                  <a:rPr lang="en-US" i="1">
                                    <a:latin typeface="Cambria Math" charset="0"/>
                                  </a:rPr>
                                </m:ctrlPr>
                              </m:sSubPr>
                              <m:e>
                                <m:r>
                                  <a:rPr lang="en-US" i="1">
                                    <a:latin typeface="Cambria Math" charset="0"/>
                                  </a:rPr>
                                  <m:t>𝑛</m:t>
                                </m:r>
                              </m:e>
                              <m:sub>
                                <m:r>
                                  <a:rPr lang="en-US" i="1">
                                    <a:latin typeface="Cambria Math" charset="0"/>
                                  </a:rPr>
                                  <m:t>𝐼</m:t>
                                </m:r>
                              </m:sub>
                            </m:sSub>
                            <m:r>
                              <a:rPr lang="en-US" b="0" i="1" smtClean="0">
                                <a:latin typeface="Cambria Math" charset="0"/>
                              </a:rPr>
                              <m:t>+</m:t>
                            </m:r>
                            <m:sSub>
                              <m:sSubPr>
                                <m:ctrlPr>
                                  <a:rPr lang="en-US" i="1">
                                    <a:latin typeface="Cambria Math" charset="0"/>
                                  </a:rPr>
                                </m:ctrlPr>
                              </m:sSubPr>
                              <m:e>
                                <m:r>
                                  <a:rPr lang="en-US" i="1">
                                    <a:latin typeface="Cambria Math" charset="0"/>
                                  </a:rPr>
                                  <m:t>𝑛</m:t>
                                </m:r>
                              </m:e>
                              <m:sub>
                                <m:r>
                                  <a:rPr lang="en-US" b="0" i="1" smtClean="0">
                                    <a:latin typeface="Cambria Math" charset="0"/>
                                  </a:rPr>
                                  <m:t>𝐸</m:t>
                                </m:r>
                              </m:sub>
                            </m:sSub>
                            <m:r>
                              <a:rPr lang="en-US" b="0" i="1" smtClean="0">
                                <a:latin typeface="Cambria Math" charset="0"/>
                              </a:rPr>
                              <m:t> −2</m:t>
                            </m:r>
                          </m:den>
                        </m:f>
                      </m:e>
                    </m:rad>
                  </m:oMath>
                </a14:m>
                <a:endParaRPr lang="en-US" b="0" i="1" dirty="0" smtClean="0">
                  <a:latin typeface="Cambria Math" charset="0"/>
                </a:endParaRPr>
              </a:p>
              <a:p>
                <a:pPr>
                  <a:buFont typeface="Arial" charset="0"/>
                  <a:buChar char="•"/>
                </a:pPr>
                <a14:m>
                  <m:oMath xmlns:m="http://schemas.openxmlformats.org/officeDocument/2006/math">
                    <m:r>
                      <a:rPr lang="en-US" b="0" i="1" smtClean="0">
                        <a:latin typeface="Cambria Math" charset="0"/>
                      </a:rPr>
                      <m:t>𝑆𝐸</m:t>
                    </m:r>
                    <m:r>
                      <a:rPr lang="en-US" b="0" i="1" smtClean="0">
                        <a:latin typeface="Cambria Math" charset="0"/>
                      </a:rPr>
                      <m:t>(</m:t>
                    </m:r>
                    <m:sSub>
                      <m:sSubPr>
                        <m:ctrlPr>
                          <a:rPr lang="en-US" i="1">
                            <a:latin typeface="Cambria Math" charset="0"/>
                            <a:ea typeface="Cambria Math" charset="0"/>
                            <a:cs typeface="Cambria Math" charset="0"/>
                          </a:rPr>
                        </m:ctrlPr>
                      </m:sSubPr>
                      <m:e>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smtClean="0"/>
                  <a:t>) = </a:t>
                </a:r>
                <a14:m>
                  <m:oMath xmlns:m="http://schemas.openxmlformats.org/officeDocument/2006/math">
                    <m:rad>
                      <m:radPr>
                        <m:degHide m:val="on"/>
                        <m:ctrlPr>
                          <a:rPr lang="en-US" i="1" smtClean="0">
                            <a:latin typeface="Cambria Math" charset="0"/>
                          </a:rPr>
                        </m:ctrlPr>
                      </m:radPr>
                      <m:deg/>
                      <m:e>
                        <m:f>
                          <m:fPr>
                            <m:ctrlPr>
                              <a:rPr lang="bg-BG" i="1" smtClean="0">
                                <a:latin typeface="Cambria Math" charset="0"/>
                              </a:rPr>
                            </m:ctrlPr>
                          </m:fPr>
                          <m:num>
                            <m:sSubSup>
                              <m:sSubSupPr>
                                <m:ctrlPr>
                                  <a:rPr lang="en-US" i="1" smtClean="0">
                                    <a:latin typeface="Cambria Math" charset="0"/>
                                  </a:rPr>
                                </m:ctrlPr>
                              </m:sSubSupPr>
                              <m:e>
                                <m:r>
                                  <a:rPr lang="en-US" i="1" smtClean="0">
                                    <a:latin typeface="Cambria Math" charset="0"/>
                                    <a:ea typeface="Cambria Math" charset="0"/>
                                    <a:cs typeface="Cambria Math" charset="0"/>
                                  </a:rPr>
                                  <m:t>𝜎</m:t>
                                </m:r>
                              </m:e>
                              <m:sub>
                                <m:r>
                                  <a:rPr lang="en-US" b="0" i="1" smtClean="0">
                                    <a:latin typeface="Cambria Math" charset="0"/>
                                  </a:rPr>
                                  <m:t>𝐼</m:t>
                                </m:r>
                              </m:sub>
                              <m:sup>
                                <m:r>
                                  <a:rPr lang="en-US" b="0" i="1" smtClean="0">
                                    <a:latin typeface="Cambria Math" charset="0"/>
                                  </a:rPr>
                                  <m:t>2</m:t>
                                </m:r>
                              </m:sup>
                            </m:sSubSup>
                          </m:num>
                          <m:den>
                            <m:sSub>
                              <m:sSubPr>
                                <m:ctrlPr>
                                  <a:rPr lang="en-US" i="1" smtClean="0">
                                    <a:latin typeface="Cambria Math" charset="0"/>
                                  </a:rPr>
                                </m:ctrlPr>
                              </m:sSubPr>
                              <m:e>
                                <m:r>
                                  <a:rPr lang="en-US" b="0" i="1" smtClean="0">
                                    <a:latin typeface="Cambria Math" charset="0"/>
                                  </a:rPr>
                                  <m:t>𝑛</m:t>
                                </m:r>
                              </m:e>
                              <m:sub>
                                <m:r>
                                  <a:rPr lang="en-US" b="0" i="1" smtClean="0">
                                    <a:latin typeface="Cambria Math" charset="0"/>
                                  </a:rPr>
                                  <m:t>𝐼</m:t>
                                </m:r>
                              </m:sub>
                            </m:sSub>
                          </m:den>
                        </m:f>
                        <m:r>
                          <a:rPr lang="en-US" b="0" i="1" smtClean="0">
                            <a:latin typeface="Cambria Math" charset="0"/>
                          </a:rPr>
                          <m:t>+</m:t>
                        </m:r>
                        <m:f>
                          <m:fPr>
                            <m:ctrlPr>
                              <a:rPr lang="bg-BG" b="0" i="1" smtClean="0">
                                <a:latin typeface="Cambria Math" charset="0"/>
                              </a:rPr>
                            </m:ctrlPr>
                          </m:fPr>
                          <m:num>
                            <m:sSubSup>
                              <m:sSubSupPr>
                                <m:ctrlPr>
                                  <a:rPr lang="en-US" b="0" i="1" smtClean="0">
                                    <a:latin typeface="Cambria Math" charset="0"/>
                                  </a:rPr>
                                </m:ctrlPr>
                              </m:sSubSupPr>
                              <m:e>
                                <m:r>
                                  <a:rPr lang="en-US" b="0" i="1" smtClean="0">
                                    <a:latin typeface="Cambria Math" charset="0"/>
                                    <a:ea typeface="Cambria Math" charset="0"/>
                                    <a:cs typeface="Cambria Math" charset="0"/>
                                  </a:rPr>
                                  <m:t>𝜎</m:t>
                                </m:r>
                              </m:e>
                              <m:sub>
                                <m:r>
                                  <a:rPr lang="en-US" b="0" i="1" smtClean="0">
                                    <a:latin typeface="Cambria Math" charset="0"/>
                                  </a:rPr>
                                  <m:t>𝐸</m:t>
                                </m:r>
                              </m:sub>
                              <m:sup>
                                <m:r>
                                  <a:rPr lang="en-US" b="0" i="1" smtClean="0">
                                    <a:latin typeface="Cambria Math" charset="0"/>
                                  </a:rPr>
                                  <m:t>2</m:t>
                                </m:r>
                              </m:sup>
                            </m:sSubSup>
                          </m:num>
                          <m:den>
                            <m:sSub>
                              <m:sSubPr>
                                <m:ctrlPr>
                                  <a:rPr lang="en-US" b="0" i="1" smtClean="0">
                                    <a:latin typeface="Cambria Math" charset="0"/>
                                  </a:rPr>
                                </m:ctrlPr>
                              </m:sSubPr>
                              <m:e>
                                <m:r>
                                  <a:rPr lang="en-US" b="0" i="1" smtClean="0">
                                    <a:latin typeface="Cambria Math" charset="0"/>
                                  </a:rPr>
                                  <m:t>𝑛</m:t>
                                </m:r>
                              </m:e>
                              <m:sub>
                                <m:r>
                                  <a:rPr lang="en-US" b="0" i="1" smtClean="0">
                                    <a:latin typeface="Cambria Math" charset="0"/>
                                  </a:rPr>
                                  <m:t>𝐸</m:t>
                                </m:r>
                              </m:sub>
                            </m:sSub>
                          </m:den>
                        </m:f>
                      </m:e>
                    </m:rad>
                    <m:r>
                      <a:rPr lang="en-US" b="0" i="1" smtClean="0">
                        <a:latin typeface="Cambria Math" charset="0"/>
                      </a:rPr>
                      <m:t>  </m:t>
                    </m:r>
                    <m:r>
                      <a:rPr lang="en-US" b="0" i="1" smtClean="0">
                        <a:latin typeface="Cambria Math" charset="0"/>
                        <a:ea typeface="Cambria Math" charset="0"/>
                        <a:cs typeface="Cambria Math" charset="0"/>
                      </a:rPr>
                      <m:t>↔ </m:t>
                    </m:r>
                  </m:oMath>
                </a14:m>
                <a:r>
                  <a:rPr lang="en-US" dirty="0" smtClean="0"/>
                  <a:t> </a:t>
                </a:r>
                <a14:m>
                  <m:oMath xmlns:m="http://schemas.openxmlformats.org/officeDocument/2006/math">
                    <m:r>
                      <a:rPr lang="en-US" i="1">
                        <a:latin typeface="Cambria Math" charset="0"/>
                      </a:rPr>
                      <m:t>𝑆</m:t>
                    </m:r>
                    <m:r>
                      <a:rPr lang="en-US" b="0" i="1" smtClean="0">
                        <a:latin typeface="Cambria Math" charset="0"/>
                      </a:rPr>
                      <m:t>𝐸</m:t>
                    </m:r>
                    <m:r>
                      <a:rPr lang="en-US" i="1">
                        <a:latin typeface="Cambria Math" charset="0"/>
                      </a:rPr>
                      <m:t>(</m:t>
                    </m:r>
                    <m:sSub>
                      <m:sSubPr>
                        <m:ctrlPr>
                          <a:rPr lang="en-US" i="1">
                            <a:latin typeface="Cambria Math" charset="0"/>
                            <a:ea typeface="Cambria Math" charset="0"/>
                            <a:cs typeface="Cambria Math" charset="0"/>
                          </a:rPr>
                        </m:ctrlPr>
                      </m:sSubPr>
                      <m:e>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a:t>) = </a:t>
                </a:r>
                <a14:m>
                  <m:oMath xmlns:m="http://schemas.openxmlformats.org/officeDocument/2006/math">
                    <m:sSub>
                      <m:sSubPr>
                        <m:ctrlPr>
                          <a:rPr lang="en-US" i="1" smtClean="0">
                            <a:latin typeface="Cambria Math" charset="0"/>
                          </a:rPr>
                        </m:ctrlPr>
                      </m:sSubPr>
                      <m:e>
                        <m:r>
                          <a:rPr lang="en-US" b="0" i="1" smtClean="0">
                            <a:latin typeface="Cambria Math" charset="0"/>
                          </a:rPr>
                          <m:t>𝑠</m:t>
                        </m:r>
                      </m:e>
                      <m:sub>
                        <m:r>
                          <a:rPr lang="en-US" b="0" i="1" smtClean="0">
                            <a:latin typeface="Cambria Math" charset="0"/>
                          </a:rPr>
                          <m:t>𝑝</m:t>
                        </m:r>
                      </m:sub>
                    </m:sSub>
                    <m:rad>
                      <m:radPr>
                        <m:degHide m:val="on"/>
                        <m:ctrlPr>
                          <a:rPr lang="en-US" i="1">
                            <a:latin typeface="Cambria Math" charset="0"/>
                          </a:rPr>
                        </m:ctrlPr>
                      </m:radPr>
                      <m:deg/>
                      <m:e>
                        <m:f>
                          <m:fPr>
                            <m:ctrlPr>
                              <a:rPr lang="bg-BG" i="1">
                                <a:latin typeface="Cambria Math" charset="0"/>
                              </a:rPr>
                            </m:ctrlPr>
                          </m:fPr>
                          <m:num>
                            <m:r>
                              <a:rPr lang="en-US" i="1" smtClean="0">
                                <a:latin typeface="Cambria Math" charset="0"/>
                              </a:rPr>
                              <m:t>1</m:t>
                            </m:r>
                          </m:num>
                          <m:den>
                            <m:sSub>
                              <m:sSubPr>
                                <m:ctrlPr>
                                  <a:rPr lang="en-US" i="1">
                                    <a:latin typeface="Cambria Math" charset="0"/>
                                  </a:rPr>
                                </m:ctrlPr>
                              </m:sSubPr>
                              <m:e>
                                <m:r>
                                  <a:rPr lang="en-US" i="1">
                                    <a:latin typeface="Cambria Math" charset="0"/>
                                  </a:rPr>
                                  <m:t>𝑛</m:t>
                                </m:r>
                              </m:e>
                              <m:sub>
                                <m:r>
                                  <a:rPr lang="en-US" i="1">
                                    <a:latin typeface="Cambria Math" charset="0"/>
                                  </a:rPr>
                                  <m:t>𝐼</m:t>
                                </m:r>
                              </m:sub>
                            </m:sSub>
                          </m:den>
                        </m:f>
                        <m:r>
                          <a:rPr lang="en-US" i="1">
                            <a:latin typeface="Cambria Math" charset="0"/>
                          </a:rPr>
                          <m:t>+</m:t>
                        </m:r>
                        <m:f>
                          <m:fPr>
                            <m:ctrlPr>
                              <a:rPr lang="bg-BG" i="1">
                                <a:latin typeface="Cambria Math" charset="0"/>
                              </a:rPr>
                            </m:ctrlPr>
                          </m:fPr>
                          <m:num>
                            <m:r>
                              <a:rPr lang="en-US" i="1" smtClean="0">
                                <a:latin typeface="Cambria Math" charset="0"/>
                              </a:rPr>
                              <m:t>1</m:t>
                            </m:r>
                          </m:num>
                          <m:den>
                            <m:sSub>
                              <m:sSubPr>
                                <m:ctrlPr>
                                  <a:rPr lang="en-US" i="1">
                                    <a:latin typeface="Cambria Math" charset="0"/>
                                  </a:rPr>
                                </m:ctrlPr>
                              </m:sSubPr>
                              <m:e>
                                <m:r>
                                  <a:rPr lang="en-US" i="1">
                                    <a:latin typeface="Cambria Math" charset="0"/>
                                  </a:rPr>
                                  <m:t>𝑛</m:t>
                                </m:r>
                              </m:e>
                              <m:sub>
                                <m:r>
                                  <a:rPr lang="en-US" i="1">
                                    <a:latin typeface="Cambria Math" charset="0"/>
                                  </a:rPr>
                                  <m:t>𝐸</m:t>
                                </m:r>
                              </m:sub>
                            </m:sSub>
                          </m:den>
                        </m:f>
                      </m:e>
                    </m:rad>
                  </m:oMath>
                </a14:m>
                <a:endParaRPr lang="en-US" dirty="0" smtClean="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2959" y="3160184"/>
                <a:ext cx="7777702" cy="3171168"/>
              </a:xfrm>
              <a:blipFill rotWithShape="0">
                <a:blip r:embed="rId2"/>
                <a:stretch>
                  <a:fillRect l="-1567" t="-26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832203" y="1952700"/>
                <a:ext cx="2438168" cy="369332"/>
              </a:xfrm>
              <a:prstGeom prst="rect">
                <a:avLst/>
              </a:prstGeom>
              <a:noFill/>
            </p:spPr>
            <p:txBody>
              <a:bodyPr wrap="none" rtlCol="0">
                <a:spAutoFit/>
              </a:bodyPr>
              <a:lstStyle/>
              <a:p>
                <a14:m>
                  <m:oMath xmlns:m="http://schemas.openxmlformats.org/officeDocument/2006/math">
                    <m:r>
                      <a:rPr lang="en-US" i="1">
                        <a:latin typeface="Cambria Math" charset="0"/>
                        <a:ea typeface="Cambria Math" charset="0"/>
                        <a:cs typeface="Cambria Math" charset="0"/>
                      </a:rPr>
                      <m:t>→</m:t>
                    </m:r>
                  </m:oMath>
                </a14:m>
                <a:r>
                  <a:rPr lang="en-US" dirty="0"/>
                  <a:t> Population mean: </a:t>
                </a:r>
                <a14:m>
                  <m:oMath xmlns:m="http://schemas.openxmlformats.org/officeDocument/2006/math">
                    <m:sSub>
                      <m:sSubPr>
                        <m:ctrlPr>
                          <a:rPr lang="en-US" i="1">
                            <a:latin typeface="Cambria Math" charset="0"/>
                          </a:rPr>
                        </m:ctrlPr>
                      </m:sSubPr>
                      <m:e>
                        <m:r>
                          <a:rPr lang="en-US" i="1">
                            <a:latin typeface="Cambria Math" charset="0"/>
                            <a:ea typeface="Cambria Math" charset="0"/>
                            <a:cs typeface="Cambria Math" charset="0"/>
                          </a:rPr>
                          <m:t>𝜇</m:t>
                        </m:r>
                      </m:e>
                      <m:sub>
                        <m:r>
                          <a:rPr lang="en-US" i="1">
                            <a:latin typeface="Cambria Math" charset="0"/>
                            <a:ea typeface="Cambria Math" charset="0"/>
                            <a:cs typeface="Cambria Math" charset="0"/>
                          </a:rPr>
                          <m:t>𝐼</m:t>
                        </m:r>
                      </m:sub>
                    </m:sSub>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308203" y="1952700"/>
                <a:ext cx="2438168" cy="369332"/>
              </a:xfrm>
              <a:prstGeom prst="rect">
                <a:avLst/>
              </a:prstGeom>
              <a:blipFill rotWithShape="0">
                <a:blip r:embed="rId3"/>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832203" y="2491071"/>
                <a:ext cx="2438168" cy="369332"/>
              </a:xfrm>
              <a:prstGeom prst="rect">
                <a:avLst/>
              </a:prstGeom>
              <a:noFill/>
            </p:spPr>
            <p:txBody>
              <a:bodyPr wrap="none" rtlCol="0">
                <a:spAutoFit/>
              </a:bodyPr>
              <a:lstStyle/>
              <a:p>
                <a14:m>
                  <m:oMath xmlns:m="http://schemas.openxmlformats.org/officeDocument/2006/math">
                    <m:r>
                      <a:rPr lang="en-US" i="1">
                        <a:latin typeface="Cambria Math" charset="0"/>
                        <a:ea typeface="Cambria Math" charset="0"/>
                        <a:cs typeface="Cambria Math" charset="0"/>
                      </a:rPr>
                      <m:t>→</m:t>
                    </m:r>
                  </m:oMath>
                </a14:m>
                <a:r>
                  <a:rPr lang="en-US" dirty="0"/>
                  <a:t> Population mean: </a:t>
                </a:r>
                <a14:m>
                  <m:oMath xmlns:m="http://schemas.openxmlformats.org/officeDocument/2006/math">
                    <m:sSub>
                      <m:sSubPr>
                        <m:ctrlPr>
                          <a:rPr lang="en-US" i="1">
                            <a:latin typeface="Cambria Math" charset="0"/>
                          </a:rPr>
                        </m:ctrlPr>
                      </m:sSubPr>
                      <m:e>
                        <m:r>
                          <a:rPr lang="en-US" i="1">
                            <a:latin typeface="Cambria Math" charset="0"/>
                            <a:ea typeface="Cambria Math" charset="0"/>
                            <a:cs typeface="Cambria Math" charset="0"/>
                          </a:rPr>
                          <m:t>𝜇</m:t>
                        </m:r>
                      </m:e>
                      <m:sub>
                        <m:r>
                          <a:rPr lang="en-US" i="1">
                            <a:latin typeface="Cambria Math" charset="0"/>
                            <a:ea typeface="Cambria Math" charset="0"/>
                            <a:cs typeface="Cambria Math" charset="0"/>
                          </a:rPr>
                          <m:t>𝐸</m:t>
                        </m:r>
                      </m:sub>
                    </m:sSub>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308203" y="2491071"/>
                <a:ext cx="2438168" cy="369332"/>
              </a:xfrm>
              <a:prstGeom prst="rect">
                <a:avLst/>
              </a:prstGeom>
              <a:blipFill rotWithShape="0">
                <a:blip r:embed="rId4"/>
                <a:stretch>
                  <a:fillRect t="-10000" b="-26667"/>
                </a:stretch>
              </a:blipFill>
            </p:spPr>
            <p:txBody>
              <a:bodyPr/>
              <a:lstStyle/>
              <a:p>
                <a:r>
                  <a:rPr lang="en-US">
                    <a:noFill/>
                  </a:rPr>
                  <a:t> </a:t>
                </a:r>
              </a:p>
            </p:txBody>
          </p:sp>
        </mc:Fallback>
      </mc:AlternateContent>
      <p:grpSp>
        <p:nvGrpSpPr>
          <p:cNvPr id="8" name="Group 7"/>
          <p:cNvGrpSpPr/>
          <p:nvPr/>
        </p:nvGrpSpPr>
        <p:grpSpPr>
          <a:xfrm>
            <a:off x="4056357" y="1845734"/>
            <a:ext cx="3479007" cy="1314450"/>
            <a:chOff x="2532356" y="1845734"/>
            <a:chExt cx="3479007" cy="1314450"/>
          </a:xfrm>
        </p:grpSpPr>
        <p:pic>
          <p:nvPicPr>
            <p:cNvPr id="9"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356" y="1845734"/>
              <a:ext cx="3479007" cy="1314450"/>
            </a:xfrm>
            <a:prstGeom prst="rect">
              <a:avLst/>
            </a:prstGeom>
          </p:spPr>
        </p:pic>
        <p:sp>
          <p:nvSpPr>
            <p:cNvPr id="10" name="TextBox 9"/>
            <p:cNvSpPr txBox="1"/>
            <p:nvPr/>
          </p:nvSpPr>
          <p:spPr>
            <a:xfrm>
              <a:off x="5011838" y="2629795"/>
              <a:ext cx="104172" cy="261610"/>
            </a:xfrm>
            <a:prstGeom prst="rect">
              <a:avLst/>
            </a:prstGeom>
            <a:solidFill>
              <a:schemeClr val="bg1"/>
            </a:solidFill>
          </p:spPr>
          <p:txBody>
            <a:bodyPr wrap="square" rtlCol="0">
              <a:spAutoFit/>
            </a:bodyPr>
            <a:lstStyle/>
            <a:p>
              <a:r>
                <a:rPr lang="en-US" sz="1100" dirty="0"/>
                <a:t>E</a:t>
              </a:r>
            </a:p>
          </p:txBody>
        </p:sp>
        <p:sp>
          <p:nvSpPr>
            <p:cNvPr id="11" name="TextBox 10"/>
            <p:cNvSpPr txBox="1"/>
            <p:nvPr/>
          </p:nvSpPr>
          <p:spPr>
            <a:xfrm>
              <a:off x="5006052" y="2133790"/>
              <a:ext cx="104172" cy="261610"/>
            </a:xfrm>
            <a:prstGeom prst="rect">
              <a:avLst/>
            </a:prstGeom>
            <a:solidFill>
              <a:schemeClr val="bg1"/>
            </a:solidFill>
          </p:spPr>
          <p:txBody>
            <a:bodyPr wrap="square" rtlCol="0">
              <a:spAutoFit/>
            </a:bodyPr>
            <a:lstStyle/>
            <a:p>
              <a:r>
                <a:rPr lang="en-US" sz="1100" dirty="0"/>
                <a:t>I</a:t>
              </a:r>
            </a:p>
          </p:txBody>
        </p:sp>
      </p:grpSp>
      <mc:AlternateContent xmlns:mc="http://schemas.openxmlformats.org/markup-compatibility/2006" xmlns:a14="http://schemas.microsoft.com/office/drawing/2010/main">
        <mc:Choice Requires="a14">
          <p:sp>
            <p:nvSpPr>
              <p:cNvPr id="13" name="TextBox 12"/>
              <p:cNvSpPr txBox="1"/>
              <p:nvPr/>
            </p:nvSpPr>
            <p:spPr>
              <a:xfrm>
                <a:off x="7832204" y="2159643"/>
                <a:ext cx="2025363" cy="369332"/>
              </a:xfrm>
              <a:prstGeom prst="rect">
                <a:avLst/>
              </a:prstGeom>
              <a:noFill/>
            </p:spPr>
            <p:txBody>
              <a:bodyPr wrap="none" rtlCol="0">
                <a:spAutoFit/>
              </a:bodyPr>
              <a:lstStyle/>
              <a:p>
                <a14:m>
                  <m:oMath xmlns:m="http://schemas.openxmlformats.org/officeDocument/2006/math">
                    <m:r>
                      <a:rPr lang="en-US" i="1">
                        <a:latin typeface="Cambria Math" charset="0"/>
                        <a:ea typeface="Cambria Math" charset="0"/>
                        <a:cs typeface="Cambria Math" charset="0"/>
                      </a:rPr>
                      <m:t>→</m:t>
                    </m:r>
                  </m:oMath>
                </a14:m>
                <a:r>
                  <a:rPr lang="en-US" dirty="0"/>
                  <a:t> Population </a:t>
                </a:r>
                <a:r>
                  <a:rPr lang="en-US" dirty="0" err="1"/>
                  <a:t>sd</a:t>
                </a:r>
                <a:r>
                  <a:rPr lang="en-US" dirty="0"/>
                  <a:t>: </a:t>
                </a:r>
                <a14:m>
                  <m:oMath xmlns:m="http://schemas.openxmlformats.org/officeDocument/2006/math">
                    <m:sSub>
                      <m:sSubPr>
                        <m:ctrlPr>
                          <a:rPr lang="en-US" i="1">
                            <a:latin typeface="Cambria Math" charset="0"/>
                          </a:rPr>
                        </m:ctrlPr>
                      </m:sSubPr>
                      <m:e>
                        <m:r>
                          <a:rPr lang="en-US" i="1">
                            <a:latin typeface="Cambria Math" charset="0"/>
                            <a:ea typeface="Cambria Math" charset="0"/>
                            <a:cs typeface="Cambria Math" charset="0"/>
                          </a:rPr>
                          <m:t>𝜎</m:t>
                        </m:r>
                      </m:e>
                      <m:sub>
                        <m:r>
                          <a:rPr lang="en-US" i="1">
                            <a:latin typeface="Cambria Math" charset="0"/>
                          </a:rPr>
                          <m:t>𝐼</m:t>
                        </m:r>
                      </m:sub>
                    </m:sSub>
                  </m:oMath>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308203" y="2159643"/>
                <a:ext cx="2025363" cy="369332"/>
              </a:xfrm>
              <a:prstGeom prst="rect">
                <a:avLst/>
              </a:prstGeom>
              <a:blipFill rotWithShape="0">
                <a:blip r:embed="rId6"/>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832203" y="2707493"/>
                <a:ext cx="2128724" cy="369332"/>
              </a:xfrm>
              <a:prstGeom prst="rect">
                <a:avLst/>
              </a:prstGeom>
              <a:noFill/>
            </p:spPr>
            <p:txBody>
              <a:bodyPr wrap="none" rtlCol="0">
                <a:spAutoFit/>
              </a:bodyPr>
              <a:lstStyle/>
              <a:p>
                <a14:m>
                  <m:oMath xmlns:m="http://schemas.openxmlformats.org/officeDocument/2006/math">
                    <m:r>
                      <a:rPr lang="en-US" i="1">
                        <a:latin typeface="Cambria Math" charset="0"/>
                        <a:ea typeface="Cambria Math" charset="0"/>
                        <a:cs typeface="Cambria Math" charset="0"/>
                      </a:rPr>
                      <m:t>→</m:t>
                    </m:r>
                  </m:oMath>
                </a14:m>
                <a:r>
                  <a:rPr lang="en-US" dirty="0"/>
                  <a:t> Population </a:t>
                </a:r>
                <a:r>
                  <a:rPr lang="en-US" dirty="0" err="1"/>
                  <a:t>sd</a:t>
                </a:r>
                <a:r>
                  <a:rPr lang="en-US" dirty="0"/>
                  <a:t>: </a:t>
                </a:r>
                <a14:m>
                  <m:oMath xmlns:m="http://schemas.openxmlformats.org/officeDocument/2006/math">
                    <m:sSub>
                      <m:sSubPr>
                        <m:ctrlPr>
                          <a:rPr lang="en-US" i="1">
                            <a:latin typeface="Cambria Math" charset="0"/>
                          </a:rPr>
                        </m:ctrlPr>
                      </m:sSubPr>
                      <m:e>
                        <m:r>
                          <a:rPr lang="en-US" i="1">
                            <a:latin typeface="Cambria Math" charset="0"/>
                            <a:ea typeface="Cambria Math" charset="0"/>
                            <a:cs typeface="Cambria Math" charset="0"/>
                          </a:rPr>
                          <m:t>𝜎</m:t>
                        </m:r>
                      </m:e>
                      <m:sub>
                        <m:r>
                          <a:rPr lang="en-US" i="1">
                            <a:latin typeface="Cambria Math" charset="0"/>
                          </a:rPr>
                          <m:t>𝐸</m:t>
                        </m:r>
                      </m:sub>
                    </m:sSub>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308203" y="2707493"/>
                <a:ext cx="2128724" cy="369332"/>
              </a:xfrm>
              <a:prstGeom prst="rect">
                <a:avLst/>
              </a:prstGeom>
              <a:blipFill rotWithShape="0">
                <a:blip r:embed="rId7"/>
                <a:stretch>
                  <a:fillRect t="-8197" b="-24590"/>
                </a:stretch>
              </a:blipFill>
            </p:spPr>
            <p:txBody>
              <a:bodyPr/>
              <a:lstStyle/>
              <a:p>
                <a:r>
                  <a:rPr lang="en-US">
                    <a:noFill/>
                  </a:rPr>
                  <a:t> </a:t>
                </a:r>
              </a:p>
            </p:txBody>
          </p:sp>
        </mc:Fallback>
      </mc:AlternateContent>
      <p:sp>
        <p:nvSpPr>
          <p:cNvPr id="7" name="TextBox 6"/>
          <p:cNvSpPr txBox="1"/>
          <p:nvPr/>
        </p:nvSpPr>
        <p:spPr>
          <a:xfrm>
            <a:off x="9279534" y="3960059"/>
            <a:ext cx="2413703" cy="646331"/>
          </a:xfrm>
          <a:prstGeom prst="rect">
            <a:avLst/>
          </a:prstGeom>
          <a:noFill/>
        </p:spPr>
        <p:txBody>
          <a:bodyPr wrap="square" rtlCol="0">
            <a:spAutoFit/>
          </a:bodyPr>
          <a:lstStyle/>
          <a:p>
            <a:r>
              <a:rPr lang="en-US" dirty="0" smtClean="0">
                <a:solidFill>
                  <a:srgbClr val="FF0000"/>
                </a:solidFill>
              </a:rPr>
              <a:t>What if this assumption isn’t true?</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AF6EB086-0FB5-404F-9DB0-02BE9E698E00}" type="slidenum">
              <a:rPr lang="en-US" smtClean="0"/>
              <a:pPr/>
              <a:t>23</a:t>
            </a:fld>
            <a:endParaRPr lang="en-US"/>
          </a:p>
        </p:txBody>
      </p:sp>
    </p:spTree>
    <p:extLst>
      <p:ext uri="{BB962C8B-B14F-4D97-AF65-F5344CB8AC3E}">
        <p14:creationId xmlns:p14="http://schemas.microsoft.com/office/powerpoint/2010/main" val="154838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Welch’s t-Test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only differences between Welch’s t-Test and the “pooled” t-test are:</a:t>
                </a:r>
              </a:p>
              <a:p>
                <a:pPr>
                  <a:buFont typeface="Arial" charset="0"/>
                  <a:buChar char="•"/>
                </a:pPr>
                <a:r>
                  <a:rPr lang="en-US" dirty="0"/>
                  <a:t> </a:t>
                </a:r>
                <a:r>
                  <a:rPr lang="en-US" dirty="0" smtClean="0"/>
                  <a:t>The standard error (</a:t>
                </a:r>
                <a14:m>
                  <m:oMath xmlns:m="http://schemas.openxmlformats.org/officeDocument/2006/math">
                    <m:r>
                      <a:rPr lang="en-US" i="1">
                        <a:latin typeface="Cambria Math" charset="0"/>
                      </a:rPr>
                      <m:t>𝑆𝐸</m:t>
                    </m:r>
                    <m:r>
                      <a:rPr lang="en-US" i="1">
                        <a:latin typeface="Cambria Math" charset="0"/>
                      </a:rPr>
                      <m:t>(</m:t>
                    </m:r>
                    <m:sSub>
                      <m:sSubPr>
                        <m:ctrlPr>
                          <a:rPr lang="en-US" i="1">
                            <a:latin typeface="Cambria Math" charset="0"/>
                            <a:ea typeface="Cambria Math" charset="0"/>
                            <a:cs typeface="Cambria Math" charset="0"/>
                          </a:rPr>
                        </m:ctrlPr>
                      </m:sSubPr>
                      <m:e>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𝐼</m:t>
                        </m:r>
                      </m:sub>
                    </m:sSub>
                    <m:r>
                      <a:rPr lang="en-US"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𝑌</m:t>
                            </m:r>
                          </m:e>
                        </m:acc>
                      </m:e>
                      <m:sub>
                        <m:r>
                          <a:rPr lang="en-US" i="1">
                            <a:latin typeface="Cambria Math" charset="0"/>
                            <a:ea typeface="Cambria Math" charset="0"/>
                            <a:cs typeface="Cambria Math" charset="0"/>
                          </a:rPr>
                          <m:t>𝐸</m:t>
                        </m:r>
                      </m:sub>
                    </m:sSub>
                  </m:oMath>
                </a14:m>
                <a:r>
                  <a:rPr lang="en-US" dirty="0" smtClean="0"/>
                  <a:t>))</a:t>
                </a:r>
              </a:p>
              <a:p>
                <a:pPr>
                  <a:buFont typeface="Arial" charset="0"/>
                  <a:buChar char="•"/>
                </a:pPr>
                <a:r>
                  <a:rPr lang="en-US" dirty="0"/>
                  <a:t> </a:t>
                </a:r>
                <a:r>
                  <a:rPr lang="en-US" dirty="0" smtClean="0"/>
                  <a:t>The degrees of freedom (</a:t>
                </a:r>
                <a:r>
                  <a:rPr lang="en-US" dirty="0" err="1" smtClean="0"/>
                  <a:t>df</a:t>
                </a:r>
                <a:r>
                  <a:rPr lang="en-US" dirty="0" smtClean="0"/>
                  <a:t>)</a:t>
                </a:r>
              </a:p>
              <a:p>
                <a:pPr marL="0" indent="0" algn="ctr">
                  <a:buNone/>
                </a:pPr>
                <a:r>
                  <a:rPr lang="en-US" dirty="0" smtClean="0"/>
                  <a:t>(The new degrees of freedom are formed via a </a:t>
                </a:r>
                <a:r>
                  <a:rPr lang="en-US" dirty="0" err="1" smtClean="0"/>
                  <a:t>Satterthwaite</a:t>
                </a:r>
                <a:r>
                  <a:rPr lang="en-US" dirty="0" smtClean="0"/>
                  <a:t> approximation)</a:t>
                </a:r>
              </a:p>
              <a:p>
                <a:pPr marL="0" indent="0" algn="ctr">
                  <a:buNone/>
                </a:pPr>
                <a:endParaRPr lang="en-US" dirty="0"/>
              </a:p>
              <a:p>
                <a:pPr marL="0" indent="0">
                  <a:buNone/>
                </a:pPr>
                <a:r>
                  <a:rPr lang="en-US" dirty="0" smtClean="0"/>
                  <a:t>Luckily, we already know how to get the output from a Welch’s t-Test: PROC TTEST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16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F6EB086-0FB5-404F-9DB0-02BE9E698E00}" type="slidenum">
              <a:rPr lang="en-US" smtClean="0"/>
              <a:pPr/>
              <a:t>24</a:t>
            </a:fld>
            <a:endParaRPr lang="en-US"/>
          </a:p>
        </p:txBody>
      </p:sp>
    </p:spTree>
    <p:extLst>
      <p:ext uri="{BB962C8B-B14F-4D97-AF65-F5344CB8AC3E}">
        <p14:creationId xmlns:p14="http://schemas.microsoft.com/office/powerpoint/2010/main" val="17372283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Hypothesis:</a:t>
            </a:r>
            <a:br>
              <a:rPr lang="en-US" dirty="0"/>
            </a:br>
            <a:r>
              <a:rPr lang="en-US" dirty="0" smtClean="0"/>
              <a:t>Welch’s t-Tools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539" y="2987358"/>
            <a:ext cx="4030667" cy="808318"/>
          </a:xfrm>
        </p:spPr>
      </p:pic>
      <p:sp>
        <p:nvSpPr>
          <p:cNvPr id="4" name="Slide Number Placeholder 3"/>
          <p:cNvSpPr>
            <a:spLocks noGrp="1"/>
          </p:cNvSpPr>
          <p:nvPr>
            <p:ph type="sldNum" sz="quarter" idx="12"/>
          </p:nvPr>
        </p:nvSpPr>
        <p:spPr/>
        <p:txBody>
          <a:bodyPr/>
          <a:lstStyle/>
          <a:p>
            <a:pPr>
              <a:defRPr/>
            </a:pPr>
            <a:fld id="{85BC5B7D-D6B0-4550-9BAF-D21F2647AC79}" type="slidenum">
              <a:rPr lang="en-US" altLang="en-US" smtClean="0"/>
              <a:pPr>
                <a:defRPr/>
              </a:pPr>
              <a:t>25</a:t>
            </a:fld>
            <a:endParaRPr lang="en-US" altLang="en-US"/>
          </a:p>
        </p:txBody>
      </p:sp>
      <mc:AlternateContent xmlns:mc="http://schemas.openxmlformats.org/markup-compatibility/2006" xmlns:a14="http://schemas.microsoft.com/office/drawing/2010/main">
        <mc:Choice Requires="a14">
          <p:sp>
            <p:nvSpPr>
              <p:cNvPr id="10" name="TextBox 9"/>
              <p:cNvSpPr txBox="1"/>
              <p:nvPr/>
            </p:nvSpPr>
            <p:spPr>
              <a:xfrm>
                <a:off x="1454727" y="5366521"/>
                <a:ext cx="9213273" cy="923330"/>
              </a:xfrm>
              <a:prstGeom prst="rect">
                <a:avLst/>
              </a:prstGeom>
              <a:noFill/>
            </p:spPr>
            <p:txBody>
              <a:bodyPr wrap="square" rtlCol="0">
                <a:spAutoFit/>
              </a:bodyPr>
              <a:lstStyle/>
              <a:p>
                <a:pPr algn="just"/>
                <a:r>
                  <a:rPr lang="en-US" dirty="0" smtClean="0"/>
                  <a:t>“This experiment provides strong evidence that the intrinsic rather than extrinsic is associated with a higher scoring poem (p-value = 0.0056 from </a:t>
                </a:r>
                <a:r>
                  <a:rPr lang="en-US" smtClean="0"/>
                  <a:t>a Welch’s two-sample </a:t>
                </a:r>
                <a:r>
                  <a:rPr lang="en-US" dirty="0" smtClean="0"/>
                  <a:t>t-test).  </a:t>
                </a:r>
                <a:r>
                  <a:rPr lang="en-US" dirty="0"/>
                  <a:t>The estimated treatment effect is 4.14 pts (</a:t>
                </a:r>
                <a:r>
                  <a:rPr lang="en-US" dirty="0" smtClean="0"/>
                  <a:t>95% confidence </a:t>
                </a:r>
                <a:r>
                  <a:rPr lang="en-US" dirty="0"/>
                  <a:t>interval </a:t>
                </a:r>
                <a14:m>
                  <m:oMath xmlns:m="http://schemas.openxmlformats.org/officeDocument/2006/math">
                    <m:d>
                      <m:dPr>
                        <m:begChr m:val="["/>
                        <m:endChr m:val="]"/>
                        <m:ctrlPr>
                          <a:rPr lang="en-US" i="1">
                            <a:latin typeface="Cambria Math" charset="0"/>
                            <a:ea typeface="Cambria Math" charset="0"/>
                            <a:cs typeface="Cambria Math" charset="0"/>
                          </a:rPr>
                        </m:ctrlPr>
                      </m:dPr>
                      <m:e>
                        <m:r>
                          <a:rPr lang="en-US" b="0" i="1" smtClean="0">
                            <a:latin typeface="Cambria Math" charset="0"/>
                            <a:ea typeface="Cambria Math" charset="0"/>
                            <a:cs typeface="Cambria Math" charset="0"/>
                          </a:rPr>
                          <m:t>1.28</m:t>
                        </m:r>
                        <m:r>
                          <a:rPr lang="en-US" i="1">
                            <a:latin typeface="Cambria Math" charset="0"/>
                            <a:ea typeface="Cambria Math" charset="0"/>
                            <a:cs typeface="Cambria Math" charset="0"/>
                          </a:rPr>
                          <m:t>, </m:t>
                        </m:r>
                        <m:r>
                          <a:rPr lang="en-US" b="0" i="1" smtClean="0">
                            <a:latin typeface="Cambria Math" charset="0"/>
                            <a:ea typeface="Cambria Math" charset="0"/>
                            <a:cs typeface="Cambria Math" charset="0"/>
                          </a:rPr>
                          <m:t>7.01</m:t>
                        </m:r>
                      </m:e>
                    </m:d>
                  </m:oMath>
                </a14:m>
                <a:r>
                  <a:rPr lang="en-US" dirty="0" smtClean="0"/>
                  <a:t> pts) </a:t>
                </a:r>
                <a:r>
                  <a:rPr lang="en-US" dirty="0"/>
                  <a:t>on a 40 </a:t>
                </a:r>
                <a:r>
                  <a:rPr lang="en-US" dirty="0" err="1"/>
                  <a:t>pt</a:t>
                </a:r>
                <a:r>
                  <a:rPr lang="en-US" dirty="0"/>
                  <a:t> scale”</a:t>
                </a:r>
              </a:p>
            </p:txBody>
          </p:sp>
        </mc:Choice>
        <mc:Fallback xmlns="">
          <p:sp>
            <p:nvSpPr>
              <p:cNvPr id="10" name="TextBox 9"/>
              <p:cNvSpPr txBox="1">
                <a:spLocks noRot="1" noChangeAspect="1" noMove="1" noResize="1" noEditPoints="1" noAdjustHandles="1" noChangeArrowheads="1" noChangeShapeType="1" noTextEdit="1"/>
              </p:cNvSpPr>
              <p:nvPr/>
            </p:nvSpPr>
            <p:spPr>
              <a:xfrm>
                <a:off x="1454727" y="5366521"/>
                <a:ext cx="9213273" cy="923330"/>
              </a:xfrm>
              <a:prstGeom prst="rect">
                <a:avLst/>
              </a:prstGeom>
              <a:blipFill rotWithShape="0">
                <a:blip r:embed="rId3"/>
                <a:stretch>
                  <a:fillRect l="-596" t="-3289" r="-529" b="-9211"/>
                </a:stretch>
              </a:blipFill>
            </p:spPr>
            <p:txBody>
              <a:bodyPr/>
              <a:lstStyle/>
              <a:p>
                <a:r>
                  <a:rPr lang="en-US">
                    <a:noFill/>
                  </a:rPr>
                  <a:t> </a:t>
                </a:r>
              </a:p>
            </p:txBody>
          </p:sp>
        </mc:Fallback>
      </mc:AlternateContent>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0206" y="1931456"/>
            <a:ext cx="4867795" cy="3220875"/>
          </a:xfrm>
          <a:prstGeom prst="rect">
            <a:avLst/>
          </a:prstGeom>
        </p:spPr>
      </p:pic>
      <p:sp>
        <p:nvSpPr>
          <p:cNvPr id="12" name="Frame 11"/>
          <p:cNvSpPr/>
          <p:nvPr/>
        </p:nvSpPr>
        <p:spPr>
          <a:xfrm>
            <a:off x="6842298" y="4923792"/>
            <a:ext cx="2855884" cy="22853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6011025" y="4101711"/>
            <a:ext cx="2980575" cy="20705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030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Decide?</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48198"/>
            <a:ext cx="38862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1848198"/>
            <a:ext cx="3830354" cy="2889250"/>
          </a:xfrm>
          <a:prstGeom prst="rect">
            <a:avLst/>
          </a:prstGeom>
        </p:spPr>
      </p:pic>
      <p:sp>
        <p:nvSpPr>
          <p:cNvPr id="6" name="TextBox 5"/>
          <p:cNvSpPr txBox="1"/>
          <p:nvPr/>
        </p:nvSpPr>
        <p:spPr>
          <a:xfrm>
            <a:off x="1097280" y="5181600"/>
            <a:ext cx="10357900" cy="707886"/>
          </a:xfrm>
          <a:prstGeom prst="rect">
            <a:avLst/>
          </a:prstGeom>
          <a:noFill/>
        </p:spPr>
        <p:txBody>
          <a:bodyPr wrap="none" rtlCol="0">
            <a:spAutoFit/>
          </a:bodyPr>
          <a:lstStyle/>
          <a:p>
            <a:pPr marL="342900" indent="-342900">
              <a:buFont typeface="Arial" charset="0"/>
              <a:buChar char="•"/>
            </a:pPr>
            <a:r>
              <a:rPr lang="en-US" sz="2000" dirty="0" smtClean="0"/>
              <a:t>Use Welch’s if the standard deviations are different but all other assumptions of t-Tools are met</a:t>
            </a:r>
          </a:p>
          <a:p>
            <a:pPr marL="342900" indent="-342900">
              <a:buFont typeface="Arial" charset="0"/>
              <a:buChar char="•"/>
            </a:pPr>
            <a:r>
              <a:rPr lang="en-US" sz="2000" dirty="0" smtClean="0"/>
              <a:t>If the t-Tool assumptions are at all questionable, use a nonparametric test</a:t>
            </a:r>
            <a:endParaRPr lang="en-US" sz="2000" dirty="0"/>
          </a:p>
        </p:txBody>
      </p:sp>
      <p:sp>
        <p:nvSpPr>
          <p:cNvPr id="3" name="Slide Number Placeholder 2"/>
          <p:cNvSpPr>
            <a:spLocks noGrp="1"/>
          </p:cNvSpPr>
          <p:nvPr>
            <p:ph type="sldNum" sz="quarter" idx="12"/>
          </p:nvPr>
        </p:nvSpPr>
        <p:spPr/>
        <p:txBody>
          <a:bodyPr/>
          <a:lstStyle/>
          <a:p>
            <a:fld id="{AF6EB086-0FB5-404F-9DB0-02BE9E698E00}" type="slidenum">
              <a:rPr lang="en-US" smtClean="0"/>
              <a:pPr/>
              <a:t>26</a:t>
            </a:fld>
            <a:endParaRPr lang="en-US"/>
          </a:p>
        </p:txBody>
      </p:sp>
    </p:spTree>
    <p:extLst>
      <p:ext uri="{BB962C8B-B14F-4D97-AF65-F5344CB8AC3E}">
        <p14:creationId xmlns:p14="http://schemas.microsoft.com/office/powerpoint/2010/main" val="15075266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Forest Fires</a:t>
            </a:r>
            <a:endParaRPr lang="en-US" dirty="0"/>
          </a:p>
        </p:txBody>
      </p:sp>
      <p:sp>
        <p:nvSpPr>
          <p:cNvPr id="3" name="Content Placeholder 2"/>
          <p:cNvSpPr>
            <a:spLocks noGrp="1"/>
          </p:cNvSpPr>
          <p:nvPr>
            <p:ph idx="1"/>
          </p:nvPr>
        </p:nvSpPr>
        <p:spPr/>
        <p:txBody>
          <a:bodyPr/>
          <a:lstStyle/>
          <a:p>
            <a:pPr lvl="0"/>
            <a:r>
              <a:rPr lang="en-US" dirty="0"/>
              <a:t>When wildfires ravage forests, the timber industry argues that logging the burned trees enhances forest recovery; the EPA argues the opposite. The 2002 Biscuit Fire in southwest Oregon provided a test case.  Researchers selected 16 fire-affected plots in 2004-before any logging was done-and counted tree seedlings along a randomly located transect pattern in each plot.  They returned in 2005, after nine of the plots had been logged, and counted the tree seedlings along the same transects.  The percent of seedlings lost from 2004 to 2005 is recorded in the table below for logged (L) and unlogged (U) plots:</a:t>
            </a:r>
          </a:p>
          <a:p>
            <a:r>
              <a:rPr lang="en-US" dirty="0"/>
              <a:t>Test the EPA’s assertion that logging decreased the percentage of seedlings from 2004 to 2005.  </a:t>
            </a:r>
          </a:p>
        </p:txBody>
      </p:sp>
      <p:sp>
        <p:nvSpPr>
          <p:cNvPr id="4" name="Slide Number Placeholder 3"/>
          <p:cNvSpPr>
            <a:spLocks noGrp="1"/>
          </p:cNvSpPr>
          <p:nvPr>
            <p:ph type="sldNum" sz="quarter" idx="12"/>
          </p:nvPr>
        </p:nvSpPr>
        <p:spPr/>
        <p:txBody>
          <a:bodyPr/>
          <a:lstStyle/>
          <a:p>
            <a:fld id="{AF6EB086-0FB5-404F-9DB0-02BE9E698E00}" type="slidenum">
              <a:rPr lang="en-US" smtClean="0"/>
              <a:pPr/>
              <a:t>27</a:t>
            </a:fld>
            <a:endParaRPr lang="en-US"/>
          </a:p>
        </p:txBody>
      </p:sp>
    </p:spTree>
    <p:extLst>
      <p:ext uri="{BB962C8B-B14F-4D97-AF65-F5344CB8AC3E}">
        <p14:creationId xmlns:p14="http://schemas.microsoft.com/office/powerpoint/2010/main" val="658301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 With an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1765118"/>
              </p:ext>
            </p:extLst>
          </p:nvPr>
        </p:nvGraphicFramePr>
        <p:xfrm>
          <a:off x="1705399" y="3782140"/>
          <a:ext cx="6540843" cy="2486025"/>
        </p:xfrm>
        <a:graphic>
          <a:graphicData uri="http://schemas.openxmlformats.org/drawingml/2006/table">
            <a:tbl>
              <a:tblPr>
                <a:tableStyleId>{5C22544A-7EE6-4342-B048-85BDC9FD1C3A}</a:tableStyleId>
              </a:tblPr>
              <a:tblGrid>
                <a:gridCol w="3257596"/>
                <a:gridCol w="3283247"/>
              </a:tblGrid>
              <a:tr h="190500">
                <a:tc>
                  <a:txBody>
                    <a:bodyPr/>
                    <a:lstStyle/>
                    <a:p>
                      <a:pPr algn="ctr" fontAlgn="b"/>
                      <a:r>
                        <a:rPr lang="en-US" sz="3200" u="none" strike="noStrike" dirty="0">
                          <a:effectLst/>
                        </a:rPr>
                        <a:t>New Method</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dirty="0">
                          <a:effectLst/>
                        </a:rPr>
                        <a:t>Traditional Method</a:t>
                      </a:r>
                      <a:endParaRPr lang="en-US" sz="32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3200" u="none" strike="noStrike" dirty="0">
                          <a:effectLst/>
                        </a:rPr>
                        <a:t>37</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dirty="0">
                          <a:effectLst/>
                        </a:rPr>
                        <a:t>23</a:t>
                      </a:r>
                      <a:endParaRPr lang="en-US" sz="32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3200" u="none" strike="noStrike" dirty="0">
                          <a:effectLst/>
                        </a:rPr>
                        <a:t>49</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dirty="0">
                          <a:effectLst/>
                        </a:rPr>
                        <a:t>31</a:t>
                      </a:r>
                      <a:endParaRPr lang="en-US" sz="32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3200" u="none" strike="noStrike" dirty="0">
                          <a:effectLst/>
                        </a:rPr>
                        <a:t>55</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200" u="none" strike="noStrike" dirty="0">
                          <a:effectLst/>
                        </a:rPr>
                        <a:t>46</a:t>
                      </a:r>
                      <a:endParaRPr lang="en-US" sz="32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ctr" fontAlgn="b"/>
                      <a:r>
                        <a:rPr lang="en-US" sz="3200" b="0" i="0" u="none" strike="noStrike" dirty="0" smtClean="0">
                          <a:solidFill>
                            <a:srgbClr val="000000"/>
                          </a:solidFill>
                          <a:effectLst/>
                          <a:latin typeface="Calibri" panose="020F0502020204030204" pitchFamily="34" charset="0"/>
                        </a:rPr>
                        <a:t>77</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32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5" name="TextBox 4"/>
          <p:cNvSpPr txBox="1"/>
          <p:nvPr/>
        </p:nvSpPr>
        <p:spPr>
          <a:xfrm>
            <a:off x="1409252" y="1813313"/>
            <a:ext cx="9703397" cy="1938992"/>
          </a:xfrm>
          <a:prstGeom prst="rect">
            <a:avLst/>
          </a:prstGeom>
          <a:noFill/>
        </p:spPr>
        <p:txBody>
          <a:bodyPr wrap="square" rtlCol="0">
            <a:spAutoFit/>
          </a:bodyPr>
          <a:lstStyle/>
          <a:p>
            <a:pPr marL="285750" indent="-285750">
              <a:buFont typeface="Arial" charset="0"/>
              <a:buChar char="•"/>
            </a:pPr>
            <a:r>
              <a:rPr lang="en-US" sz="2000" dirty="0" smtClean="0"/>
              <a:t>IBM gives each employee in the marketing department technical training</a:t>
            </a:r>
          </a:p>
          <a:p>
            <a:pPr marL="285750" indent="-285750">
              <a:buFont typeface="Arial" charset="0"/>
              <a:buChar char="•"/>
            </a:pPr>
            <a:r>
              <a:rPr lang="en-US" sz="2000" dirty="0" smtClean="0"/>
              <a:t>Based on further testing, it appears the traditional training method isn’t effective</a:t>
            </a:r>
          </a:p>
          <a:p>
            <a:pPr marL="285750" indent="-285750">
              <a:buFont typeface="Arial" charset="0"/>
              <a:buChar char="•"/>
            </a:pPr>
            <a:r>
              <a:rPr lang="en-US" sz="2000" dirty="0" smtClean="0"/>
              <a:t>Hence, a new training method is developed</a:t>
            </a:r>
          </a:p>
          <a:p>
            <a:pPr marL="285750" indent="-285750">
              <a:buFont typeface="Arial" charset="0"/>
              <a:buChar char="•"/>
            </a:pPr>
            <a:r>
              <a:rPr lang="en-US" sz="2000" dirty="0" smtClean="0"/>
              <a:t>Below are the test scores of 4 individuals that just finished the “New Method” and the last 3 test scores from employees trained via the “Traditional Method” course</a:t>
            </a:r>
          </a:p>
          <a:p>
            <a:pPr marL="285750" indent="-285750">
              <a:buFont typeface="Arial" charset="0"/>
              <a:buChar char="•"/>
            </a:pPr>
            <a:r>
              <a:rPr lang="en-US" sz="2000" dirty="0" smtClean="0"/>
              <a:t>Is there evidence to suggest that the “New Method” increases test scores?  </a:t>
            </a:r>
            <a:endParaRPr lang="en-US" sz="2000"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7330" y="3782140"/>
            <a:ext cx="203835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AF6EB086-0FB5-404F-9DB0-02BE9E698E00}" type="slidenum">
              <a:rPr lang="en-US" smtClean="0"/>
              <a:pPr/>
              <a:t>3</a:t>
            </a:fld>
            <a:endParaRPr lang="en-US"/>
          </a:p>
        </p:txBody>
      </p:sp>
    </p:spTree>
    <p:extLst>
      <p:ext uri="{BB962C8B-B14F-4D97-AF65-F5344CB8AC3E}">
        <p14:creationId xmlns:p14="http://schemas.microsoft.com/office/powerpoint/2010/main" val="1028780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713974" y="2419815"/>
            <a:ext cx="4045171" cy="3049341"/>
          </a:xfrm>
          <a:prstGeom prst="rect">
            <a:avLst/>
          </a:prstGeom>
        </p:spPr>
      </p:pic>
      <p:pic>
        <p:nvPicPr>
          <p:cNvPr id="11" name="Picture 10"/>
          <p:cNvPicPr>
            <a:picLocks noChangeAspect="1"/>
          </p:cNvPicPr>
          <p:nvPr/>
        </p:nvPicPr>
        <p:blipFill>
          <a:blip r:embed="rId3"/>
          <a:stretch>
            <a:fillRect/>
          </a:stretch>
        </p:blipFill>
        <p:spPr>
          <a:xfrm>
            <a:off x="6827645" y="2419816"/>
            <a:ext cx="5161393" cy="2933510"/>
          </a:xfrm>
          <a:prstGeom prst="rect">
            <a:avLst/>
          </a:prstGeom>
        </p:spPr>
      </p:pic>
      <p:sp>
        <p:nvSpPr>
          <p:cNvPr id="12" name="TextBox 11"/>
          <p:cNvSpPr txBox="1"/>
          <p:nvPr/>
        </p:nvSpPr>
        <p:spPr>
          <a:xfrm>
            <a:off x="593128" y="5642817"/>
            <a:ext cx="11201400" cy="646331"/>
          </a:xfrm>
          <a:prstGeom prst="rect">
            <a:avLst/>
          </a:prstGeom>
          <a:noFill/>
        </p:spPr>
        <p:txBody>
          <a:bodyPr wrap="square" rtlCol="0">
            <a:spAutoFit/>
          </a:bodyPr>
          <a:lstStyle/>
          <a:p>
            <a:r>
              <a:rPr lang="en-US" dirty="0" smtClean="0"/>
              <a:t>Since the standard deviation appear to be different and the sample sizes are both different and exceptionally small, the pooled t-test was not deemed appropriate and the non parametric rank sum test was performed. </a:t>
            </a:r>
            <a:endParaRPr lang="en-US"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128" y="2540533"/>
            <a:ext cx="203835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itle 1"/>
          <p:cNvSpPr>
            <a:spLocks noGrp="1"/>
          </p:cNvSpPr>
          <p:nvPr>
            <p:ph type="title"/>
          </p:nvPr>
        </p:nvSpPr>
        <p:spPr>
          <a:xfrm>
            <a:off x="1097280" y="286605"/>
            <a:ext cx="10058400" cy="1450757"/>
          </a:xfrm>
        </p:spPr>
        <p:txBody>
          <a:bodyPr/>
          <a:lstStyle/>
          <a:p>
            <a:r>
              <a:rPr lang="en-US" dirty="0" smtClean="0"/>
              <a:t>Examining the t-Tools Assumptions</a:t>
            </a:r>
            <a:endParaRPr lang="en-US" dirty="0"/>
          </a:p>
        </p:txBody>
      </p:sp>
      <p:sp>
        <p:nvSpPr>
          <p:cNvPr id="2" name="Slide Number Placeholder 1"/>
          <p:cNvSpPr>
            <a:spLocks noGrp="1"/>
          </p:cNvSpPr>
          <p:nvPr>
            <p:ph type="sldNum" sz="quarter" idx="12"/>
          </p:nvPr>
        </p:nvSpPr>
        <p:spPr/>
        <p:txBody>
          <a:bodyPr/>
          <a:lstStyle/>
          <a:p>
            <a:fld id="{AF6EB086-0FB5-404F-9DB0-02BE9E698E00}" type="slidenum">
              <a:rPr lang="en-US" smtClean="0"/>
              <a:pPr/>
              <a:t>4</a:t>
            </a:fld>
            <a:endParaRPr lang="en-US"/>
          </a:p>
        </p:txBody>
      </p:sp>
    </p:spTree>
    <p:extLst>
      <p:ext uri="{BB962C8B-B14F-4D97-AF65-F5344CB8AC3E}">
        <p14:creationId xmlns:p14="http://schemas.microsoft.com/office/powerpoint/2010/main" val="207583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156" y="0"/>
            <a:ext cx="7580984" cy="6216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40F1BDB-6CE4-495C-AC30-106FDA64768F}" type="slidenum">
              <a:rPr lang="en-US" smtClean="0"/>
              <a:t>5</a:t>
            </a:fld>
            <a:endParaRPr lang="en-US"/>
          </a:p>
        </p:txBody>
      </p:sp>
      <p:sp>
        <p:nvSpPr>
          <p:cNvPr id="6" name="Frame 5"/>
          <p:cNvSpPr/>
          <p:nvPr/>
        </p:nvSpPr>
        <p:spPr>
          <a:xfrm>
            <a:off x="5794848" y="5067301"/>
            <a:ext cx="5181600" cy="3048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0" name="TextBox 9"/>
              <p:cNvSpPr txBox="1"/>
              <p:nvPr/>
            </p:nvSpPr>
            <p:spPr>
              <a:xfrm>
                <a:off x="562556" y="3965275"/>
                <a:ext cx="2285434" cy="646331"/>
              </a:xfrm>
              <a:prstGeom prst="rect">
                <a:avLst/>
              </a:prstGeom>
              <a:solidFill>
                <a:schemeClr val="bg1"/>
              </a:solidFill>
            </p:spPr>
            <p:txBody>
              <a:bodyPr wrap="none" rtlCol="0">
                <a:spAutoFit/>
              </a:bodyPr>
              <a:lstStyle/>
              <a:p>
                <a14:m>
                  <m:oMath xmlns:m="http://schemas.openxmlformats.org/officeDocument/2006/math">
                    <m:sSub>
                      <m:sSubPr>
                        <m:ctrlPr>
                          <a:rPr lang="en-US" i="1">
                            <a:solidFill>
                              <a:srgbClr val="FF0000"/>
                            </a:solidFill>
                            <a:latin typeface="Cambria Math" charset="0"/>
                          </a:rPr>
                        </m:ctrlPr>
                      </m:sSubPr>
                      <m:e>
                        <m:r>
                          <a:rPr lang="en-US" i="1">
                            <a:solidFill>
                              <a:srgbClr val="FF0000"/>
                            </a:solidFill>
                            <a:latin typeface="Cambria Math" charset="0"/>
                            <a:ea typeface="Cambria Math" charset="0"/>
                            <a:cs typeface="Cambria Math" charset="0"/>
                          </a:rPr>
                          <m:t>𝜎</m:t>
                        </m:r>
                      </m:e>
                      <m:sub>
                        <m:r>
                          <a:rPr lang="en-US" i="1">
                            <a:solidFill>
                              <a:srgbClr val="FF0000"/>
                            </a:solidFill>
                            <a:latin typeface="Cambria Math" charset="0"/>
                          </a:rPr>
                          <m:t>2</m:t>
                        </m:r>
                      </m:sub>
                    </m:sSub>
                    <m:r>
                      <a:rPr lang="en-US" i="1">
                        <a:solidFill>
                          <a:srgbClr val="FF0000"/>
                        </a:solidFill>
                        <a:latin typeface="Cambria Math" charset="0"/>
                      </a:rPr>
                      <m:t>&lt;</m:t>
                    </m:r>
                    <m:sSub>
                      <m:sSubPr>
                        <m:ctrlPr>
                          <a:rPr lang="en-US" i="1">
                            <a:solidFill>
                              <a:srgbClr val="FF0000"/>
                            </a:solidFill>
                            <a:latin typeface="Cambria Math" charset="0"/>
                          </a:rPr>
                        </m:ctrlPr>
                      </m:sSubPr>
                      <m:e>
                        <m:r>
                          <a:rPr lang="en-US" i="1">
                            <a:solidFill>
                              <a:srgbClr val="FF0000"/>
                            </a:solidFill>
                            <a:latin typeface="Cambria Math" charset="0"/>
                            <a:ea typeface="Cambria Math" charset="0"/>
                            <a:cs typeface="Cambria Math" charset="0"/>
                          </a:rPr>
                          <m:t>𝜎</m:t>
                        </m:r>
                      </m:e>
                      <m:sub>
                        <m:r>
                          <a:rPr lang="en-US" i="1">
                            <a:solidFill>
                              <a:srgbClr val="FF0000"/>
                            </a:solidFill>
                            <a:latin typeface="Cambria Math" charset="0"/>
                            <a:ea typeface="Cambria Math" charset="0"/>
                            <a:cs typeface="Cambria Math" charset="0"/>
                          </a:rPr>
                          <m:t>1</m:t>
                        </m:r>
                      </m:sub>
                    </m:sSub>
                  </m:oMath>
                </a14:m>
                <a:r>
                  <a:rPr lang="en-US" dirty="0">
                    <a:solidFill>
                      <a:srgbClr val="FF0000"/>
                    </a:solidFill>
                  </a:rPr>
                  <a:t> and </a:t>
                </a:r>
                <a14:m>
                  <m:oMath xmlns:m="http://schemas.openxmlformats.org/officeDocument/2006/math">
                    <m:sSub>
                      <m:sSubPr>
                        <m:ctrlPr>
                          <a:rPr lang="en-US" i="1">
                            <a:solidFill>
                              <a:srgbClr val="FF0000"/>
                            </a:solidFill>
                            <a:latin typeface="Cambria Math" charset="0"/>
                          </a:rPr>
                        </m:ctrlPr>
                      </m:sSubPr>
                      <m:e>
                        <m:r>
                          <a:rPr lang="en-US" i="1">
                            <a:solidFill>
                              <a:srgbClr val="FF0000"/>
                            </a:solidFill>
                            <a:latin typeface="Cambria Math" charset="0"/>
                          </a:rPr>
                          <m:t>𝑛</m:t>
                        </m:r>
                      </m:e>
                      <m:sub>
                        <m:r>
                          <a:rPr lang="en-US" i="1">
                            <a:solidFill>
                              <a:srgbClr val="FF0000"/>
                            </a:solidFill>
                            <a:latin typeface="Cambria Math" charset="0"/>
                          </a:rPr>
                          <m:t>1 </m:t>
                        </m:r>
                      </m:sub>
                    </m:sSub>
                    <m:r>
                      <a:rPr lang="en-US" i="1">
                        <a:solidFill>
                          <a:srgbClr val="FF0000"/>
                        </a:solidFill>
                        <a:latin typeface="Cambria Math" charset="0"/>
                      </a:rPr>
                      <m:t>&lt;</m:t>
                    </m:r>
                  </m:oMath>
                </a14:m>
                <a:r>
                  <a:rPr lang="en-US" dirty="0">
                    <a:solidFill>
                      <a:srgbClr val="FF0000"/>
                    </a:solidFill>
                  </a:rPr>
                  <a:t> </a:t>
                </a:r>
                <a:r>
                  <a:rPr lang="en-US" dirty="0" smtClean="0">
                    <a:solidFill>
                      <a:srgbClr val="FF0000"/>
                    </a:solidFill>
                  </a:rPr>
                  <a:t> </a:t>
                </a:r>
                <a14:m>
                  <m:oMath xmlns:m="http://schemas.openxmlformats.org/officeDocument/2006/math">
                    <m:sSub>
                      <m:sSubPr>
                        <m:ctrlPr>
                          <a:rPr lang="en-US" i="1">
                            <a:solidFill>
                              <a:srgbClr val="FF0000"/>
                            </a:solidFill>
                            <a:latin typeface="Cambria Math" charset="0"/>
                          </a:rPr>
                        </m:ctrlPr>
                      </m:sSubPr>
                      <m:e>
                        <m:r>
                          <a:rPr lang="en-US" i="1">
                            <a:solidFill>
                              <a:srgbClr val="FF0000"/>
                            </a:solidFill>
                            <a:latin typeface="Cambria Math" charset="0"/>
                          </a:rPr>
                          <m:t>𝑛</m:t>
                        </m:r>
                      </m:e>
                      <m:sub>
                        <m:r>
                          <a:rPr lang="en-US" i="1">
                            <a:solidFill>
                              <a:srgbClr val="FF0000"/>
                            </a:solidFill>
                            <a:latin typeface="Cambria Math" charset="0"/>
                          </a:rPr>
                          <m:t>2 </m:t>
                        </m:r>
                      </m:sub>
                    </m:sSub>
                  </m:oMath>
                </a14:m>
                <a:endParaRPr lang="en-US" dirty="0">
                  <a:solidFill>
                    <a:srgbClr val="FF0000"/>
                  </a:solidFill>
                </a:endParaRPr>
              </a:p>
              <a:p>
                <a:r>
                  <a:rPr lang="en-US" dirty="0">
                    <a:solidFill>
                      <a:srgbClr val="FF0000"/>
                    </a:solidFill>
                  </a:rPr>
                  <a:t>(less coverage)</a:t>
                </a:r>
              </a:p>
            </p:txBody>
          </p:sp>
        </mc:Choice>
        <mc:Fallback xmlns="">
          <p:sp>
            <p:nvSpPr>
              <p:cNvPr id="10" name="TextBox 9"/>
              <p:cNvSpPr txBox="1">
                <a:spLocks noRot="1" noChangeAspect="1" noMove="1" noResize="1" noEditPoints="1" noAdjustHandles="1" noChangeArrowheads="1" noChangeShapeType="1" noTextEdit="1"/>
              </p:cNvSpPr>
              <p:nvPr/>
            </p:nvSpPr>
            <p:spPr>
              <a:xfrm>
                <a:off x="562556" y="3965275"/>
                <a:ext cx="2285434" cy="646331"/>
              </a:xfrm>
              <a:prstGeom prst="rect">
                <a:avLst/>
              </a:prstGeom>
              <a:blipFill rotWithShape="0">
                <a:blip r:embed="rId4"/>
                <a:stretch>
                  <a:fillRect l="-2133" t="-22642"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62556" y="4660654"/>
                <a:ext cx="2295052" cy="646331"/>
              </a:xfrm>
              <a:prstGeom prst="rect">
                <a:avLst/>
              </a:prstGeom>
              <a:solidFill>
                <a:schemeClr val="bg1"/>
              </a:solidFill>
            </p:spPr>
            <p:txBody>
              <a:bodyPr wrap="none" rtlCol="0">
                <a:spAutoFit/>
              </a:bodyPr>
              <a:lstStyle/>
              <a:p>
                <a14:m>
                  <m:oMath xmlns:m="http://schemas.openxmlformats.org/officeDocument/2006/math">
                    <m:sSub>
                      <m:sSubPr>
                        <m:ctrlPr>
                          <a:rPr lang="en-US" i="1" smtClean="0">
                            <a:solidFill>
                              <a:srgbClr val="FF0000"/>
                            </a:solidFill>
                            <a:latin typeface="Cambria Math" charset="0"/>
                          </a:rPr>
                        </m:ctrlPr>
                      </m:sSubPr>
                      <m:e>
                        <m:r>
                          <a:rPr lang="en-US" i="1">
                            <a:solidFill>
                              <a:srgbClr val="FF0000"/>
                            </a:solidFill>
                            <a:latin typeface="Cambria Math" charset="0"/>
                            <a:ea typeface="Cambria Math" charset="0"/>
                            <a:cs typeface="Cambria Math" charset="0"/>
                          </a:rPr>
                          <m:t>𝜎</m:t>
                        </m:r>
                      </m:e>
                      <m:sub>
                        <m:r>
                          <a:rPr lang="en-US" b="0" i="1" smtClean="0">
                            <a:solidFill>
                              <a:srgbClr val="FF0000"/>
                            </a:solidFill>
                            <a:latin typeface="Cambria Math" charset="0"/>
                            <a:ea typeface="Cambria Math" charset="0"/>
                            <a:cs typeface="Cambria Math" charset="0"/>
                          </a:rPr>
                          <m:t>2</m:t>
                        </m:r>
                      </m:sub>
                    </m:sSub>
                    <m:r>
                      <a:rPr lang="en-US" i="1">
                        <a:solidFill>
                          <a:srgbClr val="FF0000"/>
                        </a:solidFill>
                        <a:latin typeface="Cambria Math" charset="0"/>
                      </a:rPr>
                      <m:t>&gt;</m:t>
                    </m:r>
                    <m:sSub>
                      <m:sSubPr>
                        <m:ctrlPr>
                          <a:rPr lang="en-US" i="1">
                            <a:solidFill>
                              <a:srgbClr val="FF0000"/>
                            </a:solidFill>
                            <a:latin typeface="Cambria Math" charset="0"/>
                          </a:rPr>
                        </m:ctrlPr>
                      </m:sSubPr>
                      <m:e>
                        <m:r>
                          <a:rPr lang="en-US" i="1">
                            <a:solidFill>
                              <a:srgbClr val="FF0000"/>
                            </a:solidFill>
                            <a:latin typeface="Cambria Math" charset="0"/>
                            <a:ea typeface="Cambria Math" charset="0"/>
                            <a:cs typeface="Cambria Math" charset="0"/>
                          </a:rPr>
                          <m:t>𝜎</m:t>
                        </m:r>
                      </m:e>
                      <m:sub>
                        <m:r>
                          <a:rPr lang="en-US" b="0" i="1" smtClean="0">
                            <a:solidFill>
                              <a:srgbClr val="FF0000"/>
                            </a:solidFill>
                            <a:latin typeface="Cambria Math" charset="0"/>
                            <a:ea typeface="Cambria Math" charset="0"/>
                            <a:cs typeface="Cambria Math" charset="0"/>
                          </a:rPr>
                          <m:t>1</m:t>
                        </m:r>
                      </m:sub>
                    </m:sSub>
                  </m:oMath>
                </a14:m>
                <a:r>
                  <a:rPr lang="en-US" dirty="0">
                    <a:solidFill>
                      <a:srgbClr val="FF0000"/>
                    </a:solidFill>
                  </a:rPr>
                  <a:t> and </a:t>
                </a:r>
                <a14:m>
                  <m:oMath xmlns:m="http://schemas.openxmlformats.org/officeDocument/2006/math">
                    <m:sSub>
                      <m:sSubPr>
                        <m:ctrlPr>
                          <a:rPr lang="en-US" i="1">
                            <a:solidFill>
                              <a:srgbClr val="FF0000"/>
                            </a:solidFill>
                            <a:latin typeface="Cambria Math" charset="0"/>
                          </a:rPr>
                        </m:ctrlPr>
                      </m:sSubPr>
                      <m:e>
                        <m:r>
                          <a:rPr lang="en-US" i="1">
                            <a:solidFill>
                              <a:srgbClr val="FF0000"/>
                            </a:solidFill>
                            <a:latin typeface="Cambria Math" charset="0"/>
                          </a:rPr>
                          <m:t>𝑛</m:t>
                        </m:r>
                      </m:e>
                      <m:sub>
                        <m:r>
                          <a:rPr lang="en-US" i="1">
                            <a:solidFill>
                              <a:srgbClr val="FF0000"/>
                            </a:solidFill>
                            <a:latin typeface="Cambria Math" charset="0"/>
                          </a:rPr>
                          <m:t>1 </m:t>
                        </m:r>
                      </m:sub>
                    </m:sSub>
                    <m:r>
                      <a:rPr lang="en-US" i="1">
                        <a:solidFill>
                          <a:srgbClr val="FF0000"/>
                        </a:solidFill>
                        <a:latin typeface="Cambria Math" charset="0"/>
                      </a:rPr>
                      <m:t>&lt;</m:t>
                    </m:r>
                  </m:oMath>
                </a14:m>
                <a:r>
                  <a:rPr lang="en-US" dirty="0">
                    <a:solidFill>
                      <a:srgbClr val="FF0000"/>
                    </a:solidFill>
                  </a:rPr>
                  <a:t> </a:t>
                </a:r>
                <a14:m>
                  <m:oMath xmlns:m="http://schemas.openxmlformats.org/officeDocument/2006/math">
                    <m:sSub>
                      <m:sSubPr>
                        <m:ctrlPr>
                          <a:rPr lang="en-US" i="1">
                            <a:solidFill>
                              <a:srgbClr val="FF0000"/>
                            </a:solidFill>
                            <a:latin typeface="Cambria Math" charset="0"/>
                          </a:rPr>
                        </m:ctrlPr>
                      </m:sSubPr>
                      <m:e>
                        <m:r>
                          <a:rPr lang="en-US" b="0" i="1" smtClean="0">
                            <a:solidFill>
                              <a:srgbClr val="FF0000"/>
                            </a:solidFill>
                            <a:latin typeface="Cambria Math" charset="0"/>
                          </a:rPr>
                          <m:t> </m:t>
                        </m:r>
                        <m:r>
                          <a:rPr lang="en-US" i="1">
                            <a:solidFill>
                              <a:srgbClr val="FF0000"/>
                            </a:solidFill>
                            <a:latin typeface="Cambria Math" charset="0"/>
                          </a:rPr>
                          <m:t>𝑛</m:t>
                        </m:r>
                      </m:e>
                      <m:sub>
                        <m:r>
                          <a:rPr lang="en-US" i="1">
                            <a:solidFill>
                              <a:srgbClr val="FF0000"/>
                            </a:solidFill>
                            <a:latin typeface="Cambria Math" charset="0"/>
                          </a:rPr>
                          <m:t>2 </m:t>
                        </m:r>
                      </m:sub>
                    </m:sSub>
                  </m:oMath>
                </a14:m>
                <a:endParaRPr lang="en-US" dirty="0">
                  <a:solidFill>
                    <a:srgbClr val="FF0000"/>
                  </a:solidFill>
                </a:endParaRPr>
              </a:p>
              <a:p>
                <a:r>
                  <a:rPr lang="en-US" dirty="0">
                    <a:solidFill>
                      <a:srgbClr val="FF0000"/>
                    </a:solidFill>
                  </a:rPr>
                  <a:t>(more coverage)</a:t>
                </a:r>
              </a:p>
            </p:txBody>
          </p:sp>
        </mc:Choice>
        <mc:Fallback xmlns="">
          <p:sp>
            <p:nvSpPr>
              <p:cNvPr id="11" name="TextBox 10"/>
              <p:cNvSpPr txBox="1">
                <a:spLocks noRot="1" noChangeAspect="1" noMove="1" noResize="1" noEditPoints="1" noAdjustHandles="1" noChangeArrowheads="1" noChangeShapeType="1" noTextEdit="1"/>
              </p:cNvSpPr>
              <p:nvPr/>
            </p:nvSpPr>
            <p:spPr>
              <a:xfrm>
                <a:off x="562556" y="4660654"/>
                <a:ext cx="2295052" cy="646331"/>
              </a:xfrm>
              <a:prstGeom prst="rect">
                <a:avLst/>
              </a:prstGeom>
              <a:blipFill rotWithShape="0">
                <a:blip r:embed="rId5"/>
                <a:stretch>
                  <a:fillRect l="-2122" t="-55660" b="-26415"/>
                </a:stretch>
              </a:blipFill>
            </p:spPr>
            <p:txBody>
              <a:bodyPr/>
              <a:lstStyle/>
              <a:p>
                <a:r>
                  <a:rPr lang="en-US">
                    <a:noFill/>
                  </a:rPr>
                  <a:t> </a:t>
                </a:r>
              </a:p>
            </p:txBody>
          </p:sp>
        </mc:Fallback>
      </mc:AlternateContent>
      <p:cxnSp>
        <p:nvCxnSpPr>
          <p:cNvPr id="22" name="Straight Arrow Connector 21"/>
          <p:cNvCxnSpPr/>
          <p:nvPr/>
        </p:nvCxnSpPr>
        <p:spPr>
          <a:xfrm>
            <a:off x="2991422" y="4823921"/>
            <a:ext cx="7368061" cy="39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6"/>
          <a:stretch>
            <a:fillRect/>
          </a:stretch>
        </p:blipFill>
        <p:spPr>
          <a:xfrm>
            <a:off x="368821" y="0"/>
            <a:ext cx="4340585" cy="3272031"/>
          </a:xfrm>
          <a:prstGeom prst="rect">
            <a:avLst/>
          </a:prstGeom>
        </p:spPr>
      </p:pic>
      <p:sp>
        <p:nvSpPr>
          <p:cNvPr id="2" name="TextBox 1"/>
          <p:cNvSpPr txBox="1"/>
          <p:nvPr/>
        </p:nvSpPr>
        <p:spPr>
          <a:xfrm>
            <a:off x="562556" y="3455075"/>
            <a:ext cx="4081054" cy="369332"/>
          </a:xfrm>
          <a:prstGeom prst="rect">
            <a:avLst/>
          </a:prstGeom>
          <a:noFill/>
        </p:spPr>
        <p:txBody>
          <a:bodyPr wrap="none" rtlCol="0">
            <a:spAutoFit/>
          </a:bodyPr>
          <a:lstStyle/>
          <a:p>
            <a:r>
              <a:rPr lang="en-US" dirty="0" smtClean="0"/>
              <a:t>Which situation does </a:t>
            </a:r>
            <a:r>
              <a:rPr lang="en-US" smtClean="0"/>
              <a:t>it appear we are in?</a:t>
            </a:r>
            <a:endParaRPr lang="en-US"/>
          </a:p>
        </p:txBody>
      </p:sp>
      <p:sp>
        <p:nvSpPr>
          <p:cNvPr id="13" name="Frame 12"/>
          <p:cNvSpPr/>
          <p:nvPr/>
        </p:nvSpPr>
        <p:spPr>
          <a:xfrm>
            <a:off x="262130" y="4595538"/>
            <a:ext cx="2595478" cy="77656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p:cNvSpPr txBox="1"/>
          <p:nvPr/>
        </p:nvSpPr>
        <p:spPr>
          <a:xfrm>
            <a:off x="368821" y="5794164"/>
            <a:ext cx="3529877" cy="369332"/>
          </a:xfrm>
          <a:prstGeom prst="rect">
            <a:avLst/>
          </a:prstGeom>
          <a:noFill/>
        </p:spPr>
        <p:txBody>
          <a:bodyPr wrap="none" rtlCol="0">
            <a:spAutoFit/>
          </a:bodyPr>
          <a:lstStyle/>
          <a:p>
            <a:r>
              <a:rPr lang="en-US" dirty="0" smtClean="0"/>
              <a:t>Using a t-test could have low power</a:t>
            </a:r>
            <a:endParaRPr lang="en-US" dirty="0"/>
          </a:p>
        </p:txBody>
      </p:sp>
    </p:spTree>
    <p:extLst>
      <p:ext uri="{BB962C8B-B14F-4D97-AF65-F5344CB8AC3E}">
        <p14:creationId xmlns:p14="http://schemas.microsoft.com/office/powerpoint/2010/main" val="109340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Rank-Sum Tests</a:t>
            </a:r>
            <a:endParaRPr lang="en-US" dirty="0"/>
          </a:p>
        </p:txBody>
      </p:sp>
      <p:sp>
        <p:nvSpPr>
          <p:cNvPr id="4" name="Slide Number Placeholder 3"/>
          <p:cNvSpPr>
            <a:spLocks noGrp="1"/>
          </p:cNvSpPr>
          <p:nvPr>
            <p:ph type="sldNum" sz="quarter" idx="12"/>
          </p:nvPr>
        </p:nvSpPr>
        <p:spPr/>
        <p:txBody>
          <a:bodyPr/>
          <a:lstStyle/>
          <a:p>
            <a:pPr>
              <a:defRPr/>
            </a:pPr>
            <a:fld id="{16839AA6-FA43-43D2-AC30-6B73533D2B62}" type="slidenum">
              <a:rPr lang="en-US" altLang="en-US" smtClean="0"/>
              <a:pPr>
                <a:defRPr/>
              </a:pPr>
              <a:t>6</a:t>
            </a:fld>
            <a:endParaRPr lang="en-US" altLang="en-US"/>
          </a:p>
        </p:txBody>
      </p:sp>
    </p:spTree>
    <p:extLst>
      <p:ext uri="{BB962C8B-B14F-4D97-AF65-F5344CB8AC3E}">
        <p14:creationId xmlns:p14="http://schemas.microsoft.com/office/powerpoint/2010/main" val="570306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Nonparametric Methods</a:t>
            </a:r>
            <a:endParaRPr lang="en-US" dirty="0"/>
          </a:p>
        </p:txBody>
      </p:sp>
      <p:sp>
        <p:nvSpPr>
          <p:cNvPr id="3" name="Content Placeholder 2"/>
          <p:cNvSpPr>
            <a:spLocks noGrp="1"/>
          </p:cNvSpPr>
          <p:nvPr>
            <p:ph idx="1"/>
          </p:nvPr>
        </p:nvSpPr>
        <p:spPr>
          <a:xfrm>
            <a:off x="1097279" y="1845733"/>
            <a:ext cx="10058401" cy="4480115"/>
          </a:xfrm>
        </p:spPr>
        <p:txBody>
          <a:bodyPr>
            <a:normAutofit lnSpcReduction="10000"/>
          </a:bodyPr>
          <a:lstStyle/>
          <a:p>
            <a:pPr>
              <a:buFont typeface="Arial" charset="0"/>
              <a:buChar char="•"/>
            </a:pPr>
            <a:r>
              <a:rPr lang="en-US" dirty="0" smtClean="0"/>
              <a:t> A </a:t>
            </a:r>
            <a:r>
              <a:rPr lang="en-US" b="1" u="sng" cap="small" dirty="0" smtClean="0">
                <a:solidFill>
                  <a:srgbClr val="FF0000"/>
                </a:solidFill>
              </a:rPr>
              <a:t>nonparametric</a:t>
            </a:r>
            <a:r>
              <a:rPr lang="en-US" dirty="0"/>
              <a:t> or </a:t>
            </a:r>
            <a:r>
              <a:rPr lang="en-US" b="1" u="sng" cap="small" dirty="0" smtClean="0">
                <a:solidFill>
                  <a:srgbClr val="FF0000"/>
                </a:solidFill>
              </a:rPr>
              <a:t>distribution-free</a:t>
            </a:r>
            <a:r>
              <a:rPr lang="en-US" dirty="0" smtClean="0"/>
              <a:t> test doesn’t depend on (as many) underlying assumptions</a:t>
            </a:r>
          </a:p>
          <a:p>
            <a:pPr>
              <a:buFont typeface="Arial" charset="0"/>
              <a:buChar char="•"/>
            </a:pPr>
            <a:endParaRPr lang="en-US" dirty="0" smtClean="0"/>
          </a:p>
          <a:p>
            <a:pPr>
              <a:buFont typeface="Arial" charset="0"/>
              <a:buChar char="•"/>
            </a:pPr>
            <a:r>
              <a:rPr lang="en-US" dirty="0" smtClean="0"/>
              <a:t> This makes them ideal for use when the assumptions of non-nonparametric (that is, </a:t>
            </a:r>
            <a:r>
              <a:rPr lang="en-US" b="1" u="sng" cap="small" dirty="0" smtClean="0">
                <a:solidFill>
                  <a:srgbClr val="FF0000"/>
                </a:solidFill>
              </a:rPr>
              <a:t>parametric</a:t>
            </a:r>
            <a:r>
              <a:rPr lang="en-US" dirty="0" smtClean="0"/>
              <a:t>) tests aren’t met</a:t>
            </a:r>
          </a:p>
          <a:p>
            <a:pPr>
              <a:buFont typeface="Arial" charset="0"/>
              <a:buChar char="•"/>
            </a:pPr>
            <a:endParaRPr lang="en-US" dirty="0"/>
          </a:p>
          <a:p>
            <a:pPr>
              <a:buFont typeface="Arial" charset="0"/>
              <a:buChar char="•"/>
            </a:pPr>
            <a:r>
              <a:rPr lang="en-US" dirty="0" smtClean="0"/>
              <a:t> The trade-off is that nonparametric methods perform somewhat worse than parametric methods if the assumptions are approximately correct</a:t>
            </a:r>
          </a:p>
          <a:p>
            <a:pPr>
              <a:buFont typeface="Arial" charset="0"/>
              <a:buChar char="•"/>
            </a:pPr>
            <a:endParaRPr lang="en-US" dirty="0"/>
          </a:p>
          <a:p>
            <a:pPr>
              <a:buFont typeface="Arial" charset="0"/>
              <a:buChar char="•"/>
            </a:pPr>
            <a:r>
              <a:rPr lang="en-US" dirty="0" smtClean="0"/>
              <a:t> We already explored a nonparametric test: the randomization/permutation test from Chapter 1 </a:t>
            </a:r>
          </a:p>
          <a:p>
            <a:pPr>
              <a:buFont typeface="Arial" charset="0"/>
              <a:buChar char="•"/>
            </a:pPr>
            <a:endParaRPr lang="en-US" dirty="0" smtClean="0"/>
          </a:p>
          <a:p>
            <a:pPr>
              <a:buFont typeface="Arial" charset="0"/>
              <a:buChar char="•"/>
            </a:pPr>
            <a:r>
              <a:rPr lang="en-US" dirty="0" smtClean="0"/>
              <a:t> Now </a:t>
            </a:r>
            <a:r>
              <a:rPr lang="en-US" dirty="0" smtClean="0"/>
              <a:t>we will consider </a:t>
            </a:r>
            <a:r>
              <a:rPr lang="en-US" dirty="0" smtClean="0"/>
              <a:t>the </a:t>
            </a:r>
            <a:r>
              <a:rPr lang="en-US" dirty="0" smtClean="0"/>
              <a:t>“rank-sum test”</a:t>
            </a:r>
            <a:endParaRPr lang="en-US" dirty="0"/>
          </a:p>
        </p:txBody>
      </p:sp>
      <p:sp>
        <p:nvSpPr>
          <p:cNvPr id="4" name="Slide Number Placeholder 3"/>
          <p:cNvSpPr>
            <a:spLocks noGrp="1"/>
          </p:cNvSpPr>
          <p:nvPr>
            <p:ph type="sldNum" sz="quarter" idx="12"/>
          </p:nvPr>
        </p:nvSpPr>
        <p:spPr/>
        <p:txBody>
          <a:bodyPr/>
          <a:lstStyle/>
          <a:p>
            <a:fld id="{AF6EB086-0FB5-404F-9DB0-02BE9E698E00}" type="slidenum">
              <a:rPr lang="en-US" smtClean="0"/>
              <a:pPr/>
              <a:t>7</a:t>
            </a:fld>
            <a:endParaRPr lang="en-US"/>
          </a:p>
        </p:txBody>
      </p:sp>
    </p:spTree>
    <p:extLst>
      <p:ext uri="{BB962C8B-B14F-4D97-AF65-F5344CB8AC3E}">
        <p14:creationId xmlns:p14="http://schemas.microsoft.com/office/powerpoint/2010/main" val="919871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5"/>
            <a:ext cx="10969802" cy="1450757"/>
          </a:xfrm>
        </p:spPr>
        <p:txBody>
          <a:bodyPr/>
          <a:lstStyle/>
          <a:p>
            <a:r>
              <a:rPr lang="en-US" dirty="0" smtClean="0"/>
              <a:t>Rank-Sum </a:t>
            </a:r>
            <a:r>
              <a:rPr lang="en-US" dirty="0" smtClean="0"/>
              <a:t>Test: </a:t>
            </a:r>
            <a:r>
              <a:rPr lang="en-US" dirty="0" smtClean="0"/>
              <a:t>Discussion and Assumptions</a:t>
            </a:r>
            <a:endParaRPr lang="en-US" dirty="0"/>
          </a:p>
        </p:txBody>
      </p:sp>
      <p:sp>
        <p:nvSpPr>
          <p:cNvPr id="3" name="Content Placeholder 2"/>
          <p:cNvSpPr>
            <a:spLocks noGrp="1"/>
          </p:cNvSpPr>
          <p:nvPr>
            <p:ph idx="1"/>
          </p:nvPr>
        </p:nvSpPr>
        <p:spPr>
          <a:xfrm>
            <a:off x="1097279" y="1845733"/>
            <a:ext cx="11094721" cy="4439121"/>
          </a:xfrm>
        </p:spPr>
        <p:txBody>
          <a:bodyPr>
            <a:noAutofit/>
          </a:bodyPr>
          <a:lstStyle/>
          <a:p>
            <a:pPr>
              <a:buFont typeface="Arial" charset="0"/>
              <a:buChar char="•"/>
            </a:pPr>
            <a:r>
              <a:rPr lang="en-US" dirty="0" smtClean="0"/>
              <a:t> No </a:t>
            </a:r>
            <a:r>
              <a:rPr lang="en-US" dirty="0"/>
              <a:t>distributional </a:t>
            </a:r>
            <a:r>
              <a:rPr lang="en-US" dirty="0"/>
              <a:t>assumptions and </a:t>
            </a:r>
            <a:r>
              <a:rPr lang="en-US" dirty="0" smtClean="0"/>
              <a:t>resistant </a:t>
            </a:r>
            <a:r>
              <a:rPr lang="en-US" dirty="0"/>
              <a:t>to </a:t>
            </a:r>
            <a:r>
              <a:rPr lang="en-US" dirty="0" smtClean="0"/>
              <a:t>outliers</a:t>
            </a:r>
            <a:endParaRPr lang="en-US" dirty="0"/>
          </a:p>
          <a:p>
            <a:pPr>
              <a:buFont typeface="Arial" charset="0"/>
              <a:buChar char="•"/>
            </a:pPr>
            <a:r>
              <a:rPr lang="en-US" dirty="0" smtClean="0"/>
              <a:t> When t-test assumptions are met, the rank-sum test performs about 95.49% as well</a:t>
            </a:r>
          </a:p>
          <a:p>
            <a:pPr>
              <a:buFont typeface="Arial" charset="0"/>
              <a:buChar char="•"/>
            </a:pPr>
            <a:r>
              <a:rPr lang="en-US" dirty="0" smtClean="0"/>
              <a:t> Performs arbitrarily better if the t-test assumptions are not (approximately) met</a:t>
            </a:r>
            <a:endParaRPr lang="en-US" dirty="0" smtClean="0"/>
          </a:p>
          <a:p>
            <a:pPr>
              <a:buFont typeface="Arial" charset="0"/>
              <a:buChar char="•"/>
            </a:pPr>
            <a:r>
              <a:rPr lang="en-US" dirty="0" smtClean="0"/>
              <a:t> Works </a:t>
            </a:r>
            <a:r>
              <a:rPr lang="en-US" dirty="0" smtClean="0"/>
              <a:t>well with </a:t>
            </a:r>
            <a:r>
              <a:rPr lang="en-US" b="1" u="sng" cap="small" dirty="0" smtClean="0">
                <a:solidFill>
                  <a:srgbClr val="FF0000"/>
                </a:solidFill>
              </a:rPr>
              <a:t>ordinal</a:t>
            </a:r>
            <a:r>
              <a:rPr lang="en-US" dirty="0" smtClean="0"/>
              <a:t> </a:t>
            </a:r>
            <a:r>
              <a:rPr lang="en-US" dirty="0" smtClean="0"/>
              <a:t>data</a:t>
            </a:r>
          </a:p>
          <a:p>
            <a:pPr marL="0" indent="0">
              <a:buNone/>
            </a:pPr>
            <a:r>
              <a:rPr lang="en-US" sz="1700" dirty="0" smtClean="0"/>
              <a:t>(</a:t>
            </a:r>
            <a:r>
              <a:rPr lang="en-US" sz="1700" b="1" u="sng" cap="small" dirty="0" smtClean="0">
                <a:solidFill>
                  <a:srgbClr val="FF0000"/>
                </a:solidFill>
              </a:rPr>
              <a:t>Nominal:</a:t>
            </a:r>
            <a:r>
              <a:rPr lang="en-US" sz="1700" dirty="0" smtClean="0"/>
              <a:t> </a:t>
            </a:r>
            <a:r>
              <a:rPr lang="en-US" sz="1700" dirty="0"/>
              <a:t>order is </a:t>
            </a:r>
            <a:r>
              <a:rPr lang="en-US" sz="1700" dirty="0" smtClean="0"/>
              <a:t>arbitrary. </a:t>
            </a:r>
            <a:r>
              <a:rPr lang="en-US" sz="1700" b="1" u="sng" cap="small" dirty="0" smtClean="0">
                <a:solidFill>
                  <a:srgbClr val="FF0000"/>
                </a:solidFill>
              </a:rPr>
              <a:t>ordinal:</a:t>
            </a:r>
            <a:r>
              <a:rPr lang="en-US" sz="1700" dirty="0" smtClean="0"/>
              <a:t> order matters. </a:t>
            </a:r>
            <a:r>
              <a:rPr lang="en-US" sz="1700" b="1" u="sng" cap="small" dirty="0" smtClean="0">
                <a:solidFill>
                  <a:srgbClr val="FF0000"/>
                </a:solidFill>
              </a:rPr>
              <a:t>Interval:</a:t>
            </a:r>
            <a:r>
              <a:rPr lang="en-US" sz="1700" dirty="0"/>
              <a:t> </a:t>
            </a:r>
            <a:r>
              <a:rPr lang="en-US" sz="1700" dirty="0" smtClean="0"/>
              <a:t>subtraction is meaningful. </a:t>
            </a:r>
            <a:r>
              <a:rPr lang="en-US" sz="1700" b="1" u="sng" cap="small" dirty="0" smtClean="0">
                <a:solidFill>
                  <a:srgbClr val="FF0000"/>
                </a:solidFill>
              </a:rPr>
              <a:t>Ratio:</a:t>
            </a:r>
            <a:r>
              <a:rPr lang="en-US" sz="1700" dirty="0" smtClean="0"/>
              <a:t> multiplication </a:t>
            </a:r>
            <a:r>
              <a:rPr lang="en-US" sz="1700" dirty="0"/>
              <a:t>is </a:t>
            </a:r>
            <a:r>
              <a:rPr lang="en-US" sz="1700" dirty="0" smtClean="0"/>
              <a:t>meaningful)</a:t>
            </a:r>
            <a:endParaRPr lang="en-US" sz="1700" dirty="0" smtClean="0"/>
          </a:p>
          <a:p>
            <a:pPr>
              <a:buFont typeface="Arial" charset="0"/>
              <a:buChar char="•"/>
            </a:pPr>
            <a:r>
              <a:rPr lang="en-US" dirty="0" smtClean="0"/>
              <a:t> Works </a:t>
            </a:r>
            <a:r>
              <a:rPr lang="en-US" dirty="0" smtClean="0"/>
              <a:t>with censored values</a:t>
            </a:r>
          </a:p>
          <a:p>
            <a:pPr marL="0" indent="0">
              <a:buNone/>
            </a:pPr>
            <a:r>
              <a:rPr lang="en-US" sz="1700" dirty="0" smtClean="0"/>
              <a:t>(Censored means that the actual value was too large/small to </a:t>
            </a:r>
          </a:p>
          <a:p>
            <a:pPr marL="0" indent="0">
              <a:buNone/>
            </a:pPr>
            <a:r>
              <a:rPr lang="en-US" sz="1700" dirty="0" smtClean="0"/>
              <a:t>be accurately recorded)</a:t>
            </a:r>
            <a:endParaRPr lang="en-US" dirty="0"/>
          </a:p>
          <a:p>
            <a:pPr>
              <a:buFont typeface="Arial" charset="0"/>
              <a:buChar char="•"/>
            </a:pPr>
            <a:r>
              <a:rPr lang="en-US" dirty="0" smtClean="0"/>
              <a:t> It </a:t>
            </a:r>
            <a:r>
              <a:rPr lang="en-US" dirty="0"/>
              <a:t>s</a:t>
            </a:r>
            <a:r>
              <a:rPr lang="en-US" dirty="0" smtClean="0"/>
              <a:t>till requires some assumptions:</a:t>
            </a:r>
          </a:p>
          <a:p>
            <a:pPr marL="749808" lvl="1" indent="-457200">
              <a:buFont typeface="+mj-lt"/>
              <a:buAutoNum type="arabicPeriod"/>
            </a:pPr>
            <a:r>
              <a:rPr lang="en-US" sz="2000" dirty="0" smtClean="0"/>
              <a:t>All observations are independent</a:t>
            </a:r>
          </a:p>
          <a:p>
            <a:pPr marL="749808" lvl="1" indent="-457200">
              <a:buFont typeface="+mj-lt"/>
              <a:buAutoNum type="arabicPeriod"/>
            </a:pPr>
            <a:r>
              <a:rPr lang="en-US" sz="2000" dirty="0" smtClean="0"/>
              <a:t>The </a:t>
            </a:r>
            <a:r>
              <a:rPr lang="en-US" sz="2000" i="1" dirty="0" smtClean="0"/>
              <a:t>Y </a:t>
            </a:r>
            <a:r>
              <a:rPr lang="en-US" sz="2000" dirty="0" smtClean="0"/>
              <a:t>values are ordinal</a:t>
            </a:r>
            <a:endParaRPr lang="en-US" sz="2000" i="1" dirty="0" smtClean="0"/>
          </a:p>
          <a:p>
            <a:pPr>
              <a:buFont typeface="Arial" charset="0"/>
              <a:buChar char="•"/>
            </a:pPr>
            <a:endParaRPr lang="en-US" dirty="0" smtClean="0"/>
          </a:p>
        </p:txBody>
      </p:sp>
      <p:sp>
        <p:nvSpPr>
          <p:cNvPr id="4" name="TextBox 3"/>
          <p:cNvSpPr txBox="1"/>
          <p:nvPr/>
        </p:nvSpPr>
        <p:spPr>
          <a:xfrm>
            <a:off x="6996545" y="4807527"/>
            <a:ext cx="5195455" cy="1477328"/>
          </a:xfrm>
          <a:prstGeom prst="rect">
            <a:avLst/>
          </a:prstGeom>
          <a:noFill/>
        </p:spPr>
        <p:txBody>
          <a:bodyPr wrap="square" rtlCol="0">
            <a:spAutoFit/>
          </a:bodyPr>
          <a:lstStyle/>
          <a:p>
            <a:r>
              <a:rPr lang="en-US" dirty="0" smtClean="0"/>
              <a:t>59 patients </a:t>
            </a:r>
            <a:r>
              <a:rPr lang="en-US" dirty="0"/>
              <a:t>with </a:t>
            </a:r>
            <a:r>
              <a:rPr lang="en-US" dirty="0" smtClean="0"/>
              <a:t>arthritis </a:t>
            </a:r>
            <a:r>
              <a:rPr lang="en-US" dirty="0"/>
              <a:t>who participated in a clinical trial were assigned to two groups, active and placebo. The response </a:t>
            </a:r>
            <a:r>
              <a:rPr lang="en-US" dirty="0" smtClean="0"/>
              <a:t>status:</a:t>
            </a:r>
            <a:r>
              <a:rPr lang="en-US" dirty="0"/>
              <a:t> </a:t>
            </a:r>
            <a:endParaRPr lang="en-US" dirty="0" smtClean="0"/>
          </a:p>
          <a:p>
            <a:r>
              <a:rPr lang="en-US" dirty="0" smtClean="0"/>
              <a:t>(</a:t>
            </a:r>
            <a:r>
              <a:rPr lang="en-US" dirty="0"/>
              <a:t>excellent=5, good=4, moderate=3, fair=2, poor=1) </a:t>
            </a:r>
            <a:endParaRPr lang="en-US" dirty="0" smtClean="0"/>
          </a:p>
          <a:p>
            <a:r>
              <a:rPr lang="en-US" dirty="0" smtClean="0"/>
              <a:t>of </a:t>
            </a:r>
            <a:r>
              <a:rPr lang="en-US" dirty="0"/>
              <a:t>each patient was recorded.</a:t>
            </a:r>
          </a:p>
        </p:txBody>
      </p:sp>
      <p:cxnSp>
        <p:nvCxnSpPr>
          <p:cNvPr id="6" name="Straight Arrow Connector 5"/>
          <p:cNvCxnSpPr/>
          <p:nvPr/>
        </p:nvCxnSpPr>
        <p:spPr>
          <a:xfrm flipH="1" flipV="1">
            <a:off x="4287187" y="3417757"/>
            <a:ext cx="2709359" cy="1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AF6EB086-0FB5-404F-9DB0-02BE9E698E00}" type="slidenum">
              <a:rPr lang="en-US" smtClean="0"/>
              <a:pPr/>
              <a:t>8</a:t>
            </a:fld>
            <a:endParaRPr lang="en-US"/>
          </a:p>
        </p:txBody>
      </p:sp>
      <p:cxnSp>
        <p:nvCxnSpPr>
          <p:cNvPr id="9" name="Straight Arrow Connector 8"/>
          <p:cNvCxnSpPr>
            <a:stCxn id="12" idx="1"/>
          </p:cNvCxnSpPr>
          <p:nvPr/>
        </p:nvCxnSpPr>
        <p:spPr>
          <a:xfrm flipH="1">
            <a:off x="6086007" y="3352537"/>
            <a:ext cx="2921084" cy="335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007091" y="3167871"/>
            <a:ext cx="3464725" cy="369332"/>
          </a:xfrm>
          <a:prstGeom prst="rect">
            <a:avLst/>
          </a:prstGeom>
          <a:noFill/>
        </p:spPr>
        <p:txBody>
          <a:bodyPr wrap="square" rtlCol="0">
            <a:spAutoFit/>
          </a:bodyPr>
          <a:lstStyle/>
          <a:p>
            <a:r>
              <a:rPr lang="en-US" smtClean="0"/>
              <a:t>(Realistically required for t-tools)</a:t>
            </a:r>
            <a:endParaRPr lang="en-US"/>
          </a:p>
        </p:txBody>
      </p:sp>
    </p:spTree>
    <p:extLst>
      <p:ext uri="{BB962C8B-B14F-4D97-AF65-F5344CB8AC3E}">
        <p14:creationId xmlns:p14="http://schemas.microsoft.com/office/powerpoint/2010/main" val="37316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Rank-Sum Test</a:t>
            </a:r>
            <a:r>
              <a:rPr lang="en-US" dirty="0" smtClean="0"/>
              <a:t>: Hypotheses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785774"/>
                <a:ext cx="9695638" cy="4444230"/>
              </a:xfrm>
            </p:spPr>
            <p:txBody>
              <a:bodyPr>
                <a:noAutofit/>
              </a:bodyPr>
              <a:lstStyle/>
              <a:p>
                <a:r>
                  <a:rPr lang="en-US" dirty="0" smtClean="0"/>
                  <a:t>For the rank-sum test, our null hypothesis is in terms of </a:t>
                </a:r>
                <a:r>
                  <a:rPr lang="en-US" b="1" u="sng" cap="small" dirty="0" smtClean="0">
                    <a:solidFill>
                      <a:srgbClr val="FF0000"/>
                    </a:solidFill>
                  </a:rPr>
                  <a:t>distributions</a:t>
                </a:r>
                <a:r>
                  <a:rPr lang="en-US" dirty="0" smtClean="0"/>
                  <a:t> instead of means</a:t>
                </a:r>
              </a:p>
              <a:p>
                <a:endParaRPr lang="en-US" dirty="0"/>
              </a:p>
              <a:p>
                <a14:m>
                  <m:oMath xmlns:m="http://schemas.openxmlformats.org/officeDocument/2006/math">
                    <m:sSub>
                      <m:sSubPr>
                        <m:ctrlPr>
                          <a:rPr lang="en-US" i="1" smtClean="0">
                            <a:latin typeface="Cambria Math" charset="0"/>
                          </a:rPr>
                        </m:ctrlPr>
                      </m:sSubPr>
                      <m:e>
                        <m:r>
                          <a:rPr lang="en-US" b="0" i="1" smtClean="0">
                            <a:latin typeface="Cambria Math" charset="0"/>
                          </a:rPr>
                          <m:t>𝐻</m:t>
                        </m:r>
                      </m:e>
                      <m:sub>
                        <m:r>
                          <a:rPr lang="en-US" b="0" i="1" smtClean="0">
                            <a:latin typeface="Cambria Math" charset="0"/>
                          </a:rPr>
                          <m:t>0</m:t>
                        </m:r>
                      </m:sub>
                    </m:sSub>
                  </m:oMath>
                </a14:m>
                <a:r>
                  <a:rPr lang="en-US" dirty="0" smtClean="0"/>
                  <a:t>: The </a:t>
                </a:r>
                <a:r>
                  <a:rPr lang="en-US" b="1" u="sng" cap="small" dirty="0" smtClean="0">
                    <a:solidFill>
                      <a:srgbClr val="FF0000"/>
                    </a:solidFill>
                  </a:rPr>
                  <a:t>distribution</a:t>
                </a:r>
                <a:r>
                  <a:rPr lang="en-US" dirty="0" smtClean="0"/>
                  <a:t> </a:t>
                </a:r>
                <a:r>
                  <a:rPr lang="en-US" dirty="0" smtClean="0"/>
                  <a:t>of the “new” method scores is the same as the </a:t>
                </a:r>
                <a:r>
                  <a:rPr lang="en-US" b="1" u="sng" cap="small" dirty="0" smtClean="0">
                    <a:solidFill>
                      <a:srgbClr val="FF0000"/>
                    </a:solidFill>
                  </a:rPr>
                  <a:t>distribution</a:t>
                </a:r>
                <a:r>
                  <a:rPr lang="en-US" dirty="0" smtClean="0"/>
                  <a:t> </a:t>
                </a:r>
                <a:r>
                  <a:rPr lang="en-US" dirty="0" smtClean="0"/>
                  <a:t>of the “traditional” method scores</a:t>
                </a:r>
              </a:p>
              <a:p>
                <a:endParaRPr lang="en-US" dirty="0"/>
              </a:p>
              <a:p>
                <a:r>
                  <a:rPr lang="en-US" b="1" dirty="0" smtClean="0"/>
                  <a:t>The Alternative Hypotheses:</a:t>
                </a:r>
              </a:p>
              <a:p>
                <a14:m>
                  <m:oMath xmlns:m="http://schemas.openxmlformats.org/officeDocument/2006/math">
                    <m:sSub>
                      <m:sSubPr>
                        <m:ctrlPr>
                          <a:rPr lang="en-US" i="1">
                            <a:latin typeface="Cambria Math" charset="0"/>
                          </a:rPr>
                        </m:ctrlPr>
                      </m:sSubPr>
                      <m:e>
                        <m:r>
                          <a:rPr lang="en-US" i="1">
                            <a:latin typeface="Cambria Math" charset="0"/>
                          </a:rPr>
                          <m:t>𝐻</m:t>
                        </m:r>
                      </m:e>
                      <m:sub>
                        <m:r>
                          <a:rPr lang="en-US" b="0" i="1" smtClean="0">
                            <a:latin typeface="Cambria Math" charset="0"/>
                          </a:rPr>
                          <m:t>𝐴</m:t>
                        </m:r>
                      </m:sub>
                    </m:sSub>
                  </m:oMath>
                </a14:m>
                <a:r>
                  <a:rPr lang="en-US" dirty="0"/>
                  <a:t>: The </a:t>
                </a:r>
                <a:r>
                  <a:rPr lang="en-US" b="1" u="sng" cap="small" dirty="0" smtClean="0">
                    <a:solidFill>
                      <a:srgbClr val="FF0000"/>
                    </a:solidFill>
                  </a:rPr>
                  <a:t>distribution</a:t>
                </a:r>
                <a:r>
                  <a:rPr lang="en-US" dirty="0" smtClean="0"/>
                  <a:t> </a:t>
                </a:r>
                <a:r>
                  <a:rPr lang="en-US" dirty="0"/>
                  <a:t>of the </a:t>
                </a:r>
                <a:r>
                  <a:rPr lang="en-US" dirty="0" smtClean="0"/>
                  <a:t>“new</a:t>
                </a:r>
                <a:r>
                  <a:rPr lang="en-US" dirty="0"/>
                  <a:t>” method scores is </a:t>
                </a:r>
                <a:r>
                  <a:rPr lang="en-US" dirty="0" smtClean="0">
                    <a:solidFill>
                      <a:schemeClr val="accent1"/>
                    </a:solidFill>
                  </a:rPr>
                  <a:t>different</a:t>
                </a:r>
                <a:r>
                  <a:rPr lang="en-US" dirty="0" smtClean="0"/>
                  <a:t> from the </a:t>
                </a:r>
                <a:r>
                  <a:rPr lang="en-US" b="1" u="sng" cap="small" dirty="0" smtClean="0">
                    <a:solidFill>
                      <a:srgbClr val="FF0000"/>
                    </a:solidFill>
                  </a:rPr>
                  <a:t>distribution</a:t>
                </a:r>
                <a:r>
                  <a:rPr lang="en-US" dirty="0" smtClean="0"/>
                  <a:t> </a:t>
                </a:r>
                <a:r>
                  <a:rPr lang="en-US" dirty="0"/>
                  <a:t>of the “traditional” method scores</a:t>
                </a:r>
              </a:p>
              <a:p>
                <a14:m>
                  <m:oMath xmlns:m="http://schemas.openxmlformats.org/officeDocument/2006/math">
                    <m:sSub>
                      <m:sSubPr>
                        <m:ctrlPr>
                          <a:rPr lang="en-US" i="1">
                            <a:latin typeface="Cambria Math" charset="0"/>
                          </a:rPr>
                        </m:ctrlPr>
                      </m:sSubPr>
                      <m:e>
                        <m:r>
                          <a:rPr lang="en-US" i="1">
                            <a:latin typeface="Cambria Math" charset="0"/>
                          </a:rPr>
                          <m:t>𝐻</m:t>
                        </m:r>
                      </m:e>
                      <m:sub>
                        <m:r>
                          <a:rPr lang="en-US" b="0" i="1" smtClean="0">
                            <a:latin typeface="Cambria Math" charset="0"/>
                          </a:rPr>
                          <m:t>𝐴</m:t>
                        </m:r>
                      </m:sub>
                    </m:sSub>
                  </m:oMath>
                </a14:m>
                <a:r>
                  <a:rPr lang="en-US" dirty="0"/>
                  <a:t>: The </a:t>
                </a:r>
                <a:r>
                  <a:rPr lang="en-US" b="1" u="sng" cap="small" dirty="0" smtClean="0">
                    <a:solidFill>
                      <a:srgbClr val="FF0000"/>
                    </a:solidFill>
                  </a:rPr>
                  <a:t>distribution</a:t>
                </a:r>
                <a:r>
                  <a:rPr lang="en-US" dirty="0" smtClean="0"/>
                  <a:t> </a:t>
                </a:r>
                <a:r>
                  <a:rPr lang="en-US" dirty="0"/>
                  <a:t>of the </a:t>
                </a:r>
                <a:r>
                  <a:rPr lang="en-US" dirty="0" smtClean="0"/>
                  <a:t>“new</a:t>
                </a:r>
                <a:r>
                  <a:rPr lang="en-US" dirty="0"/>
                  <a:t>” method scores is </a:t>
                </a:r>
                <a:r>
                  <a:rPr lang="en-US" dirty="0" smtClean="0">
                    <a:solidFill>
                      <a:schemeClr val="accent1"/>
                    </a:solidFill>
                  </a:rPr>
                  <a:t>larger </a:t>
                </a:r>
                <a:r>
                  <a:rPr lang="en-US" dirty="0">
                    <a:solidFill>
                      <a:schemeClr val="accent1"/>
                    </a:solidFill>
                  </a:rPr>
                  <a:t>than</a:t>
                </a:r>
                <a:r>
                  <a:rPr lang="en-US" dirty="0"/>
                  <a:t> </a:t>
                </a:r>
                <a:r>
                  <a:rPr lang="en-US" dirty="0" smtClean="0"/>
                  <a:t>the </a:t>
                </a:r>
                <a:r>
                  <a:rPr lang="en-US" b="1" u="sng" cap="small" dirty="0" smtClean="0">
                    <a:solidFill>
                      <a:srgbClr val="FF0000"/>
                    </a:solidFill>
                  </a:rPr>
                  <a:t>distribution</a:t>
                </a:r>
                <a:r>
                  <a:rPr lang="en-US" dirty="0" smtClean="0"/>
                  <a:t> </a:t>
                </a:r>
                <a:r>
                  <a:rPr lang="en-US" dirty="0"/>
                  <a:t>of the “traditional” method scores</a:t>
                </a:r>
              </a:p>
              <a:p>
                <a:r>
                  <a:rPr lang="en-US" dirty="0"/>
                  <a:t>Note: “</a:t>
                </a:r>
                <a:r>
                  <a:rPr lang="en-US" dirty="0">
                    <a:solidFill>
                      <a:schemeClr val="accent1"/>
                    </a:solidFill>
                  </a:rPr>
                  <a:t>larger than</a:t>
                </a:r>
                <a:r>
                  <a:rPr lang="en-US" dirty="0"/>
                  <a:t>” can be interpreted as “systematically higher than” in the sense that the probability of getting any value from one distribution is larger than for the other distribution</a:t>
                </a:r>
              </a:p>
              <a:p>
                <a:endParaRPr lang="en-US" dirty="0" smtClean="0"/>
              </a:p>
              <a:p>
                <a:endParaRPr lang="en-US" dirty="0" smtClean="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785774"/>
                <a:ext cx="9695638" cy="4444230"/>
              </a:xfrm>
              <a:blipFill rotWithShape="0">
                <a:blip r:embed="rId2"/>
                <a:stretch>
                  <a:fillRect l="-629" t="-1509" r="-692" b="-6584"/>
                </a:stretch>
              </a:blipFill>
            </p:spPr>
            <p:txBody>
              <a:bodyPr/>
              <a:lstStyle/>
              <a:p>
                <a:r>
                  <a:rPr lang="en-US">
                    <a:noFill/>
                  </a:rPr>
                  <a:t> </a:t>
                </a:r>
              </a:p>
            </p:txBody>
          </p:sp>
        </mc:Fallback>
      </mc:AlternateContent>
      <p:sp>
        <p:nvSpPr>
          <p:cNvPr id="5" name="TextBox 4"/>
          <p:cNvSpPr txBox="1"/>
          <p:nvPr/>
        </p:nvSpPr>
        <p:spPr>
          <a:xfrm>
            <a:off x="10333340" y="4296596"/>
            <a:ext cx="1245213" cy="369332"/>
          </a:xfrm>
          <a:prstGeom prst="rect">
            <a:avLst/>
          </a:prstGeom>
          <a:noFill/>
        </p:spPr>
        <p:txBody>
          <a:bodyPr wrap="none" rtlCol="0">
            <a:spAutoFit/>
          </a:bodyPr>
          <a:lstStyle/>
          <a:p>
            <a:r>
              <a:rPr lang="en-US" b="1" u="sng" cap="small" dirty="0" smtClean="0">
                <a:solidFill>
                  <a:srgbClr val="FF0000"/>
                </a:solidFill>
              </a:rPr>
              <a:t>(Two sided)</a:t>
            </a:r>
            <a:endParaRPr lang="en-US" dirty="0"/>
          </a:p>
        </p:txBody>
      </p:sp>
      <p:sp>
        <p:nvSpPr>
          <p:cNvPr id="6" name="TextBox 5"/>
          <p:cNvSpPr txBox="1"/>
          <p:nvPr/>
        </p:nvSpPr>
        <p:spPr>
          <a:xfrm>
            <a:off x="9940447" y="5140770"/>
            <a:ext cx="1178528" cy="369332"/>
          </a:xfrm>
          <a:prstGeom prst="rect">
            <a:avLst/>
          </a:prstGeom>
          <a:noFill/>
        </p:spPr>
        <p:txBody>
          <a:bodyPr wrap="none" rtlCol="0">
            <a:spAutoFit/>
          </a:bodyPr>
          <a:lstStyle/>
          <a:p>
            <a:r>
              <a:rPr lang="en-US" b="1" u="sng" cap="small" dirty="0" smtClean="0">
                <a:solidFill>
                  <a:srgbClr val="FF0000"/>
                </a:solidFill>
              </a:rPr>
              <a:t>(one sided)</a:t>
            </a:r>
            <a:endParaRPr lang="en-US" dirty="0"/>
          </a:p>
        </p:txBody>
      </p:sp>
      <p:sp>
        <p:nvSpPr>
          <p:cNvPr id="4" name="Slide Number Placeholder 3"/>
          <p:cNvSpPr>
            <a:spLocks noGrp="1"/>
          </p:cNvSpPr>
          <p:nvPr>
            <p:ph type="sldNum" sz="quarter" idx="12"/>
          </p:nvPr>
        </p:nvSpPr>
        <p:spPr/>
        <p:txBody>
          <a:bodyPr/>
          <a:lstStyle/>
          <a:p>
            <a:fld id="{AF6EB086-0FB5-404F-9DB0-02BE9E698E00}" type="slidenum">
              <a:rPr lang="en-US" smtClean="0"/>
              <a:pPr/>
              <a:t>9</a:t>
            </a:fld>
            <a:endParaRPr lang="en-US"/>
          </a:p>
        </p:txBody>
      </p:sp>
    </p:spTree>
    <p:extLst>
      <p:ext uri="{BB962C8B-B14F-4D97-AF65-F5344CB8AC3E}">
        <p14:creationId xmlns:p14="http://schemas.microsoft.com/office/powerpoint/2010/main" val="2048799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_5371darrenPPtheme">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_5371darrenPPtheme" id="{45A9DFA8-B107-0749-9BF8-E2D2F4912A4A}" vid="{5A4F3BCF-9C42-8B47-B324-B92314DCDF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12927</TotalTime>
  <Words>1240</Words>
  <Application>Microsoft Macintosh PowerPoint</Application>
  <PresentationFormat>Widescreen</PresentationFormat>
  <Paragraphs>190</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Calibri Light</vt:lpstr>
      <vt:lpstr>Cambria Math</vt:lpstr>
      <vt:lpstr>Symbol</vt:lpstr>
      <vt:lpstr>Arial</vt:lpstr>
      <vt:lpstr>_5371darrenPPtheme</vt:lpstr>
      <vt:lpstr>Alternatives to t-Tools</vt:lpstr>
      <vt:lpstr>PowerPoint Presentation</vt:lpstr>
      <vt:lpstr>Let’s Start With an Example</vt:lpstr>
      <vt:lpstr>Examining the t-Tools Assumptions</vt:lpstr>
      <vt:lpstr>PowerPoint Presentation</vt:lpstr>
      <vt:lpstr>Rank-Sum Tests</vt:lpstr>
      <vt:lpstr>Nonparametric Methods</vt:lpstr>
      <vt:lpstr>Rank-Sum Test: Discussion and Assumptions</vt:lpstr>
      <vt:lpstr>Rank-Sum Test: Hypotheses</vt:lpstr>
      <vt:lpstr>The Rank-Sum test</vt:lpstr>
      <vt:lpstr>Rank-Sum Test: Normal Approximation</vt:lpstr>
      <vt:lpstr>Rank-Sum Test:  Normal Approximation</vt:lpstr>
      <vt:lpstr>Continuity Correction: Main Idea</vt:lpstr>
      <vt:lpstr>Rank-Sum Test:  Exact</vt:lpstr>
      <vt:lpstr>Rank-Sum Test: Hypotheses about medians</vt:lpstr>
      <vt:lpstr>Cognitive Load Experiment</vt:lpstr>
      <vt:lpstr>Cognitive Load Experiment</vt:lpstr>
      <vt:lpstr>Cognitive Load Experiment</vt:lpstr>
      <vt:lpstr>Cognitive Load Experiment:  Normal Approximation</vt:lpstr>
      <vt:lpstr>Cognitive Load Experiment:  Using SAS</vt:lpstr>
      <vt:lpstr>Cognitive Load Experiment: Confidence Interval (Chap. 4.2.4)</vt:lpstr>
      <vt:lpstr>Welch’s T-Tools</vt:lpstr>
      <vt:lpstr>Creativity Study: Reminder</vt:lpstr>
      <vt:lpstr>Welch’s t-Test</vt:lpstr>
      <vt:lpstr>Testing Hypothesis: Welch’s t-Tools</vt:lpstr>
      <vt:lpstr>How to Decide?</vt:lpstr>
      <vt:lpstr>Example: Forest Fires</vt:lpstr>
    </vt:vector>
  </TitlesOfParts>
  <Company>Southern Methodist University</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Sadler, Bivin Philip</dc:creator>
  <cp:lastModifiedBy>Homrighausen, Darren</cp:lastModifiedBy>
  <cp:revision>175</cp:revision>
  <dcterms:created xsi:type="dcterms:W3CDTF">2014-09-22T16:14:59Z</dcterms:created>
  <dcterms:modified xsi:type="dcterms:W3CDTF">2017-10-14T20:44:10Z</dcterms:modified>
</cp:coreProperties>
</file>