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7" r:id="rId2"/>
    <p:sldId id="348" r:id="rId3"/>
    <p:sldId id="331" r:id="rId4"/>
    <p:sldId id="332" r:id="rId5"/>
    <p:sldId id="333" r:id="rId6"/>
    <p:sldId id="334" r:id="rId7"/>
    <p:sldId id="335" r:id="rId8"/>
    <p:sldId id="337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9" r:id="rId18"/>
    <p:sldId id="289" r:id="rId19"/>
    <p:sldId id="290" r:id="rId20"/>
    <p:sldId id="353" r:id="rId21"/>
    <p:sldId id="350" r:id="rId22"/>
    <p:sldId id="292" r:id="rId23"/>
    <p:sldId id="355" r:id="rId24"/>
    <p:sldId id="354" r:id="rId25"/>
    <p:sldId id="294" r:id="rId26"/>
    <p:sldId id="296" r:id="rId27"/>
    <p:sldId id="34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7" autoAdjust="0"/>
    <p:restoredTop sz="94660"/>
  </p:normalViewPr>
  <p:slideViewPr>
    <p:cSldViewPr snapToGrid="0">
      <p:cViewPr>
        <p:scale>
          <a:sx n="81" d="100"/>
          <a:sy n="81" d="100"/>
        </p:scale>
        <p:origin x="132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4F40-8116-6542-A141-E732CDC1AE5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C2E2-453A-2841-9263-45751073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198-F6FD-A74D-B403-D63B4F03B300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7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8E0F-5A06-5F42-92A7-4C15CD0F12C2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8CB-E82D-5649-A4C1-62F6ACA581E4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D24-0E61-294A-8B69-2D97556C5D1E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FA00-46FA-E943-BB81-3CE4DF5012F8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7F5F-09BA-D642-9595-8668D82E1ACA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DD8-2C3A-5C49-88BB-F4B51FA55B93}" type="datetime1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1890-B9B9-7D48-B80D-24E8D0E4F809}" type="datetime1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F984-B2C5-5747-A165-DEF954E5ACFF}" type="datetime1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E5F5DF2-392E-F14F-AEAD-C4BA6E39877B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0465-B0CE-2D46-AE7B-2B5889B879C8}" type="datetime1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0F057E-47CD-FF4A-A135-4D286B9CB816}" type="datetime1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2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t-Tools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Paired t-test</a:t>
            </a:r>
            <a:endParaRPr lang="en-US" dirty="0"/>
          </a:p>
          <a:p>
            <a:r>
              <a:rPr lang="en-US" dirty="0" smtClean="0"/>
              <a:t>Nonparametric paired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 smtClean="0"/>
              <a:t>Medical </a:t>
            </a:r>
            <a:r>
              <a:rPr lang="en-US" dirty="0"/>
              <a:t>Reasoning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5"/>
            <a:ext cx="10058401" cy="652948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testing the </a:t>
            </a:r>
            <a:r>
              <a:rPr lang="en-US" u="sng" cap="small" dirty="0">
                <a:solidFill>
                  <a:srgbClr val="FF0000"/>
                </a:solidFill>
              </a:rPr>
              <a:t>difference of the </a:t>
            </a:r>
            <a:r>
              <a:rPr lang="en-US" u="sng" cap="small" dirty="0" smtClean="0">
                <a:solidFill>
                  <a:srgbClr val="FF0000"/>
                </a:solidFill>
              </a:rPr>
              <a:t>means: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510"/>
              </p:ext>
            </p:extLst>
          </p:nvPr>
        </p:nvGraphicFramePr>
        <p:xfrm>
          <a:off x="7703912" y="2918087"/>
          <a:ext cx="4393096" cy="3122295"/>
        </p:xfrm>
        <a:graphic>
          <a:graphicData uri="http://schemas.openxmlformats.org/drawingml/2006/table">
            <a:tbl>
              <a:tblPr/>
              <a:tblGrid>
                <a:gridCol w="921766"/>
                <a:gridCol w="1274782"/>
                <a:gridCol w="1098274"/>
                <a:gridCol w="1098274"/>
              </a:tblGrid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Subject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Not Fatigued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Fatigued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6347" y="4401072"/>
                <a:ext cx="6652592" cy="12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𝑓𝑎𝑡𝑖𝑔𝑢𝑒𝑑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𝑜𝑡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𝑓𝑎𝑡𝑖𝑔𝑢𝑒𝑑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𝑓𝑎𝑡𝑖𝑔𝑢𝑒𝑑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𝑜𝑡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𝑓𝑎𝑡𝑖𝑔𝑢𝑒𝑑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4401072"/>
                <a:ext cx="6652592" cy="1289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384852" y="2172209"/>
                <a:ext cx="10813774" cy="128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𝑓𝑎𝑡𝑖𝑔𝑢𝑒𝑑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𝑛𝑜𝑡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𝑓𝑎𝑡𝑖𝑔𝑢𝑒𝑑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4852" y="2172209"/>
                <a:ext cx="10813774" cy="1289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1097279" y="3921047"/>
            <a:ext cx="6606633" cy="480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should test the </a:t>
            </a:r>
            <a:r>
              <a:rPr lang="en-US" u="sng" cap="small" dirty="0" smtClean="0">
                <a:solidFill>
                  <a:srgbClr val="FF0000"/>
                </a:solidFill>
              </a:rPr>
              <a:t>mean of </a:t>
            </a:r>
            <a:r>
              <a:rPr lang="en-US" u="sng" cap="small" smtClean="0">
                <a:solidFill>
                  <a:srgbClr val="FF0000"/>
                </a:solidFill>
              </a:rPr>
              <a:t>the differences: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5627"/>
              </p:ext>
            </p:extLst>
          </p:nvPr>
        </p:nvGraphicFramePr>
        <p:xfrm>
          <a:off x="1162447" y="2342034"/>
          <a:ext cx="4876800" cy="3122295"/>
        </p:xfrm>
        <a:graphic>
          <a:graphicData uri="http://schemas.openxmlformats.org/drawingml/2006/table">
            <a:tbl>
              <a:tblPr/>
              <a:tblGrid>
                <a:gridCol w="1023257"/>
                <a:gridCol w="1415143"/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Subject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Not Fatigued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Fatigued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Difference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60307" y="2223781"/>
                <a:ext cx="2926844" cy="67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baseline="-25000" smtClean="0">
                              <a:latin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07" y="2223781"/>
                <a:ext cx="2926844" cy="676019"/>
              </a:xfrm>
              <a:prstGeom prst="rect">
                <a:avLst/>
              </a:prstGeom>
              <a:blipFill rotWithShape="0">
                <a:blip r:embed="rId2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64861" y="3227732"/>
                <a:ext cx="3379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 is the sample std. dev.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61" y="3227732"/>
                <a:ext cx="337950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241002" y="1972702"/>
            <a:ext cx="122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64861" y="3873597"/>
                <a:ext cx="1621149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61" y="3873597"/>
                <a:ext cx="1621149" cy="618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200460" y="4735355"/>
                <a:ext cx="1356012" cy="74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460" y="4735355"/>
                <a:ext cx="1356012" cy="7486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6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SAS Code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3" y="1839086"/>
            <a:ext cx="6960870" cy="2899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7" y="1839086"/>
            <a:ext cx="6765648" cy="2899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3125" y="5114925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(Two sample T-Test)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848" y="5114925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(Paired T-test)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SAS Code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5" y="1860825"/>
            <a:ext cx="5127707" cy="4475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7346" y="5843588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(Two sample T-Test)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4107" y="5124088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(Paired T-test)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72" y="1860825"/>
            <a:ext cx="5080480" cy="31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Assumptions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8" y="1846263"/>
            <a:ext cx="4359634" cy="32543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1" y="1846263"/>
            <a:ext cx="5529262" cy="4125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548" y="5529264"/>
            <a:ext cx="463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Also: is it reasonable for all the differences to </a:t>
            </a:r>
            <a:r>
              <a:rPr lang="en-US" smtClean="0"/>
              <a:t>be independent with the same variance?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79" y="1885950"/>
            <a:ext cx="5876170" cy="4418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128963"/>
            <a:ext cx="4317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look at a </a:t>
            </a:r>
            <a:r>
              <a:rPr lang="en-US" b="1" u="sng" cap="small" dirty="0" smtClean="0">
                <a:solidFill>
                  <a:srgbClr val="FF0000"/>
                </a:solidFill>
              </a:rPr>
              <a:t>profile plot</a:t>
            </a:r>
          </a:p>
          <a:p>
            <a:pPr marL="285750" indent="-285750">
              <a:buFont typeface="Arial" charset="0"/>
              <a:buChar char="•"/>
            </a:pPr>
            <a:endParaRPr lang="en-US" b="1" u="sng" cap="small" dirty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lines connect the scores on the MRT in the “fatigued” versus “not fatigued” states for each subject</a:t>
            </a:r>
            <a:endParaRPr lang="en-US" b="1" u="sng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88811"/>
          </a:xfrm>
        </p:spPr>
        <p:txBody>
          <a:bodyPr/>
          <a:lstStyle/>
          <a:p>
            <a:r>
              <a:rPr lang="en-US" b="1" dirty="0" smtClean="0"/>
              <a:t>Statistical Conclusion: </a:t>
            </a:r>
            <a:r>
              <a:rPr lang="en-US" dirty="0" smtClean="0"/>
              <a:t>While there is some evidence that, </a:t>
            </a:r>
            <a:r>
              <a:rPr lang="en-US" dirty="0"/>
              <a:t>on average, the fatigued subjects score lower than the non-fatigued </a:t>
            </a:r>
            <a:r>
              <a:rPr lang="en-US" dirty="0" smtClean="0"/>
              <a:t>subjects, we find the evidence not compelling enough for this application (paired one-sided t-test p-value </a:t>
            </a:r>
            <a:r>
              <a:rPr lang="en-US" dirty="0"/>
              <a:t>= .0196</a:t>
            </a:r>
            <a:r>
              <a:rPr lang="en-US" dirty="0" smtClean="0"/>
              <a:t>) and hence conclude that there is no mean difference in MRT results.  </a:t>
            </a:r>
            <a:r>
              <a:rPr lang="en-US" dirty="0"/>
              <a:t>A 99% one </a:t>
            </a:r>
            <a:r>
              <a:rPr lang="en-US" dirty="0" smtClean="0"/>
              <a:t>tailed </a:t>
            </a:r>
            <a:r>
              <a:rPr lang="en-US" dirty="0"/>
              <a:t>confidence interval for the mean difference in scores </a:t>
            </a:r>
            <a:r>
              <a:rPr lang="en-US" dirty="0" smtClean="0"/>
              <a:t>finds that a maximum plausible value for the mean difference is 1.76 points.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Scope of Inference: </a:t>
            </a:r>
            <a:r>
              <a:rPr lang="en-US" dirty="0"/>
              <a:t>Since this was a random sample from St. Paul Hospital in Dallas, we can </a:t>
            </a:r>
            <a:r>
              <a:rPr lang="en-US" dirty="0" smtClean="0"/>
              <a:t>extend </a:t>
            </a:r>
            <a:r>
              <a:rPr lang="en-US" dirty="0"/>
              <a:t>this result </a:t>
            </a:r>
            <a:r>
              <a:rPr lang="en-US" dirty="0" smtClean="0"/>
              <a:t>to the entire </a:t>
            </a:r>
            <a:r>
              <a:rPr lang="en-US" dirty="0"/>
              <a:t>hospital.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79" y="5262255"/>
            <a:ext cx="106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Would this maximum plausible value be positive or negative for a 95% one-tailed confidence interval?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79" y="5618516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Answer: Negative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Alternatives to the t-Test for </a:t>
            </a:r>
            <a:r>
              <a:rPr lang="en-US" dirty="0"/>
              <a:t>P</a:t>
            </a:r>
            <a:r>
              <a:rPr lang="en-US" dirty="0" smtClean="0"/>
              <a:t>aired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5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5" y="5096932"/>
            <a:ext cx="8466667" cy="7620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For </a:t>
            </a:r>
            <a:r>
              <a:rPr lang="en-US" sz="2400" dirty="0">
                <a:latin typeface="+mn-lt"/>
              </a:rPr>
              <a:t>each of the 9 horses, a veterinary anatomist measured the density of nerve cells at specified sites in the intestine.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42504"/>
              </p:ext>
            </p:extLst>
          </p:nvPr>
        </p:nvGraphicFramePr>
        <p:xfrm>
          <a:off x="8568266" y="1879601"/>
          <a:ext cx="3115734" cy="4379383"/>
        </p:xfrm>
        <a:graphic>
          <a:graphicData uri="http://schemas.openxmlformats.org/drawingml/2006/table">
            <a:tbl>
              <a:tblPr/>
              <a:tblGrid>
                <a:gridCol w="1038578"/>
                <a:gridCol w="1038578"/>
                <a:gridCol w="1038578"/>
              </a:tblGrid>
              <a:tr h="453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9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2"/>
          <a:stretch/>
        </p:blipFill>
        <p:spPr bwMode="auto">
          <a:xfrm>
            <a:off x="1811867" y="1806840"/>
            <a:ext cx="4521199" cy="322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Example: Nerve </a:t>
            </a:r>
            <a:r>
              <a:rPr lang="en-US" dirty="0" smtClean="0"/>
              <a:t>Site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08" y="1851072"/>
            <a:ext cx="3534518" cy="269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1813833"/>
            <a:ext cx="36059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8" y="1799545"/>
            <a:ext cx="4495800" cy="285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dirty="0" smtClean="0"/>
              <a:t>Using the paired t-Test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97008" y="5401733"/>
            <a:ext cx="7922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sample size is rather small, hence the normality assumption is suspect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Paired or Matched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969802" cy="1450757"/>
          </a:xfrm>
        </p:spPr>
        <p:txBody>
          <a:bodyPr/>
          <a:lstStyle/>
          <a:p>
            <a:r>
              <a:rPr lang="en-US" dirty="0" smtClean="0"/>
              <a:t>The Sign </a:t>
            </a:r>
            <a:r>
              <a:rPr lang="en-US" dirty="0" smtClean="0"/>
              <a:t>Test: </a:t>
            </a:r>
            <a:r>
              <a:rPr lang="en-US" dirty="0" smtClean="0"/>
              <a:t>Discussion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1094721" cy="4439121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distributional </a:t>
            </a:r>
            <a:r>
              <a:rPr lang="en-US" dirty="0"/>
              <a:t>assumptions and </a:t>
            </a:r>
            <a:r>
              <a:rPr lang="en-US" dirty="0" smtClean="0"/>
              <a:t>resistant </a:t>
            </a:r>
            <a:r>
              <a:rPr lang="en-US" dirty="0"/>
              <a:t>to </a:t>
            </a:r>
            <a:r>
              <a:rPr lang="en-US" dirty="0" smtClean="0"/>
              <a:t>outliers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It still requires some assumptions: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Differences between paired observations are independent of other differences and come from the same distribution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smtClean="0"/>
              <a:t>Y </a:t>
            </a:r>
            <a:r>
              <a:rPr lang="en-US" sz="2000" dirty="0" smtClean="0"/>
              <a:t>values should be </a:t>
            </a:r>
            <a:r>
              <a:rPr lang="en-US" sz="2000" b="1" u="sng" cap="small" dirty="0" smtClean="0">
                <a:solidFill>
                  <a:srgbClr val="FF0000"/>
                </a:solidFill>
              </a:rPr>
              <a:t>interval</a:t>
            </a:r>
            <a:r>
              <a:rPr lang="en-US" sz="2000" dirty="0"/>
              <a:t> </a:t>
            </a:r>
            <a:r>
              <a:rPr lang="en-US" sz="2000" dirty="0" smtClean="0"/>
              <a:t>(though </a:t>
            </a:r>
            <a:r>
              <a:rPr lang="en-US" sz="2000" dirty="0"/>
              <a:t>sometimes it is </a:t>
            </a:r>
            <a:r>
              <a:rPr lang="en-US" sz="2000" dirty="0" smtClean="0"/>
              <a:t>used </a:t>
            </a:r>
            <a:r>
              <a:rPr lang="en-US" sz="2000" dirty="0"/>
              <a:t>with </a:t>
            </a:r>
            <a:r>
              <a:rPr lang="en-US" sz="2000" b="1" u="sng" cap="small" dirty="0">
                <a:solidFill>
                  <a:srgbClr val="FF0000"/>
                </a:solidFill>
              </a:rPr>
              <a:t>ordinal</a:t>
            </a:r>
            <a:r>
              <a:rPr lang="en-US" sz="2000" dirty="0"/>
              <a:t> data as </a:t>
            </a:r>
            <a:r>
              <a:rPr lang="en-US" sz="2000" dirty="0" smtClean="0"/>
              <a:t>well)</a:t>
            </a:r>
            <a:endParaRPr lang="en-US" sz="2000" dirty="0"/>
          </a:p>
          <a:p>
            <a:pPr marL="749808" lvl="1" indent="-457200">
              <a:buFont typeface="+mj-lt"/>
              <a:buAutoNum type="arabicPeriod"/>
            </a:pPr>
            <a:endParaRPr lang="en-US" sz="2000" i="1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Can also be used as a 1-sample test for medians (instead of means)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 Test: Hypotheses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1" cy="44442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/>
                  <a:t>hypotheses will be in terms of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medians</a:t>
                </a:r>
                <a:r>
                  <a:rPr lang="en-US" dirty="0" smtClean="0"/>
                  <a:t> instead of means</a:t>
                </a:r>
              </a:p>
              <a:p>
                <a:r>
                  <a:rPr lang="en-US" b="1" dirty="0"/>
                  <a:t>The </a:t>
                </a:r>
                <a:r>
                  <a:rPr lang="en-US" b="1" dirty="0" smtClean="0"/>
                  <a:t>Null Hypothesis: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median</a:t>
                </a:r>
                <a:r>
                  <a:rPr lang="en-US" dirty="0" smtClean="0"/>
                  <a:t> difference in nerve cell count between “site 1” and “site 2” is </a:t>
                </a:r>
                <a:r>
                  <a:rPr lang="en-US" dirty="0" smtClean="0"/>
                  <a:t>zero</a:t>
                </a:r>
              </a:p>
              <a:p>
                <a:pPr algn="ctr"/>
                <a:r>
                  <a:rPr lang="en-US" dirty="0" smtClean="0"/>
                  <a:t>(Equivalently,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Probability(“site 1” &gt; </a:t>
                </a:r>
                <a:r>
                  <a:rPr lang="en-US" dirty="0"/>
                  <a:t>“site </a:t>
                </a:r>
                <a:r>
                  <a:rPr lang="en-US" dirty="0" smtClean="0"/>
                  <a:t>2”) = 0.5)</a:t>
                </a:r>
                <a:endParaRPr lang="en-US" dirty="0"/>
              </a:p>
              <a:p>
                <a:r>
                  <a:rPr lang="en-US" b="1" dirty="0" smtClean="0"/>
                  <a:t>The </a:t>
                </a:r>
                <a:r>
                  <a:rPr lang="en-US" b="1" dirty="0" smtClean="0"/>
                  <a:t>Alternative Hypotheses: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 difference in nerve cell count between “site 1” and “site 2” </a:t>
                </a:r>
                <a:r>
                  <a:rPr lang="en-US" dirty="0" smtClean="0"/>
                  <a:t>is not </a:t>
                </a:r>
                <a:r>
                  <a:rPr lang="en-US" dirty="0" smtClean="0"/>
                  <a:t>zero</a:t>
                </a:r>
              </a:p>
              <a:p>
                <a:pPr algn="ctr"/>
                <a:r>
                  <a:rPr lang="en-US" dirty="0"/>
                  <a:t>(</a:t>
                </a:r>
                <a:r>
                  <a:rPr lang="en-US" dirty="0" smtClean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Probability(“site 1” &gt; </a:t>
                </a:r>
                <a:r>
                  <a:rPr lang="en-US" dirty="0"/>
                  <a:t>“site </a:t>
                </a:r>
                <a:r>
                  <a:rPr lang="en-US" dirty="0" smtClean="0"/>
                  <a:t>2”)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0.5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 difference in nerve cell count between “site 1” and “site 2” is </a:t>
                </a:r>
                <a:r>
                  <a:rPr lang="en-US" dirty="0" smtClean="0"/>
                  <a:t>greater than zero</a:t>
                </a:r>
                <a:endParaRPr lang="en-US" dirty="0"/>
              </a:p>
              <a:p>
                <a:pPr algn="ctr"/>
                <a:r>
                  <a:rPr lang="en-US" dirty="0"/>
                  <a:t>(</a:t>
                </a:r>
                <a:r>
                  <a:rPr lang="en-US" dirty="0" smtClean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Probability(“site 1” &gt; “site </a:t>
                </a:r>
                <a:r>
                  <a:rPr lang="en-US" dirty="0"/>
                  <a:t>2”)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0.5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1" cy="4444230"/>
              </a:xfrm>
              <a:blipFill rotWithShape="0">
                <a:blip r:embed="rId2"/>
                <a:stretch>
                  <a:fillRect l="-60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74277" y="4058274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(Two sided)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6787" y="498188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(one sided)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10871"/>
              </p:ext>
            </p:extLst>
          </p:nvPr>
        </p:nvGraphicFramePr>
        <p:xfrm>
          <a:off x="5298182" y="2937476"/>
          <a:ext cx="5467960" cy="3342910"/>
        </p:xfrm>
        <a:graphic>
          <a:graphicData uri="http://schemas.openxmlformats.org/drawingml/2006/table">
            <a:tbl>
              <a:tblPr/>
              <a:tblGrid>
                <a:gridCol w="1093592"/>
                <a:gridCol w="1093592"/>
                <a:gridCol w="1093592"/>
                <a:gridCol w="1093592"/>
                <a:gridCol w="1093592"/>
              </a:tblGrid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04724" y="51579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</a:t>
            </a:r>
            <a:r>
              <a:rPr lang="en-US" dirty="0"/>
              <a:t>= 6</a:t>
            </a:r>
          </a:p>
        </p:txBody>
      </p:sp>
      <p:sp>
        <p:nvSpPr>
          <p:cNvPr id="9" name="Right Brace 8"/>
          <p:cNvSpPr/>
          <p:nvPr/>
        </p:nvSpPr>
        <p:spPr>
          <a:xfrm>
            <a:off x="10281830" y="4385811"/>
            <a:ext cx="381000" cy="1894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86015" y="4283749"/>
                <a:ext cx="3386880" cy="1072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6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−0.5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=2/3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15" y="4283749"/>
                <a:ext cx="3386880" cy="10727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Sign Test: Nerve Site Data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65526" y="5538016"/>
                <a:ext cx="30753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&gt;2/3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=0.2527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6" y="5538016"/>
                <a:ext cx="3075340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077661" y="5974875"/>
            <a:ext cx="252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cap="small" dirty="0" smtClean="0">
                <a:solidFill>
                  <a:srgbClr val="FF0000"/>
                </a:solidFill>
              </a:rPr>
              <a:t>(one sided,  CC p-value)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6556" y="1688310"/>
                <a:ext cx="113154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:r>
                  <a:rPr lang="en-US" sz="2000" dirty="0"/>
                  <a:t>The </a:t>
                </a:r>
                <a:r>
                  <a:rPr lang="en-US" sz="2000" b="1" u="sng" cap="small" dirty="0">
                    <a:solidFill>
                      <a:srgbClr val="FF0000"/>
                    </a:solidFill>
                  </a:rPr>
                  <a:t>median</a:t>
                </a:r>
                <a:r>
                  <a:rPr lang="en-US" sz="2000" dirty="0"/>
                  <a:t> difference in nerve cell count between “site 1” and “site 2” is greater than zero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Under the alternative, we would expect that the # of positive differences, “site 1“ - </a:t>
                </a:r>
                <a:r>
                  <a:rPr lang="en-US" sz="2000" dirty="0"/>
                  <a:t>“site </a:t>
                </a:r>
                <a:r>
                  <a:rPr lang="en-US" sz="2000" dirty="0" smtClean="0"/>
                  <a:t>2“ &gt; 0, should be large (call this number K)</a:t>
                </a:r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6" y="1688310"/>
                <a:ext cx="11315444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593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05015" y="3083898"/>
                <a:ext cx="3386880" cy="1021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−0.5 −</m:t>
                          </m:r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15" y="3083898"/>
                <a:ext cx="3386880" cy="1021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55163" y="3321947"/>
                <a:ext cx="213282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 smtClean="0"/>
                  <a:t>(has a standard normal reference dist.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 smtClean="0"/>
                  <a:t>.  We can also use the binomial dist. to compute exact p-value)</a:t>
                </a:r>
                <a:endParaRPr lang="en-US" sz="17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163" y="3321947"/>
                <a:ext cx="2132824" cy="1661993"/>
              </a:xfrm>
              <a:prstGeom prst="rect">
                <a:avLst/>
              </a:prstGeom>
              <a:blipFill rotWithShape="0">
                <a:blip r:embed="rId6"/>
                <a:stretch>
                  <a:fillRect l="-2000" t="-1465" r="-4000" b="-4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5"/>
            <a:ext cx="12035397" cy="1450757"/>
          </a:xfrm>
        </p:spPr>
        <p:txBody>
          <a:bodyPr/>
          <a:lstStyle/>
          <a:p>
            <a:r>
              <a:rPr lang="en-US" smtClean="0"/>
              <a:t>The Signed-Rank </a:t>
            </a:r>
            <a:r>
              <a:rPr lang="en-US" dirty="0" smtClean="0"/>
              <a:t>Test: </a:t>
            </a:r>
            <a:r>
              <a:rPr lang="en-US" dirty="0" smtClean="0"/>
              <a:t>Discussion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1094721" cy="443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Nearly the same as for the sign test, save for the </a:t>
            </a:r>
            <a:r>
              <a:rPr lang="en-US" b="1" dirty="0" smtClean="0"/>
              <a:t>bolded comments </a:t>
            </a:r>
            <a:r>
              <a:rPr lang="en-US" smtClean="0"/>
              <a:t>below: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Almost</a:t>
            </a:r>
            <a:r>
              <a:rPr lang="en-US" dirty="0"/>
              <a:t> </a:t>
            </a:r>
            <a:r>
              <a:rPr lang="en-US" dirty="0" smtClean="0"/>
              <a:t>n</a:t>
            </a:r>
            <a:r>
              <a:rPr lang="en-US" dirty="0" smtClean="0"/>
              <a:t>o </a:t>
            </a:r>
            <a:r>
              <a:rPr lang="en-US" dirty="0"/>
              <a:t>distributional </a:t>
            </a:r>
            <a:r>
              <a:rPr lang="en-US" dirty="0"/>
              <a:t>assumptions and </a:t>
            </a:r>
            <a:r>
              <a:rPr lang="en-US" dirty="0" smtClean="0"/>
              <a:t>resistant </a:t>
            </a:r>
            <a:r>
              <a:rPr lang="en-US" dirty="0"/>
              <a:t>to </a:t>
            </a:r>
            <a:r>
              <a:rPr lang="en-US" dirty="0" smtClean="0"/>
              <a:t>outliers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It still requires some assumptions: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Differences between paired observations are independent of other differences and come from the same distribution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smtClean="0"/>
              <a:t>Y </a:t>
            </a:r>
            <a:r>
              <a:rPr lang="en-US" sz="2000" dirty="0" smtClean="0"/>
              <a:t>values should be </a:t>
            </a:r>
            <a:r>
              <a:rPr lang="en-US" sz="2000" b="1" u="sng" cap="small" dirty="0" smtClean="0">
                <a:solidFill>
                  <a:srgbClr val="FF0000"/>
                </a:solidFill>
              </a:rPr>
              <a:t>interval</a:t>
            </a:r>
            <a:r>
              <a:rPr lang="en-US" sz="2000" dirty="0"/>
              <a:t> </a:t>
            </a:r>
            <a:r>
              <a:rPr lang="en-US" sz="2000" dirty="0" smtClean="0"/>
              <a:t>(though </a:t>
            </a:r>
            <a:r>
              <a:rPr lang="en-US" sz="2000" dirty="0"/>
              <a:t>sometimes it is </a:t>
            </a:r>
            <a:r>
              <a:rPr lang="en-US" sz="2000" dirty="0" smtClean="0"/>
              <a:t>used </a:t>
            </a:r>
            <a:r>
              <a:rPr lang="en-US" sz="2000" dirty="0"/>
              <a:t>with </a:t>
            </a:r>
            <a:r>
              <a:rPr lang="en-US" sz="2000" b="1" u="sng" cap="small" dirty="0">
                <a:solidFill>
                  <a:srgbClr val="FF0000"/>
                </a:solidFill>
              </a:rPr>
              <a:t>ordinal</a:t>
            </a:r>
            <a:r>
              <a:rPr lang="en-US" sz="2000" dirty="0"/>
              <a:t> data as </a:t>
            </a:r>
            <a:r>
              <a:rPr lang="en-US" sz="2000" dirty="0" smtClean="0"/>
              <a:t>well)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b="1" dirty="0" smtClean="0"/>
              <a:t>The distribution of the differences is symmetric (see next slide for details)</a:t>
            </a:r>
            <a:endParaRPr lang="en-US" sz="2000" b="1" dirty="0"/>
          </a:p>
          <a:p>
            <a:pPr marL="749808" lvl="1" indent="-457200">
              <a:buFont typeface="+mj-lt"/>
              <a:buAutoNum type="arabicPeriod"/>
            </a:pPr>
            <a:endParaRPr lang="en-US" sz="2000" i="1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Can also be used as a 1-sample test for medians (instead of means)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Signed-Rank </a:t>
            </a:r>
            <a:r>
              <a:rPr lang="en-US" dirty="0"/>
              <a:t>Test: Hypotheses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56346" cy="444423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The Signed-Rank test technically measures something known as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seudo-median</a:t>
                </a:r>
                <a:endParaRPr lang="en-US" b="1" cap="small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(in this case, the “pseudo-median” is the median of all pairwise differences of the differences)</a:t>
                </a:r>
              </a:p>
              <a:p>
                <a:r>
                  <a:rPr lang="en-US" dirty="0" smtClean="0"/>
                  <a:t>If the distribution of the differences is symmetric, then the hypotheses </a:t>
                </a:r>
                <a:r>
                  <a:rPr lang="en-US" dirty="0" smtClean="0"/>
                  <a:t>will be in terms of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medians</a:t>
                </a:r>
                <a:r>
                  <a:rPr lang="en-US" dirty="0" smtClean="0"/>
                  <a:t> (we will make this assumption in what follows to cut down on technicalities)</a:t>
                </a:r>
              </a:p>
              <a:p>
                <a:r>
                  <a:rPr lang="en-US" dirty="0" smtClean="0"/>
                  <a:t>In this case, the null/alternative hypotheses are the same as for the sign test:</a:t>
                </a:r>
              </a:p>
              <a:p>
                <a:r>
                  <a:rPr lang="en-US" dirty="0" smtClean="0"/>
                  <a:t> </a:t>
                </a:r>
                <a:r>
                  <a:rPr lang="en-US" b="1" dirty="0" smtClean="0"/>
                  <a:t>The Null Hypothesis: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b="0" i="1" smtClean="0"/>
                          <m:t>𝐻</m:t>
                        </m:r>
                      </m:e>
                      <m:sub>
                        <m:r>
                          <a:rPr lang="en-US" b="0" i="1" smtClean="0"/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median</a:t>
                </a:r>
                <a:r>
                  <a:rPr lang="en-US" dirty="0" smtClean="0"/>
                  <a:t> difference in nerve cell count between “site 1” and “site 2” is </a:t>
                </a:r>
                <a:r>
                  <a:rPr lang="en-US" dirty="0" smtClean="0"/>
                  <a:t>zero</a:t>
                </a:r>
              </a:p>
              <a:p>
                <a:r>
                  <a:rPr lang="en-US" b="1" dirty="0" smtClean="0"/>
                  <a:t>The </a:t>
                </a:r>
                <a:r>
                  <a:rPr lang="en-US" b="1" dirty="0" smtClean="0"/>
                  <a:t>Alternative Hypotheses: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b="0" i="1" smtClean="0"/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 difference in nerve cell count between “site 1” and “site 2” </a:t>
                </a:r>
                <a:r>
                  <a:rPr lang="en-US" dirty="0" smtClean="0"/>
                  <a:t>is not </a:t>
                </a:r>
                <a:r>
                  <a:rPr lang="en-US" dirty="0" smtClean="0"/>
                  <a:t>zero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b="0" i="1" smtClean="0"/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 difference in nerve cell count between “site 1” and “site 2” is </a:t>
                </a:r>
                <a:r>
                  <a:rPr lang="en-US" dirty="0" smtClean="0"/>
                  <a:t>greater than </a:t>
                </a:r>
                <a:r>
                  <a:rPr lang="en-US" dirty="0" smtClean="0"/>
                  <a:t>zero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56346" cy="4444230"/>
              </a:xfrm>
              <a:blipFill rotWithShape="0">
                <a:blip r:embed="rId2"/>
                <a:stretch>
                  <a:fillRect l="-595" t="-1509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08413" y="5245165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(Two sided)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28445" y="57071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(one sided)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61493"/>
              </p:ext>
            </p:extLst>
          </p:nvPr>
        </p:nvGraphicFramePr>
        <p:xfrm>
          <a:off x="4570667" y="2613421"/>
          <a:ext cx="7010400" cy="375285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abs(diff)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12" y="473842"/>
            <a:ext cx="7869555" cy="58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04867" y="5057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39</a:t>
            </a:r>
          </a:p>
        </p:txBody>
      </p:sp>
      <p:sp>
        <p:nvSpPr>
          <p:cNvPr id="8" name="Right Brace 7"/>
          <p:cNvSpPr/>
          <p:nvPr/>
        </p:nvSpPr>
        <p:spPr>
          <a:xfrm>
            <a:off x="11123867" y="4137421"/>
            <a:ext cx="3810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7552" y="2613421"/>
                <a:ext cx="3386880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</a:rPr>
                        <m:t>z</m:t>
                      </m:r>
                      <m:r>
                        <a:rPr lang="en-US" sz="2000" b="0" i="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−0.5−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Mean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SD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2" y="2613421"/>
                <a:ext cx="3386880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1151" y="3511303"/>
                <a:ext cx="3623928" cy="715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39</m:t>
                          </m:r>
                          <m:r>
                            <a:rPr lang="en-US" sz="2000" i="0">
                              <a:latin typeface="Cambria Math" charset="0"/>
                            </a:rPr>
                            <m:t>−0.5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i="0">
                              <a:latin typeface="Cambria Math" charset="0"/>
                            </a:rPr>
                            <m:t>(9∗10)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/4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0" smtClean="0">
                                  <a:latin typeface="Cambria Math" charset="0"/>
                                </a:rPr>
                                <m:t>9∗10∗19/24</m:t>
                              </m:r>
                            </m:e>
                          </m:rad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/>
                        <m:t>1.8</m:t>
                      </m:r>
                      <m:r>
                        <m:rPr>
                          <m:nor/>
                        </m:rPr>
                        <a:rPr lang="en-US" sz="2000" b="0" smtClean="0"/>
                        <m:t>96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51" y="3511303"/>
                <a:ext cx="3623928" cy="7153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47562" y="5251776"/>
                <a:ext cx="35088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&gt;1.896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sz="2000"/>
                        <m:t>0.029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2" y="5251776"/>
                <a:ext cx="3508802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Signed-Rank Test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2757" y="5688073"/>
            <a:ext cx="247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cap="small" dirty="0" smtClean="0">
                <a:solidFill>
                  <a:srgbClr val="FF0000"/>
                </a:solidFill>
              </a:rPr>
              <a:t>(one sided, CC p-value)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47562" y="1765248"/>
            <a:ext cx="11544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Under the alternative, </a:t>
            </a:r>
            <a:r>
              <a:rPr lang="en-US" dirty="0"/>
              <a:t>we would expect that </a:t>
            </a:r>
            <a:r>
              <a:rPr lang="en-US" dirty="0" smtClean="0"/>
              <a:t>the # </a:t>
            </a:r>
            <a:r>
              <a:rPr lang="en-US" dirty="0"/>
              <a:t>of positive </a:t>
            </a:r>
            <a:r>
              <a:rPr lang="en-US" dirty="0" smtClean="0"/>
              <a:t>differences, K, should </a:t>
            </a:r>
            <a:r>
              <a:rPr lang="en-US" dirty="0"/>
              <a:t>be </a:t>
            </a:r>
            <a:r>
              <a:rPr lang="en-US" dirty="0" smtClean="0"/>
              <a:t>large </a:t>
            </a:r>
            <a:r>
              <a:rPr lang="en-US" b="1" dirty="0" smtClean="0"/>
              <a:t>AND</a:t>
            </a:r>
            <a:r>
              <a:rPr lang="en-US" dirty="0" smtClean="0"/>
              <a:t> the sum of the ranks of the magnitudes for those K differences, |“</a:t>
            </a:r>
            <a:r>
              <a:rPr lang="en-US" dirty="0"/>
              <a:t>site 1“ - “site 2</a:t>
            </a:r>
            <a:r>
              <a:rPr lang="en-US" dirty="0" smtClean="0"/>
              <a:t>“|, should large as well (call this number 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4213958"/>
                <a:ext cx="18411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(has a standard </a:t>
                </a:r>
                <a:r>
                  <a:rPr lang="en-US" smtClean="0"/>
                  <a:t>normal reference dist</a:t>
                </a:r>
                <a:r>
                  <a:rPr lang="en-US" dirty="0" smtClean="0"/>
                  <a:t>.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3958"/>
                <a:ext cx="1841178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2649" t="-3289" r="-264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626069" y="898634"/>
            <a:ext cx="2932386" cy="20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12" y="3594396"/>
            <a:ext cx="5352288" cy="272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2"/>
          <a:stretch/>
        </p:blipFill>
        <p:spPr bwMode="auto">
          <a:xfrm>
            <a:off x="280987" y="1865284"/>
            <a:ext cx="5913550" cy="421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3"/>
          <a:stretch/>
        </p:blipFill>
        <p:spPr bwMode="auto">
          <a:xfrm>
            <a:off x="6986016" y="1865284"/>
            <a:ext cx="4389120" cy="17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7279" y="286605"/>
            <a:ext cx="1044307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Signed and </a:t>
            </a:r>
            <a:r>
              <a:rPr lang="en-US" smtClean="0"/>
              <a:t>Signed-Rank tests: Horse </a:t>
            </a:r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68767" y="420469"/>
            <a:ext cx="471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are two sided p-values, so the one-sided p-values are half as large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6966" y="1066800"/>
            <a:ext cx="2348055" cy="425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616966" y="1066800"/>
            <a:ext cx="1758170" cy="47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Statistical Conclusion: </a:t>
            </a:r>
            <a:r>
              <a:rPr lang="en-US" dirty="0" smtClean="0"/>
              <a:t>There is strong evidence that </a:t>
            </a:r>
            <a:r>
              <a:rPr lang="en-US" dirty="0"/>
              <a:t>the </a:t>
            </a:r>
            <a:r>
              <a:rPr lang="en-US" dirty="0" smtClean="0"/>
              <a:t>distribution of nerve </a:t>
            </a:r>
            <a:r>
              <a:rPr lang="en-US" dirty="0"/>
              <a:t>density at site 1 </a:t>
            </a:r>
            <a:r>
              <a:rPr lang="en-US" dirty="0" smtClean="0"/>
              <a:t>is larger than the distribution of nerve </a:t>
            </a:r>
            <a:r>
              <a:rPr lang="en-US" dirty="0"/>
              <a:t>density at site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Wilcoxon signed-rank test one-sided p-value of 0.0274</a:t>
            </a:r>
            <a:r>
              <a:rPr lang="en-US" dirty="0" smtClean="0"/>
              <a:t>). This means that for any value for nerve density, the probability of getting that value at site 1 is larger than the probability of getting that value at site 2.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/>
              <a:t>Note: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The signed-rank test has more power than the sign test </a:t>
            </a:r>
          </a:p>
          <a:p>
            <a:pPr marL="0" indent="0" algn="ctr">
              <a:buNone/>
            </a:pPr>
            <a:r>
              <a:rPr lang="en-US" dirty="0" smtClean="0"/>
              <a:t>(Compare the p-values 0.254 vs. 0.0274)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Both tests make very few assumptions about the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</a:t>
            </a:r>
            <a:r>
              <a:rPr lang="en-US" dirty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67017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Known alternatively as Matched </a:t>
            </a:r>
            <a:r>
              <a:rPr lang="en-US" dirty="0"/>
              <a:t>Pairs or </a:t>
            </a:r>
            <a:r>
              <a:rPr lang="en-US" dirty="0" smtClean="0"/>
              <a:t>Dependent t-Test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Assumptions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/>
              <a:t>Data are either: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one sample that has been test twice (example pre and post test / repeated measures</a:t>
            </a:r>
            <a:r>
              <a:rPr lang="en-US" sz="2000" dirty="0" smtClean="0"/>
              <a:t>)</a:t>
            </a:r>
            <a:endParaRPr lang="en-US" sz="2000" dirty="0"/>
          </a:p>
          <a:p>
            <a:pPr lvl="2">
              <a:buFont typeface="Arial" charset="0"/>
              <a:buChar char="•"/>
            </a:pPr>
            <a:r>
              <a:rPr lang="en-US" sz="2000" dirty="0"/>
              <a:t>Or from a group of subjects that are thought to be similar and can thus be matched or paired (example from same family, or twins)</a:t>
            </a:r>
          </a:p>
          <a:p>
            <a:pPr lvl="2">
              <a:buFont typeface="Arial" charset="0"/>
              <a:buChar char="•"/>
            </a:pP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2000" dirty="0"/>
              <a:t>Data are Normally </a:t>
            </a:r>
            <a:r>
              <a:rPr lang="en-US" sz="2000" dirty="0" smtClean="0"/>
              <a:t>distributed, independent between observations, and have </a:t>
            </a:r>
            <a:r>
              <a:rPr lang="en-US" sz="2000" dirty="0"/>
              <a:t>identical variances.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68" y="4011791"/>
            <a:ext cx="18192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543" y="1845734"/>
            <a:ext cx="2362200" cy="21431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478982" y="2886043"/>
            <a:ext cx="720436" cy="54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46473" y="4475018"/>
            <a:ext cx="1620983" cy="6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</a:t>
            </a:r>
            <a:r>
              <a:rPr lang="en-US" dirty="0" smtClean="0"/>
              <a:t>at the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1" cy="4483814"/>
              </a:xfrm>
            </p:spPr>
            <p:txBody>
              <a:bodyPr>
                <a:no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𝑏𝑒𝑓𝑜𝑟𝑒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𝑎𝑓𝑡𝑒𝑟</m:t>
                        </m:r>
                      </m:sub>
                    </m:sSub>
                  </m:oMath>
                </a14:m>
                <a:r>
                  <a:rPr lang="en-US" dirty="0" smtClean="0"/>
                  <a:t> are the before and after measurements for one subject</a:t>
                </a:r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Fact: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charset="0"/>
                      </a:rPr>
                      <m:t>𝑖𝑎𝑛𝑐𝑒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𝑏𝑒𝑓𝑜𝑟𝑒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𝑎𝑓𝑡𝑒𝑟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𝑏𝑒𝑓𝑜𝑟𝑒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𝑎𝑓𝑡𝑒𝑟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𝐶𝑜𝑣𝑎𝑟𝑖𝑎𝑛𝑐𝑒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𝑏𝑒𝑓𝑜𝑟𝑒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𝑎𝑓𝑡𝑒𝑟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Due to the assumption about equal variances for before/after: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charset="0"/>
                      </a:rPr>
                      <m:t>𝑖𝑎𝑛𝑐𝑒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𝑏𝑒𝑓𝑜𝑟𝑒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𝑎𝑓𝑡𝑒𝑟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charset="0"/>
                      </a:rPr>
                      <m:t> −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𝐶𝑜𝑣𝑎𝑟𝑖𝑎𝑛𝑐𝑒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𝑏𝑒𝑓𝑜𝑟𝑒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𝑎𝑓𝑡𝑒𝑟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This is different than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two-sample t-test</a:t>
                </a:r>
                <a:r>
                  <a:rPr lang="en-US" dirty="0" smtClean="0"/>
                  <a:t>:</a:t>
                </a:r>
              </a:p>
              <a:p>
                <a:pPr algn="ctr"/>
                <a:r>
                  <a:rPr lang="en-US" dirty="0" smtClean="0"/>
                  <a:t>Variance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𝑏𝑒𝑓𝑜𝑟𝑒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𝑎𝑓𝑡𝑒𝑟</m:t>
                        </m:r>
                      </m:sub>
                    </m:sSub>
                  </m:oMath>
                </a14:m>
                <a:r>
                  <a:rPr lang="en-US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𝑏𝑒𝑓𝑜𝑟𝑒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𝑏𝑒𝑓𝑜𝑟𝑒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𝑎𝑓𝑡𝑒𝑟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𝑎𝑓𝑡𝑒𝑟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1" cy="4483814"/>
              </a:xfrm>
              <a:blipFill rotWithShape="0">
                <a:blip r:embed="rId2"/>
                <a:stretch>
                  <a:fillRect l="-1455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Medical </a:t>
            </a:r>
            <a:r>
              <a:rPr lang="en-US" dirty="0"/>
              <a:t>Reasoning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The AMA has a diagnostic test for medical reasoning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On </a:t>
            </a:r>
            <a:r>
              <a:rPr lang="en-US" dirty="0"/>
              <a:t>average, people score about 500 points on this </a:t>
            </a:r>
            <a:r>
              <a:rPr lang="en-US" dirty="0" smtClean="0"/>
              <a:t>test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have </a:t>
            </a:r>
            <a:r>
              <a:rPr lang="en-US" dirty="0"/>
              <a:t>data from 10 subjects who took the medical reasoning test.  These subjects were randomly selected from St. Paul Hospital in </a:t>
            </a:r>
            <a:r>
              <a:rPr lang="en-US" dirty="0" smtClean="0"/>
              <a:t>Dallas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Not fatigued: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the baseline, taking </a:t>
            </a:r>
            <a:r>
              <a:rPr lang="en-US" dirty="0"/>
              <a:t>the </a:t>
            </a:r>
            <a:r>
              <a:rPr lang="en-US" dirty="0" smtClean="0"/>
              <a:t>test</a:t>
            </a:r>
            <a:r>
              <a:rPr lang="en-US" dirty="0"/>
              <a:t> </a:t>
            </a:r>
            <a:r>
              <a:rPr lang="en-US" dirty="0" smtClean="0"/>
              <a:t>before a shift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Fatigued: </a:t>
            </a:r>
            <a:r>
              <a:rPr lang="en-US" dirty="0" smtClean="0"/>
              <a:t>is after the treatment; working </a:t>
            </a:r>
            <a:r>
              <a:rPr lang="en-US" dirty="0"/>
              <a:t>for 12 operational hours prior to re-taking the </a:t>
            </a:r>
            <a:r>
              <a:rPr lang="en-US" dirty="0" smtClean="0"/>
              <a:t>test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701068"/>
              </p:ext>
            </p:extLst>
          </p:nvPr>
        </p:nvGraphicFramePr>
        <p:xfrm>
          <a:off x="8354291" y="2212571"/>
          <a:ext cx="3657600" cy="30175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Subject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#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Not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Fatigued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Fatigued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600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51918" y="5596928"/>
            <a:ext cx="312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(Lower numbers = worse score)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Medical </a:t>
            </a:r>
            <a:r>
              <a:rPr lang="en-US" dirty="0"/>
              <a:t>Reasoning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scientific question would be if there is a decrease in medical reasoning after a long shift</a:t>
            </a:r>
          </a:p>
          <a:p>
            <a:endParaRPr lang="en-US" dirty="0"/>
          </a:p>
          <a:p>
            <a:r>
              <a:rPr lang="en-US" dirty="0" smtClean="0"/>
              <a:t>To convert this to a statistical question, we can try to test whether the </a:t>
            </a:r>
            <a:r>
              <a:rPr lang="en-US" u="sng" cap="small" dirty="0">
                <a:solidFill>
                  <a:srgbClr val="FF0000"/>
                </a:solidFill>
              </a:rPr>
              <a:t>difference of the means</a:t>
            </a:r>
            <a:r>
              <a:rPr lang="en-US" cap="small" dirty="0"/>
              <a:t> </a:t>
            </a:r>
            <a:r>
              <a:rPr lang="en-US" dirty="0"/>
              <a:t>between the fatigued scores and the non </a:t>
            </a:r>
            <a:r>
              <a:rPr lang="en-US" dirty="0" smtClean="0"/>
              <a:t>fatigued </a:t>
            </a:r>
            <a:r>
              <a:rPr lang="en-US" dirty="0"/>
              <a:t>scores is </a:t>
            </a:r>
            <a:r>
              <a:rPr lang="en-US" dirty="0" smtClean="0"/>
              <a:t>less </a:t>
            </a:r>
            <a:r>
              <a:rPr lang="en-US" dirty="0"/>
              <a:t>than </a:t>
            </a:r>
            <a:r>
              <a:rPr lang="en-US" dirty="0" smtClean="0"/>
              <a:t>zero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this is a medical application, let’s use a 0.01 decision rule for the 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34" y="3955979"/>
                <a:ext cx="10813774" cy="106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𝑓𝑎𝑡𝑖𝑔𝑢𝑒𝑑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𝑛𝑜𝑡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𝑓𝑎𝑡𝑖𝑔𝑢𝑒𝑑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𝑓𝑎𝑡𝑖𝑔𝑢𝑒𝑑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𝑛𝑜𝑡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𝑓𝑎𝑡𝑖𝑔𝑢𝑒𝑑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4" y="3955979"/>
                <a:ext cx="10813774" cy="1065548"/>
              </a:xfrm>
              <a:prstGeom prst="rect">
                <a:avLst/>
              </a:prstGeom>
              <a:blipFill rotWithShape="0">
                <a:blip r:embed="rId2"/>
                <a:stretch>
                  <a:fillRect t="-14857" b="-4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Medical </a:t>
            </a:r>
            <a:r>
              <a:rPr lang="en-US" dirty="0"/>
              <a:t>Reasoning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912070"/>
            <a:ext cx="5989982" cy="3420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8" y="1797084"/>
            <a:ext cx="5127707" cy="4475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797084"/>
            <a:ext cx="5207000" cy="92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1216" y="286605"/>
            <a:ext cx="40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did this, we would be wrong! </a:t>
            </a: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7965" y="857179"/>
            <a:ext cx="398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fundamental assumption is violated: independence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Check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234" y="2600639"/>
            <a:ext cx="3703446" cy="231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" y="2569354"/>
            <a:ext cx="2857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68722" y="5490006"/>
            <a:ext cx="851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to account for the dependence between the two groups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0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</a:t>
            </a:r>
            <a:r>
              <a:rPr lang="en-US" dirty="0" smtClean="0"/>
              <a:t>(back) at the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0849298" cy="4614053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 core result for the two-sample t-test depends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crucially on independence</a:t>
                </a:r>
              </a:p>
              <a:p>
                <a:pPr algn="ctr"/>
                <a:r>
                  <a:rPr lang="en-US" dirty="0" smtClean="0"/>
                  <a:t>Variance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𝑓𝑎𝑡𝑖𝑔𝑢𝑒𝑑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𝑓𝑎𝑡𝑖𝑔𝑢𝑒𝑑</m:t>
                        </m:r>
                      </m:sub>
                    </m:sSub>
                  </m:oMath>
                </a14:m>
                <a:r>
                  <a:rPr lang="en-US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As the subjects are the same people, the scores are very dependent</a:t>
                </a:r>
              </a:p>
              <a:p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In fact, the scores are usually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positively correlated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𝐶𝑜𝑣𝑎𝑟𝑖𝑎𝑛𝑐𝑒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&gt; 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Variance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𝑓𝑎𝑡𝑖𝑔𝑢𝑒𝑑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𝑓𝑎𝑡𝑖𝑔𝑢𝑒𝑑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 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𝑓𝑎𝑡𝑖𝑔𝑢𝑒𝑑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Therefore, the actual variance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smaller</a:t>
                </a:r>
                <a:r>
                  <a:rPr lang="en-US" dirty="0" smtClean="0"/>
                  <a:t> than if the samples were independent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0849298" cy="4614053"/>
              </a:xfrm>
              <a:blipFill rotWithShape="0">
                <a:blip r:embed="rId2"/>
                <a:stretch>
                  <a:fillRect l="-1348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12048</TotalTime>
  <Words>1439</Words>
  <Application>Microsoft Macintosh PowerPoint</Application>
  <PresentationFormat>Widescreen</PresentationFormat>
  <Paragraphs>445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Cambria Math</vt:lpstr>
      <vt:lpstr>Arial</vt:lpstr>
      <vt:lpstr>_5371darrenPPtheme</vt:lpstr>
      <vt:lpstr>Alternatives to t-Tools</vt:lpstr>
      <vt:lpstr>Paired or Matched  t-Tools</vt:lpstr>
      <vt:lpstr>Paired t-Test</vt:lpstr>
      <vt:lpstr>A Look at the Variance</vt:lpstr>
      <vt:lpstr>Example:  Medical Reasoning Test</vt:lpstr>
      <vt:lpstr>Example:  Medical Reasoning Test</vt:lpstr>
      <vt:lpstr>Example:  Medical Reasoning Test</vt:lpstr>
      <vt:lpstr>Assumption Check Failure</vt:lpstr>
      <vt:lpstr>A Look (back) at the Variance</vt:lpstr>
      <vt:lpstr>Example:  Medical Reasoning Test</vt:lpstr>
      <vt:lpstr>Paired T-test</vt:lpstr>
      <vt:lpstr>A SAS Code Comparison</vt:lpstr>
      <vt:lpstr>A SAS Code Comparison</vt:lpstr>
      <vt:lpstr>Checking the Assumptions</vt:lpstr>
      <vt:lpstr>Additional Information</vt:lpstr>
      <vt:lpstr>Conclusion</vt:lpstr>
      <vt:lpstr>Alternatives to the t-Test for Paired Data</vt:lpstr>
      <vt:lpstr>For each of the 9 horses, a veterinary anatomist measured the density of nerve cells at specified sites in the intestine.</vt:lpstr>
      <vt:lpstr>Using the paired t-Test</vt:lpstr>
      <vt:lpstr>The Sign Test: Discussion and Assumptions</vt:lpstr>
      <vt:lpstr>The Sign Test: Hypotheses</vt:lpstr>
      <vt:lpstr>PowerPoint Presentation</vt:lpstr>
      <vt:lpstr>The Signed-Rank Test: Discussion and Assumptions</vt:lpstr>
      <vt:lpstr>The Signed-Rank Test: Hypotheses</vt:lpstr>
      <vt:lpstr>PowerPoint Presentation</vt:lpstr>
      <vt:lpstr>PowerPoint Presentation</vt:lpstr>
      <vt:lpstr>Conclusion and Some Notes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Sadler, Bivin Philip</dc:creator>
  <cp:lastModifiedBy>Homrighausen, Darren</cp:lastModifiedBy>
  <cp:revision>257</cp:revision>
  <dcterms:created xsi:type="dcterms:W3CDTF">2014-09-22T16:14:59Z</dcterms:created>
  <dcterms:modified xsi:type="dcterms:W3CDTF">2017-10-14T21:15:44Z</dcterms:modified>
</cp:coreProperties>
</file>