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14" r:id="rId3"/>
    <p:sldId id="331" r:id="rId4"/>
    <p:sldId id="316" r:id="rId5"/>
    <p:sldId id="334" r:id="rId6"/>
    <p:sldId id="333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4" r:id="rId15"/>
    <p:sldId id="345" r:id="rId16"/>
    <p:sldId id="346" r:id="rId17"/>
    <p:sldId id="347" r:id="rId18"/>
    <p:sldId id="349" r:id="rId19"/>
    <p:sldId id="350" r:id="rId20"/>
    <p:sldId id="355" r:id="rId21"/>
    <p:sldId id="351" r:id="rId22"/>
    <p:sldId id="357" r:id="rId23"/>
    <p:sldId id="358" r:id="rId24"/>
    <p:sldId id="352" r:id="rId25"/>
    <p:sldId id="353" r:id="rId26"/>
    <p:sldId id="356" r:id="rId27"/>
    <p:sldId id="359" r:id="rId28"/>
    <p:sldId id="3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/>
    <p:restoredTop sz="92393"/>
  </p:normalViewPr>
  <p:slideViewPr>
    <p:cSldViewPr>
      <p:cViewPr>
        <p:scale>
          <a:sx n="91" d="100"/>
          <a:sy n="91" d="100"/>
        </p:scale>
        <p:origin x="12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1164E-3A89-9B47-AE59-6B9C32ABD54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B12A7-7F67-E941-B030-91A74E18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Source</a:t>
            </a:r>
            <a:r>
              <a:rPr lang="en-US" baseline="0" dirty="0" smtClean="0"/>
              <a:t> terminology is SAS (Model, Error, Corrected Total) and the book (Between, Within, Total)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Source</a:t>
            </a:r>
            <a:r>
              <a:rPr lang="en-US" baseline="0" dirty="0" smtClean="0"/>
              <a:t> terminology is SAS (Model, Error, Corrected Total) and the book (Between, Within, Total)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4EB-675A-7E41-A717-7825E630535A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9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56A-6E6F-2847-9BF2-6A4AE0D8C9B1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D0B-EEDF-2A48-A2B5-21A7268538BB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D51-C116-7245-96C5-C926D1F5BA72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690-C3C8-D24E-83EA-B327BD2D0E9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157-FD66-7041-91DF-B7ADC29117C8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BD96-1E86-8E4C-8CBE-746777D4B9DD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EB7C-8D93-6645-A54B-AC777EDC4644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60EE-384A-104F-944F-0A2B097FD007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00F376C-17B5-9143-A3E6-F80C0068DD4E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085C-9E48-6F43-B39A-ADDF78C0F7B7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85F142-EDF0-FA43-A1D5-F155B914E339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36B723-F678-431B-A1E1-F5CC89607F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url?sa=i&amp;rct=j&amp;q=&amp;esrc=s&amp;frm=1&amp;source=images&amp;cd=&amp;cad=rja&amp;uact=8&amp;ved=0CAcQjRw&amp;url=http://en.memory-alpha.org/wiki/Spock&amp;ei=H0RVVIJribDJBPzngvgM&amp;bvm=bv.78677474,d.aWw&amp;psig=AFQjCNGOhVuE14CjBBSe2Cb_L80T2DkcdQ&amp;ust=141496053343181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url?sa=i&amp;rct=j&amp;q=&amp;esrc=s&amp;frm=1&amp;source=images&amp;cd=&amp;cad=rja&amp;uact=8&amp;ved=0CAcQjRw&amp;url=http://en.memory-alpha.org/wiki/Spock&amp;ei=H0RVVIJribDJBPzngvgM&amp;bvm=bv.78677474,d.aWw&amp;psig=AFQjCNGOhVuE14CjBBSe2Cb_L80T2DkcdQ&amp;ust=141496053343181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Comparisons Among Several Samples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Several-groups </a:t>
            </a:r>
            <a:r>
              <a:rPr lang="en-US" dirty="0" smtClean="0"/>
              <a:t>problem</a:t>
            </a:r>
          </a:p>
          <a:p>
            <a:r>
              <a:rPr lang="en-US" smtClean="0"/>
              <a:t>ANOVA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06" y="2561216"/>
            <a:ext cx="4724400" cy="3612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Judge Analysis w/</a:t>
            </a:r>
            <a:br>
              <a:rPr lang="en-US" dirty="0" smtClean="0"/>
            </a:br>
            <a:r>
              <a:rPr lang="en-US" dirty="0" smtClean="0"/>
              <a:t>t-Tools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1066800" y="4113904"/>
            <a:ext cx="3352800" cy="228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2406134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Statistical Conclusion: </a:t>
            </a:r>
            <a:r>
              <a:rPr lang="en-US" dirty="0" smtClean="0"/>
              <a:t>We find that there is substantial evidence that the difference in the mean percentage of females on judge S and judge F venires is not equal to zero.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1905000" y="4884421"/>
            <a:ext cx="2667000" cy="220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61566"/>
            <a:ext cx="4206240" cy="7948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7162" y="4518212"/>
            <a:ext cx="2844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Diff      = -12.1778</a:t>
            </a:r>
          </a:p>
          <a:p>
            <a:r>
              <a:rPr lang="en-US" dirty="0"/>
              <a:t>Pooled Std. Error =     2.6038</a:t>
            </a:r>
          </a:p>
          <a:p>
            <a:r>
              <a:rPr lang="en-US" dirty="0" smtClean="0"/>
              <a:t>t-Statistic               =   -4.68</a:t>
            </a:r>
          </a:p>
          <a:p>
            <a:r>
              <a:rPr lang="en-US" dirty="0" smtClean="0"/>
              <a:t>Deg. of freedom   =  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61" y="1295400"/>
            <a:ext cx="4614570" cy="3996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604"/>
            <a:ext cx="7909560" cy="1450757"/>
          </a:xfrm>
        </p:spPr>
        <p:txBody>
          <a:bodyPr/>
          <a:lstStyle/>
          <a:p>
            <a:r>
              <a:rPr lang="en-US" dirty="0"/>
              <a:t>Two Judge Analysis w/</a:t>
            </a:r>
            <a:br>
              <a:rPr lang="en-US" dirty="0"/>
            </a:br>
            <a:r>
              <a:rPr lang="en-US" dirty="0" smtClean="0"/>
              <a:t>Several-Groups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4495800" y="4619523"/>
            <a:ext cx="4356399" cy="6723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4588" y="4948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9375"/>
            <a:ext cx="7239000" cy="9929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2087" y="2001850"/>
            <a:ext cx="2844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From PROC TTEST:</a:t>
            </a:r>
          </a:p>
          <a:p>
            <a:r>
              <a:rPr lang="en-US" dirty="0"/>
              <a:t>Estimated Diff      = -12.1778</a:t>
            </a:r>
          </a:p>
          <a:p>
            <a:r>
              <a:rPr lang="en-US" dirty="0"/>
              <a:t>Pooled Std. Error =     2.6038</a:t>
            </a:r>
          </a:p>
          <a:p>
            <a:r>
              <a:rPr lang="en-US" dirty="0"/>
              <a:t>t-Statistic              </a:t>
            </a:r>
            <a:r>
              <a:rPr lang="en-US" dirty="0" smtClean="0"/>
              <a:t> =   </a:t>
            </a:r>
            <a:r>
              <a:rPr lang="en-US" dirty="0"/>
              <a:t>-</a:t>
            </a:r>
            <a:r>
              <a:rPr lang="en-US" dirty="0" smtClean="0"/>
              <a:t>4.68</a:t>
            </a:r>
          </a:p>
          <a:p>
            <a:r>
              <a:rPr lang="en-US" dirty="0"/>
              <a:t>Deg. of freedom   = 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7690" y="4061887"/>
            <a:ext cx="312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Deg. of freedom   =  46 – 7 = 39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3400" y="1247877"/>
            <a:ext cx="4800600" cy="3324123"/>
          </a:xfrm>
          <a:prstGeom prst="rect">
            <a:avLst/>
          </a:prstGeom>
          <a:solidFill>
            <a:schemeClr val="bg1">
              <a:lumMod val="6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Judge </a:t>
            </a:r>
            <a:r>
              <a:rPr lang="en-US" dirty="0" smtClean="0"/>
              <a:t>Analysis: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183928"/>
                <a:ext cx="7711441" cy="30644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use regular t-Tools or several-group analysis.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several-group analysis allows us to use all of the available information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larger degrees of freedom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smaller p-values (in general)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Note:</a:t>
                </a:r>
                <a:r>
                  <a:rPr lang="en-US" dirty="0" smtClean="0"/>
                  <a:t> In this particular case, it happened to have a smaller estimate of the standard deviation in the t-Tools case than the several-group one.  This shouldn’t be expected to happen in general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183928"/>
                <a:ext cx="7711441" cy="3064471"/>
              </a:xfrm>
              <a:blipFill rotWithShape="0">
                <a:blip r:embed="rId2"/>
                <a:stretch>
                  <a:fillRect l="-791" t="-1988" r="-158" b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2959" y="1981200"/>
            <a:ext cx="34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Question:</a:t>
            </a:r>
            <a:r>
              <a:rPr lang="en-US" dirty="0" smtClean="0"/>
              <a:t> Suppose we wish to test if the “S” judge’s venires are different from the “F” judge’s.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1977390"/>
            <a:ext cx="34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There is evidence that the means of the two groups are different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Several-Groups Analysis:</a:t>
            </a:r>
            <a:br>
              <a:rPr lang="en-US" dirty="0" smtClean="0"/>
            </a:br>
            <a:r>
              <a:rPr lang="en-US" dirty="0" smtClean="0"/>
              <a:t>Analysis of Variance (ANOVA)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16241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We can do a lot more than reduce the degrees of freedom in a two-sample comparison</a:t>
            </a:r>
          </a:p>
          <a:p>
            <a:endParaRPr lang="en-US" dirty="0"/>
          </a:p>
          <a:p>
            <a:r>
              <a:rPr lang="en-US" dirty="0" smtClean="0"/>
              <a:t>A core stage in the analysis of several-group data is answering the question “is there evidence that any of the groups are different?”</a:t>
            </a:r>
          </a:p>
          <a:p>
            <a:endParaRPr lang="en-US" dirty="0"/>
          </a:p>
          <a:p>
            <a:r>
              <a:rPr lang="en-US" dirty="0" smtClean="0"/>
              <a:t>This question is answered by conducting an </a:t>
            </a:r>
            <a:r>
              <a:rPr lang="en-US" b="1" u="sng" cap="small" dirty="0" smtClean="0">
                <a:solidFill>
                  <a:srgbClr val="FF0000"/>
                </a:solidFill>
              </a:rPr>
              <a:t>analysis of variance (ANOVA)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b="1" dirty="0" smtClean="0"/>
              <a:t>Warning: </a:t>
            </a:r>
            <a:r>
              <a:rPr lang="en-US" dirty="0" smtClean="0"/>
              <a:t>Though the word “variance” appears in the name, it is very much a test of means, not variances)</a:t>
            </a:r>
            <a:endParaRPr lang="en-US" b="1" u="sng" cap="small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Did the data come from groups that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had the same mean and standard deviation?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charset="0"/>
                      </a:rPr>
                      <m:t>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  (and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Did the data come from groups that </a:t>
                </a:r>
                <a:r>
                  <a:rPr lang="en-US" b="1" dirty="0" smtClean="0"/>
                  <a:t>do not all</a:t>
                </a:r>
                <a:r>
                  <a:rPr lang="en-US" dirty="0" smtClean="0"/>
                  <a:t> have the same mean but still have the same standard deviation?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(and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“Extra-Sum-of-Squares</a:t>
                </a:r>
                <a:r>
                  <a:rPr lang="en-US" dirty="0"/>
                  <a:t>” principle allows us to compare the two competing </a:t>
                </a:r>
                <a:r>
                  <a:rPr lang="en-US" dirty="0" smtClean="0"/>
                  <a:t>models via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residuals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7800" y="4572000"/>
                <a:ext cx="18312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72000"/>
                <a:ext cx="1831271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98485" r="-10333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2955821"/>
                <a:ext cx="7446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20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55821"/>
                <a:ext cx="744691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8485" r="-28689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70796" y="2586489"/>
            <a:ext cx="356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or equal means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4570795" y="4202668"/>
            <a:ext cx="343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or separate means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2192491" y="2992184"/>
            <a:ext cx="18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grand mean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53824" cy="634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1828800"/>
            <a:ext cx="251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the equal means model is correct, then the magnitude of the residuals should be about the same as the separate mean model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233208"/>
            <a:ext cx="251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Important:</a:t>
            </a:r>
            <a:r>
              <a:rPr lang="en-US" sz="2000" dirty="0" smtClean="0"/>
              <a:t> as the residuals of the equal means model will always be larger in magnitude than separate means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Extra-Sum-of-Squares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To quantify </a:t>
                </a:r>
                <a:r>
                  <a:rPr lang="en-US" dirty="0"/>
                  <a:t>“about the same as”, </a:t>
                </a:r>
                <a:r>
                  <a:rPr lang="en-US" dirty="0" smtClean="0"/>
                  <a:t>we can add up the residuals</a:t>
                </a:r>
                <a:endParaRPr lang="en-US" sz="1000" dirty="0"/>
              </a:p>
              <a:p>
                <a:r>
                  <a:rPr lang="en-US" dirty="0" smtClean="0"/>
                  <a:t>However, positive and negative residuals both give equal amount of evidence, and if added up cancel each other out</a:t>
                </a:r>
                <a:endParaRPr lang="en-US" sz="1000" dirty="0"/>
              </a:p>
              <a:p>
                <a:r>
                  <a:rPr lang="en-US" dirty="0" smtClean="0"/>
                  <a:t>Instead of adding the raw residuals, we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add up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squared residuals</a:t>
                </a:r>
                <a:r>
                  <a:rPr lang="en-US" dirty="0" smtClean="0"/>
                  <a:t> </a:t>
                </a:r>
              </a:p>
              <a:p>
                <a:endParaRPr lang="en-US" sz="1000" dirty="0"/>
              </a:p>
              <a:p>
                <a:r>
                  <a:rPr lang="en-US" b="1" u="sng" cap="small" dirty="0" smtClean="0">
                    <a:solidFill>
                      <a:srgbClr val="FF0000"/>
                    </a:solidFill>
                  </a:rPr>
                  <a:t>adding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up the squared residuals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b="1" u="sng" cap="small" dirty="0" smtClean="0">
                    <a:solidFill>
                      <a:srgbClr val="FF0000"/>
                    </a:solidFill>
                  </a:rPr>
                  <a:t>residual sum of squares</a:t>
                </a:r>
                <a:endParaRPr lang="en-US" sz="1000" b="1" u="sng" cap="small" dirty="0" smtClean="0">
                  <a:solidFill>
                    <a:srgbClr val="FF0000"/>
                  </a:solidFill>
                </a:endParaRPr>
              </a:p>
              <a:p>
                <a:endParaRPr lang="en-US" b="1" dirty="0" smtClean="0"/>
              </a:p>
              <a:p>
                <a:r>
                  <a:rPr lang="en-US" b="1" dirty="0" smtClean="0"/>
                  <a:t>Procedure:</a:t>
                </a:r>
                <a:r>
                  <a:rPr lang="en-US" dirty="0" smtClean="0"/>
                  <a:t> Find the residual sum of squares of the equal and separate means models and compare them</a:t>
                </a:r>
                <a:endParaRPr lang="en-US" b="1" dirty="0"/>
              </a:p>
              <a:p>
                <a:r>
                  <a:rPr lang="en-US" dirty="0" smtClean="0"/>
                  <a:t>If they are very different, this is evidence that separate means is a better model</a:t>
                </a:r>
              </a:p>
              <a:p>
                <a:r>
                  <a:rPr lang="en-US" dirty="0" smtClean="0"/>
                  <a:t>Like </a:t>
                </a:r>
                <a:r>
                  <a:rPr lang="en-US" dirty="0"/>
                  <a:t>usual, we appeal to probability theory to </a:t>
                </a:r>
                <a:r>
                  <a:rPr lang="en-US" dirty="0" smtClean="0"/>
                  <a:t>define “very different”</a:t>
                </a:r>
                <a:endParaRPr lang="en-US" b="1" u="sng" cap="smal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  <a:blipFill rotWithShape="0">
                <a:blip r:embed="rId2"/>
                <a:stretch>
                  <a:fillRect l="-733" t="-1497" r="-1392" b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Extra-Sum-of-Squares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cap="small" dirty="0" smtClean="0">
                    <a:solidFill>
                      <a:srgbClr val="FF0000"/>
                    </a:solidFill>
                  </a:rPr>
                  <a:t>extra sum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of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squares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ESS = 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residual sum of squares(reduced) - residual sum of squares(full)</a:t>
                </a:r>
              </a:p>
              <a:p>
                <a:endParaRPr lang="en-US" sz="1000" b="1" u="sng" cap="small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Large extra sum of squares indicates the full model fits much better</a:t>
                </a:r>
                <a:endParaRPr lang="en-US" sz="1200" dirty="0" smtClean="0"/>
              </a:p>
              <a:p>
                <a:endParaRPr lang="en-US" sz="1000" dirty="0" smtClean="0"/>
              </a:p>
              <a:p>
                <a:r>
                  <a:rPr lang="en-US" dirty="0" smtClean="0"/>
                  <a:t>To make the size of the extra sum of squares meaningful, we need to standardize it</a:t>
                </a:r>
                <a:endParaRPr lang="en-US" sz="1200" dirty="0"/>
              </a:p>
              <a:p>
                <a:r>
                  <a:rPr lang="en-US" dirty="0" smtClean="0"/>
                  <a:t>F-statistic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𝐸𝑆𝑆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df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of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𝐸𝑆𝑆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Here: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df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of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𝐸𝑆𝑆</m:t>
                    </m:r>
                  </m:oMath>
                </a14:m>
                <a:r>
                  <a:rPr lang="en-US" dirty="0" smtClean="0"/>
                  <a:t> = # parameters in full model - # parameters in reduced model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𝑓𝑢𝑙𝑙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estimate of the variance based on the full model</a:t>
                </a:r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  <a:blipFill rotWithShape="0">
                <a:blip r:embed="rId2"/>
                <a:stretch>
                  <a:fillRect l="-183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4200" y="5105400"/>
                <a:ext cx="929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05400"/>
                <a:ext cx="92935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00800" y="51054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105400"/>
                <a:ext cx="55816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F-statistic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341" y="1767379"/>
                <a:ext cx="7543801" cy="4023360"/>
              </a:xfrm>
            </p:spPr>
            <p:txBody>
              <a:bodyPr/>
              <a:lstStyle/>
              <a:p>
                <a:r>
                  <a:rPr lang="en-US" dirty="0" smtClean="0"/>
                  <a:t>If all of the means are equal, then: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F-distribution has a numerator degrees of freedom and a denominator degrees of freedom and is written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𝑛𝑢𝑚𝑒𝑟𝑎𝑡𝑜𝑟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𝑑𝑒𝑛𝑜𝑚𝑖𝑛𝑎𝑡𝑜𝑟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(Compare this with a t-distribution: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341" y="1767379"/>
                <a:ext cx="7543801" cy="4023360"/>
              </a:xfrm>
              <a:blipFill rotWithShape="0"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2286000"/>
                <a:ext cx="4784708" cy="88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F-statistic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𝐸𝑆𝑆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df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of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𝐸𝑆𝑆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  follows </a:t>
                </a:r>
                <a:r>
                  <a:rPr lang="en-US" dirty="0"/>
                  <a:t>an </a:t>
                </a:r>
                <a:r>
                  <a:rPr lang="en-US" dirty="0">
                    <a:solidFill>
                      <a:srgbClr val="FF0000"/>
                    </a:solidFill>
                  </a:rPr>
                  <a:t>F-distribution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4784708" cy="885050"/>
              </a:xfrm>
              <a:prstGeom prst="rect">
                <a:avLst/>
              </a:prstGeom>
              <a:blipFill rotWithShape="0">
                <a:blip r:embed="rId3"/>
                <a:stretch>
                  <a:fillRect l="-1019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840065"/>
            <a:ext cx="4973355" cy="417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4400" y="4267200"/>
                <a:ext cx="101574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267200"/>
                <a:ext cx="1015745" cy="3815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417574" y="1763865"/>
            <a:ext cx="2297426" cy="384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Two-Groups to </a:t>
            </a:r>
            <a:br>
              <a:rPr lang="en-US" dirty="0" smtClean="0"/>
            </a:br>
            <a:r>
              <a:rPr lang="en-US" dirty="0" smtClean="0"/>
              <a:t>Many-Groups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269066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Subjects in a study can be in many different groups.  This is known by two, equivalent terms: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b="1" u="sng" cap="small" dirty="0">
                <a:solidFill>
                  <a:srgbClr val="FF0000"/>
                </a:solidFill>
              </a:rPr>
              <a:t>s</a:t>
            </a:r>
            <a:r>
              <a:rPr lang="en-US" sz="2000" b="1" u="sng" cap="small" dirty="0" smtClean="0">
                <a:solidFill>
                  <a:srgbClr val="FF0000"/>
                </a:solidFill>
              </a:rPr>
              <a:t>everal-group problem</a:t>
            </a:r>
            <a:r>
              <a:rPr lang="en-US" sz="2000" dirty="0"/>
              <a:t> </a:t>
            </a:r>
            <a:r>
              <a:rPr lang="en-US" sz="2000" dirty="0" smtClean="0"/>
              <a:t>(the two-sample tools from Chapters 2-4 are examples where there are two groups)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b="1" u="sng" cap="small" dirty="0">
                <a:solidFill>
                  <a:srgbClr val="FF0000"/>
                </a:solidFill>
              </a:rPr>
              <a:t>o</a:t>
            </a:r>
            <a:r>
              <a:rPr lang="en-US" sz="2000" b="1" u="sng" cap="small" dirty="0" smtClean="0">
                <a:solidFill>
                  <a:srgbClr val="FF0000"/>
                </a:solidFill>
              </a:rPr>
              <a:t>ne-way classification problem</a:t>
            </a:r>
            <a:r>
              <a:rPr lang="en-US" sz="2000" dirty="0"/>
              <a:t> </a:t>
            </a:r>
            <a:r>
              <a:rPr lang="en-US" sz="2000" dirty="0" smtClean="0"/>
              <a:t>(This naming convention extends to two-way classification, where there are two different grouping variables)</a:t>
            </a:r>
          </a:p>
          <a:p>
            <a:pPr marL="201168" lvl="1" indent="0">
              <a:buNone/>
            </a:pPr>
            <a:endParaRPr lang="en-US" sz="2000" b="1" u="sng" cap="small" dirty="0" smtClean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sz="2000" b="1" u="sng" cap="small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4114800"/>
            <a:ext cx="7543801" cy="18118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 When there are many different groups, there are many possible comparisons that can be made</a:t>
            </a:r>
            <a:endParaRPr lang="en-US" b="1" u="sng" cap="small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Extra Sums of Squares to the ANOVA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07066"/>
          </a:xfrm>
        </p:spPr>
        <p:txBody>
          <a:bodyPr>
            <a:normAutofit lnSpcReduction="10000"/>
          </a:bodyPr>
          <a:lstStyle/>
          <a:p>
            <a:r>
              <a:rPr lang="en-US" b="1" u="sng" cap="small" dirty="0">
                <a:solidFill>
                  <a:srgbClr val="00B050"/>
                </a:solidFill>
              </a:rPr>
              <a:t>extra sum of squares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= ESS =  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residual sum of squares(reduced) - residual sum of squares(full)</a:t>
            </a:r>
          </a:p>
          <a:p>
            <a:endParaRPr lang="en-US" sz="1000" b="1" u="sng" cap="small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Large extra sum of squares indicates the full model fits much better</a:t>
            </a:r>
            <a:endParaRPr lang="en-US" sz="1200" dirty="0">
              <a:solidFill>
                <a:srgbClr val="00B050"/>
              </a:solidFill>
            </a:endParaRPr>
          </a:p>
          <a:p>
            <a:endParaRPr lang="en-US" sz="1000" dirty="0" smtClean="0"/>
          </a:p>
        </p:txBody>
      </p:sp>
      <p:sp>
        <p:nvSpPr>
          <p:cNvPr id="5" name="Left Brace 4"/>
          <p:cNvSpPr/>
          <p:nvPr/>
        </p:nvSpPr>
        <p:spPr>
          <a:xfrm>
            <a:off x="685800" y="1905000"/>
            <a:ext cx="137159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7703" y="2444234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Reminder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1824" y="2587863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RSS(reduced)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2587863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RSS(full)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16827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813723" y="3664688"/>
                <a:ext cx="7543801" cy="25075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Did the data come from groups that </a:t>
                </a:r>
                <a:r>
                  <a:rPr lang="en-US" b="1" dirty="0" smtClean="0"/>
                  <a:t>all</a:t>
                </a:r>
                <a:r>
                  <a:rPr lang="en-US" dirty="0" smtClean="0"/>
                  <a:t> had the same mean?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: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charset="0"/>
                      </a:rPr>
                      <m:t>…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Did the data come from groups that </a:t>
                </a:r>
                <a:r>
                  <a:rPr lang="en-US" b="1" dirty="0" smtClean="0"/>
                  <a:t>do not all</a:t>
                </a:r>
                <a:r>
                  <a:rPr lang="en-US" dirty="0" smtClean="0"/>
                  <a:t> have the same mean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: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𝑘</m:t>
                    </m:r>
                    <m:r>
                      <a:rPr lang="en-US" i="1" smtClean="0">
                        <a:latin typeface="Cambria Math" charset="0"/>
                      </a:rPr>
                      <m:t>,</m:t>
                    </m:r>
                    <m:r>
                      <a:rPr lang="en-US" i="1" smtClean="0">
                        <a:latin typeface="Cambria Math" charset="0"/>
                      </a:rPr>
                      <m:t>𝑙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3" y="3664688"/>
                <a:ext cx="7543801" cy="2507512"/>
              </a:xfrm>
              <a:prstGeom prst="rect">
                <a:avLst/>
              </a:prstGeom>
              <a:blipFill rotWithShape="0">
                <a:blip r:embed="rId2"/>
                <a:stretch>
                  <a:fillRect l="-1939" t="-2427"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419601" y="4094929"/>
            <a:ext cx="356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reduced or equal means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1" y="5410200"/>
            <a:ext cx="343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</a:t>
            </a:r>
            <a:r>
              <a:rPr lang="en-US" b="1" u="sng" cap="small" dirty="0" smtClean="0">
                <a:solidFill>
                  <a:srgbClr val="FF0000"/>
                </a:solidFill>
              </a:rPr>
              <a:t>full or separate means model</a:t>
            </a:r>
            <a:r>
              <a:rPr lang="en-US" cap="small" dirty="0" smtClean="0"/>
              <a:t>)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Extra Sums of Squares to the ANOVA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330264"/>
          </a:xfrm>
        </p:spPr>
        <p:txBody>
          <a:bodyPr>
            <a:normAutofit lnSpcReduction="10000"/>
          </a:bodyPr>
          <a:lstStyle/>
          <a:p>
            <a:r>
              <a:rPr lang="en-US" b="1" u="sng" cap="small" dirty="0">
                <a:solidFill>
                  <a:srgbClr val="00B050"/>
                </a:solidFill>
              </a:rPr>
              <a:t>extra sum of squares</a:t>
            </a:r>
            <a:r>
              <a:rPr lang="en-US" dirty="0">
                <a:solidFill>
                  <a:srgbClr val="00B050"/>
                </a:solidFill>
              </a:rPr>
              <a:t> =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residual sum of squares(reduced) - residual sum of squares(full)</a:t>
            </a:r>
          </a:p>
          <a:p>
            <a:endParaRPr lang="en-US" sz="1000" b="1" u="sng" cap="small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Large extra sum of squares indicates the full model fits much better</a:t>
            </a:r>
            <a:endParaRPr lang="en-US" sz="1200" dirty="0">
              <a:solidFill>
                <a:srgbClr val="00B050"/>
              </a:solidFill>
            </a:endParaRPr>
          </a:p>
          <a:p>
            <a:endParaRPr lang="en-US" sz="1000" dirty="0" smtClean="0"/>
          </a:p>
          <a:p>
            <a:pPr algn="ctr"/>
            <a:r>
              <a:rPr lang="en-US" b="1" dirty="0" smtClean="0"/>
              <a:t>ANOVA table: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84927"/>
                  </p:ext>
                </p:extLst>
              </p:nvPr>
            </p:nvGraphicFramePr>
            <p:xfrm>
              <a:off x="609600" y="4175998"/>
              <a:ext cx="838200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405"/>
                    <a:gridCol w="755135"/>
                    <a:gridCol w="1434757"/>
                    <a:gridCol w="1869303"/>
                    <a:gridCol w="1143000"/>
                    <a:gridCol w="914400"/>
                  </a:tblGrid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Pr</a:t>
                          </a:r>
                          <a:r>
                            <a:rPr lang="en-US" dirty="0" smtClean="0"/>
                            <a:t> &gt; 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(Between)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ESS/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−1)</m:t>
                              </m:r>
                            </m:oMath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F-statistic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(Within)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RSS(full)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RSS(full)/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000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Corrected Total (Total)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RSS(reduced)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84927"/>
                  </p:ext>
                </p:extLst>
              </p:nvPr>
            </p:nvGraphicFramePr>
            <p:xfrm>
              <a:off x="609600" y="4175998"/>
              <a:ext cx="838200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405"/>
                    <a:gridCol w="755135"/>
                    <a:gridCol w="1434757"/>
                    <a:gridCol w="1869303"/>
                    <a:gridCol w="1143000"/>
                    <a:gridCol w="914400"/>
                  </a:tblGrid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Pr</a:t>
                          </a:r>
                          <a:r>
                            <a:rPr lang="en-US" dirty="0" smtClean="0"/>
                            <a:t> &gt; 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(Between)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065" t="-106579" r="-719512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762" t="-106579" r="-11140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F-statistic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(Within)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065" t="-209333" r="-719512" b="-1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RSS(full)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762" t="-209333" r="-111401" b="-1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000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Corrected </a:t>
                          </a:r>
                          <a:r>
                            <a:rPr lang="en-US" dirty="0" smtClean="0"/>
                            <a:t>Total (Total)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065" t="-234343" r="-719512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RSS(reduced)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Left Brace 4"/>
          <p:cNvSpPr/>
          <p:nvPr/>
        </p:nvSpPr>
        <p:spPr>
          <a:xfrm>
            <a:off x="685800" y="1905000"/>
            <a:ext cx="137159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7703" y="2444234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Reminder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1824" y="2587863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RSS(reduced)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2587863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RSS(full)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16827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(ESS)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05800" y="3581400"/>
            <a:ext cx="228600" cy="594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50418" y="3199885"/>
                <a:ext cx="104118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418" y="3199885"/>
                <a:ext cx="1041182" cy="381515"/>
              </a:xfrm>
              <a:prstGeom prst="rect">
                <a:avLst/>
              </a:prstGeom>
              <a:blipFill rotWithShape="0">
                <a:blip r:embed="rId4"/>
                <a:stretch>
                  <a:fillRect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Extra Sums of Squares to the ANOVA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233026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F-statistic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𝐸𝑆𝑆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df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of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𝐸𝑆𝑆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𝐸𝑆𝑆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𝑅𝑆𝑆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𝑓𝑢𝑙𝑙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𝐼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/>
                  <a:t>Here: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df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of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𝐸𝑆𝑆</m:t>
                    </m:r>
                  </m:oMath>
                </a14:m>
                <a:r>
                  <a:rPr lang="en-US" dirty="0"/>
                  <a:t> = # parameters in full model - # parameters in reduced model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estimate of the variance based on the full model</a:t>
                </a:r>
              </a:p>
              <a:p>
                <a:endParaRPr lang="en-US" sz="1000" dirty="0" smtClean="0"/>
              </a:p>
              <a:p>
                <a:pPr algn="ctr"/>
                <a:r>
                  <a:rPr lang="en-US" b="1" dirty="0" smtClean="0"/>
                  <a:t>ANOVA table: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2330264"/>
              </a:xfrm>
              <a:blipFill rotWithShape="0">
                <a:blip r:embed="rId3"/>
                <a:stretch>
                  <a:fillRect l="-1939" t="-1832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9489931"/>
                  </p:ext>
                </p:extLst>
              </p:nvPr>
            </p:nvGraphicFramePr>
            <p:xfrm>
              <a:off x="609600" y="4175998"/>
              <a:ext cx="838200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405"/>
                    <a:gridCol w="755135"/>
                    <a:gridCol w="1434757"/>
                    <a:gridCol w="1869303"/>
                    <a:gridCol w="1143000"/>
                    <a:gridCol w="914400"/>
                  </a:tblGrid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Pr</a:t>
                          </a:r>
                          <a:r>
                            <a:rPr lang="en-US" dirty="0" smtClean="0"/>
                            <a:t> &gt; 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(Between)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ESS/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−1)</m:t>
                              </m:r>
                            </m:oMath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F-statistic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(Within)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RSS(full)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RSS(full)/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000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Corrected Total (Total)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RSS(reduced)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9489931"/>
                  </p:ext>
                </p:extLst>
              </p:nvPr>
            </p:nvGraphicFramePr>
            <p:xfrm>
              <a:off x="609600" y="4175998"/>
              <a:ext cx="838200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405"/>
                    <a:gridCol w="755135"/>
                    <a:gridCol w="1434757"/>
                    <a:gridCol w="1869303"/>
                    <a:gridCol w="1143000"/>
                    <a:gridCol w="914400"/>
                  </a:tblGrid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Pr</a:t>
                          </a:r>
                          <a:r>
                            <a:rPr lang="en-US" dirty="0" smtClean="0"/>
                            <a:t> &gt; 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(Between)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4065" t="-106579" r="-719512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38762" t="-106579" r="-11140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F-statistic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603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(Within)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4065" t="-209333" r="-719512" b="-1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RSS(full)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38762" t="-209333" r="-111401" b="-1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0007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Corrected </a:t>
                          </a:r>
                          <a:r>
                            <a:rPr lang="en-US" dirty="0" smtClean="0"/>
                            <a:t>Total (Total)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4065" t="-234343" r="-719512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RSS(reduced)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Left Brace 4"/>
          <p:cNvSpPr/>
          <p:nvPr/>
        </p:nvSpPr>
        <p:spPr>
          <a:xfrm>
            <a:off x="685800" y="1905000"/>
            <a:ext cx="137159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7703" y="2444234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Reminder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05800" y="3581400"/>
            <a:ext cx="228600" cy="594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50418" y="3210600"/>
                <a:ext cx="104118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𝐼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418" y="3210600"/>
                <a:ext cx="1041182" cy="381515"/>
              </a:xfrm>
              <a:prstGeom prst="rect">
                <a:avLst/>
              </a:prstGeom>
              <a:blipFill rotWithShape="0">
                <a:blip r:embed="rId5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47801"/>
              </p:ext>
            </p:extLst>
          </p:nvPr>
        </p:nvGraphicFramePr>
        <p:xfrm>
          <a:off x="2308860" y="2514600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Treatment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Treatment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Placebo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60" y="175347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Ho: µ</a:t>
            </a:r>
            <a:r>
              <a:rPr lang="en-US" baseline="-25000" dirty="0" smtClean="0"/>
              <a:t>1</a:t>
            </a:r>
            <a:r>
              <a:rPr lang="en-US" dirty="0" smtClean="0"/>
              <a:t>= µ</a:t>
            </a:r>
            <a:r>
              <a:rPr lang="en-US" baseline="-25000" dirty="0"/>
              <a:t>2</a:t>
            </a:r>
            <a:r>
              <a:rPr lang="en-US" dirty="0" smtClean="0"/>
              <a:t> = µ</a:t>
            </a:r>
            <a:r>
              <a:rPr lang="en-US" baseline="-25000" dirty="0" smtClean="0"/>
              <a:t>3			</a:t>
            </a:r>
            <a:r>
              <a:rPr lang="en-US" dirty="0" smtClean="0"/>
              <a:t>(Equal Means Model)</a:t>
            </a:r>
            <a:endParaRPr lang="en-US" baseline="-25000" dirty="0" smtClean="0"/>
          </a:p>
          <a:p>
            <a:r>
              <a:rPr lang="en-US" dirty="0" smtClean="0"/>
              <a:t>Ha: At least 1 pair are different</a:t>
            </a:r>
            <a:r>
              <a:rPr lang="en-US" baseline="-25000" dirty="0" smtClean="0"/>
              <a:t>	</a:t>
            </a:r>
            <a:r>
              <a:rPr lang="en-US" dirty="0" smtClean="0"/>
              <a:t>(Separate Means Model)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Example: SAS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667000"/>
            <a:ext cx="4053840" cy="3633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95" y="2399754"/>
            <a:ext cx="3791507" cy="12578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38" y="3657600"/>
            <a:ext cx="3545062" cy="26657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0"/>
            <a:ext cx="4241800" cy="1406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683166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Ho: All means are equal (Spock and Others)</a:t>
            </a:r>
            <a:r>
              <a:rPr lang="en-US" sz="2000" baseline="-25000" dirty="0" smtClean="0"/>
              <a:t>	</a:t>
            </a:r>
          </a:p>
          <a:p>
            <a:r>
              <a:rPr lang="en-US" sz="2000" dirty="0" smtClean="0"/>
              <a:t>Ha: At least 2 are different (Spock and Others)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in the Spock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8" y="2438697"/>
            <a:ext cx="4216400" cy="9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71" y="2438697"/>
            <a:ext cx="4201038" cy="3159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563235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Statistical Conclusion:</a:t>
            </a:r>
            <a:r>
              <a:rPr lang="en-US" dirty="0" smtClean="0"/>
              <a:t> There is substantial evidence that the mean percent of females on venires is not the same for all seven judges (ANOVA p-value less than 0.0001).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78302" y="5050696"/>
            <a:ext cx="941098" cy="207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78302" y="5244798"/>
            <a:ext cx="941098" cy="207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30658" y="375607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RSS(full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668" y="3802240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RSS(reduced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43000" y="4171572"/>
            <a:ext cx="735302" cy="11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79735" y="4081022"/>
            <a:ext cx="382263" cy="96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3206" y="3657600"/>
            <a:ext cx="5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78302" y="4822097"/>
            <a:ext cx="941098" cy="207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2199933" y="3994728"/>
            <a:ext cx="148918" cy="82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4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9" grpId="0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 for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 Normality</a:t>
            </a:r>
            <a:r>
              <a:rPr lang="en-US" dirty="0" smtClean="0"/>
              <a:t>: Each group are drawn from a normal distribution</a:t>
            </a:r>
          </a:p>
          <a:p>
            <a:pPr marL="0" indent="0" algn="ctr">
              <a:buNone/>
            </a:pPr>
            <a:r>
              <a:rPr lang="en-US" dirty="0" smtClean="0"/>
              <a:t>(Look at QQ plot or check sample sizes)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 Equal Standard Deviations</a:t>
            </a:r>
            <a:r>
              <a:rPr lang="en-US" dirty="0" smtClean="0"/>
              <a:t>: All the groups have the same standard deviation</a:t>
            </a:r>
          </a:p>
          <a:p>
            <a:pPr marL="0" indent="0" algn="ctr">
              <a:buNone/>
            </a:pPr>
            <a:r>
              <a:rPr lang="en-US" dirty="0" smtClean="0"/>
              <a:t>(Look at the residuals)</a:t>
            </a:r>
          </a:p>
          <a:p>
            <a:pPr>
              <a:buFont typeface="Arial" charset="0"/>
              <a:buChar char="•"/>
            </a:pPr>
            <a:r>
              <a:rPr lang="en-US" b="1" smtClean="0"/>
              <a:t> Independence</a:t>
            </a:r>
            <a:r>
              <a:rPr lang="en-US" dirty="0" smtClean="0"/>
              <a:t>: The observations within and between each group are independent</a:t>
            </a:r>
          </a:p>
          <a:p>
            <a:pPr marL="0" indent="0" algn="ctr">
              <a:buNone/>
            </a:pPr>
            <a:r>
              <a:rPr lang="en-US" dirty="0" smtClean="0"/>
              <a:t>(Examine the study to see if independence is reasonable)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91" y="1765070"/>
            <a:ext cx="2505075" cy="20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91" y="3830615"/>
            <a:ext cx="2519663" cy="201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7" y="3845570"/>
            <a:ext cx="2480116" cy="198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91" y="3749131"/>
            <a:ext cx="2527060" cy="204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6" y="1960625"/>
            <a:ext cx="4434849" cy="15652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0373" y="5957015"/>
            <a:ext cx="3508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(This is only 4 out of 7 plots for brevity’s sake)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2701406"/>
            <a:ext cx="4632491" cy="34544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1979"/>
            <a:ext cx="72517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701406"/>
            <a:ext cx="2663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looking for: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Funnel Shapes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Non-constant Variance</a:t>
            </a:r>
          </a:p>
          <a:p>
            <a:r>
              <a:rPr lang="en-US" dirty="0" smtClean="0"/>
              <a:t>(no problems in this case)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399" y="4101344"/>
            <a:ext cx="3581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Only look at the first reported plot with this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“Predicted Value” is the same as “Estimated Means” in Display </a:t>
            </a:r>
            <a:r>
              <a:rPr lang="en-US" dirty="0" smtClean="0"/>
              <a:t>5.15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 for the Several-Groups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168641" cy="40233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Normality</a:t>
            </a:r>
            <a:r>
              <a:rPr lang="en-US" dirty="0" smtClean="0"/>
              <a:t>: Each group are drawn from a normal distribution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Equal population variances</a:t>
            </a:r>
            <a:r>
              <a:rPr lang="en-US" dirty="0" smtClean="0"/>
              <a:t>: All the groups have the same standard deviation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Independence</a:t>
            </a:r>
            <a:r>
              <a:rPr lang="en-US" dirty="0" smtClean="0"/>
              <a:t>: The observations within and between each group are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1143000"/>
          </a:xfrm>
        </p:spPr>
        <p:txBody>
          <a:bodyPr/>
          <a:lstStyle/>
          <a:p>
            <a:r>
              <a:rPr lang="en-US" dirty="0" smtClean="0"/>
              <a:t>Spock Trial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66913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1968: Dr. Ben Spock was accused of conspiracy to violate the Selective Service Act by encouraging young men to resist being drafted into military service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Jury Selection: A “venire” of 30 potential jurors are selected at random from a list of 300 names that were previously selected at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 jury is then selected not at random by the attorneys trying the case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For this case, the venire consisted of only one woman, who was let go by the prosecution thus resulting in an all male jury. 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There was reason to believe that women were more sympathetic to Dr. Spock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defense argued that the judge in this case had a history of venires that underrepresented women, which is contrary to the law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Let’s see if there is any evidence for this claim</a:t>
            </a:r>
          </a:p>
        </p:txBody>
      </p:sp>
      <p:sp>
        <p:nvSpPr>
          <p:cNvPr id="5" name="AutoShape 4" descr="data:image/jpeg;base64,/9j/4AAQSkZJRgABAQAAAQABAAD/2wCEAAkGBxISEhQUEhQVFBUUFBYUFxQUFBQVFBYUFRQWFxQUFhUYHCggGBolGxQUITEhJSkrLi4uFx8zODMsNygtLisBCgoKDg0OGhAQGiwkHyQsLCwsLCwsLCwsLCwsLCwsLCwsLCwsLCwsLCwsLCwsLCwsLCwsLCwsLCwsLCwsLCwsLP/AABEIAPgAywMBIgACEQEDEQH/xAAbAAABBQEBAAAAAAAAAAAAAAACAAEDBAUGB//EADwQAAEDAgQDBQUIAQMFAQAAAAEAAhEDIQQFEjFBUWEGE3GBkSIyobHwFCNCUmLB0eGCcqLxFRYkQ5IH/8QAGgEAAgMBAQAAAAAAAAAAAAAAAQIAAwQFBv/EACgRAAICAQQCAgICAwEAAAAAAAABAhEDBBIhMRNBIlEyQgUUM2FxI//aAAwDAQACEQMRAD8A8rGIClbXCz06p8kjd/XgzSDwilZgJRCoU3mYHpV6ZpJQqArFEMQUyzr2I9LL7L0IYVYYpEMUEyzREenmTFMUH2gJOrDgn8kfsr8U7qhEIXK7hMDVqe4zUONiY9F1uF7P03ND3/d21SfZBDY1DxOyzz1UV6NMNHJ9s4M0zyPoonhemPZl9KBrdUkiQIFg65N4NvkqOY5zhaVS1JjmTJmZ0mwuOO6rWpb/AFGlpEv2PPigK7SpnGW1LPotj812u/28evRY+Oyyg4zh6hH6Khm45P8A5VkcyfDVFUtO1+LTMIBKFPWw7mGHCD9bFRwrrsz1QCSIhCpRBimRFCoQSZOUyhBJQkkoQkTgKZtAqRmFceC0f05v9WItQl+xBpThis/ZnckhSSS0jXcSyOqfqRX7tLuirYpIhSVX9ZFy1cyiaZQlq0e7VGu0vnSQI4E3PkqsmHZ7L8epcvRFqErUy3DguDqpLaV5cG6tvwxzWA55aYIFtwpX455GkEhu0A28wkeJiLUq+Tq8z7S0mBrcKCzSZLg53tCwhw47LEx/aCvWsXnSeAJCx2tKvswulhe/waOZjdNHFGJXLPOZXFd3M3+SeriXEyTdBpSbTJTUhHKRHqRMrOBsU7qRQQm4YnKLDsa4xJJ5ypBVBVItR0zCnXRE7fyLRem1KOEoSeRl/hQepNqQwmR8gPEEXJSgSU3g8QaaUKZTeDxs36NQLVwVdnFc416mbUXr8P8AJY12cLLo3JHZDuiOCzsZTp8IWGKzuaRLjxWn+9haMsNBkg73MsVmjgoZSZQKssoLDl1Gn9xOhjxZF7IM0hmH1H3nu0tveG728/guYc8rQzzFa3gDZg0j1klZq83NqU3L/Z0ukkOjptlAFNRFx4j5pAGngsEZJIgNBPtc/qVcxmHD2NLNg0GOZMkn66KHGYmZb+EONvNRYXFFo5i0ct0C6NFpuVkgeA43khSUMqJdAHP6lL7UXbb7W+atYPMHEAbQC3zkfwlkkXQatEGMykiIE2BssmtgiCbEb/BbIxlSmXHyvzN1L/1IPH3jQZuYH10SRQ2SrOW7pFTpXXSUqdB9oguEA8BcSSlQy6mDd43BHhB1Kzm6KNqMilgzE7gITQW/UzSk0aQ0Rtq5wbj5qjUpg7XHDwVigmxHJroyzQQGitJ1JRmko8SB5H9meaaHQrxpKVmXkiVXJRj2PHfPiJl6U2labsucg+wOVe6H2WeLMv1ZI2mEQoomKZoXTowWRNoI20ipQEbQpRCNocpKdQzfr6QpAFDj6hbSeRvEetv3Qm6ixo8tWcriCC5xG0mJ3hCAlCnZQJPwWIs7dgNprRy/B6on6unwuG96fJbeU0ASLbD4pWy2EOTYyfK6QHtMBPW632YOibGkwjq0KthKOkT0RVcZpGrSXRuGxPUwVmk22dCCSRfp5ThiZFJo/wBIgW6IP+2cLrDg0gzMCzTPTl/KbAZnSqCQ/wAjYrapNEb7qu5IeomPiOxmHqiGy2TNj8I5LIzD/wDPTB7urJ4Ne2BbhqC7Wlp4+qKod4kxz68kym0K4Rl6PMT2RxLHNBZO/tNII5bqhnmXPpvDQ0iGwCQb3iV66187BU8dQB3aD4wU6yv2J4I9I8NxFJwkHhf1WtlhJpieFp5hdR21y+maLn6QHBzPaAgxqAhYtNhgDpZbNM93Jhzw2OiIsQOpqyWFAaZWqjPZXZRkrUpMgKkGkIjVcsWpwSydHQ0WqhhtyReACkDGrKdVeg796wy/jpvpnYx/zWFdxMpmIU7MSqARheg2nkrNJuICmZWCywiaUyiRs121BzWx2ZotfiGarhp1weJbt8SuUbUK2chxndvDjtMHwKz6lVjZdg5yKzHzzC/+XiARH3riQOAmbeRCgoUtN94ML0TtH2ediCyvh2gvLdL4PvC2l3iBZcXWw7my17Yix6EFYIStGqcKbHYYMHi2y6fIMBDNZ/FsFzmEoS5s8NvNd7TpwwAcApMfCuSKr03UNJmkXNyrPck3Cr4ug8+6CSqUamRVsBRqbjQfzNsVj4x2JwvtMqGpT9QB1HBW3ZNWqteXVzScLtY1hgxuC/gVlM7K1HsfqquNQEBrCTDhJ1GRtAhWdIpdt9G3kva5xIDwD1XW0MyY4W3MeULzzCdkKwuXgNFtjqB8NiOq6rs1hQw6eIME844qmdei7HaXJ0WIxEEcov48VUxmOY0EuI5f2srtrXq02/dDUZ4cBzXB4yri414hlWnTABLi2PZc7SCA43vZSEHIGTIoo6btFmVCrSezWNRtAubEEH4KlpHwUOU4bDOAewlx5k382hHUrCVu00abSMOpk5U2OWoS1MaoQmsFqMo5aoy1OawQGsEGERah0JGsEu9CD4Cc53BTAK5RdJhBiKd1upOO5Ga2nTIQETQlpRAJRh1fwXu+aohdH2fa04XEyBqZoqAkCRuDHqs+r/xl2n/yI2ezOcd3NJxgi7Zt/iqnaqkHO1ttM6vE8YWvj8tpPwoqVBD2U9QeLOGkTBPELCIdUwwrERqAt02n1XIXdo6jXHJTySjqqDxJ9F2AcuQyerpefX+V0DMQnyO6FwqrNrDMVxlER5LOw9Ta60qTphUl9EbsLfePJOMKVd7uQn7ogX2hSyMz8SwAX8VTy4AOJ5lS42rJPJVMFUlyWx0jXxtPWW85N91n9q5xoYKzWuNMmC2W2JuIMhaeJMMa4cContB8/rdPGVFcopnntDJTh3vePccHEDeI4Tx/pZpeV3+c0B3NQfpJXn5XS0LtM52rW2khF5TF5TISt9Ix2OXlAXFOUJQaCNJTa05QQlaCRYUXUmJ3TYUIahunhxjK5fmCE6ZEFAiC2ezziRXY3d9EwOZaQ6PQFY4VnLsW6lUa9u4M/wAhV5oucGkWY5KMkzvO2OJd9gBZs9rGuI4Ndv8AwsHIs3bUo9w+zmt0Dw/D+y6PB1W1aLm09Lqb2kd278JO7erVHhsiw8FvcsY6PfFi39XVcKq7Owuao5IjS4dD/S3KdwD6/wBLMxVKH6Xe81xDvEWJ8OPmtfBt9keH1+yZvgVKmaFJuxVzD14N5UGGb0Uui8/BVM0I1aWJ6/P4+is98XAz4eay6J2VllS4HLdCyUjFzCtNRzRYj4TdQ4WuxtpE8QFFn3Z6q+pVe2oNNQzpkh7TAkA7EWXJv7L1cO4O01HB2z2Akg8oCeKQsmz10VKD6A9oglm3VZWGqyB9bLjMBjsXXIZTpuaCSzvHtIY0gXLl12Fp6GNbOrSILuZ5/NBqiIDNKoDHz+U/JecOXWdpcdDS3nb+VyS6egi9rZzdbJbkgUyIoSugYRKWnQlDRF1NUdCPCVsHLdIjNAJu5CHUkq/PH6H8b+ytRsFCSpZgKFWS4ikVrltjhECgRBKMEE4QhPKhDayDEvZJZ6cD0VzFdo6lQQB3c2JBl07FUcnFlHi2w89brBrca/NGzS5He0fD1HGoS86i5xM85XTYUWhcpqggrp8BVBXPZvi+TVou28Poqw1318lSa6dv+FNTdJ+iq2Wou64v6KSgeJ8VWnYHgJ89h8lG/Ft5geLgggtmm6ogFcgW84WY/OsOzd4cRwBFk1DtBh3GDYfmDgfUJgbJMuaiD47qCpWhpvxTPzClUdDCbbE8VSzGvppPdy2HXgpVsj+PZy+c4nVUifdt58VnkpnOkyhJXfxQ2RUTh5JbpNhSmlMCmKdiUS0DdSVFDRN1JUKk/wACR/Ihcn1oHFDpKxl/ZFWNlCEVd11Gtk3yZ4dBynCCU4KUJJKdACnRIbeVmyWYC4KDLzZPi3beazar8GXad/NFYq9l2NLSBw2VEoVzKOidtgqk3+pU7BB+XVc3lOPj2T5eK6GnVDoCRoui7NIXAPT+VUrYOkTJpUyeZaJVvDXEbqKrhikGTIO+pNEGnpH6QI+AUTqmDduGGPzsFvNWjgSd/iqNbL4vE+Sax97RXq4GkXB1JwYQQfZ2I5Fv7qDtO/TRaJ953wC0MHTvtAFyuf7YYqagaNmiY6u/4V2BbsiM+qn8GzDLk2pR6k2pdpHGJJSLlHqTSpZCxRN1I4qtRddG96GR/AkfyETdXWUrBZ2pX2VbBc/K36NmJJ9mNVN0ITOKQW6T5MSCTyhRIWMFKeUKaUUwGthXwFJUOyq4dymZUB2MwYMc1n1Mvg0XYF80ajcEKjPZs4CR1tssV0gkGx5Fb+TPtH1ClzzJ+8b3lP3huOf9rm3R0qtHOtetLA5qWwDdY0kJa0RLo9Ey/GhwkFaza4I5LzHA5o6mbG3IreodoGke9CRxZZGaO4biGadr+PFV8TWaR1XKM7QM/MPVWWZm115UaYVJfZo16oa0u4RfoAvOcyxfe1HP5m3hwW32pzMwKbQRIBJPEcguW1LdpMdfJmLVZN3xRJKWpRSlqW6zHRMXISUEppQslE1Eoi66hpFESjN/+ZI/kE56bvygJQysb5LkNCeEk5WplCBThPCQEm3oiwiSWvgOzeIqwdGhp/E/2fhut+j2bpUmn/2VI3PuNP6W8T4oWSuTkXtMRJaXA6eqfKHDRHEEyOMzdZ+aYkuqEybG3khpYwzJs78w4+I4rDkTyKzVjlHHKjssqqe0umoLz/LM1aHAu9R/C7bL8zovFqjJ6kD4FZZxku0bsU4y6ZXzfJGVfaZ7L+PI+S5TMsprUhJYS38zbjz5LvsQLT8rhSYR0+Pz/lIpUPLGmeQPch7wjivV8RkOEeSXUWSeQ0mfJZOO7GYWJ1uo+LgW/wC5WLJH2Z5aefo89D3cyvReyWTmlT11hL3wQHX0N4WOxKzcLhstwjtbqrsQ9tw0NGkHnyJ81FmXbV75FJoYDxPtP8uAT1KfEUCKjj5m+fosdssOHPaZghpudvetK5R4IMFEcW95JeS4niTKv5UKNR2isHDVDW1Gm7HHaQbELZii4RpmTLJTlaMwFPK38z7IYinJYO9bzb7wHVv8LAe0gwQQRuCIPordxUKU0ppTqWQOkbpqjroWuhSkApn8oUgLh2Q602pSGmE3dBU+GQ280vsgU+Fyd9Qwxpd1i3quxwHZ6iy9T7x3o30WsXgWEAcgICtbFSOUwfYvjWfH6WXPqV0OCy6hQH3bAD+Y3d6lTmpKEsJ5D4o9kFVql3QcTxULXRAaJvMlTCgRsJQPok3LSOoTKgcnmvavLXUqziWwx7iWnhe8fNYgYvVsxwQc0tcC5rrEOH781xOa9nalKXUwXs5D3gPDiEssPuJFPmmc8GlEDzUwg9Expzsqto5Lh8a9nuvc3wJWlhe0uIpkEPDujgCsU0yh7squWNPtDxySj0zoMV2uxT/xhnRgj47rHxGMe8y9xceZJKgFIohTUjijHpDSyzl2xakQSAhXsBlNat7jSG/ndZvrx8lbGNvgpdIph3BdRknZxx01K3sixDB71rgu5DotHK8jpUbxqf8And+w2C1C/otMMVdlcsl9FinjC0724xNvD1UuMwtKsPvWNeOf4h/kLqu3E2jQ0jqD8FPhy08NHnI9ChOC7oMZerOdzHsU03oVI/RU28nAfNczmGUV6B+9YQPzC7fUL04MIFocP0kE+iIQbEEg8CJHmFTtHPIdJS0lek4/srRqXp/duPCCWf0uex+QVaV3MLm/mb7Q+CqbY+05eCm0lbPdt5Ie7apvZNp6IHz9WQPrDxVA1yf4Qd4tqxGbyGg7EH6tyQd6VT1lLvDCPjJvZbOIdwKJuLfzVIvS1qbF9E3su1MW4iC7ioi88woAnTRVCydlfMMmo1rvYJ/M32XeoXN47snVaZpPDxydZ3rxXYsdZFHFGUYy7RIya6POK2W4hnvUn+IEj4Ks5pG7Hjxa4fsvUWmFIXKl4V9j+R/R5dQwtR/uU3n/ABMepWthey1d13ltMf8A0fCBb4rui7ohLugUWOC/2RykzDwXZqhTguaajhxcbT/p2W01g9E8pAK5UlSE5YtIlPAQakBepZKLFOm0nl9XUpZRbvJ84WfqunQkm/YU6L/2trfcYB8Sm+2PPFUwEQMIPHEO9lo4l3Aom5g4b3VIuKYoeKL7C8jXRZxWV4bE3I0OP422v1GxWLU7GVpOmowjhMg+i0QY2/pWhjXcx57qp6fn4jrN9mYnIQtRE2WplApTBDKNqhBwCnCZO0oEHhOBskU7VCDwjYfooI/pGFAhz6pBASi4IE/6EClKFMUtMe0EXoHOSQuTJC2MUoSASRoFjIkJCcFEgUoZSlIJbIPCdMSmLkEFjyoyilMmtLsXshakbppSaEzAkO1qdpTm6cCELCOAE6aUkAjp9SFySIA5RAIAjmyBLCTyglFwUCEmamlKOKhAXJAJymRsA6UJShlAIiUiEyRKNEHSTEpgUKIPKYlMShlFcAfIQSLkIKdLJWFSohDfRE0HkmSTiIk26ptR+gmSSoYJqV0klH2FDmeScDokkoAcfVkY8EklPQRyOieEklCCalpMpJIMgg3xTQkkmFGIPVKjhKlVxaC+mxjDUq1WUy8tFxSEBrvecLmDYHZJJUambjjbRdhSc6ZWwOJNRtx7TfZda0xuOhU8JJJsUnKCbBlW2bSEPBCQkkrSoZ3gmKSSYgzR0SukkoQ/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14300" y="-1804988"/>
            <a:ext cx="30956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0962"/>
            <a:ext cx="130984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37603"/>
            <a:ext cx="1309841" cy="168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1143000"/>
          </a:xfrm>
        </p:spPr>
        <p:txBody>
          <a:bodyPr/>
          <a:lstStyle/>
          <a:p>
            <a:r>
              <a:rPr lang="en-US" dirty="0" smtClean="0"/>
              <a:t>Spock Trial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66913"/>
            <a:ext cx="8229600" cy="245268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To test the claim, the Spock Judge’s (which we will call S) recent venires are compared with 6 other Judge’s recent venires (which we notate A to F)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There are two key questions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 smtClean="0"/>
              <a:t>Is there evidence that women are unrepresented on S’s venire relative to A through F’s?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 smtClean="0"/>
              <a:t>Is there evidence of a difference in women’s representation on A to F’s venires?</a:t>
            </a:r>
          </a:p>
          <a:p>
            <a:pPr lvl="1">
              <a:buFont typeface="Arial" charset="0"/>
              <a:buChar char="•"/>
            </a:pPr>
            <a:endParaRPr lang="en-US" sz="2000" dirty="0"/>
          </a:p>
          <a:p>
            <a:pPr lvl="1">
              <a:buFont typeface="Arial" charset="0"/>
              <a:buChar char="•"/>
            </a:pPr>
            <a:endParaRPr lang="en-US" sz="2000" dirty="0" smtClean="0"/>
          </a:p>
        </p:txBody>
      </p:sp>
      <p:sp>
        <p:nvSpPr>
          <p:cNvPr id="5" name="AutoShape 4" descr="data:image/jpeg;base64,/9j/4AAQSkZJRgABAQAAAQABAAD/2wCEAAkGBxISEhQUEhQVFBUUFBYUFxQUFBQVFBYUFRQWFxQUFhUYHCggGBolGxQUITEhJSkrLi4uFx8zODMsNygtLisBCgoKDg0OGhAQGiwkHyQsLCwsLCwsLCwsLCwsLCwsLCwsLCwsLCwsLCwsLCwsLCwsLCwsLCwsLCwsLCwsLCwsLP/AABEIAPgAywMBIgACEQEDEQH/xAAbAAABBQEBAAAAAAAAAAAAAAACAAEDBAUGB//EADwQAAEDAgQDBQUIAQMFAQAAAAEAAhEDIQQFEjFBUWEGE3GBkSIyobHwFCNCUmLB0eGCcqLxFRYkQ5IH/8QAGgEAAgMBAQAAAAAAAAAAAAAAAQIAAwQFBv/EACgRAAICAQQCAgICAwEAAAAAAAABAhEDBBIhMRNBIlEyQgUUM2FxI//aAAwDAQACEQMRAD8A8rGIClbXCz06p8kjd/XgzSDwilZgJRCoU3mYHpV6ZpJQqArFEMQUyzr2I9LL7L0IYVYYpEMUEyzREenmTFMUH2gJOrDgn8kfsr8U7qhEIXK7hMDVqe4zUONiY9F1uF7P03ND3/d21SfZBDY1DxOyzz1UV6NMNHJ9s4M0zyPoonhemPZl9KBrdUkiQIFg65N4NvkqOY5zhaVS1JjmTJmZ0mwuOO6rWpb/AFGlpEv2PPigK7SpnGW1LPotj812u/28evRY+Oyyg4zh6hH6Khm45P8A5VkcyfDVFUtO1+LTMIBKFPWw7mGHCD9bFRwrrsz1QCSIhCpRBimRFCoQSZOUyhBJQkkoQkTgKZtAqRmFceC0f05v9WItQl+xBpThis/ZnckhSSS0jXcSyOqfqRX7tLuirYpIhSVX9ZFy1cyiaZQlq0e7VGu0vnSQI4E3PkqsmHZ7L8epcvRFqErUy3DguDqpLaV5cG6tvwxzWA55aYIFtwpX455GkEhu0A28wkeJiLUq+Tq8z7S0mBrcKCzSZLg53tCwhw47LEx/aCvWsXnSeAJCx2tKvswulhe/waOZjdNHFGJXLPOZXFd3M3+SeriXEyTdBpSbTJTUhHKRHqRMrOBsU7qRQQm4YnKLDsa4xJJ5ypBVBVItR0zCnXRE7fyLRem1KOEoSeRl/hQepNqQwmR8gPEEXJSgSU3g8QaaUKZTeDxs36NQLVwVdnFc416mbUXr8P8AJY12cLLo3JHZDuiOCzsZTp8IWGKzuaRLjxWn+9haMsNBkg73MsVmjgoZSZQKssoLDl1Gn9xOhjxZF7IM0hmH1H3nu0tveG728/guYc8rQzzFa3gDZg0j1klZq83NqU3L/Z0ukkOjptlAFNRFx4j5pAGngsEZJIgNBPtc/qVcxmHD2NLNg0GOZMkn66KHGYmZb+EONvNRYXFFo5i0ct0C6NFpuVkgeA43khSUMqJdAHP6lL7UXbb7W+atYPMHEAbQC3zkfwlkkXQatEGMykiIE2BssmtgiCbEb/BbIxlSmXHyvzN1L/1IPH3jQZuYH10SRQ2SrOW7pFTpXXSUqdB9oguEA8BcSSlQy6mDd43BHhB1Kzm6KNqMilgzE7gITQW/UzSk0aQ0Rtq5wbj5qjUpg7XHDwVigmxHJroyzQQGitJ1JRmko8SB5H9meaaHQrxpKVmXkiVXJRj2PHfPiJl6U2labsucg+wOVe6H2WeLMv1ZI2mEQoomKZoXTowWRNoI20ipQEbQpRCNocpKdQzfr6QpAFDj6hbSeRvEetv3Qm6ixo8tWcriCC5xG0mJ3hCAlCnZQJPwWIs7dgNprRy/B6on6unwuG96fJbeU0ASLbD4pWy2EOTYyfK6QHtMBPW632YOibGkwjq0KthKOkT0RVcZpGrSXRuGxPUwVmk22dCCSRfp5ThiZFJo/wBIgW6IP+2cLrDg0gzMCzTPTl/KbAZnSqCQ/wAjYrapNEb7qu5IeomPiOxmHqiGy2TNj8I5LIzD/wDPTB7urJ4Ne2BbhqC7Wlp4+qKod4kxz68kym0K4Rl6PMT2RxLHNBZO/tNII5bqhnmXPpvDQ0iGwCQb3iV66187BU8dQB3aD4wU6yv2J4I9I8NxFJwkHhf1WtlhJpieFp5hdR21y+maLn6QHBzPaAgxqAhYtNhgDpZbNM93Jhzw2OiIsQOpqyWFAaZWqjPZXZRkrUpMgKkGkIjVcsWpwSydHQ0WqhhtyReACkDGrKdVeg796wy/jpvpnYx/zWFdxMpmIU7MSqARheg2nkrNJuICmZWCywiaUyiRs121BzWx2ZotfiGarhp1weJbt8SuUbUK2chxndvDjtMHwKz6lVjZdg5yKzHzzC/+XiARH3riQOAmbeRCgoUtN94ML0TtH2ediCyvh2gvLdL4PvC2l3iBZcXWw7my17Yix6EFYIStGqcKbHYYMHi2y6fIMBDNZ/FsFzmEoS5s8NvNd7TpwwAcApMfCuSKr03UNJmkXNyrPck3Cr4ug8+6CSqUamRVsBRqbjQfzNsVj4x2JwvtMqGpT9QB1HBW3ZNWqteXVzScLtY1hgxuC/gVlM7K1HsfqquNQEBrCTDhJ1GRtAhWdIpdt9G3kva5xIDwD1XW0MyY4W3MeULzzCdkKwuXgNFtjqB8NiOq6rs1hQw6eIME844qmdei7HaXJ0WIxEEcov48VUxmOY0EuI5f2srtrXq02/dDUZ4cBzXB4yri414hlWnTABLi2PZc7SCA43vZSEHIGTIoo6btFmVCrSezWNRtAubEEH4KlpHwUOU4bDOAewlx5k382hHUrCVu00abSMOpk5U2OWoS1MaoQmsFqMo5aoy1OawQGsEGERah0JGsEu9CD4Cc53BTAK5RdJhBiKd1upOO5Ga2nTIQETQlpRAJRh1fwXu+aohdH2fa04XEyBqZoqAkCRuDHqs+r/xl2n/yI2ezOcd3NJxgi7Zt/iqnaqkHO1ttM6vE8YWvj8tpPwoqVBD2U9QeLOGkTBPELCIdUwwrERqAt02n1XIXdo6jXHJTySjqqDxJ9F2AcuQyerpefX+V0DMQnyO6FwqrNrDMVxlER5LOw9Ta60qTphUl9EbsLfePJOMKVd7uQn7ogX2hSyMz8SwAX8VTy4AOJ5lS42rJPJVMFUlyWx0jXxtPWW85N91n9q5xoYKzWuNMmC2W2JuIMhaeJMMa4cContB8/rdPGVFcopnntDJTh3vePccHEDeI4Tx/pZpeV3+c0B3NQfpJXn5XS0LtM52rW2khF5TF5TISt9Ix2OXlAXFOUJQaCNJTa05QQlaCRYUXUmJ3TYUIahunhxjK5fmCE6ZEFAiC2ezziRXY3d9EwOZaQ6PQFY4VnLsW6lUa9u4M/wAhV5oucGkWY5KMkzvO2OJd9gBZs9rGuI4Ndv8AwsHIs3bUo9w+zmt0Dw/D+y6PB1W1aLm09Lqb2kd278JO7erVHhsiw8FvcsY6PfFi39XVcKq7Owuao5IjS4dD/S3KdwD6/wBLMxVKH6Xe81xDvEWJ8OPmtfBt9keH1+yZvgVKmaFJuxVzD14N5UGGb0Uui8/BVM0I1aWJ6/P4+is98XAz4eay6J2VllS4HLdCyUjFzCtNRzRYj4TdQ4WuxtpE8QFFn3Z6q+pVe2oNNQzpkh7TAkA7EWXJv7L1cO4O01HB2z2Akg8oCeKQsmz10VKD6A9oglm3VZWGqyB9bLjMBjsXXIZTpuaCSzvHtIY0gXLl12Fp6GNbOrSILuZ5/NBqiIDNKoDHz+U/JecOXWdpcdDS3nb+VyS6egi9rZzdbJbkgUyIoSugYRKWnQlDRF1NUdCPCVsHLdIjNAJu5CHUkq/PH6H8b+ytRsFCSpZgKFWS4ikVrltjhECgRBKMEE4QhPKhDayDEvZJZ6cD0VzFdo6lQQB3c2JBl07FUcnFlHi2w89brBrca/NGzS5He0fD1HGoS86i5xM85XTYUWhcpqggrp8BVBXPZvi+TVou28Poqw1318lSa6dv+FNTdJ+iq2Wou64v6KSgeJ8VWnYHgJ89h8lG/Ft5geLgggtmm6ogFcgW84WY/OsOzd4cRwBFk1DtBh3GDYfmDgfUJgbJMuaiD47qCpWhpvxTPzClUdDCbbE8VSzGvppPdy2HXgpVsj+PZy+c4nVUifdt58VnkpnOkyhJXfxQ2RUTh5JbpNhSmlMCmKdiUS0DdSVFDRN1JUKk/wACR/Ihcn1oHFDpKxl/ZFWNlCEVd11Gtk3yZ4dBynCCU4KUJJKdACnRIbeVmyWYC4KDLzZPi3beazar8GXad/NFYq9l2NLSBw2VEoVzKOidtgqk3+pU7BB+XVc3lOPj2T5eK6GnVDoCRoui7NIXAPT+VUrYOkTJpUyeZaJVvDXEbqKrhikGTIO+pNEGnpH6QI+AUTqmDduGGPzsFvNWjgSd/iqNbL4vE+Sax97RXq4GkXB1JwYQQfZ2I5Fv7qDtO/TRaJ953wC0MHTvtAFyuf7YYqagaNmiY6u/4V2BbsiM+qn8GzDLk2pR6k2pdpHGJJSLlHqTSpZCxRN1I4qtRddG96GR/AkfyETdXWUrBZ2pX2VbBc/K36NmJJ9mNVN0ITOKQW6T5MSCTyhRIWMFKeUKaUUwGthXwFJUOyq4dymZUB2MwYMc1n1Mvg0XYF80ajcEKjPZs4CR1tssV0gkGx5Fb+TPtH1ClzzJ+8b3lP3huOf9rm3R0qtHOtetLA5qWwDdY0kJa0RLo9Ey/GhwkFaza4I5LzHA5o6mbG3IreodoGke9CRxZZGaO4biGadr+PFV8TWaR1XKM7QM/MPVWWZm115UaYVJfZo16oa0u4RfoAvOcyxfe1HP5m3hwW32pzMwKbQRIBJPEcguW1LdpMdfJmLVZN3xRJKWpRSlqW6zHRMXISUEppQslE1Eoi66hpFESjN/+ZI/kE56bvygJQysb5LkNCeEk5WplCBThPCQEm3oiwiSWvgOzeIqwdGhp/E/2fhut+j2bpUmn/2VI3PuNP6W8T4oWSuTkXtMRJaXA6eqfKHDRHEEyOMzdZ+aYkuqEybG3khpYwzJs78w4+I4rDkTyKzVjlHHKjssqqe0umoLz/LM1aHAu9R/C7bL8zovFqjJ6kD4FZZxku0bsU4y6ZXzfJGVfaZ7L+PI+S5TMsprUhJYS38zbjz5LvsQLT8rhSYR0+Pz/lIpUPLGmeQPch7wjivV8RkOEeSXUWSeQ0mfJZOO7GYWJ1uo+LgW/wC5WLJH2Z5aefo89D3cyvReyWTmlT11hL3wQHX0N4WOxKzcLhstwjtbqrsQ9tw0NGkHnyJ81FmXbV75FJoYDxPtP8uAT1KfEUCKjj5m+fosdssOHPaZghpudvetK5R4IMFEcW95JeS4niTKv5UKNR2isHDVDW1Gm7HHaQbELZii4RpmTLJTlaMwFPK38z7IYinJYO9bzb7wHVv8LAe0gwQQRuCIPordxUKU0ppTqWQOkbpqjroWuhSkApn8oUgLh2Q602pSGmE3dBU+GQ280vsgU+Fyd9Qwxpd1i3quxwHZ6iy9T7x3o30WsXgWEAcgICtbFSOUwfYvjWfH6WXPqV0OCy6hQH3bAD+Y3d6lTmpKEsJ5D4o9kFVql3QcTxULXRAaJvMlTCgRsJQPok3LSOoTKgcnmvavLXUqziWwx7iWnhe8fNYgYvVsxwQc0tcC5rrEOH781xOa9nalKXUwXs5D3gPDiEssPuJFPmmc8GlEDzUwg9Expzsqto5Lh8a9nuvc3wJWlhe0uIpkEPDujgCsU0yh7squWNPtDxySj0zoMV2uxT/xhnRgj47rHxGMe8y9xceZJKgFIohTUjijHpDSyzl2xakQSAhXsBlNat7jSG/ndZvrx8lbGNvgpdIph3BdRknZxx01K3sixDB71rgu5DotHK8jpUbxqf8And+w2C1C/otMMVdlcsl9FinjC0724xNvD1UuMwtKsPvWNeOf4h/kLqu3E2jQ0jqD8FPhy08NHnI9ChOC7oMZerOdzHsU03oVI/RU28nAfNczmGUV6B+9YQPzC7fUL04MIFocP0kE+iIQbEEg8CJHmFTtHPIdJS0lek4/srRqXp/duPCCWf0uex+QVaV3MLm/mb7Q+CqbY+05eCm0lbPdt5Ie7apvZNp6IHz9WQPrDxVA1yf4Qd4tqxGbyGg7EH6tyQd6VT1lLvDCPjJvZbOIdwKJuLfzVIvS1qbF9E3su1MW4iC7ioi88woAnTRVCydlfMMmo1rvYJ/M32XeoXN47snVaZpPDxydZ3rxXYsdZFHFGUYy7RIya6POK2W4hnvUn+IEj4Ks5pG7Hjxa4fsvUWmFIXKl4V9j+R/R5dQwtR/uU3n/ABMepWthey1d13ltMf8A0fCBb4rui7ohLugUWOC/2RykzDwXZqhTguaajhxcbT/p2W01g9E8pAK5UlSE5YtIlPAQakBepZKLFOm0nl9XUpZRbvJ84WfqunQkm/YU6L/2trfcYB8Sm+2PPFUwEQMIPHEO9lo4l3Aom5g4b3VIuKYoeKL7C8jXRZxWV4bE3I0OP422v1GxWLU7GVpOmowjhMg+i0QY2/pWhjXcx57qp6fn4jrN9mYnIQtRE2WplApTBDKNqhBwCnCZO0oEHhOBskU7VCDwjYfooI/pGFAhz6pBASi4IE/6EClKFMUtMe0EXoHOSQuTJC2MUoSASRoFjIkJCcFEgUoZSlIJbIPCdMSmLkEFjyoyilMmtLsXshakbppSaEzAkO1qdpTm6cCELCOAE6aUkAjp9SFySIA5RAIAjmyBLCTyglFwUCEmamlKOKhAXJAJymRsA6UJShlAIiUiEyRKNEHSTEpgUKIPKYlMShlFcAfIQSLkIKdLJWFSohDfRE0HkmSTiIk26ptR+gmSSoYJqV0klH2FDmeScDokkoAcfVkY8EklPQRyOieEklCCalpMpJIMgg3xTQkkmFGIPVKjhKlVxaC+mxjDUq1WUy8tFxSEBrvecLmDYHZJJUambjjbRdhSc6ZWwOJNRtx7TfZda0xuOhU8JJJsUnKCbBlW2bSEPBCQkkrSoZ3gmKSSYgzR0SukkoQ/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14300" y="-1804988"/>
            <a:ext cx="30956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0962"/>
            <a:ext cx="130984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37603"/>
            <a:ext cx="1309841" cy="168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999355"/>
            <a:ext cx="8763000" cy="24526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The question of interest is addressed by 1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strength of the result in 1. would be diminished if 2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9352" y="2516188"/>
            <a:ext cx="519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(Worth considering: How were these judges chosen?)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Several-Groups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will notate the population means of each group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0" smtClean="0">
                        <a:latin typeface="Cambria Math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0" smtClean="0">
                        <a:latin typeface="Cambria Math" charset="0"/>
                      </a:rPr>
                      <m:t> …,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(So, there are </a:t>
                </a:r>
                <a:r>
                  <a:rPr lang="en-US" i="1" dirty="0" smtClean="0">
                    <a:latin typeface="Cambria Math" charset="0"/>
                    <a:ea typeface="Cambria Math" charset="0"/>
                    <a:cs typeface="Cambria Math" charset="0"/>
                  </a:rPr>
                  <a:t>I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different groups)</a:t>
                </a: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There is an additional standard deviation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Hence, there are </a:t>
                </a:r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I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+ 1 parameters to estimate</a:t>
                </a:r>
              </a:p>
              <a:p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b="1" u="sng" dirty="0" smtClean="0">
                    <a:latin typeface="Cambria Math" charset="0"/>
                    <a:ea typeface="Cambria Math" charset="0"/>
                    <a:cs typeface="Cambria Math" charset="0"/>
                  </a:rPr>
                  <a:t>Spock Trial Example</a:t>
                </a:r>
                <a:r>
                  <a:rPr lang="en-US" b="1" dirty="0" smtClean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T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here are S, A, B, C, D, E, and F groups:</a:t>
                </a: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There are </a:t>
                </a:r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I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+ 1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= 7 + 1 = 8 parameters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16200000">
            <a:off x="5224338" y="3891766"/>
            <a:ext cx="381000" cy="21243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4470388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(7-Groups)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in Several-Groups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863841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Like usual, we will estimate population means with sample averages: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>
                        <a:latin typeface="Cambria Math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>
                        <a:latin typeface="Cambria Math" charset="0"/>
                      </a:rPr>
                      <m:t> …,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can also form a pooled estimate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 using a weighted average of each group’s sample standard deviation,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>
                        <a:latin typeface="Cambria Math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>
                        <a:latin typeface="Cambria Math" charset="0"/>
                      </a:rPr>
                      <m:t> …,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b="1" dirty="0" smtClean="0"/>
                  <a:t>Note: </a:t>
                </a:r>
                <a:r>
                  <a:rPr lang="en-US" dirty="0" smtClean="0"/>
                  <a:t>The denominator equals </a:t>
                </a:r>
                <a:r>
                  <a:rPr lang="en-US" i="1" dirty="0" smtClean="0"/>
                  <a:t>n - </a:t>
                </a:r>
                <a:r>
                  <a:rPr lang="en-US" i="1" dirty="0" smtClean="0">
                    <a:latin typeface="Cambria Math" charset="0"/>
                    <a:ea typeface="Cambria Math" charset="0"/>
                    <a:cs typeface="Cambria Math" charset="0"/>
                  </a:rPr>
                  <a:t>I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and hence degrees of freedom =  </a:t>
                </a:r>
                <a:r>
                  <a:rPr lang="en-US" i="1" dirty="0"/>
                  <a:t>n - </a:t>
                </a:r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I </a:t>
                </a:r>
                <a:r>
                  <a:rPr lang="en-US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863841" cy="4023360"/>
              </a:xfrm>
              <a:blipFill rotWithShape="0">
                <a:blip r:embed="rId2"/>
                <a:stretch>
                  <a:fillRect l="-1860" t="-1667" r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847344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</a:t>
            </a:r>
            <a:br>
              <a:rPr lang="en-US" dirty="0" smtClean="0"/>
            </a:br>
            <a:r>
              <a:rPr lang="en-US" dirty="0" smtClean="0"/>
              <a:t>Std. Dev. of the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707466"/>
              </a:xfrm>
            </p:spPr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Suppose we want to test the difference in means between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and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We estimate this difference: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We can compute the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𝑆𝐷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b="1" dirty="0" smtClean="0"/>
                  <a:t>Note: </a:t>
                </a:r>
                <a:r>
                  <a:rPr lang="en-US" dirty="0" smtClean="0"/>
                  <a:t>We used information from all groups to test this difference! </a:t>
                </a:r>
              </a:p>
              <a:p>
                <a:r>
                  <a:rPr lang="en-US" dirty="0" smtClean="0"/>
                  <a:t>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exactly the same as for pooled two-sample t-test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707466"/>
              </a:xfrm>
              <a:blipFill rotWithShape="0">
                <a:blip r:embed="rId2"/>
                <a:stretch>
                  <a:fillRect l="-808" t="-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76600" y="420445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(equal variances)</a:t>
            </a:r>
            <a:endParaRPr lang="en-US" b="1" u="sng" cap="small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5200" y="4572000"/>
            <a:ext cx="0" cy="3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Data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81200"/>
            <a:ext cx="3987800" cy="287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9" y="5257800"/>
            <a:ext cx="6477000" cy="92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7800" y="2574250"/>
            <a:ext cx="34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Question:</a:t>
            </a:r>
            <a:r>
              <a:rPr lang="en-US" dirty="0" smtClean="0"/>
              <a:t> Suppose we wish to test if the “S” judge’s venires are different from the “F” judge’s.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26652</TotalTime>
  <Words>1551</Words>
  <Application>Microsoft Macintosh PowerPoint</Application>
  <PresentationFormat>On-screen Show (4:3)</PresentationFormat>
  <Paragraphs>287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Cambria Math</vt:lpstr>
      <vt:lpstr>Arial</vt:lpstr>
      <vt:lpstr>_5371darrenPPtheme</vt:lpstr>
      <vt:lpstr>Comparisons Among Several Samples</vt:lpstr>
      <vt:lpstr>From Two-Groups to  Many-Groups</vt:lpstr>
      <vt:lpstr>Assumptions for the Several-Groups Problem</vt:lpstr>
      <vt:lpstr>Spock Trial </vt:lpstr>
      <vt:lpstr>Spock Trial </vt:lpstr>
      <vt:lpstr>Several-Groups Parameters</vt:lpstr>
      <vt:lpstr>Estimation in Several-Groups Model</vt:lpstr>
      <vt:lpstr>Reminder:  Std. Dev. of the Difference</vt:lpstr>
      <vt:lpstr>Spock Data Steps</vt:lpstr>
      <vt:lpstr>Two Judge Analysis w/ t-Tools</vt:lpstr>
      <vt:lpstr>Two Judge Analysis w/ Several-Groups</vt:lpstr>
      <vt:lpstr>Two Judge Analysis: Conclusion</vt:lpstr>
      <vt:lpstr>Several-Groups Analysis: Analysis of Variance (ANOVA)</vt:lpstr>
      <vt:lpstr>Analysis of Variance (ANOVA)</vt:lpstr>
      <vt:lpstr>PowerPoint Presentation</vt:lpstr>
      <vt:lpstr>Extra-Sum-of-Squares</vt:lpstr>
      <vt:lpstr>Extra-Sum-of-Squares</vt:lpstr>
      <vt:lpstr>F-statistic</vt:lpstr>
      <vt:lpstr>F-Distributions</vt:lpstr>
      <vt:lpstr>From Extra Sums of Squares to the ANOVA Table</vt:lpstr>
      <vt:lpstr>From Extra Sums of Squares to the ANOVA Table</vt:lpstr>
      <vt:lpstr>From Extra Sums of Squares to the ANOVA Table</vt:lpstr>
      <vt:lpstr>Class Example</vt:lpstr>
      <vt:lpstr>Class Example: SAS</vt:lpstr>
      <vt:lpstr>ANOVA in the Spock Example</vt:lpstr>
      <vt:lpstr>Assumptions for ANOVA</vt:lpstr>
      <vt:lpstr>Normality</vt:lpstr>
      <vt:lpstr>Residuals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Part 3</dc:title>
  <dc:creator>Bivin Sadler</dc:creator>
  <cp:lastModifiedBy>Homrighausen, Darren</cp:lastModifiedBy>
  <cp:revision>195</cp:revision>
  <dcterms:created xsi:type="dcterms:W3CDTF">2014-11-02T19:56:40Z</dcterms:created>
  <dcterms:modified xsi:type="dcterms:W3CDTF">2017-10-24T02:06:37Z</dcterms:modified>
</cp:coreProperties>
</file>