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61" r:id="rId3"/>
    <p:sldId id="355" r:id="rId4"/>
    <p:sldId id="370" r:id="rId5"/>
    <p:sldId id="362" r:id="rId6"/>
    <p:sldId id="371" r:id="rId7"/>
    <p:sldId id="372" r:id="rId8"/>
    <p:sldId id="373" r:id="rId9"/>
    <p:sldId id="375" r:id="rId10"/>
    <p:sldId id="3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/>
    <p:restoredTop sz="92279"/>
  </p:normalViewPr>
  <p:slideViewPr>
    <p:cSldViewPr>
      <p:cViewPr>
        <p:scale>
          <a:sx n="95" d="100"/>
          <a:sy n="95" d="100"/>
        </p:scale>
        <p:origin x="1416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1164E-3A89-9B47-AE59-6B9C32ABD54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B12A7-7F67-E941-B030-91A74E18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4EB-675A-7E41-A717-7825E630535A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9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56A-6E6F-2847-9BF2-6A4AE0D8C9B1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D0B-EEDF-2A48-A2B5-21A7268538B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D51-C116-7245-96C5-C926D1F5BA72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690-C3C8-D24E-83EA-B327BD2D0E9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57-FD66-7041-91DF-B7ADC29117C8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BD96-1E86-8E4C-8CBE-746777D4B9DD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EB7C-8D93-6645-A54B-AC777EDC4644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60EE-384A-104F-944F-0A2B097FD007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00F376C-17B5-9143-A3E6-F80C0068DD4E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085C-9E48-6F43-B39A-ADDF78C0F7B7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85F142-EDF0-FA43-A1D5-F155B914E339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Comparisons Among Several Samples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applications of </a:t>
            </a:r>
            <a:r>
              <a:rPr lang="en-US" smtClean="0"/>
              <a:t>extra-sum-of-squares test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243" y="421075"/>
            <a:ext cx="7543800" cy="1450757"/>
          </a:xfrm>
        </p:spPr>
        <p:txBody>
          <a:bodyPr/>
          <a:lstStyle/>
          <a:p>
            <a:r>
              <a:rPr lang="en-US" dirty="0" smtClean="0"/>
              <a:t>Summarizing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10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07066"/>
          </a:xfrm>
        </p:spPr>
        <p:txBody>
          <a:bodyPr>
            <a:normAutofit lnSpcReduction="10000"/>
          </a:bodyPr>
          <a:lstStyle/>
          <a:p>
            <a:r>
              <a:rPr lang="en-US" b="1" u="sng" cap="small" dirty="0">
                <a:solidFill>
                  <a:srgbClr val="00B050"/>
                </a:solidFill>
              </a:rPr>
              <a:t>extra sum of squares</a:t>
            </a:r>
            <a:r>
              <a:rPr lang="en-US" dirty="0">
                <a:solidFill>
                  <a:srgbClr val="00B050"/>
                </a:solidFill>
              </a:rPr>
              <a:t> =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residual sum of squares(reduced) - residual sum of squares(full)</a:t>
            </a:r>
          </a:p>
          <a:p>
            <a:endParaRPr lang="en-US" sz="1000" b="1" u="sng" cap="small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Large extra sum of squares indicates the full model fits much better</a:t>
            </a:r>
            <a:endParaRPr lang="en-US" sz="1200" dirty="0">
              <a:solidFill>
                <a:srgbClr val="00B050"/>
              </a:solidFill>
            </a:endParaRPr>
          </a:p>
          <a:p>
            <a:endParaRPr lang="en-US" sz="1000" dirty="0" smtClean="0">
              <a:solidFill>
                <a:srgbClr val="00B050"/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685800" y="1905000"/>
            <a:ext cx="137159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47703" y="2444234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Reminder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1824" y="2587863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RSS(reduced)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0" y="2587863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RSS(full)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16827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(ESS)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22959" y="3810000"/>
            <a:ext cx="8321041" cy="19086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We can test “nested” hypothesis; that is, where one is a special case of the other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Run two tests: the alternatives are the new null and alternative hypotheses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4379" y="4804353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𝑠𝑜𝑚𝑒𝑡h𝑖𝑛𝑔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𝑠𝑖𝑚𝑝𝑙𝑒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𝑠𝑜𝑚𝑒𝑡h𝑖𝑛𝑔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𝑠𝑙𝑖𝑔h𝑡𝑙𝑦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𝑐𝑜𝑚𝑝𝑙𝑒𝑥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4804353"/>
                <a:ext cx="4572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5660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54379" y="552953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𝑠𝑜𝑚𝑒𝑡h𝑖𝑛𝑔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𝑠𝑖𝑚𝑝𝑙𝑒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𝑠𝑜𝑚𝑒𝑡h𝑖𝑛𝑔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𝑒𝑣𝑒𝑛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𝑚𝑜𝑟𝑒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𝑐𝑜𝑚𝑝𝑙𝑒𝑥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5529530"/>
                <a:ext cx="4572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5660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983479" y="5103849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i="1">
                          <a:latin typeface="Cambria Math" charset="0"/>
                        </a:rPr>
                        <m:t>𝑠𝑜𝑚𝑒𝑡h𝑖𝑛𝑔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𝑠𝑙𝑖𝑔h𝑡𝑙𝑦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𝑐𝑜𝑚𝑝𝑙𝑒𝑥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𝑠𝑜𝑚𝑒𝑡h𝑖𝑛𝑔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𝑒𝑣𝑒𝑛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𝑚𝑜𝑟𝑒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𝑐𝑜𝑚𝑝𝑙𝑒𝑥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79" y="5103849"/>
                <a:ext cx="4572000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4717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419600" y="5529531"/>
            <a:ext cx="563879" cy="48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91000" y="5290968"/>
            <a:ext cx="79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57600" y="2957195"/>
            <a:ext cx="2971800" cy="214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19135" y="2885002"/>
            <a:ext cx="1100865" cy="258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Spock </a:t>
            </a:r>
            <a:r>
              <a:rPr lang="en-US" smtClean="0"/>
              <a:t>Trial (Reminder)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66913"/>
            <a:ext cx="8229600" cy="24526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To test the claim, the Spock Judge’s (which we will call S) recent venires are compared with 6 other Judge’s recent venires (which we notate A to F)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There are two key questions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Is there evidence that women are unrepresented on S’s venire relative to A to F’s?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 smtClean="0"/>
              <a:t>Is there evidence in a difference in women’s representation on A to F’s venires?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58" y="103362"/>
            <a:ext cx="1309841" cy="168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400831"/>
            <a:ext cx="8763000" cy="15427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The question of interest is addressed </a:t>
            </a:r>
            <a:r>
              <a:rPr lang="en-US" smtClean="0"/>
              <a:t>by 1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strength of the result in 1. would be substantially diminished if 2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Notation for 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07066"/>
          </a:xfrm>
        </p:spPr>
        <p:txBody>
          <a:bodyPr>
            <a:normAutofit lnSpcReduction="10000"/>
          </a:bodyPr>
          <a:lstStyle/>
          <a:p>
            <a:r>
              <a:rPr lang="en-US" b="1" u="sng" cap="small" dirty="0">
                <a:solidFill>
                  <a:schemeClr val="bg1">
                    <a:lumMod val="65000"/>
                  </a:schemeClr>
                </a:solidFill>
              </a:rPr>
              <a:t>extra sum of squares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residual sum of squares(reduced) - residual sum of squares(full)</a:t>
            </a:r>
          </a:p>
          <a:p>
            <a:endParaRPr lang="en-US" sz="1000" b="1" u="sng" cap="smal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Large extra sum of squares indicates the full model fits much better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685800" y="1905000"/>
            <a:ext cx="137159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47703" y="2444234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Reminder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1824" y="2587863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RSS(reduced)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2587863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RSS(full)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16827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813723" y="3520439"/>
                <a:ext cx="7543801" cy="2804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Did the data come from groups that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had the same mean?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charset="0"/>
                      </a:rPr>
                      <m:t>…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Did the data come from groups that </a:t>
                </a:r>
                <a:r>
                  <a:rPr lang="en-US" b="1" dirty="0" smtClean="0"/>
                  <a:t>do not all</a:t>
                </a:r>
                <a:r>
                  <a:rPr lang="en-US" dirty="0" smtClean="0"/>
                  <a:t> have the same mean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𝑘</m:t>
                    </m:r>
                    <m:r>
                      <a:rPr lang="en-US" i="1" smtClean="0">
                        <a:latin typeface="Cambria Math" charset="0"/>
                      </a:rPr>
                      <m:t>,</m:t>
                    </m:r>
                    <m:r>
                      <a:rPr lang="en-US" i="1" smtClean="0">
                        <a:latin typeface="Cambria Math" charset="0"/>
                      </a:rPr>
                      <m:t>𝑙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3" y="3520439"/>
                <a:ext cx="7543801" cy="2804161"/>
              </a:xfrm>
              <a:prstGeom prst="rect">
                <a:avLst/>
              </a:prstGeom>
              <a:blipFill rotWithShape="0">
                <a:blip r:embed="rId2"/>
                <a:stretch>
                  <a:fillRect l="-1939" t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419601" y="4094929"/>
            <a:ext cx="356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or equal means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1" y="5410200"/>
            <a:ext cx="343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or separate means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3</a:t>
            </a:fld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1757590" y="4167387"/>
            <a:ext cx="170181" cy="1094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851992" y="4598064"/>
            <a:ext cx="1272208" cy="278736"/>
          </a:xfrm>
          <a:custGeom>
            <a:avLst/>
            <a:gdLst>
              <a:gd name="connsiteX0" fmla="*/ 0 w 1272208"/>
              <a:gd name="connsiteY0" fmla="*/ 199223 h 278736"/>
              <a:gd name="connsiteX1" fmla="*/ 13252 w 1272208"/>
              <a:gd name="connsiteY1" fmla="*/ 252232 h 278736"/>
              <a:gd name="connsiteX2" fmla="*/ 53008 w 1272208"/>
              <a:gd name="connsiteY2" fmla="*/ 265484 h 278736"/>
              <a:gd name="connsiteX3" fmla="*/ 119269 w 1272208"/>
              <a:gd name="connsiteY3" fmla="*/ 278736 h 278736"/>
              <a:gd name="connsiteX4" fmla="*/ 371061 w 1272208"/>
              <a:gd name="connsiteY4" fmla="*/ 265484 h 278736"/>
              <a:gd name="connsiteX5" fmla="*/ 503582 w 1272208"/>
              <a:gd name="connsiteY5" fmla="*/ 225728 h 278736"/>
              <a:gd name="connsiteX6" fmla="*/ 622852 w 1272208"/>
              <a:gd name="connsiteY6" fmla="*/ 212475 h 278736"/>
              <a:gd name="connsiteX7" fmla="*/ 702365 w 1272208"/>
              <a:gd name="connsiteY7" fmla="*/ 185971 h 278736"/>
              <a:gd name="connsiteX8" fmla="*/ 742121 w 1272208"/>
              <a:gd name="connsiteY8" fmla="*/ 159467 h 278736"/>
              <a:gd name="connsiteX9" fmla="*/ 768626 w 1272208"/>
              <a:gd name="connsiteY9" fmla="*/ 132962 h 278736"/>
              <a:gd name="connsiteX10" fmla="*/ 808382 w 1272208"/>
              <a:gd name="connsiteY10" fmla="*/ 119710 h 278736"/>
              <a:gd name="connsiteX11" fmla="*/ 914400 w 1272208"/>
              <a:gd name="connsiteY11" fmla="*/ 79954 h 278736"/>
              <a:gd name="connsiteX12" fmla="*/ 1046921 w 1272208"/>
              <a:gd name="connsiteY12" fmla="*/ 40197 h 278736"/>
              <a:gd name="connsiteX13" fmla="*/ 1192695 w 1272208"/>
              <a:gd name="connsiteY13" fmla="*/ 13693 h 278736"/>
              <a:gd name="connsiteX14" fmla="*/ 1272208 w 1272208"/>
              <a:gd name="connsiteY14" fmla="*/ 441 h 27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2208" h="278736">
                <a:moveTo>
                  <a:pt x="0" y="199223"/>
                </a:moveTo>
                <a:cubicBezTo>
                  <a:pt x="4417" y="216893"/>
                  <a:pt x="1874" y="238010"/>
                  <a:pt x="13252" y="252232"/>
                </a:cubicBezTo>
                <a:cubicBezTo>
                  <a:pt x="21978" y="263140"/>
                  <a:pt x="39456" y="262096"/>
                  <a:pt x="53008" y="265484"/>
                </a:cubicBezTo>
                <a:cubicBezTo>
                  <a:pt x="74860" y="270947"/>
                  <a:pt x="97182" y="274319"/>
                  <a:pt x="119269" y="278736"/>
                </a:cubicBezTo>
                <a:cubicBezTo>
                  <a:pt x="203200" y="274319"/>
                  <a:pt x="287330" y="272765"/>
                  <a:pt x="371061" y="265484"/>
                </a:cubicBezTo>
                <a:cubicBezTo>
                  <a:pt x="490890" y="255064"/>
                  <a:pt x="345866" y="243253"/>
                  <a:pt x="503582" y="225728"/>
                </a:cubicBezTo>
                <a:lnTo>
                  <a:pt x="622852" y="212475"/>
                </a:lnTo>
                <a:cubicBezTo>
                  <a:pt x="649356" y="203640"/>
                  <a:pt x="679119" y="201468"/>
                  <a:pt x="702365" y="185971"/>
                </a:cubicBezTo>
                <a:cubicBezTo>
                  <a:pt x="715617" y="177136"/>
                  <a:pt x="729684" y="169416"/>
                  <a:pt x="742121" y="159467"/>
                </a:cubicBezTo>
                <a:cubicBezTo>
                  <a:pt x="751878" y="151662"/>
                  <a:pt x="757912" y="139390"/>
                  <a:pt x="768626" y="132962"/>
                </a:cubicBezTo>
                <a:cubicBezTo>
                  <a:pt x="780604" y="125775"/>
                  <a:pt x="795130" y="124127"/>
                  <a:pt x="808382" y="119710"/>
                </a:cubicBezTo>
                <a:cubicBezTo>
                  <a:pt x="855667" y="72427"/>
                  <a:pt x="818736" y="99087"/>
                  <a:pt x="914400" y="79954"/>
                </a:cubicBezTo>
                <a:cubicBezTo>
                  <a:pt x="1019581" y="58918"/>
                  <a:pt x="911674" y="74008"/>
                  <a:pt x="1046921" y="40197"/>
                </a:cubicBezTo>
                <a:cubicBezTo>
                  <a:pt x="1130233" y="19369"/>
                  <a:pt x="1081900" y="29521"/>
                  <a:pt x="1192695" y="13693"/>
                </a:cubicBezTo>
                <a:cubicBezTo>
                  <a:pt x="1245024" y="-3750"/>
                  <a:pt x="1218483" y="441"/>
                  <a:pt x="1272208" y="44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4504" y="4404361"/>
                <a:ext cx="101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 times)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504" y="4404361"/>
                <a:ext cx="101912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86" t="-10000" r="-53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521731" y="5529533"/>
            <a:ext cx="228600" cy="17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1731" y="5838966"/>
            <a:ext cx="228600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-320101" y="5577901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(equivalent)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74131" y="4062799"/>
            <a:ext cx="228600" cy="17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4131" y="4372232"/>
            <a:ext cx="228600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-167701" y="4111167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(equivalent)</a:t>
            </a:r>
          </a:p>
        </p:txBody>
      </p:sp>
    </p:spTree>
    <p:extLst>
      <p:ext uri="{BB962C8B-B14F-4D97-AF65-F5344CB8AC3E}">
        <p14:creationId xmlns:p14="http://schemas.microsoft.com/office/powerpoint/2010/main" val="2048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Judges A-F: </a:t>
            </a:r>
            <a:br>
              <a:rPr lang="en-US" dirty="0" smtClean="0"/>
            </a:br>
            <a:r>
              <a:rPr lang="en-US" dirty="0" smtClean="0"/>
              <a:t>A First 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66913"/>
                <a:ext cx="8763000" cy="4368196"/>
              </a:xfrm>
            </p:spPr>
            <p:txBody>
              <a:bodyPr>
                <a:normAutofit lnSpcReduction="10000"/>
              </a:bodyPr>
              <a:lstStyle/>
              <a:p>
                <a:pPr marL="201168" lvl="1" indent="0">
                  <a:buNone/>
                </a:pPr>
                <a:r>
                  <a:rPr lang="en-US" dirty="0" smtClean="0"/>
                  <a:t>In order to test if the A through F judges have the same mean, we can run: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</a:rPr>
                        <m:t>…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(equivalently,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𝑙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would be an ANOVA </a:t>
                </a:r>
                <a:r>
                  <a:rPr lang="en-US" dirty="0"/>
                  <a:t>on the 6 other judges and </a:t>
                </a:r>
                <a:r>
                  <a:rPr lang="en-US" dirty="0" smtClean="0"/>
                  <a:t>would ignore </a:t>
                </a:r>
                <a:r>
                  <a:rPr lang="en-US" dirty="0"/>
                  <a:t>the Spock judge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But, we saw earlier that it is better to use </a:t>
                </a:r>
                <a:r>
                  <a:rPr lang="en-US" b="1" dirty="0">
                    <a:solidFill>
                      <a:srgbClr val="FF0000"/>
                    </a:solidFill>
                  </a:rPr>
                  <a:t>all</a:t>
                </a:r>
                <a:r>
                  <a:rPr lang="en-US" dirty="0"/>
                  <a:t> the </a:t>
                </a:r>
                <a:r>
                  <a:rPr lang="en-US" dirty="0" smtClean="0"/>
                  <a:t>data if possible</a:t>
                </a:r>
              </a:p>
              <a:p>
                <a:pPr marL="0" indent="0">
                  <a:buNone/>
                </a:pPr>
                <a:r>
                  <a:rPr lang="en-US" dirty="0" smtClean="0"/>
                  <a:t>(leading to a better </a:t>
                </a:r>
                <a:r>
                  <a:rPr lang="en-US" dirty="0"/>
                  <a:t>estimate </a:t>
                </a:r>
                <a:r>
                  <a:rPr lang="en-US" dirty="0" smtClean="0"/>
                  <a:t>of the variance under equal variances assumption)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66913"/>
                <a:ext cx="8763000" cy="4368196"/>
              </a:xfrm>
              <a:blipFill rotWithShape="0">
                <a:blip r:embed="rId2"/>
                <a:stretch>
                  <a:fillRect l="-1809" t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362200"/>
            <a:ext cx="48387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Judges A-F: </a:t>
            </a:r>
            <a:br>
              <a:rPr lang="en-US" dirty="0" smtClean="0"/>
            </a:br>
            <a:r>
              <a:rPr lang="en-US" dirty="0" smtClean="0"/>
              <a:t>A Better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66913"/>
                <a:ext cx="8763000" cy="4368196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b="1" dirty="0"/>
                  <a:t>Let’s add the Spock judge’s data by including another parameter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66913"/>
                <a:ext cx="8763000" cy="4368196"/>
              </a:xfrm>
              <a:blipFill rotWithShape="0">
                <a:blip r:embed="rId2"/>
                <a:stretch>
                  <a:fillRect l="-1044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11647" y="251789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2" name="TextBox 11"/>
          <p:cNvSpPr txBox="1"/>
          <p:nvPr/>
        </p:nvSpPr>
        <p:spPr>
          <a:xfrm>
            <a:off x="2811647" y="303426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</a:t>
            </a:r>
            <a:r>
              <a:rPr lang="en-US" b="1" u="sng" cap="small" dirty="0">
                <a:solidFill>
                  <a:srgbClr val="FF0000"/>
                </a:solidFill>
              </a:rPr>
              <a:t>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51011"/>
            <a:ext cx="5956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114" y="1981915"/>
                <a:ext cx="8763000" cy="4231315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b="1" dirty="0" smtClean="0"/>
                  <a:t>Let’s add the Spock judge’s data by including another parameter</a:t>
                </a:r>
              </a:p>
              <a:p>
                <a:pPr marL="201168" lvl="1" indent="0">
                  <a:buNone/>
                </a:pPr>
                <a:endParaRPr lang="en-US" b="1" dirty="0"/>
              </a:p>
              <a:p>
                <a:pPr marL="201168" lvl="1" indent="0">
                  <a:buNone/>
                </a:pPr>
                <a:endParaRPr lang="en-US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i="1" dirty="0" smtClean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Now, we need to test this hypothesis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s-IS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Extra sum of squares test!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114" y="1981915"/>
                <a:ext cx="8763000" cy="4231315"/>
              </a:xfrm>
              <a:blipFill rotWithShape="0">
                <a:blip r:embed="rId3"/>
                <a:stretch>
                  <a:fillRect l="-1809" t="-1297" b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9" y="2438400"/>
            <a:ext cx="5956300" cy="115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579" y="123476"/>
            <a:ext cx="2341135" cy="585094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2074" y="301607"/>
            <a:ext cx="7543800" cy="1405296"/>
          </a:xfrm>
        </p:spPr>
        <p:txBody>
          <a:bodyPr/>
          <a:lstStyle/>
          <a:p>
            <a:r>
              <a:rPr lang="en-US" dirty="0"/>
              <a:t>Comparing Judges A-F: </a:t>
            </a:r>
            <a:br>
              <a:rPr lang="en-US" dirty="0"/>
            </a:br>
            <a:r>
              <a:rPr lang="en-US" dirty="0"/>
              <a:t>A Better Approach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51614" y="433197"/>
            <a:ext cx="3164654" cy="410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</p:cNvCxnSpPr>
          <p:nvPr/>
        </p:nvCxnSpPr>
        <p:spPr>
          <a:xfrm flipV="1">
            <a:off x="4904203" y="301607"/>
            <a:ext cx="3604071" cy="372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5170" y="383869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2815170" y="435506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</a:t>
            </a:r>
            <a:r>
              <a:rPr lang="en-US" b="1" u="sng" cap="small" dirty="0">
                <a:solidFill>
                  <a:srgbClr val="FF0000"/>
                </a:solidFill>
              </a:rPr>
              <a:t>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4728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114" y="1981915"/>
                <a:ext cx="8763000" cy="4231315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b="1" dirty="0" smtClean="0"/>
                  <a:t>Let’s add the Spock judge’s data by including another parameter</a:t>
                </a:r>
              </a:p>
              <a:p>
                <a:pPr marL="201168" lvl="1" indent="0">
                  <a:buNone/>
                </a:pPr>
                <a:endParaRPr lang="en-US" b="1" dirty="0"/>
              </a:p>
              <a:p>
                <a:pPr marL="201168" lvl="1" indent="0">
                  <a:buNone/>
                </a:pPr>
                <a:endParaRPr lang="en-US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i="1" dirty="0" smtClean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114" y="1981915"/>
                <a:ext cx="8763000" cy="4231315"/>
              </a:xfrm>
              <a:blipFill rotWithShape="0">
                <a:blip r:embed="rId3"/>
                <a:stretch>
                  <a:fillRect l="-1044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9" y="2438400"/>
            <a:ext cx="5956300" cy="115639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2074" y="301607"/>
            <a:ext cx="7543800" cy="1405296"/>
          </a:xfrm>
        </p:spPr>
        <p:txBody>
          <a:bodyPr/>
          <a:lstStyle/>
          <a:p>
            <a:r>
              <a:rPr lang="en-US" dirty="0"/>
              <a:t>Comparing Judges A-F: </a:t>
            </a:r>
            <a:br>
              <a:rPr lang="en-US" dirty="0"/>
            </a:br>
            <a:r>
              <a:rPr lang="en-US" dirty="0"/>
              <a:t>A Better Approach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5170" y="383869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2815170" y="435506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</a:t>
            </a:r>
            <a:r>
              <a:rPr lang="en-US" b="1" u="sng" cap="small" dirty="0">
                <a:solidFill>
                  <a:srgbClr val="FF0000"/>
                </a:solidFill>
              </a:rPr>
              <a:t>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155543"/>
                  </p:ext>
                </p:extLst>
              </p:nvPr>
            </p:nvGraphicFramePr>
            <p:xfrm>
              <a:off x="609600" y="4876800"/>
              <a:ext cx="7746275" cy="142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3587"/>
                    <a:gridCol w="697863"/>
                    <a:gridCol w="1325939"/>
                    <a:gridCol w="1727528"/>
                    <a:gridCol w="1056310"/>
                    <a:gridCol w="845048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Model (Between)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ESS/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−1)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F-statistic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p-value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 (Within)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RSS(full)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RSS(full)/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Corrected Total (Total)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RSS(reduced)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155543"/>
                  </p:ext>
                </p:extLst>
              </p:nvPr>
            </p:nvGraphicFramePr>
            <p:xfrm>
              <a:off x="609600" y="4876800"/>
              <a:ext cx="7746275" cy="142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3587"/>
                    <a:gridCol w="697863"/>
                    <a:gridCol w="1325939"/>
                    <a:gridCol w="1727528"/>
                    <a:gridCol w="1056310"/>
                    <a:gridCol w="845048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Model (Between)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3509" t="-105455" r="-716667" b="-2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39576" t="-105455" r="-111661" b="-2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F-statistic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p-value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 (Within)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3509" t="-201786" r="-71666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RSS(full)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39576" t="-201786" r="-11166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Corrected Total (Total)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3509" t="-248529" r="-71666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RSS(reduced)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4210686" y="4177875"/>
            <a:ext cx="373288" cy="187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69574" y="4682779"/>
            <a:ext cx="390112" cy="90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0808" y="3339405"/>
            <a:ext cx="2688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compute: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RSS(reduced)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RSS(full)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6802865" y="123476"/>
            <a:ext cx="2341135" cy="585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Judges A-F: </a:t>
            </a:r>
            <a:br>
              <a:rPr lang="en-US" dirty="0"/>
            </a:br>
            <a:r>
              <a:rPr lang="en-US" dirty="0"/>
              <a:t>A Better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flexible way to do is via two calls to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,…,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 smtClean="0">
                  <a:latin typeface="Cambria Math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charset="0"/>
                  <a:buChar char="•"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Combine the output to test: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  <a:blipFill rotWithShape="0">
                <a:blip r:embed="rId4"/>
                <a:stretch>
                  <a:fillRect l="-2019" t="-1524" b="-8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37457"/>
            <a:ext cx="1066800" cy="1905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971800" y="2667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80765" y="392708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533816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570750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</a:t>
            </a:r>
            <a:r>
              <a:rPr lang="en-US" b="1" u="sng" cap="small" dirty="0">
                <a:solidFill>
                  <a:srgbClr val="FF0000"/>
                </a:solidFill>
              </a:rPr>
              <a:t>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539037"/>
            <a:ext cx="36449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06233"/>
            <a:ext cx="4419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84899"/>
              </p:ext>
            </p:extLst>
          </p:nvPr>
        </p:nvGraphicFramePr>
        <p:xfrm>
          <a:off x="3796086" y="4980079"/>
          <a:ext cx="519551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11"/>
                <a:gridCol w="519551"/>
                <a:gridCol w="1168990"/>
                <a:gridCol w="649440"/>
                <a:gridCol w="584496"/>
                <a:gridCol w="779326"/>
              </a:tblGrid>
              <a:tr h="29077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Source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DF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Pr</a:t>
                      </a:r>
                      <a:r>
                        <a:rPr lang="en-US" sz="1500" dirty="0" smtClean="0"/>
                        <a:t> &gt; F</a:t>
                      </a:r>
                      <a:endParaRPr lang="en-US" sz="1500" dirty="0"/>
                    </a:p>
                  </a:txBody>
                  <a:tcPr/>
                </a:tc>
              </a:tr>
              <a:tr h="31279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Model (ESS)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326.5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65.29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1.37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0.26</a:t>
                      </a:r>
                      <a:endParaRPr lang="en-US" sz="1500" dirty="0"/>
                    </a:p>
                  </a:txBody>
                  <a:tcPr/>
                </a:tc>
              </a:tr>
              <a:tr h="31279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Error (Full)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1864.4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47.81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</a:tr>
              <a:tr h="29077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(Reduced)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2190.9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56000"/>
            <a:ext cx="4838700" cy="1092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90603"/>
            <a:ext cx="4876800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Judges A-F: </a:t>
            </a:r>
            <a:br>
              <a:rPr lang="en-US" dirty="0"/>
            </a:br>
            <a:r>
              <a:rPr lang="en-US" dirty="0" smtClean="0"/>
              <a:t>Extra Sums of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flexible way to do is via two calls to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,…,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 smtClean="0">
                  <a:latin typeface="Cambria Math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charset="0"/>
                  <a:buChar char="•"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Combine the output to test: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  <a:blipFill rotWithShape="0">
                <a:blip r:embed="rId5"/>
                <a:stretch>
                  <a:fillRect l="-2019" t="-1524" b="-8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37457"/>
            <a:ext cx="1066800" cy="1905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971800" y="2667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80765" y="392708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32222" y="4102100"/>
            <a:ext cx="1097178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222" y="2819400"/>
            <a:ext cx="1173378" cy="274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-Turn Arrow 24"/>
          <p:cNvSpPr/>
          <p:nvPr/>
        </p:nvSpPr>
        <p:spPr>
          <a:xfrm rot="16200000" flipH="1">
            <a:off x="4845918" y="4909144"/>
            <a:ext cx="1673475" cy="24011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71800" y="5562600"/>
            <a:ext cx="824286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0765" y="5791200"/>
            <a:ext cx="81532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-Turn Arrow 28"/>
          <p:cNvSpPr/>
          <p:nvPr/>
        </p:nvSpPr>
        <p:spPr>
          <a:xfrm rot="16200000" flipH="1">
            <a:off x="-670425" y="4130175"/>
            <a:ext cx="2811062" cy="2061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U-Turn Arrow 29"/>
          <p:cNvSpPr/>
          <p:nvPr/>
        </p:nvSpPr>
        <p:spPr>
          <a:xfrm rot="16200000" flipH="1">
            <a:off x="-231255" y="4889384"/>
            <a:ext cx="1818871" cy="28956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842821" y="2715641"/>
            <a:ext cx="2173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(This “full” model is the new “reduced” model)</a:t>
            </a:r>
            <a:endParaRPr lang="en-US" sz="1600" dirty="0"/>
          </a:p>
        </p:txBody>
      </p:sp>
      <p:sp>
        <p:nvSpPr>
          <p:cNvPr id="32" name="U-Turn Arrow 31"/>
          <p:cNvSpPr/>
          <p:nvPr/>
        </p:nvSpPr>
        <p:spPr>
          <a:xfrm rot="5400000">
            <a:off x="5081230" y="4428530"/>
            <a:ext cx="3272048" cy="2061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18819</TotalTime>
  <Words>511</Words>
  <Application>Microsoft Macintosh PowerPoint</Application>
  <PresentationFormat>On-screen Show (4:3)</PresentationFormat>
  <Paragraphs>164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_5371darrenPPtheme</vt:lpstr>
      <vt:lpstr>Comparisons Among Several Samples</vt:lpstr>
      <vt:lpstr>Spock Trial (Reminder)</vt:lpstr>
      <vt:lpstr>New Notation for Hypothesis Tests</vt:lpstr>
      <vt:lpstr>Comparing Judges A-F:  A First Take</vt:lpstr>
      <vt:lpstr>Comparing Judges A-F:  A Better Approach</vt:lpstr>
      <vt:lpstr>Comparing Judges A-F:  A Better Approach</vt:lpstr>
      <vt:lpstr>Comparing Judges A-F:  A Better Approach</vt:lpstr>
      <vt:lpstr>Comparing Judges A-F:  A Better Approach</vt:lpstr>
      <vt:lpstr>Comparing Judges A-F:  Extra Sums of Squares</vt:lpstr>
      <vt:lpstr>Summarizing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Part 3</dc:title>
  <dc:creator>Bivin Sadler</dc:creator>
  <cp:lastModifiedBy>Homrighausen, Darren</cp:lastModifiedBy>
  <cp:revision>229</cp:revision>
  <dcterms:created xsi:type="dcterms:W3CDTF">2014-11-02T19:56:40Z</dcterms:created>
  <dcterms:modified xsi:type="dcterms:W3CDTF">2017-10-25T16:20:59Z</dcterms:modified>
</cp:coreProperties>
</file>