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322" r:id="rId2"/>
    <p:sldId id="305" r:id="rId3"/>
    <p:sldId id="306" r:id="rId4"/>
    <p:sldId id="312" r:id="rId5"/>
    <p:sldId id="313" r:id="rId6"/>
    <p:sldId id="307" r:id="rId7"/>
    <p:sldId id="314" r:id="rId8"/>
    <p:sldId id="316" r:id="rId9"/>
    <p:sldId id="31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92"/>
    <p:restoredTop sz="92404"/>
  </p:normalViewPr>
  <p:slideViewPr>
    <p:cSldViewPr>
      <p:cViewPr>
        <p:scale>
          <a:sx n="95" d="100"/>
          <a:sy n="95" d="100"/>
        </p:scale>
        <p:origin x="1416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20FBE3-D8DD-6645-AA4C-48C1D6809F49}" type="datetimeFigureOut">
              <a:rPr lang="en-US" smtClean="0"/>
              <a:t>1/20/18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2B3935-451C-DE4B-A46E-22261B8C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22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Source</a:t>
            </a:r>
            <a:r>
              <a:rPr lang="en-US" baseline="0" dirty="0" smtClean="0"/>
              <a:t> terminology is SAS (Model, Error, Corrected Total) and the book (Between, Within, Total)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BB12A7-7F67-E941-B030-91A74E188E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6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B3935-451C-DE4B-A46E-22261B8CC61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96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3817-3F04-7243-AC6E-90F1F940ED53}" type="datetime1">
              <a:rPr lang="en-US" smtClean="0"/>
              <a:t>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9C4C-0F79-4749-AFF8-447D77CFD1C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B5E29-2636-DA42-9C70-C89A1EFE1903}" type="datetime1">
              <a:rPr lang="en-US" smtClean="0"/>
              <a:t>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9C4C-0F79-4749-AFF8-447D77CFD1C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0BF89-63FF-944B-A847-75563DFBA50B}" type="datetime1">
              <a:rPr lang="en-US" smtClean="0"/>
              <a:t>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9C4C-0F79-4749-AFF8-447D77CFD1C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B8D2-A45C-E04D-903F-CD272E28F0EA}" type="datetime1">
              <a:rPr lang="en-US" smtClean="0"/>
              <a:t>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9C4C-0F79-4749-AFF8-447D77CFD1C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C1D51-5535-394C-820D-682AE9264D89}" type="datetime1">
              <a:rPr lang="en-US" smtClean="0"/>
              <a:t>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9C4C-0F79-4749-AFF8-447D77CFD1C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158B-9A6A-9B4B-B392-096B3A261685}" type="datetime1">
              <a:rPr lang="en-US" smtClean="0"/>
              <a:t>1/20/18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9C4C-0F79-4749-AFF8-447D77CFD1C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5C55-2715-F048-AEC8-1521F98286A6}" type="datetime1">
              <a:rPr lang="en-US" smtClean="0"/>
              <a:t>1/20/18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9C4C-0F79-4749-AFF8-447D77CFD1C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8C2E-1BD2-0D4C-8314-1D61BD14A11C}" type="datetime1">
              <a:rPr lang="en-US" smtClean="0"/>
              <a:t>1/20/18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9C4C-0F79-4749-AFF8-447D77CFD1C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57BC-3762-F048-A5AF-1391D1F0A39B}" type="datetime1">
              <a:rPr lang="en-US" smtClean="0"/>
              <a:t>1/20/18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9C4C-0F79-4749-AFF8-447D77CFD1C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4E8D7E8D-D0CE-B445-9E83-7B4D2D4476C7}" type="datetime1">
              <a:rPr lang="en-US" smtClean="0"/>
              <a:t>1/20/18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049C4C-0F79-4749-AFF8-447D77CFD1C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F3A7-C342-7842-A407-D6CD8917AEC1}" type="datetime1">
              <a:rPr lang="en-US" smtClean="0"/>
              <a:t>1/20/18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9C4C-0F79-4749-AFF8-447D77CFD1C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C727617-949D-D34F-A078-569672EA1D20}" type="datetime1">
              <a:rPr lang="en-US" smtClean="0"/>
              <a:t>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2049C4C-0F79-4749-AFF8-447D77CFD1C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706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0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58.png"/><Relationship Id="rId7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png"/><Relationship Id="rId4" Type="http://schemas.openxmlformats.org/officeDocument/2006/relationships/image" Target="../media/image550.png"/><Relationship Id="rId5" Type="http://schemas.openxmlformats.org/officeDocument/2006/relationships/image" Target="../media/image56.png"/><Relationship Id="rId6" Type="http://schemas.openxmlformats.org/officeDocument/2006/relationships/image" Target="../media/image57.png"/><Relationship Id="rId7" Type="http://schemas.openxmlformats.org/officeDocument/2006/relationships/image" Target="../media/image58.png"/><Relationship Id="rId8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4" Type="http://schemas.openxmlformats.org/officeDocument/2006/relationships/image" Target="../media/image4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6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64.png"/><Relationship Id="rId5" Type="http://schemas.openxmlformats.org/officeDocument/2006/relationships/image" Target="../media/image66.png"/><Relationship Id="rId6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Return to Spock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839AA6-FA43-43D2-AC30-6B73533D2B62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177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562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Spock </a:t>
            </a:r>
            <a:r>
              <a:rPr lang="en-US" smtClean="0"/>
              <a:t>Trial (Reminder)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66913"/>
            <a:ext cx="8229600" cy="3138487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 To test the claim that the Spock Judge’s (which we call S) recent venires are compared with 6 other Judge’s recent venires (which we notate A to F)</a:t>
            </a:r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 smtClean="0"/>
              <a:t> There are two key questions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 smtClean="0"/>
              <a:t>Is there evidence that women are unrepresented on S’s venire relative to A to F’s?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b="1" dirty="0" smtClean="0"/>
              <a:t>Is there evidence of a difference in women’s representation on A to F’s venire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To answer this question, we need to generalize our understanding of ANOVA</a:t>
            </a: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158" y="103362"/>
            <a:ext cx="1309841" cy="1686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B723-F678-431B-A1E1-F5CC89607F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Judges A - 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822959" y="1800170"/>
                <a:ext cx="8184150" cy="1701964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buFont typeface="Arial" charset="0"/>
                  <a:buChar char="•"/>
                </a:pPr>
                <a:r>
                  <a:rPr lang="en-US" dirty="0" smtClean="0"/>
                  <a:t>We could just run an ANOVA on the 6 other judges and ignore the Spock judge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: 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</m:sub>
                    </m:sSub>
                    <m:r>
                      <a:rPr lang="en-US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sub>
                    </m:sSub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>
                        <a:latin typeface="Cambria Math" charset="0"/>
                      </a:rPr>
                      <m:t>…</m:t>
                    </m:r>
                    <m:r>
                      <a:rPr lang="en-US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𝐹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: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b>
                    </m:sSub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≠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for some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</a:rPr>
                      <m:t>𝑘</m:t>
                    </m:r>
                    <m:r>
                      <a:rPr lang="en-US" i="1" smtClean="0">
                        <a:latin typeface="Cambria Math" charset="0"/>
                      </a:rPr>
                      <m:t>,</m:t>
                    </m:r>
                    <m:r>
                      <a:rPr lang="en-US" i="1" smtClean="0">
                        <a:latin typeface="Cambria Math" charset="0"/>
                      </a:rPr>
                      <m:t>𝑙</m:t>
                    </m:r>
                    <m:r>
                      <a:rPr lang="en-US" i="1" smtClean="0">
                        <a:latin typeface="Cambria Math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1800170"/>
                <a:ext cx="8184150" cy="1701964"/>
              </a:xfrm>
              <a:prstGeom prst="rect">
                <a:avLst/>
              </a:prstGeom>
              <a:blipFill rotWithShape="0">
                <a:blip r:embed="rId2"/>
                <a:stretch>
                  <a:fillRect l="-1787" t="-3584" b="-204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915034" y="2572838"/>
                <a:ext cx="264008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: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</m:oMath>
                  </m:oMathPara>
                </a14:m>
                <a:endParaRPr lang="en-US" sz="20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</a:rPr>
                          <m:t>𝐴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</a:rPr>
                      <m:t>: </m:t>
                    </m:r>
                    <m:sSub>
                      <m:sSubPr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𝐹</m:t>
                        </m:r>
                      </m:sub>
                    </m:sSub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034" y="2572838"/>
                <a:ext cx="2640082" cy="707886"/>
              </a:xfrm>
              <a:prstGeom prst="rect">
                <a:avLst/>
              </a:prstGeom>
              <a:blipFill rotWithShape="0">
                <a:blip r:embed="rId3"/>
                <a:stretch>
                  <a:fillRect t="-56034" b="-7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014690" y="2795839"/>
                <a:ext cx="4780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↔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4690" y="2795839"/>
                <a:ext cx="478016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/>
              <p:cNvSpPr txBox="1">
                <a:spLocks/>
              </p:cNvSpPr>
              <p:nvPr/>
            </p:nvSpPr>
            <p:spPr>
              <a:xfrm>
                <a:off x="809896" y="3484840"/>
                <a:ext cx="8184150" cy="1701964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buFont typeface="Arial" charset="0"/>
                  <a:buChar char="•"/>
                </a:pPr>
                <a:r>
                  <a:rPr lang="en-US" dirty="0" smtClean="0"/>
                  <a:t>We </a:t>
                </a:r>
                <a:r>
                  <a:rPr lang="en-US" dirty="0"/>
                  <a:t>saw earlier that it is better to use </a:t>
                </a:r>
                <a:r>
                  <a:rPr lang="en-US" b="1" dirty="0">
                    <a:solidFill>
                      <a:srgbClr val="FF0000"/>
                    </a:solidFill>
                  </a:rPr>
                  <a:t>all</a:t>
                </a:r>
                <a:r>
                  <a:rPr lang="en-US" dirty="0"/>
                  <a:t> the data to estimate the </a:t>
                </a:r>
                <a:r>
                  <a:rPr lang="en-US" dirty="0" smtClean="0"/>
                  <a:t>variance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&amp; 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</m:sub>
                    </m:sSub>
                    <m:r>
                      <a:rPr lang="en-US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sub>
                    </m:sSub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>
                        <a:latin typeface="Cambria Math" charset="0"/>
                      </a:rPr>
                      <m:t>…</m:t>
                    </m:r>
                    <m:r>
                      <a:rPr lang="en-US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𝐹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&amp; 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b>
                    </m:sSub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≠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for some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</a:rPr>
                      <m:t>𝑘</m:t>
                    </m:r>
                    <m:r>
                      <a:rPr lang="en-US" i="1" smtClean="0">
                        <a:latin typeface="Cambria Math" charset="0"/>
                      </a:rPr>
                      <m:t>,</m:t>
                    </m:r>
                    <m:r>
                      <a:rPr lang="en-US" i="1" smtClean="0">
                        <a:latin typeface="Cambria Math" charset="0"/>
                      </a:rPr>
                      <m:t>𝑙</m:t>
                    </m:r>
                    <m:r>
                      <a:rPr lang="en-US" i="1" smtClean="0">
                        <a:latin typeface="Cambria Math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896" y="3484840"/>
                <a:ext cx="8184150" cy="1701964"/>
              </a:xfrm>
              <a:prstGeom prst="rect">
                <a:avLst/>
              </a:prstGeom>
              <a:blipFill rotWithShape="0">
                <a:blip r:embed="rId5"/>
                <a:stretch>
                  <a:fillRect l="-1788" t="-3943" b="-3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987438" y="4100850"/>
                <a:ext cx="4780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↔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438" y="4100850"/>
                <a:ext cx="478016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915034" y="3981879"/>
                <a:ext cx="287078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: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</m:oMath>
                  </m:oMathPara>
                </a14:m>
                <a:endParaRPr lang="en-US" sz="20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</a:rPr>
                          <m:t>𝐴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</a:rPr>
                      <m:t>:</m:t>
                    </m:r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𝑆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𝐹</m:t>
                        </m:r>
                      </m:sub>
                    </m:sSub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034" y="3981879"/>
                <a:ext cx="2870786" cy="707886"/>
              </a:xfrm>
              <a:prstGeom prst="rect">
                <a:avLst/>
              </a:prstGeom>
              <a:blipFill rotWithShape="0">
                <a:blip r:embed="rId7"/>
                <a:stretch>
                  <a:fillRect t="-56034" b="-7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5440683" y="3731518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(The </a:t>
            </a:r>
            <a:r>
              <a:rPr lang="en-US" b="1" u="sng" cap="small" dirty="0" smtClean="0">
                <a:solidFill>
                  <a:srgbClr val="FF0000"/>
                </a:solidFill>
              </a:rPr>
              <a:t>reduced model</a:t>
            </a:r>
            <a:r>
              <a:rPr lang="en-US" cap="small" dirty="0" smtClean="0"/>
              <a:t>)</a:t>
            </a:r>
            <a:endParaRPr lang="en-US" cap="small" dirty="0"/>
          </a:p>
        </p:txBody>
      </p:sp>
      <p:sp>
        <p:nvSpPr>
          <p:cNvPr id="16" name="TextBox 15"/>
          <p:cNvSpPr txBox="1"/>
          <p:nvPr/>
        </p:nvSpPr>
        <p:spPr>
          <a:xfrm>
            <a:off x="5440683" y="4689765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(The </a:t>
            </a:r>
            <a:r>
              <a:rPr lang="en-US" b="1" u="sng" cap="small" dirty="0" smtClean="0">
                <a:solidFill>
                  <a:srgbClr val="FF0000"/>
                </a:solidFill>
              </a:rPr>
              <a:t>full model</a:t>
            </a:r>
            <a:r>
              <a:rPr lang="en-US" cap="small" dirty="0" smtClean="0"/>
              <a:t>)</a:t>
            </a:r>
            <a:endParaRPr lang="en-US" cap="smal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9C4C-0F79-4749-AFF8-447D77CFD1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93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(General) ANOVA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2330264"/>
          </a:xfrm>
        </p:spPr>
        <p:txBody>
          <a:bodyPr>
            <a:normAutofit/>
          </a:bodyPr>
          <a:lstStyle/>
          <a:p>
            <a:r>
              <a:rPr lang="en-US" b="1" u="sng" cap="small" dirty="0">
                <a:solidFill>
                  <a:srgbClr val="00B050"/>
                </a:solidFill>
              </a:rPr>
              <a:t>extra sum of squares</a:t>
            </a:r>
            <a:r>
              <a:rPr lang="en-US" dirty="0">
                <a:solidFill>
                  <a:srgbClr val="00B050"/>
                </a:solidFill>
              </a:rPr>
              <a:t> = 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residual sum of squares(reduced) - residual sum of squares(full)</a:t>
            </a:r>
          </a:p>
          <a:p>
            <a:endParaRPr lang="en-US" sz="1000" b="1" u="sng" cap="small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Large extra sum of squares indicates the full model fits much better</a:t>
            </a:r>
            <a:endParaRPr lang="en-US" sz="1200" dirty="0">
              <a:solidFill>
                <a:srgbClr val="00B050"/>
              </a:solidFill>
            </a:endParaRPr>
          </a:p>
          <a:p>
            <a:endParaRPr lang="en-US" sz="1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3850497"/>
                  </p:ext>
                </p:extLst>
              </p:nvPr>
            </p:nvGraphicFramePr>
            <p:xfrm>
              <a:off x="403859" y="3644253"/>
              <a:ext cx="8382000" cy="21609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28800"/>
                    <a:gridCol w="2720341"/>
                    <a:gridCol w="1447800"/>
                    <a:gridCol w="784859"/>
                    <a:gridCol w="739141"/>
                    <a:gridCol w="861059"/>
                  </a:tblGrid>
                  <a:tr h="460375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Source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Pr</a:t>
                          </a:r>
                          <a:r>
                            <a:rPr lang="en-US" dirty="0" smtClean="0"/>
                            <a:t> &gt; F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60375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Model (Between)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(#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charset="0"/>
                                  </a:rPr>
                                  <m:t>parameters</m:t>
                                </m:r>
                                <m:r>
                                  <a:rPr lang="en-US" b="0" i="0" smtClean="0">
                                    <a:latin typeface="Cambria Math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charset="0"/>
                                      </a:rPr>
                                      <m:t>full</m:t>
                                    </m:r>
                                  </m:e>
                                </m:d>
                                <m:r>
                                  <a:rPr lang="en-US" b="0" i="0" smtClean="0">
                                    <a:latin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−(#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charset="0"/>
                                  </a:rPr>
                                  <m:t>parameters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charset="0"/>
                                      </a:rPr>
                                      <m:t>red</m:t>
                                    </m:r>
                                    <m:r>
                                      <a:rPr lang="en-US" b="0" i="0" smtClean="0">
                                        <a:latin typeface="Cambria Math" charset="0"/>
                                      </a:rPr>
                                      <m:t>.</m:t>
                                    </m:r>
                                  </m:e>
                                </m:d>
                                <m:r>
                                  <a:rPr lang="en-US" b="0" i="0" smtClean="0">
                                    <a:latin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ESS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s-IS" i="1" dirty="0" smtClean="0"/>
                            <a:t>…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s-I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s-I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60375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Error (Within)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−(#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charset="0"/>
                                  </a:rPr>
                                  <m:t>parameters</m:t>
                                </m:r>
                                <m:r>
                                  <a:rPr lang="en-US" b="0" i="0" smtClean="0">
                                    <a:latin typeface="Cambria Math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charset="0"/>
                                      </a:rPr>
                                      <m:t>full</m:t>
                                    </m:r>
                                  </m:e>
                                </m:d>
                                <m:r>
                                  <a:rPr lang="en-US" b="0" i="0" smtClean="0">
                                    <a:latin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RSS(full)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s-IS" i="1" dirty="0" smtClean="0"/>
                            <a:t>…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600075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Total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−(#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charset="0"/>
                                  </a:rPr>
                                  <m:t>parameters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charset="0"/>
                                      </a:rPr>
                                      <m:t>red</m:t>
                                    </m:r>
                                    <m:r>
                                      <a:rPr lang="en-US" b="0" i="0" smtClean="0">
                                        <a:latin typeface="Cambria Math" charset="0"/>
                                      </a:rPr>
                                      <m:t>.</m:t>
                                    </m:r>
                                  </m:e>
                                </m:d>
                                <m:r>
                                  <a:rPr lang="en-US" b="0" i="0" smtClean="0">
                                    <a:latin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RSS(reduced)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3850497"/>
                  </p:ext>
                </p:extLst>
              </p:nvPr>
            </p:nvGraphicFramePr>
            <p:xfrm>
              <a:off x="403859" y="3644253"/>
              <a:ext cx="8382000" cy="21609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28800"/>
                    <a:gridCol w="2720341"/>
                    <a:gridCol w="1447800"/>
                    <a:gridCol w="784859"/>
                    <a:gridCol w="739141"/>
                    <a:gridCol w="861059"/>
                  </a:tblGrid>
                  <a:tr h="460375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Source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Pr</a:t>
                          </a:r>
                          <a:r>
                            <a:rPr lang="en-US" dirty="0" smtClean="0"/>
                            <a:t> &gt; F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Model (Between)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7338" t="-77143" r="-141611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ESS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s-IS" i="1" dirty="0" smtClean="0"/>
                            <a:t>…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s-I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s-I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60375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Error (Within)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7338" t="-244737" r="-141611" b="-17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RSS(full)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s-IS" i="1" dirty="0" smtClean="0"/>
                            <a:t>…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600075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Total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7338" t="-264646" r="-141611" b="-353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RSS(reduced)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Left Brace 4"/>
          <p:cNvSpPr/>
          <p:nvPr/>
        </p:nvSpPr>
        <p:spPr>
          <a:xfrm>
            <a:off x="685800" y="1905000"/>
            <a:ext cx="137159" cy="1447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16200000">
            <a:off x="-47703" y="2444234"/>
            <a:ext cx="1097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Reminder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11824" y="2587863"/>
            <a:ext cx="1430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RSS(reduced)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62600" y="2587863"/>
            <a:ext cx="957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RSS(full)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47800" y="168277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(ESS)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B723-F678-431B-A1E1-F5CC89607F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787640" cy="1450757"/>
          </a:xfrm>
        </p:spPr>
        <p:txBody>
          <a:bodyPr/>
          <a:lstStyle/>
          <a:p>
            <a:r>
              <a:rPr lang="en-US" smtClean="0"/>
              <a:t>Back to Comparing </a:t>
            </a:r>
            <a:r>
              <a:rPr lang="en-US" dirty="0" smtClean="0"/>
              <a:t>Judges A - 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822959" y="1800170"/>
                <a:ext cx="8184150" cy="1701964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buFont typeface="Arial" charset="0"/>
                  <a:buChar char="•"/>
                </a:pPr>
                <a:r>
                  <a:rPr lang="en-US" dirty="0" smtClean="0"/>
                  <a:t>We could just run an ANOVA on the 6 other judges and ignore the Spock judge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: 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</m:sub>
                    </m:sSub>
                    <m:r>
                      <a:rPr lang="en-US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sub>
                    </m:sSub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>
                        <a:latin typeface="Cambria Math" charset="0"/>
                      </a:rPr>
                      <m:t>…</m:t>
                    </m:r>
                    <m:r>
                      <a:rPr lang="en-US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𝐹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: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b>
                    </m:sSub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≠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for some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</a:rPr>
                      <m:t>𝑘</m:t>
                    </m:r>
                    <m:r>
                      <a:rPr lang="en-US" i="1" smtClean="0">
                        <a:latin typeface="Cambria Math" charset="0"/>
                      </a:rPr>
                      <m:t>,</m:t>
                    </m:r>
                    <m:r>
                      <a:rPr lang="en-US" i="1" smtClean="0">
                        <a:latin typeface="Cambria Math" charset="0"/>
                      </a:rPr>
                      <m:t>𝑙</m:t>
                    </m:r>
                    <m:r>
                      <a:rPr lang="en-US" i="1" smtClean="0">
                        <a:latin typeface="Cambria Math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1800170"/>
                <a:ext cx="8184150" cy="1701964"/>
              </a:xfrm>
              <a:prstGeom prst="rect">
                <a:avLst/>
              </a:prstGeom>
              <a:blipFill rotWithShape="0">
                <a:blip r:embed="rId3"/>
                <a:stretch>
                  <a:fillRect l="-1787" t="-3584" b="-204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915034" y="2572838"/>
                <a:ext cx="264008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: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</m:oMath>
                  </m:oMathPara>
                </a14:m>
                <a:endParaRPr lang="en-US" sz="20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</a:rPr>
                          <m:t>𝐴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</a:rPr>
                      <m:t>: </m:t>
                    </m:r>
                    <m:sSub>
                      <m:sSubPr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𝐹</m:t>
                        </m:r>
                      </m:sub>
                    </m:sSub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034" y="2572838"/>
                <a:ext cx="2640082" cy="707886"/>
              </a:xfrm>
              <a:prstGeom prst="rect">
                <a:avLst/>
              </a:prstGeom>
              <a:blipFill rotWithShape="0">
                <a:blip r:embed="rId4"/>
                <a:stretch>
                  <a:fillRect t="-56034" b="-7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014690" y="2795839"/>
                <a:ext cx="4780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↔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4690" y="2795839"/>
                <a:ext cx="478016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/>
              <p:cNvSpPr txBox="1">
                <a:spLocks/>
              </p:cNvSpPr>
              <p:nvPr/>
            </p:nvSpPr>
            <p:spPr>
              <a:xfrm>
                <a:off x="809896" y="3484840"/>
                <a:ext cx="8184150" cy="1701964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buFont typeface="Arial" charset="0"/>
                  <a:buChar char="•"/>
                </a:pPr>
                <a:r>
                  <a:rPr lang="en-US" dirty="0" smtClean="0"/>
                  <a:t>We </a:t>
                </a:r>
                <a:r>
                  <a:rPr lang="en-US" dirty="0"/>
                  <a:t>saw earlier that it is better to use </a:t>
                </a:r>
                <a:r>
                  <a:rPr lang="en-US" b="1" dirty="0">
                    <a:solidFill>
                      <a:srgbClr val="FF0000"/>
                    </a:solidFill>
                  </a:rPr>
                  <a:t>all</a:t>
                </a:r>
                <a:r>
                  <a:rPr lang="en-US" dirty="0"/>
                  <a:t> the data to estimate the </a:t>
                </a:r>
                <a:r>
                  <a:rPr lang="en-US" dirty="0" smtClean="0"/>
                  <a:t>variance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&amp; 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</m:sub>
                    </m:sSub>
                    <m:r>
                      <a:rPr lang="en-US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sub>
                    </m:sSub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>
                        <a:latin typeface="Cambria Math" charset="0"/>
                      </a:rPr>
                      <m:t>…</m:t>
                    </m:r>
                    <m:r>
                      <a:rPr lang="en-US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𝐹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&amp; 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b>
                    </m:sSub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≠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for some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</a:rPr>
                      <m:t>𝑘</m:t>
                    </m:r>
                    <m:r>
                      <a:rPr lang="en-US" i="1" smtClean="0">
                        <a:latin typeface="Cambria Math" charset="0"/>
                      </a:rPr>
                      <m:t>,</m:t>
                    </m:r>
                    <m:r>
                      <a:rPr lang="en-US" i="1" smtClean="0">
                        <a:latin typeface="Cambria Math" charset="0"/>
                      </a:rPr>
                      <m:t>𝑙</m:t>
                    </m:r>
                    <m:r>
                      <a:rPr lang="en-US" i="1" smtClean="0">
                        <a:latin typeface="Cambria Math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896" y="3484840"/>
                <a:ext cx="8184150" cy="1701964"/>
              </a:xfrm>
              <a:prstGeom prst="rect">
                <a:avLst/>
              </a:prstGeom>
              <a:blipFill rotWithShape="0">
                <a:blip r:embed="rId6"/>
                <a:stretch>
                  <a:fillRect l="-1788" t="-3943" b="-3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987438" y="4100850"/>
                <a:ext cx="4780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↔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438" y="4100850"/>
                <a:ext cx="478016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915034" y="3981879"/>
                <a:ext cx="287078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: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</m:oMath>
                  </m:oMathPara>
                </a14:m>
                <a:endParaRPr lang="en-US" sz="20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</a:rPr>
                          <m:t>𝐴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</a:rPr>
                      <m:t>:</m:t>
                    </m:r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𝑆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𝐹</m:t>
                        </m:r>
                      </m:sub>
                    </m:sSub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034" y="3981879"/>
                <a:ext cx="2870786" cy="707886"/>
              </a:xfrm>
              <a:prstGeom prst="rect">
                <a:avLst/>
              </a:prstGeom>
              <a:blipFill rotWithShape="0">
                <a:blip r:embed="rId8"/>
                <a:stretch>
                  <a:fillRect t="-56034" b="-7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5440683" y="3731518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(The </a:t>
            </a:r>
            <a:r>
              <a:rPr lang="en-US" b="1" u="sng" cap="small" dirty="0" smtClean="0">
                <a:solidFill>
                  <a:srgbClr val="FF0000"/>
                </a:solidFill>
              </a:rPr>
              <a:t>reduced model</a:t>
            </a:r>
            <a:r>
              <a:rPr lang="en-US" cap="small" dirty="0" smtClean="0"/>
              <a:t>)</a:t>
            </a:r>
            <a:endParaRPr lang="en-US" cap="small" dirty="0"/>
          </a:p>
        </p:txBody>
      </p:sp>
      <p:sp>
        <p:nvSpPr>
          <p:cNvPr id="16" name="TextBox 15"/>
          <p:cNvSpPr txBox="1"/>
          <p:nvPr/>
        </p:nvSpPr>
        <p:spPr>
          <a:xfrm>
            <a:off x="5440683" y="4689765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(The </a:t>
            </a:r>
            <a:r>
              <a:rPr lang="en-US" b="1" u="sng" cap="small" dirty="0" smtClean="0">
                <a:solidFill>
                  <a:srgbClr val="FF0000"/>
                </a:solidFill>
              </a:rPr>
              <a:t>full model</a:t>
            </a:r>
            <a:r>
              <a:rPr lang="en-US" cap="small" dirty="0" smtClean="0"/>
              <a:t>)</a:t>
            </a:r>
            <a:endParaRPr lang="en-US" cap="small" dirty="0"/>
          </a:p>
        </p:txBody>
      </p:sp>
      <p:sp>
        <p:nvSpPr>
          <p:cNvPr id="4" name="TextBox 3"/>
          <p:cNvSpPr txBox="1"/>
          <p:nvPr/>
        </p:nvSpPr>
        <p:spPr>
          <a:xfrm>
            <a:off x="809896" y="5278680"/>
            <a:ext cx="80965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So, we need to find the </a:t>
            </a:r>
            <a:r>
              <a:rPr lang="en-US" dirty="0"/>
              <a:t>RSS(reduced</a:t>
            </a:r>
            <a:r>
              <a:rPr lang="en-US" dirty="0" smtClean="0"/>
              <a:t>), RSS(full), and the degrees of freedom for each</a:t>
            </a:r>
          </a:p>
          <a:p>
            <a:endParaRPr lang="en-US" dirty="0"/>
          </a:p>
          <a:p>
            <a:r>
              <a:rPr lang="en-US" dirty="0" smtClean="0"/>
              <a:t>We can make SAS do some of the computations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9C4C-0F79-4749-AFF8-447D77CFD1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5915" y="152400"/>
            <a:ext cx="2341135" cy="60402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4" y="4503443"/>
            <a:ext cx="4754931" cy="1261184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Judges A - F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418220" y="381001"/>
            <a:ext cx="4506580" cy="276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792913" y="380792"/>
            <a:ext cx="5741487" cy="2462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20004" y="2570231"/>
                <a:ext cx="287078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: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</m:oMath>
                  </m:oMathPara>
                </a14:m>
                <a:endParaRPr lang="en-US" sz="20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</a:rPr>
                          <m:t>𝐴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</a:rPr>
                      <m:t>:</m:t>
                    </m:r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𝑆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𝐹</m:t>
                        </m:r>
                      </m:sub>
                    </m:sSub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4" y="2570231"/>
                <a:ext cx="2870786" cy="707886"/>
              </a:xfrm>
              <a:prstGeom prst="rect">
                <a:avLst/>
              </a:prstGeom>
              <a:blipFill rotWithShape="0">
                <a:blip r:embed="rId4"/>
                <a:stretch>
                  <a:fillRect t="-56897" b="-69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245653" y="2319870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(The </a:t>
            </a:r>
            <a:r>
              <a:rPr lang="en-US" b="1" u="sng" cap="small" dirty="0" smtClean="0">
                <a:solidFill>
                  <a:srgbClr val="FF0000"/>
                </a:solidFill>
              </a:rPr>
              <a:t>reduced model</a:t>
            </a:r>
            <a:r>
              <a:rPr lang="en-US" cap="small" dirty="0" smtClean="0"/>
              <a:t>)</a:t>
            </a:r>
            <a:endParaRPr lang="en-US" cap="small" dirty="0"/>
          </a:p>
        </p:txBody>
      </p:sp>
      <p:sp>
        <p:nvSpPr>
          <p:cNvPr id="16" name="TextBox 15"/>
          <p:cNvSpPr txBox="1"/>
          <p:nvPr/>
        </p:nvSpPr>
        <p:spPr>
          <a:xfrm>
            <a:off x="1245653" y="3278117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(The </a:t>
            </a:r>
            <a:r>
              <a:rPr lang="en-US" b="1" u="sng" cap="small" dirty="0" smtClean="0">
                <a:solidFill>
                  <a:srgbClr val="FF0000"/>
                </a:solidFill>
              </a:rPr>
              <a:t>full model</a:t>
            </a:r>
            <a:r>
              <a:rPr lang="en-US" cap="small" dirty="0" smtClean="0"/>
              <a:t>)</a:t>
            </a:r>
            <a:endParaRPr lang="en-US" cap="small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9C4C-0F79-4749-AFF8-447D77CFD1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03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9145" y="131896"/>
            <a:ext cx="2341135" cy="6040217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Judges A - 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59971" y="1987722"/>
                <a:ext cx="287078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: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</m:oMath>
                  </m:oMathPara>
                </a14:m>
                <a:endParaRPr lang="en-US" sz="20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</a:rPr>
                          <m:t>𝐴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</a:rPr>
                      <m:t>:</m:t>
                    </m:r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𝑆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𝐹</m:t>
                        </m:r>
                      </m:sub>
                    </m:sSub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971" y="1987722"/>
                <a:ext cx="2870786" cy="707886"/>
              </a:xfrm>
              <a:prstGeom prst="rect">
                <a:avLst/>
              </a:prstGeom>
              <a:blipFill rotWithShape="0">
                <a:blip r:embed="rId3"/>
                <a:stretch>
                  <a:fillRect t="-56034" b="-7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385620" y="1737361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b="1" u="sng" cap="small" dirty="0" smtClean="0">
                <a:solidFill>
                  <a:srgbClr val="FF0000"/>
                </a:solidFill>
              </a:rPr>
              <a:t>reduced model</a:t>
            </a:r>
            <a:r>
              <a:rPr lang="en-US" cap="small" dirty="0" smtClean="0"/>
              <a:t>)</a:t>
            </a:r>
            <a:endParaRPr lang="en-US" cap="small" dirty="0"/>
          </a:p>
        </p:txBody>
      </p:sp>
      <p:sp>
        <p:nvSpPr>
          <p:cNvPr id="16" name="TextBox 15"/>
          <p:cNvSpPr txBox="1"/>
          <p:nvPr/>
        </p:nvSpPr>
        <p:spPr>
          <a:xfrm>
            <a:off x="1385620" y="2695608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b="1" u="sng" cap="small" dirty="0" smtClean="0">
                <a:solidFill>
                  <a:srgbClr val="FF0000"/>
                </a:solidFill>
              </a:rPr>
              <a:t>full model</a:t>
            </a:r>
            <a:r>
              <a:rPr lang="en-US" cap="small" dirty="0" smtClean="0"/>
              <a:t>)</a:t>
            </a:r>
            <a:endParaRPr lang="en-US" cap="small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100" y="3043472"/>
            <a:ext cx="3738562" cy="20429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59971" y="5279561"/>
                <a:ext cx="213026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: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</m:oMath>
                  </m:oMathPara>
                </a14:m>
                <a:endParaRPr lang="en-US" sz="2000" b="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𝐴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: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</m:sub>
                      </m:sSub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</m:oMath>
                  </m:oMathPara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971" y="5279561"/>
                <a:ext cx="2130263" cy="707886"/>
              </a:xfrm>
              <a:prstGeom prst="rect">
                <a:avLst/>
              </a:prstGeom>
              <a:blipFill rotWithShape="0">
                <a:blip r:embed="rId5"/>
                <a:stretch>
                  <a:fillRect t="-54310" b="-7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385620" y="5029200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b="1" u="sng" cap="small" dirty="0" smtClean="0">
                <a:solidFill>
                  <a:srgbClr val="FF0000"/>
                </a:solidFill>
              </a:rPr>
              <a:t>reduced model</a:t>
            </a:r>
            <a:r>
              <a:rPr lang="en-US" cap="small" dirty="0" smtClean="0"/>
              <a:t>)</a:t>
            </a:r>
            <a:endParaRPr lang="en-US" cap="small" dirty="0"/>
          </a:p>
        </p:txBody>
      </p:sp>
      <p:sp>
        <p:nvSpPr>
          <p:cNvPr id="18" name="TextBox 17"/>
          <p:cNvSpPr txBox="1"/>
          <p:nvPr/>
        </p:nvSpPr>
        <p:spPr>
          <a:xfrm>
            <a:off x="1385620" y="5987447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b="1" u="sng" cap="small" dirty="0" smtClean="0">
                <a:solidFill>
                  <a:srgbClr val="FF0000"/>
                </a:solidFill>
              </a:rPr>
              <a:t>full model</a:t>
            </a:r>
            <a:r>
              <a:rPr lang="en-US" cap="small" dirty="0" smtClean="0"/>
              <a:t>)</a:t>
            </a:r>
            <a:endParaRPr lang="en-US" cap="smal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038600" y="3470066"/>
                <a:ext cx="287078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: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</m:oMath>
                  </m:oMathPara>
                </a14:m>
                <a:endParaRPr lang="en-US" sz="20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</a:rPr>
                          <m:t>𝐴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</a:rPr>
                      <m:t>:</m:t>
                    </m:r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𝑆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𝐹</m:t>
                        </m:r>
                      </m:sub>
                    </m:sSub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3470066"/>
                <a:ext cx="2870786" cy="707886"/>
              </a:xfrm>
              <a:prstGeom prst="rect">
                <a:avLst/>
              </a:prstGeom>
              <a:blipFill rotWithShape="0">
                <a:blip r:embed="rId6"/>
                <a:stretch>
                  <a:fillRect t="-56034" b="-7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>
            <a:stCxn id="12" idx="3"/>
          </p:cNvCxnSpPr>
          <p:nvPr/>
        </p:nvCxnSpPr>
        <p:spPr>
          <a:xfrm>
            <a:off x="3730757" y="2341665"/>
            <a:ext cx="1527043" cy="1128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258249" y="4267200"/>
            <a:ext cx="2075751" cy="137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886200" y="5202771"/>
            <a:ext cx="29129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So, to answer the question of interest, we need to compare the full model from the </a:t>
            </a:r>
            <a:r>
              <a:rPr lang="en-US" smtClean="0"/>
              <a:t>two other ANOVAs 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057400" y="3352800"/>
            <a:ext cx="2293262" cy="1172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584126" y="4389120"/>
            <a:ext cx="2293262" cy="1172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258249" y="3129484"/>
            <a:ext cx="1092413" cy="2233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990234" y="4152003"/>
            <a:ext cx="1360428" cy="2371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9C4C-0F79-4749-AFF8-447D77CFD1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8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Judges A - 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59971" y="1987722"/>
                <a:ext cx="287078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: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</m:oMath>
                  </m:oMathPara>
                </a14:m>
                <a:endParaRPr lang="en-US" sz="20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</a:rPr>
                          <m:t>𝐴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</a:rPr>
                      <m:t>:</m:t>
                    </m:r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𝑆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𝐹</m:t>
                        </m:r>
                      </m:sub>
                    </m:sSub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971" y="1987722"/>
                <a:ext cx="2870786" cy="707886"/>
              </a:xfrm>
              <a:prstGeom prst="rect">
                <a:avLst/>
              </a:prstGeom>
              <a:blipFill rotWithShape="0">
                <a:blip r:embed="rId2"/>
                <a:stretch>
                  <a:fillRect t="-56034" b="-7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385620" y="1737361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b="1" u="sng" cap="small" dirty="0" smtClean="0">
                <a:solidFill>
                  <a:srgbClr val="FF0000"/>
                </a:solidFill>
              </a:rPr>
              <a:t>reduced model</a:t>
            </a:r>
            <a:r>
              <a:rPr lang="en-US" cap="small" dirty="0" smtClean="0"/>
              <a:t>)</a:t>
            </a:r>
            <a:endParaRPr lang="en-US" cap="small" dirty="0"/>
          </a:p>
        </p:txBody>
      </p:sp>
      <p:sp>
        <p:nvSpPr>
          <p:cNvPr id="16" name="TextBox 15"/>
          <p:cNvSpPr txBox="1"/>
          <p:nvPr/>
        </p:nvSpPr>
        <p:spPr>
          <a:xfrm>
            <a:off x="1385620" y="2695608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b="1" u="sng" cap="small" dirty="0" smtClean="0">
                <a:solidFill>
                  <a:srgbClr val="FF0000"/>
                </a:solidFill>
              </a:rPr>
              <a:t>full model</a:t>
            </a:r>
            <a:r>
              <a:rPr lang="en-US" cap="small" dirty="0" smtClean="0"/>
              <a:t>)</a:t>
            </a:r>
            <a:endParaRPr lang="en-US" cap="small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100" y="3043472"/>
            <a:ext cx="3738562" cy="20429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59971" y="5279561"/>
                <a:ext cx="213026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: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</m:oMath>
                  </m:oMathPara>
                </a14:m>
                <a:endParaRPr lang="en-US" sz="2000" b="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𝐴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: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</m:sub>
                      </m:sSub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</m:oMath>
                  </m:oMathPara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971" y="5279561"/>
                <a:ext cx="2130263" cy="707886"/>
              </a:xfrm>
              <a:prstGeom prst="rect">
                <a:avLst/>
              </a:prstGeom>
              <a:blipFill rotWithShape="0">
                <a:blip r:embed="rId4"/>
                <a:stretch>
                  <a:fillRect t="-54310" b="-7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385620" y="5029200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b="1" u="sng" cap="small" dirty="0" smtClean="0">
                <a:solidFill>
                  <a:srgbClr val="FF0000"/>
                </a:solidFill>
              </a:rPr>
              <a:t>reduced model</a:t>
            </a:r>
            <a:r>
              <a:rPr lang="en-US" cap="small" dirty="0" smtClean="0"/>
              <a:t>)</a:t>
            </a:r>
            <a:endParaRPr lang="en-US" cap="small" dirty="0"/>
          </a:p>
        </p:txBody>
      </p:sp>
      <p:sp>
        <p:nvSpPr>
          <p:cNvPr id="18" name="TextBox 17"/>
          <p:cNvSpPr txBox="1"/>
          <p:nvPr/>
        </p:nvSpPr>
        <p:spPr>
          <a:xfrm>
            <a:off x="1385620" y="5987447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b="1" u="sng" cap="small" dirty="0" smtClean="0">
                <a:solidFill>
                  <a:srgbClr val="FF0000"/>
                </a:solidFill>
              </a:rPr>
              <a:t>full model</a:t>
            </a:r>
            <a:r>
              <a:rPr lang="en-US" cap="small" dirty="0" smtClean="0"/>
              <a:t>)</a:t>
            </a:r>
            <a:endParaRPr lang="en-US" cap="small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258249" y="5325414"/>
            <a:ext cx="1988379" cy="313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28" y="4190934"/>
            <a:ext cx="3886200" cy="2106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569" y="1777408"/>
            <a:ext cx="3831320" cy="2161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6276024" y="2858202"/>
            <a:ext cx="1177496" cy="2067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323576" y="5242655"/>
            <a:ext cx="1067824" cy="1675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587140" y="2587538"/>
            <a:ext cx="1823060" cy="374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057400" y="3352800"/>
            <a:ext cx="2293262" cy="1172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584126" y="4389120"/>
            <a:ext cx="2293262" cy="1172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258249" y="3129484"/>
            <a:ext cx="1092413" cy="2233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990234" y="4152003"/>
            <a:ext cx="1360428" cy="2371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9C4C-0F79-4749-AFF8-447D77CFD1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0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984090"/>
              </p:ext>
            </p:extLst>
          </p:nvPr>
        </p:nvGraphicFramePr>
        <p:xfrm>
          <a:off x="1447800" y="4710187"/>
          <a:ext cx="60960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609600"/>
                <a:gridCol w="1371600"/>
                <a:gridCol w="762000"/>
                <a:gridCol w="685800"/>
                <a:gridCol w="914400"/>
              </a:tblGrid>
              <a:tr h="335280">
                <a:tc>
                  <a:txBody>
                    <a:bodyPr/>
                    <a:lstStyle/>
                    <a:p>
                      <a:r>
                        <a:rPr lang="en-US" dirty="0" smtClean="0"/>
                        <a:t>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</a:t>
                      </a:r>
                      <a:r>
                        <a:rPr lang="en-US" dirty="0" smtClean="0"/>
                        <a:t> &gt; 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326.5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65.29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1864.4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47.81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Corrected 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2190.9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05" y="141197"/>
            <a:ext cx="3886200" cy="2106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562" y="85678"/>
            <a:ext cx="3831320" cy="2161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1752601" y="1194231"/>
            <a:ext cx="1035010" cy="2032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562600" y="1143344"/>
            <a:ext cx="1133881" cy="2541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081116" y="2195197"/>
                <a:ext cx="287078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: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</m:oMath>
                  </m:oMathPara>
                </a14:m>
                <a:endParaRPr lang="en-US" sz="20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</a:rPr>
                          <m:t>𝐴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</a:rPr>
                      <m:t>:</m:t>
                    </m:r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𝑆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𝐹</m:t>
                        </m:r>
                      </m:sub>
                    </m:sSub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116" y="2195197"/>
                <a:ext cx="2870786" cy="707886"/>
              </a:xfrm>
              <a:prstGeom prst="rect">
                <a:avLst/>
              </a:prstGeom>
              <a:blipFill rotWithShape="0">
                <a:blip r:embed="rId4"/>
                <a:stretch>
                  <a:fillRect t="-56034" b="-7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207046" y="2246149"/>
                <a:ext cx="213026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: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</m:oMath>
                  </m:oMathPara>
                </a14:m>
                <a:endParaRPr lang="en-US" sz="2000" b="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𝐴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: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</m:sub>
                      </m:sSub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</m:oMath>
                  </m:oMathPara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7046" y="2246149"/>
                <a:ext cx="2130263" cy="707886"/>
              </a:xfrm>
              <a:prstGeom prst="rect">
                <a:avLst/>
              </a:prstGeom>
              <a:blipFill rotWithShape="0">
                <a:blip r:embed="rId5"/>
                <a:stretch>
                  <a:fillRect t="-53846" b="-6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496224" y="3637583"/>
                <a:ext cx="287078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: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</m:oMath>
                  </m:oMathPara>
                </a14:m>
                <a:endParaRPr lang="en-US" sz="20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</a:rPr>
                          <m:t>𝐴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</a:rPr>
                      <m:t>:</m:t>
                    </m:r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𝑆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𝐹</m:t>
                        </m:r>
                      </m:sub>
                    </m:sSub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224" y="3637583"/>
                <a:ext cx="2870786" cy="707886"/>
              </a:xfrm>
              <a:prstGeom prst="rect">
                <a:avLst/>
              </a:prstGeom>
              <a:blipFill rotWithShape="0">
                <a:blip r:embed="rId6"/>
                <a:stretch>
                  <a:fillRect t="-56897" b="-7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 flipH="1">
            <a:off x="1700684" y="2796743"/>
            <a:ext cx="2175782" cy="299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252687" y="2796743"/>
            <a:ext cx="97953" cy="299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rved Right Arrow 39"/>
          <p:cNvSpPr/>
          <p:nvPr/>
        </p:nvSpPr>
        <p:spPr>
          <a:xfrm rot="21245602">
            <a:off x="373701" y="1170334"/>
            <a:ext cx="685800" cy="473417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3155" y="3007006"/>
            <a:ext cx="3232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“old” full model is still the more complex model, hence it is the “new</a:t>
            </a:r>
            <a:r>
              <a:rPr lang="en-US" smtClean="0"/>
              <a:t>” full model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885063" y="3039070"/>
            <a:ext cx="32589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“old” full </a:t>
            </a:r>
            <a:r>
              <a:rPr lang="en-US" dirty="0" smtClean="0"/>
              <a:t>model </a:t>
            </a:r>
            <a:r>
              <a:rPr lang="en-US" dirty="0" smtClean="0"/>
              <a:t>is now the less complex model, </a:t>
            </a:r>
            <a:r>
              <a:rPr lang="en-US" dirty="0" smtClean="0"/>
              <a:t>h</a:t>
            </a:r>
            <a:r>
              <a:rPr lang="en-US" dirty="0" smtClean="0"/>
              <a:t>ence it is the “new” reduced model</a:t>
            </a:r>
            <a:endParaRPr lang="en-US" dirty="0"/>
          </a:p>
        </p:txBody>
      </p:sp>
      <p:sp>
        <p:nvSpPr>
          <p:cNvPr id="43" name="Curved Left Arrow 42"/>
          <p:cNvSpPr/>
          <p:nvPr/>
        </p:nvSpPr>
        <p:spPr>
          <a:xfrm rot="396698">
            <a:off x="8153400" y="1143344"/>
            <a:ext cx="762000" cy="510505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9C4C-0F79-4749-AFF8-447D77CFD1CE}" type="slidenum">
              <a:rPr lang="en-US" smtClean="0"/>
              <a:t>9</a:t>
            </a:fld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5452650" y="3887699"/>
            <a:ext cx="1788586" cy="46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991201" y="3854397"/>
            <a:ext cx="1502564" cy="316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447800" y="5063554"/>
            <a:ext cx="6096000" cy="3878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477000" y="4308806"/>
            <a:ext cx="3258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(Extra </a:t>
            </a:r>
            <a:r>
              <a:rPr lang="en-US" dirty="0" smtClean="0"/>
              <a:t>sums </a:t>
            </a:r>
            <a:r>
              <a:rPr lang="en-US" smtClean="0"/>
              <a:t>of squares test)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7252687" y="4604626"/>
            <a:ext cx="664666" cy="652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35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_5371darrenPPtheme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_5371darrenPPtheme" id="{45A9DFA8-B107-0749-9BF8-E2D2F4912A4A}" vid="{5A4F3BCF-9C42-8B47-B324-B92314DCDF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_5371darrenPPtheme</Template>
  <TotalTime>14828</TotalTime>
  <Words>490</Words>
  <Application>Microsoft Macintosh PowerPoint</Application>
  <PresentationFormat>On-screen Show (4:3)</PresentationFormat>
  <Paragraphs>139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Cambria Math</vt:lpstr>
      <vt:lpstr>Arial</vt:lpstr>
      <vt:lpstr>_5371darrenPPtheme</vt:lpstr>
      <vt:lpstr>Return to Spock Example</vt:lpstr>
      <vt:lpstr>Spock Trial (Reminder)</vt:lpstr>
      <vt:lpstr>Comparing Judges A - F</vt:lpstr>
      <vt:lpstr>The (General) ANOVA table</vt:lpstr>
      <vt:lpstr>Back to Comparing Judges A - F</vt:lpstr>
      <vt:lpstr>Comparing Judges A - F</vt:lpstr>
      <vt:lpstr>Comparing Judges A - F</vt:lpstr>
      <vt:lpstr>Comparing Judges A - F</vt:lpstr>
      <vt:lpstr>PowerPoint Presentation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6: Linear Combinations</dc:title>
  <dc:creator>Bivin Sadler</dc:creator>
  <cp:lastModifiedBy>Homrighausen, Darren</cp:lastModifiedBy>
  <cp:revision>193</cp:revision>
  <dcterms:created xsi:type="dcterms:W3CDTF">2014-11-10T17:54:04Z</dcterms:created>
  <dcterms:modified xsi:type="dcterms:W3CDTF">2018-01-21T22:14:30Z</dcterms:modified>
</cp:coreProperties>
</file>