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7" r:id="rId2"/>
    <p:sldId id="342" r:id="rId3"/>
    <p:sldId id="293" r:id="rId4"/>
    <p:sldId id="333" r:id="rId5"/>
    <p:sldId id="346" r:id="rId6"/>
    <p:sldId id="330" r:id="rId7"/>
    <p:sldId id="348" r:id="rId8"/>
    <p:sldId id="347" r:id="rId9"/>
    <p:sldId id="351" r:id="rId10"/>
    <p:sldId id="352" r:id="rId11"/>
    <p:sldId id="349" r:id="rId12"/>
    <p:sldId id="343" r:id="rId13"/>
    <p:sldId id="334" r:id="rId14"/>
    <p:sldId id="336" r:id="rId15"/>
    <p:sldId id="353" r:id="rId16"/>
    <p:sldId id="354" r:id="rId17"/>
    <p:sldId id="356" r:id="rId18"/>
    <p:sldId id="3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7" autoAdjust="0"/>
    <p:restoredTop sz="92461"/>
  </p:normalViewPr>
  <p:slideViewPr>
    <p:cSldViewPr snapToGrid="0">
      <p:cViewPr>
        <p:scale>
          <a:sx n="86" d="100"/>
          <a:sy n="86" d="100"/>
        </p:scale>
        <p:origin x="888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74F40-8116-6542-A141-E732CDC1AE5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C2E2-453A-2841-9263-457510736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8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6198-F6FD-A74D-B403-D63B4F03B300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7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8E0F-5A06-5F42-92A7-4C15CD0F12C2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8CB-E82D-5649-A4C1-62F6ACA581E4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5D24-0E61-294A-8B69-2D97556C5D1E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FA00-46FA-E943-BB81-3CE4DF5012F8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7F5F-09BA-D642-9595-8668D82E1ACA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DD8-2C3A-5C49-88BB-F4B51FA55B93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3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1890-B9B9-7D48-B80D-24E8D0E4F809}" type="datetime1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F984-B2C5-5747-A165-DEF954E5ACFF}" type="datetime1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9E5F5DF2-392E-F14F-AEAD-C4BA6E39877B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0465-B0CE-2D46-AE7B-2B5889B879C8}" type="datetime1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0F057E-47CD-FF4A-A135-4D286B9CB816}" type="datetime1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6EB086-0FB5-404F-9DB0-02BE9E698E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2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../media/image11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Comparisons Among Several 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Kruskal-wallis</a:t>
            </a:r>
            <a:r>
              <a:rPr lang="en-US" dirty="0" smtClean="0"/>
              <a:t> “nonparametric </a:t>
            </a:r>
            <a:r>
              <a:rPr lang="en-US" dirty="0" err="1" smtClean="0"/>
              <a:t>anova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Welch’s </a:t>
            </a:r>
            <a:r>
              <a:rPr lang="en-US" dirty="0" err="1" smtClean="0"/>
              <a:t>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-Wallis test: </a:t>
            </a:r>
            <a:r>
              <a:rPr lang="en-US" dirty="0" smtClean="0"/>
              <a:t>Spock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025424"/>
            <a:ext cx="1879600" cy="1079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45734"/>
            <a:ext cx="36449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10" y="1764884"/>
            <a:ext cx="4838700" cy="109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10" y="4280319"/>
            <a:ext cx="2641600" cy="204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092646"/>
            <a:ext cx="4457700" cy="11303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092315" y="4841823"/>
            <a:ext cx="4107305" cy="5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019580" y="3295487"/>
                <a:ext cx="3192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 Normal approximation: Requires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&gt;5</m:t>
                    </m:r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580" y="3295487"/>
                <a:ext cx="3192905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72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473783" y="4841823"/>
            <a:ext cx="254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(Approximates the exact distribution with </a:t>
            </a:r>
            <a:r>
              <a:rPr lang="en-US" smtClean="0"/>
              <a:t>10000 re-randomizations)</a:t>
            </a:r>
            <a:endParaRPr lang="en-US"/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>
          <a:xfrm flipV="1">
            <a:off x="2400925" y="3565174"/>
            <a:ext cx="3725555" cy="40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77366" y="2188712"/>
            <a:ext cx="1933690" cy="1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5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-Wallis test: </a:t>
            </a:r>
            <a:r>
              <a:rPr lang="en-US" dirty="0" smtClean="0"/>
              <a:t>P-values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85774"/>
                <a:ext cx="9695638" cy="444423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If we add the additional assumption that 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shape of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the distributions</a:t>
                </a:r>
                <a:r>
                  <a:rPr lang="en-US" b="1" cap="small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are the same, then..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medians</a:t>
                </a:r>
                <a:r>
                  <a:rPr lang="en-US" dirty="0" smtClean="0"/>
                  <a:t> </a:t>
                </a:r>
                <a:r>
                  <a:rPr lang="en-US" dirty="0"/>
                  <a:t>of the groups are all the same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medians</a:t>
                </a:r>
                <a:r>
                  <a:rPr lang="en-US" dirty="0" smtClean="0"/>
                  <a:t> </a:t>
                </a:r>
                <a:r>
                  <a:rPr lang="en-US" dirty="0"/>
                  <a:t>of the </a:t>
                </a:r>
                <a:r>
                  <a:rPr lang="en-US" dirty="0" smtClean="0"/>
                  <a:t>groups are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not</a:t>
                </a:r>
                <a:r>
                  <a:rPr lang="en-US" dirty="0" smtClean="0"/>
                  <a:t> all the same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Now, if you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you can conclude that at least two groups have different medians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85774"/>
                <a:ext cx="9695638" cy="4444230"/>
              </a:xfrm>
              <a:blipFill rotWithShape="0">
                <a:blip r:embed="rId2"/>
                <a:stretch>
                  <a:fillRect l="-629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Welch’s </a:t>
            </a:r>
            <a:r>
              <a:rPr lang="en-US" dirty="0" smtClean="0"/>
              <a:t>T-Tools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9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Creativity </a:t>
            </a:r>
            <a:r>
              <a:rPr lang="en-US" dirty="0" smtClean="0"/>
              <a:t>Study: Reminder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6959" y="3160184"/>
                <a:ext cx="7777702" cy="31711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US" dirty="0" smtClean="0"/>
                  <a:t>We additionally need to know/estimate the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There are two ways mentioned in the book</a:t>
                </a:r>
              </a:p>
              <a:p>
                <a:pPr marL="749808" lvl="1" indent="-457200">
                  <a:buFont typeface="+mj-lt"/>
                  <a:buAutoNum type="arabicPeriod"/>
                </a:pPr>
                <a:r>
                  <a:rPr lang="en-US" dirty="0" smtClean="0"/>
                  <a:t>Pooled SD</a:t>
                </a:r>
              </a:p>
              <a:p>
                <a:pPr marL="749808" lvl="1" indent="-457200">
                  <a:buFont typeface="+mj-lt"/>
                  <a:buAutoNum type="arabicPeriod"/>
                </a:pPr>
                <a:r>
                  <a:rPr lang="en-US" dirty="0" smtClean="0"/>
                  <a:t>Welch’s SD 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latin typeface="Cambria Math" charset="0"/>
                  </a:rPr>
                  <a:t>To create the pooled SD, we need to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b="0" dirty="0" smtClean="0">
                  <a:latin typeface="Cambria Math" charset="0"/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latin typeface="Cambria Math" charset="0"/>
                  </a:rPr>
                  <a:t>Then, we can form an estimate of this common standard deviation via</a:t>
                </a:r>
                <a:endParaRPr lang="en-US" b="0" dirty="0" smtClean="0">
                  <a:latin typeface="Cambria Math" charset="0"/>
                </a:endParaRP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−1)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charset="0"/>
                              </a:rPr>
                              <m:t>+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−1) 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 −2</m:t>
                            </m:r>
                          </m:den>
                        </m:f>
                      </m:e>
                    </m:rad>
                  </m:oMath>
                </a14:m>
                <a:endParaRPr lang="en-US" b="0" i="1" dirty="0" smtClean="0">
                  <a:latin typeface="Cambria Math" charset="0"/>
                </a:endParaRP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𝑆𝐸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𝐼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160184"/>
                <a:ext cx="7777702" cy="3171168"/>
              </a:xfrm>
              <a:blipFill rotWithShape="0">
                <a:blip r:embed="rId2"/>
                <a:stretch>
                  <a:fillRect l="-1567" t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32203" y="1952700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1952700"/>
                <a:ext cx="243816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32203" y="2491071"/>
                <a:ext cx="2438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491071"/>
                <a:ext cx="24381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056357" y="1845734"/>
            <a:ext cx="3479007" cy="1314450"/>
            <a:chOff x="2532356" y="1845734"/>
            <a:chExt cx="3479007" cy="1314450"/>
          </a:xfrm>
        </p:grpSpPr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356" y="1845734"/>
              <a:ext cx="3479007" cy="13144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011838" y="2629795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06052" y="2133790"/>
              <a:ext cx="1041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32204" y="2159643"/>
                <a:ext cx="202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Population </a:t>
                </a:r>
                <a:r>
                  <a:rPr lang="en-US" dirty="0" err="1"/>
                  <a:t>sd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159643"/>
                <a:ext cx="202536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32203" y="2707493"/>
                <a:ext cx="212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/>
                  <a:t> Population </a:t>
                </a:r>
                <a:r>
                  <a:rPr lang="en-US" dirty="0" err="1"/>
                  <a:t>sd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03" y="2707493"/>
                <a:ext cx="212872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279534" y="3960059"/>
            <a:ext cx="241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if this assumption isn’t true?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Welch’s 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only differences between Welch’s t-Test and the “pooled” t-test are: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The standard error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𝑆𝐸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))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The degrees of freedom (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)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(The new degrees of freedom are formed via a </a:t>
                </a:r>
                <a:r>
                  <a:rPr lang="en-US" dirty="0" err="1" smtClean="0"/>
                  <a:t>Satterthwaite</a:t>
                </a:r>
                <a:r>
                  <a:rPr lang="en-US" dirty="0" smtClean="0"/>
                  <a:t> approximation)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Luckily, we already know how to get the output from a Welch’s t-Test: PROC TTEST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Welch’s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9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Welch’s ANOVA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Just like with Welch’s t-test, we can test the hypothesis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: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without the assumption of equal variances: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5156647"/>
            <a:ext cx="25273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414"/>
            <a:ext cx="3619500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31" y="3131291"/>
            <a:ext cx="3930868" cy="2973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0" y="3429447"/>
            <a:ext cx="2730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9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ANOVA assumption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7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ANOVA assumption checks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6321"/>
            <a:ext cx="4940300" cy="1384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34" y="3699062"/>
            <a:ext cx="1985708" cy="182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583"/>
            <a:ext cx="2194464" cy="2082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65" y="3568583"/>
            <a:ext cx="2193922" cy="2082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810" y="4139133"/>
            <a:ext cx="4305300" cy="124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10" y="1876321"/>
            <a:ext cx="3606800" cy="1244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74164" y="5891134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 only some of the output)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1155680" y="2784495"/>
            <a:ext cx="416727" cy="209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4866" y="5396459"/>
            <a:ext cx="436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(Note: it is considered best practice to use visual checks for the variance assumption instead of hypothesis tests)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004748" y="3222885"/>
                <a:ext cx="2011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Equal variances</a:t>
                </a:r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48" y="3222885"/>
                <a:ext cx="2011320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000" r="-21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004748" y="3496343"/>
                <a:ext cx="3433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: At least two variances unequal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48" y="3496343"/>
                <a:ext cx="3433825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r="-88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4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Rank-Sum </a:t>
            </a:r>
            <a:r>
              <a:rPr lang="en-US" dirty="0" smtClean="0"/>
              <a:t>Test: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30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969802" cy="1450757"/>
          </a:xfrm>
        </p:spPr>
        <p:txBody>
          <a:bodyPr/>
          <a:lstStyle/>
          <a:p>
            <a:r>
              <a:rPr lang="en-US" dirty="0" smtClean="0"/>
              <a:t>Rank-Sum Test: Discussion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1094721" cy="4439121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No </a:t>
            </a:r>
            <a:r>
              <a:rPr lang="en-US" dirty="0"/>
              <a:t>distributional assumptions and </a:t>
            </a:r>
            <a:r>
              <a:rPr lang="en-US" dirty="0" smtClean="0"/>
              <a:t>resistant </a:t>
            </a:r>
            <a:r>
              <a:rPr lang="en-US" dirty="0"/>
              <a:t>to </a:t>
            </a:r>
            <a:r>
              <a:rPr lang="en-US" dirty="0" smtClean="0"/>
              <a:t>outliers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When t-test assumptions are met, the rank-sum test performs about 95.49% as well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Performs arbitrarily better if the t-test assumptions are not (approximately) met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Works well with </a:t>
            </a:r>
            <a:r>
              <a:rPr lang="en-US" b="1" u="sng" cap="small" dirty="0" smtClean="0">
                <a:solidFill>
                  <a:srgbClr val="FF0000"/>
                </a:solidFill>
              </a:rPr>
              <a:t>ordinal</a:t>
            </a:r>
            <a:r>
              <a:rPr lang="en-US" dirty="0" smtClean="0"/>
              <a:t> data</a:t>
            </a:r>
          </a:p>
          <a:p>
            <a:pPr marL="0" indent="0">
              <a:buNone/>
            </a:pPr>
            <a:r>
              <a:rPr lang="en-US" sz="1700" dirty="0" smtClean="0"/>
              <a:t>(</a:t>
            </a:r>
            <a:r>
              <a:rPr lang="en-US" sz="1700" b="1" u="sng" cap="small" dirty="0" smtClean="0">
                <a:solidFill>
                  <a:srgbClr val="FF0000"/>
                </a:solidFill>
              </a:rPr>
              <a:t>Nominal:</a:t>
            </a:r>
            <a:r>
              <a:rPr lang="en-US" sz="1700" dirty="0" smtClean="0"/>
              <a:t> </a:t>
            </a:r>
            <a:r>
              <a:rPr lang="en-US" sz="1700" dirty="0"/>
              <a:t>order is </a:t>
            </a:r>
            <a:r>
              <a:rPr lang="en-US" sz="1700" dirty="0" smtClean="0"/>
              <a:t>arbitrary. </a:t>
            </a:r>
            <a:r>
              <a:rPr lang="en-US" sz="1700" b="1" u="sng" cap="small" dirty="0" smtClean="0">
                <a:solidFill>
                  <a:srgbClr val="FF0000"/>
                </a:solidFill>
              </a:rPr>
              <a:t>ordinal:</a:t>
            </a:r>
            <a:r>
              <a:rPr lang="en-US" sz="1700" dirty="0" smtClean="0"/>
              <a:t> order matters. </a:t>
            </a:r>
            <a:r>
              <a:rPr lang="en-US" sz="1700" b="1" u="sng" cap="small" dirty="0" smtClean="0">
                <a:solidFill>
                  <a:srgbClr val="FF0000"/>
                </a:solidFill>
              </a:rPr>
              <a:t>Interval:</a:t>
            </a:r>
            <a:r>
              <a:rPr lang="en-US" sz="1700" dirty="0"/>
              <a:t> </a:t>
            </a:r>
            <a:r>
              <a:rPr lang="en-US" sz="1700" dirty="0" smtClean="0"/>
              <a:t>subtraction is meaningful. </a:t>
            </a:r>
            <a:r>
              <a:rPr lang="en-US" sz="1700" b="1" u="sng" cap="small" dirty="0" smtClean="0">
                <a:solidFill>
                  <a:srgbClr val="FF0000"/>
                </a:solidFill>
              </a:rPr>
              <a:t>Ratio:</a:t>
            </a:r>
            <a:r>
              <a:rPr lang="en-US" sz="1700" dirty="0" smtClean="0"/>
              <a:t> multiplication </a:t>
            </a:r>
            <a:r>
              <a:rPr lang="en-US" sz="1700" dirty="0"/>
              <a:t>is </a:t>
            </a:r>
            <a:r>
              <a:rPr lang="en-US" sz="1700" dirty="0" smtClean="0"/>
              <a:t>meaningful)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Works with censored values</a:t>
            </a:r>
          </a:p>
          <a:p>
            <a:pPr marL="0" indent="0">
              <a:buNone/>
            </a:pPr>
            <a:r>
              <a:rPr lang="en-US" sz="1700" dirty="0" smtClean="0"/>
              <a:t>(Censored means that the actual value was too large/small to </a:t>
            </a:r>
          </a:p>
          <a:p>
            <a:pPr marL="0" indent="0">
              <a:buNone/>
            </a:pPr>
            <a:r>
              <a:rPr lang="en-US" sz="1700" dirty="0" smtClean="0"/>
              <a:t>be accurately recorded)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It </a:t>
            </a:r>
            <a:r>
              <a:rPr lang="en-US" dirty="0"/>
              <a:t>s</a:t>
            </a:r>
            <a:r>
              <a:rPr lang="en-US" dirty="0" smtClean="0"/>
              <a:t>till requires some assumptions: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All observations are independent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i="1" dirty="0" smtClean="0"/>
              <a:t>Y </a:t>
            </a:r>
            <a:r>
              <a:rPr lang="en-US" sz="2000" dirty="0" smtClean="0"/>
              <a:t>values are </a:t>
            </a:r>
            <a:r>
              <a:rPr lang="en-US" sz="2000" dirty="0" smtClean="0"/>
              <a:t>at least ordinal</a:t>
            </a:r>
            <a:endParaRPr lang="en-US" sz="2000" i="1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96545" y="4807527"/>
            <a:ext cx="5195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59 patients </a:t>
            </a:r>
            <a:r>
              <a:rPr lang="en-US" dirty="0"/>
              <a:t>with </a:t>
            </a:r>
            <a:r>
              <a:rPr lang="en-US" dirty="0" smtClean="0"/>
              <a:t>arthritis </a:t>
            </a:r>
            <a:r>
              <a:rPr lang="en-US" dirty="0"/>
              <a:t>who participated in a clinical trial were assigned to two groups, active and placebo. The response </a:t>
            </a:r>
            <a:r>
              <a:rPr lang="en-US" dirty="0" smtClean="0"/>
              <a:t>status: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excellent=5, good=4, moderate=3, fair=2, poor=1) 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each patient was recorded.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87187" y="3417757"/>
            <a:ext cx="2709359" cy="187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9" name="Straight Arrow Connector 8"/>
          <p:cNvCxnSpPr>
            <a:stCxn id="12" idx="1"/>
          </p:cNvCxnSpPr>
          <p:nvPr/>
        </p:nvCxnSpPr>
        <p:spPr>
          <a:xfrm flipH="1">
            <a:off x="6086007" y="3352537"/>
            <a:ext cx="2921084" cy="3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07091" y="3167871"/>
            <a:ext cx="346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(Realistically required for t-tools)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Rank-Sum Test</a:t>
            </a:r>
            <a:r>
              <a:rPr lang="en-US" dirty="0" smtClean="0"/>
              <a:t>: Hypotheses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85774"/>
                <a:ext cx="9695638" cy="444423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For the rank-sum test, our null hypothesis is in terms of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distributions</a:t>
                </a:r>
                <a:r>
                  <a:rPr lang="en-US" dirty="0" smtClean="0"/>
                  <a:t> instead of means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of the “new” method scores is the same as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of the “traditional” method scores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The Alternative Hypotheses: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</a:t>
                </a:r>
                <a:r>
                  <a:rPr lang="en-US" dirty="0"/>
                  <a:t>of the </a:t>
                </a:r>
                <a:r>
                  <a:rPr lang="en-US" dirty="0" smtClean="0"/>
                  <a:t>“new</a:t>
                </a:r>
                <a:r>
                  <a:rPr lang="en-US" dirty="0"/>
                  <a:t>” method scores is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different</a:t>
                </a:r>
                <a:r>
                  <a:rPr lang="en-US" dirty="0" smtClean="0"/>
                  <a:t> from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</a:t>
                </a:r>
                <a:r>
                  <a:rPr lang="en-US" dirty="0"/>
                  <a:t>of the “traditional” method scores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</a:t>
                </a:r>
                <a:r>
                  <a:rPr lang="en-US" dirty="0"/>
                  <a:t>of the </a:t>
                </a:r>
                <a:r>
                  <a:rPr lang="en-US" dirty="0" smtClean="0"/>
                  <a:t>“new</a:t>
                </a:r>
                <a:r>
                  <a:rPr lang="en-US" dirty="0"/>
                  <a:t>” method scores is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larger </a:t>
                </a:r>
                <a:r>
                  <a:rPr lang="en-US" dirty="0">
                    <a:solidFill>
                      <a:schemeClr val="accent1"/>
                    </a:solidFill>
                  </a:rPr>
                  <a:t>than</a:t>
                </a:r>
                <a:r>
                  <a:rPr lang="en-US" dirty="0"/>
                  <a:t> </a:t>
                </a:r>
                <a:r>
                  <a:rPr lang="en-US" dirty="0" smtClean="0"/>
                  <a:t>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</a:t>
                </a:r>
                <a:r>
                  <a:rPr lang="en-US" dirty="0"/>
                  <a:t>of the “traditional” method scores</a:t>
                </a:r>
              </a:p>
              <a:p>
                <a:r>
                  <a:rPr lang="en-US" dirty="0"/>
                  <a:t>Note: “</a:t>
                </a:r>
                <a:r>
                  <a:rPr lang="en-US" dirty="0">
                    <a:solidFill>
                      <a:schemeClr val="accent1"/>
                    </a:solidFill>
                  </a:rPr>
                  <a:t>larger than</a:t>
                </a:r>
                <a:r>
                  <a:rPr lang="en-US" dirty="0"/>
                  <a:t>” can be interpreted as “systematically higher than” in the sense that the probability of getting any value from one distribution is larger than for the other distribution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85774"/>
                <a:ext cx="9695638" cy="4444230"/>
              </a:xfrm>
              <a:blipFill rotWithShape="0">
                <a:blip r:embed="rId2"/>
                <a:stretch>
                  <a:fillRect l="-629" t="-1509" r="-692" b="-6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333340" y="4296596"/>
            <a:ext cx="124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(Two sided)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40447" y="514077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(one sided)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Kruskal</a:t>
            </a:r>
            <a:r>
              <a:rPr lang="en-US" dirty="0" smtClean="0"/>
              <a:t>-Wallis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8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smtClean="0"/>
              <a:t>-Wallis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1" cy="447700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When there are/is</a:t>
            </a:r>
            <a:r>
              <a:rPr lang="is-IS" dirty="0" smtClean="0"/>
              <a:t>…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extreme values/outliers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Small or very unequal sample sizes + lack of normality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strong evidence of unequal variances between groups</a:t>
            </a:r>
            <a:endParaRPr lang="en-US" sz="2000" dirty="0" smtClean="0"/>
          </a:p>
          <a:p>
            <a:pPr marL="0" indent="0">
              <a:buNone/>
            </a:pPr>
            <a:r>
              <a:rPr lang="is-IS" dirty="0" smtClean="0"/>
              <a:t>… a nonparametric version of ANOVA is preferable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 smtClean="0"/>
              <a:t>Though there are various tests for detecting unequal variances, it is best practice to evaluate this assumption visually</a:t>
            </a:r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969802" cy="1450757"/>
          </a:xfrm>
        </p:spPr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-Wallis </a:t>
            </a:r>
            <a:r>
              <a:rPr lang="en-US" dirty="0" smtClean="0"/>
              <a:t>test: </a:t>
            </a:r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1094721" cy="4439121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Resistant to </a:t>
            </a:r>
            <a:r>
              <a:rPr lang="en-US" dirty="0" smtClean="0"/>
              <a:t>outliers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Works </a:t>
            </a:r>
            <a:r>
              <a:rPr lang="en-US" dirty="0" smtClean="0"/>
              <a:t>well with </a:t>
            </a:r>
            <a:r>
              <a:rPr lang="en-US" b="1" u="sng" cap="small" dirty="0" smtClean="0">
                <a:solidFill>
                  <a:srgbClr val="FF0000"/>
                </a:solidFill>
              </a:rPr>
              <a:t>ordinal</a:t>
            </a:r>
            <a:r>
              <a:rPr lang="en-US" dirty="0" smtClean="0"/>
              <a:t> </a:t>
            </a:r>
            <a:r>
              <a:rPr lang="en-US" dirty="0" smtClean="0"/>
              <a:t>data (this is the main application in practice)</a:t>
            </a:r>
            <a:endParaRPr lang="en-US" dirty="0" smtClean="0"/>
          </a:p>
          <a:p>
            <a:pPr marL="0" indent="0">
              <a:buNone/>
            </a:pPr>
            <a:r>
              <a:rPr lang="en-US" sz="1700" dirty="0" smtClean="0"/>
              <a:t>(</a:t>
            </a:r>
            <a:r>
              <a:rPr lang="en-US" sz="1700" b="1" u="sng" cap="small" dirty="0" smtClean="0">
                <a:solidFill>
                  <a:srgbClr val="FF0000"/>
                </a:solidFill>
              </a:rPr>
              <a:t>Nominal:</a:t>
            </a:r>
            <a:r>
              <a:rPr lang="en-US" sz="1700" dirty="0" smtClean="0"/>
              <a:t> </a:t>
            </a:r>
            <a:r>
              <a:rPr lang="en-US" sz="1700" dirty="0"/>
              <a:t>order is </a:t>
            </a:r>
            <a:r>
              <a:rPr lang="en-US" sz="1700" dirty="0" smtClean="0"/>
              <a:t>arbitrary. </a:t>
            </a:r>
            <a:r>
              <a:rPr lang="en-US" sz="1700" b="1" u="sng" cap="small" dirty="0" smtClean="0">
                <a:solidFill>
                  <a:srgbClr val="FF0000"/>
                </a:solidFill>
              </a:rPr>
              <a:t>ordinal:</a:t>
            </a:r>
            <a:r>
              <a:rPr lang="en-US" sz="1700" dirty="0" smtClean="0"/>
              <a:t> order matters. </a:t>
            </a:r>
            <a:r>
              <a:rPr lang="en-US" sz="1700" b="1" u="sng" cap="small" dirty="0" smtClean="0">
                <a:solidFill>
                  <a:srgbClr val="FF0000"/>
                </a:solidFill>
              </a:rPr>
              <a:t>Interval:</a:t>
            </a:r>
            <a:r>
              <a:rPr lang="en-US" sz="1700" dirty="0"/>
              <a:t> </a:t>
            </a:r>
            <a:r>
              <a:rPr lang="en-US" sz="1700" dirty="0" smtClean="0"/>
              <a:t>subtraction is meaningful. </a:t>
            </a:r>
            <a:r>
              <a:rPr lang="en-US" sz="1700" b="1" u="sng" cap="small" dirty="0" smtClean="0">
                <a:solidFill>
                  <a:srgbClr val="FF0000"/>
                </a:solidFill>
              </a:rPr>
              <a:t>Ratio:</a:t>
            </a:r>
            <a:r>
              <a:rPr lang="en-US" sz="1700" dirty="0" smtClean="0"/>
              <a:t> multiplication </a:t>
            </a:r>
            <a:r>
              <a:rPr lang="en-US" sz="1700" dirty="0"/>
              <a:t>is </a:t>
            </a:r>
            <a:r>
              <a:rPr lang="en-US" sz="1700" dirty="0" smtClean="0"/>
              <a:t>meaningful)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Can work </a:t>
            </a:r>
            <a:r>
              <a:rPr lang="en-US" dirty="0" smtClean="0"/>
              <a:t>with censored values</a:t>
            </a:r>
          </a:p>
          <a:p>
            <a:pPr marL="0" indent="0">
              <a:buNone/>
            </a:pPr>
            <a:r>
              <a:rPr lang="en-US" sz="1700" dirty="0" smtClean="0"/>
              <a:t>(Censored means that the actual value was too large/small to </a:t>
            </a:r>
            <a:r>
              <a:rPr lang="en-US" sz="1700" dirty="0" smtClean="0"/>
              <a:t>be </a:t>
            </a:r>
            <a:r>
              <a:rPr lang="en-US" sz="1700" dirty="0" smtClean="0"/>
              <a:t>accurately recorded)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It </a:t>
            </a:r>
            <a:r>
              <a:rPr lang="en-US" dirty="0"/>
              <a:t>s</a:t>
            </a:r>
            <a:r>
              <a:rPr lang="en-US" dirty="0" smtClean="0"/>
              <a:t>till requires some assumptions: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All observations are </a:t>
            </a:r>
            <a:r>
              <a:rPr lang="en-US" sz="2000" dirty="0" smtClean="0"/>
              <a:t>independent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The groups are independent</a:t>
            </a:r>
            <a:endParaRPr lang="en-US" sz="2000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i="1" dirty="0" smtClean="0"/>
              <a:t>Y </a:t>
            </a:r>
            <a:r>
              <a:rPr lang="en-US" sz="2000" dirty="0" smtClean="0"/>
              <a:t>values </a:t>
            </a:r>
            <a:r>
              <a:rPr lang="en-US" sz="2000" dirty="0" smtClean="0"/>
              <a:t>are at least </a:t>
            </a:r>
            <a:r>
              <a:rPr lang="en-US" sz="2000" dirty="0" smtClean="0"/>
              <a:t>ordinal</a:t>
            </a:r>
            <a:endParaRPr lang="en-US" sz="2000" i="1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Under these assumptions, we can perform the following hypothesis tests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-Wallis test: </a:t>
            </a:r>
            <a:r>
              <a:rPr lang="en-US" dirty="0" smtClean="0"/>
              <a:t>Hypotheses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85774"/>
                <a:ext cx="9695638" cy="444423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For the </a:t>
                </a:r>
                <a:r>
                  <a:rPr lang="en-US" dirty="0" err="1"/>
                  <a:t>Kruskal</a:t>
                </a:r>
                <a:r>
                  <a:rPr lang="en-US" dirty="0"/>
                  <a:t>-Wallis test, the null hypothesis is in terms of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distributions</a:t>
                </a:r>
                <a:r>
                  <a:rPr lang="en-US" dirty="0"/>
                  <a:t> instead of means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of the </a:t>
                </a:r>
                <a:r>
                  <a:rPr lang="en-US" dirty="0" smtClean="0"/>
                  <a:t>groups are all the same</a:t>
                </a:r>
                <a:endParaRPr lang="en-US" dirty="0" smtClean="0"/>
              </a:p>
              <a:p>
                <a:r>
                  <a:rPr lang="en-US" dirty="0" smtClean="0"/>
                  <a:t>Under the null, we can immediately replace the observations with ranks from 1, </a:t>
                </a:r>
                <a:r>
                  <a:rPr lang="is-IS" dirty="0" smtClean="0"/>
                  <a:t>…, n</a:t>
                </a:r>
                <a:endParaRPr lang="en-US" dirty="0" smtClean="0"/>
              </a:p>
              <a:p>
                <a:r>
                  <a:rPr lang="en-US" dirty="0" smtClean="0"/>
                  <a:t>(Here, 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>
                        <a:latin typeface="Cambria Math" charset="0"/>
                      </a:rPr>
                      <m:t>…</m:t>
                    </m:r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sum of the ranks for each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 groups divided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 natural test statistic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Like the rank-sum test, the alternative hypothesis is a bit nuanced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85774"/>
                <a:ext cx="9695638" cy="4444230"/>
              </a:xfrm>
              <a:blipFill rotWithShape="0">
                <a:blip r:embed="rId2"/>
                <a:stretch>
                  <a:fillRect l="-629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-Wallis test: </a:t>
            </a:r>
            <a:r>
              <a:rPr lang="en-US" dirty="0" smtClean="0"/>
              <a:t>P-values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85774"/>
                <a:ext cx="10490117" cy="444423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 smtClean="0"/>
                  <a:t>the </a:t>
                </a:r>
                <a:r>
                  <a:rPr lang="en-US" dirty="0" err="1" smtClean="0"/>
                  <a:t>Kruskal</a:t>
                </a:r>
                <a:r>
                  <a:rPr lang="en-US" dirty="0" smtClean="0"/>
                  <a:t>-Wallis test</a:t>
                </a:r>
                <a:r>
                  <a:rPr lang="en-US" dirty="0" smtClean="0"/>
                  <a:t>, </a:t>
                </a:r>
                <a:r>
                  <a:rPr lang="en-US" dirty="0" smtClean="0"/>
                  <a:t>the </a:t>
                </a:r>
                <a:r>
                  <a:rPr lang="en-US" dirty="0" smtClean="0"/>
                  <a:t>null hypothesis is in terms of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distributions</a:t>
                </a:r>
                <a:r>
                  <a:rPr lang="en-US" dirty="0" smtClean="0"/>
                  <a:t> instead of means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b="1" u="sng" cap="small" dirty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/>
                  <a:t> of the groups are all the same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: The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distributions</a:t>
                </a:r>
                <a:r>
                  <a:rPr lang="en-US" dirty="0" smtClean="0"/>
                  <a:t> </a:t>
                </a:r>
                <a:r>
                  <a:rPr lang="en-US" dirty="0"/>
                  <a:t>of the </a:t>
                </a:r>
                <a:r>
                  <a:rPr lang="en-US" dirty="0" smtClean="0"/>
                  <a:t>groups are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not</a:t>
                </a:r>
                <a:r>
                  <a:rPr lang="en-US" dirty="0" smtClean="0"/>
                  <a:t> all the same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There are two main ways in which p-values are commonly reported: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 normal approximation (which actually goes by the name of a ‘Chi-Squared’ distribution)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(We will return to what the ‘Chi-Squared’ distribution is next semester)</a:t>
                </a: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An exact p-value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 smtClean="0"/>
                  <a:t>(The actual sampling distribution of the ranks is every combination of assigning observations to the groups)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85774"/>
                <a:ext cx="10490117" cy="4444230"/>
              </a:xfrm>
              <a:blipFill rotWithShape="0">
                <a:blip r:embed="rId2"/>
                <a:stretch>
                  <a:fillRect l="-1395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B086-0FB5-404F-9DB0-02BE9E698E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13801</TotalTime>
  <Words>558</Words>
  <Application>Microsoft Macintosh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Cambria Math</vt:lpstr>
      <vt:lpstr>Arial</vt:lpstr>
      <vt:lpstr>_5371darrenPPtheme</vt:lpstr>
      <vt:lpstr>Comparisons Among Several Samples</vt:lpstr>
      <vt:lpstr>Rank-Sum Test: Review</vt:lpstr>
      <vt:lpstr>Rank-Sum Test: Discussion and Assumptions</vt:lpstr>
      <vt:lpstr>Rank-Sum Test: Hypotheses</vt:lpstr>
      <vt:lpstr>Kruskal-Wallis Test</vt:lpstr>
      <vt:lpstr>Kruskal-Wallis test</vt:lpstr>
      <vt:lpstr>Kruskal-Wallis test: Assumptions</vt:lpstr>
      <vt:lpstr>Kruskal-Wallis test: Hypotheses</vt:lpstr>
      <vt:lpstr>Kruskal-Wallis test: P-values</vt:lpstr>
      <vt:lpstr>Kruskal-Wallis test: Spock data</vt:lpstr>
      <vt:lpstr>Kruskal-Wallis test: P-values</vt:lpstr>
      <vt:lpstr>Welch’s T-Tools</vt:lpstr>
      <vt:lpstr>Creativity Study: Reminder</vt:lpstr>
      <vt:lpstr>Welch’s t-Test</vt:lpstr>
      <vt:lpstr>Welch’s ANOVA</vt:lpstr>
      <vt:lpstr>Welch’s ANOVA</vt:lpstr>
      <vt:lpstr>Additional ANOVA assumption checks</vt:lpstr>
      <vt:lpstr>Additional ANOVA assumption checks</vt:lpstr>
    </vt:vector>
  </TitlesOfParts>
  <Company>Southern Methodist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Sadler, Bivin Philip</dc:creator>
  <cp:lastModifiedBy>Homrighausen, Darren</cp:lastModifiedBy>
  <cp:revision>222</cp:revision>
  <cp:lastPrinted>2017-10-24T05:01:51Z</cp:lastPrinted>
  <dcterms:created xsi:type="dcterms:W3CDTF">2014-09-22T16:14:59Z</dcterms:created>
  <dcterms:modified xsi:type="dcterms:W3CDTF">2017-10-24T16:45:53Z</dcterms:modified>
</cp:coreProperties>
</file>