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98" r:id="rId2"/>
    <p:sldId id="299" r:id="rId3"/>
    <p:sldId id="258" r:id="rId4"/>
    <p:sldId id="300" r:id="rId5"/>
    <p:sldId id="285" r:id="rId6"/>
    <p:sldId id="273" r:id="rId7"/>
    <p:sldId id="274" r:id="rId8"/>
    <p:sldId id="320" r:id="rId9"/>
    <p:sldId id="286" r:id="rId10"/>
    <p:sldId id="260" r:id="rId11"/>
    <p:sldId id="284" r:id="rId12"/>
    <p:sldId id="321" r:id="rId13"/>
    <p:sldId id="261" r:id="rId14"/>
    <p:sldId id="302" r:id="rId15"/>
    <p:sldId id="303" r:id="rId16"/>
    <p:sldId id="304" r:id="rId17"/>
    <p:sldId id="322" r:id="rId18"/>
    <p:sldId id="317" r:id="rId19"/>
    <p:sldId id="318" r:id="rId20"/>
    <p:sldId id="269" r:id="rId21"/>
    <p:sldId id="271" r:id="rId22"/>
    <p:sldId id="319" r:id="rId23"/>
    <p:sldId id="29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2"/>
    <p:restoredTop sz="92463"/>
  </p:normalViewPr>
  <p:slideViewPr>
    <p:cSldViewPr>
      <p:cViewPr>
        <p:scale>
          <a:sx n="95" d="100"/>
          <a:sy n="95" d="100"/>
        </p:scale>
        <p:origin x="648" y="-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0FBE3-D8DD-6645-AA4C-48C1D6809F49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B3935-451C-DE4B-A46E-22261B8CC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22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B12A7-7F67-E941-B030-91A74E188E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98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B3935-451C-DE4B-A46E-22261B8CC6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3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3817-3F04-7243-AC6E-90F1F940ED53}" type="datetime1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9C4C-0F79-4749-AFF8-447D77CFD1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5E29-2636-DA42-9C70-C89A1EFE1903}" type="datetime1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9C4C-0F79-4749-AFF8-447D77CFD1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BF89-63FF-944B-A847-75563DFBA50B}" type="datetime1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9C4C-0F79-4749-AFF8-447D77CFD1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B8D2-A45C-E04D-903F-CD272E28F0EA}" type="datetime1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9C4C-0F79-4749-AFF8-447D77CFD1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1D51-5535-394C-820D-682AE9264D89}" type="datetime1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9C4C-0F79-4749-AFF8-447D77CFD1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158B-9A6A-9B4B-B392-096B3A261685}" type="datetime1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9C4C-0F79-4749-AFF8-447D77CFD1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5C55-2715-F048-AEC8-1521F98286A6}" type="datetime1">
              <a:rPr lang="en-US" smtClean="0"/>
              <a:t>10/27/17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9C4C-0F79-4749-AFF8-447D77CFD1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8C2E-1BD2-0D4C-8314-1D61BD14A11C}" type="datetime1">
              <a:rPr lang="en-US" smtClean="0"/>
              <a:t>10/27/17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9C4C-0F79-4749-AFF8-447D77CFD1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57BC-3762-F048-A5AF-1391D1F0A39B}" type="datetime1">
              <a:rPr lang="en-US" smtClean="0"/>
              <a:t>10/27/17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9C4C-0F79-4749-AFF8-447D77CFD1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E8D7E8D-D0CE-B445-9E83-7B4D2D4476C7}" type="datetime1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049C4C-0F79-4749-AFF8-447D77CFD1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2F3A7-C342-7842-A407-D6CD8917AEC1}" type="datetime1">
              <a:rPr lang="en-US" smtClean="0"/>
              <a:t>10/27/17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9C4C-0F79-4749-AFF8-447D77CFD1CE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C727617-949D-D34F-A078-569672EA1D20}" type="datetime1">
              <a:rPr lang="en-US" smtClean="0"/>
              <a:t>10/27/17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2049C4C-0F79-4749-AFF8-447D77CFD1C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70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4" Type="http://schemas.openxmlformats.org/officeDocument/2006/relationships/image" Target="../media/image250.png"/><Relationship Id="rId5" Type="http://schemas.openxmlformats.org/officeDocument/2006/relationships/image" Target="../media/image230.png"/><Relationship Id="rId6" Type="http://schemas.openxmlformats.org/officeDocument/2006/relationships/image" Target="../media/image260.png"/><Relationship Id="rId7" Type="http://schemas.openxmlformats.org/officeDocument/2006/relationships/image" Target="../media/image270.png"/><Relationship Id="rId8" Type="http://schemas.openxmlformats.org/officeDocument/2006/relationships/image" Target="../media/image290.png"/><Relationship Id="rId9" Type="http://schemas.openxmlformats.org/officeDocument/2006/relationships/image" Target="../media/image300.png"/><Relationship Id="rId10" Type="http://schemas.openxmlformats.org/officeDocument/2006/relationships/image" Target="../media/image310.png"/><Relationship Id="rId11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60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50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60.png"/><Relationship Id="rId6" Type="http://schemas.openxmlformats.org/officeDocument/2006/relationships/image" Target="../media/image30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390.png"/><Relationship Id="rId5" Type="http://schemas.openxmlformats.org/officeDocument/2006/relationships/image" Target="../media/image400.png"/><Relationship Id="rId6" Type="http://schemas.openxmlformats.org/officeDocument/2006/relationships/image" Target="../media/image42.png"/><Relationship Id="rId7" Type="http://schemas.openxmlformats.org/officeDocument/2006/relationships/image" Target="../media/image420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8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4" Type="http://schemas.openxmlformats.org/officeDocument/2006/relationships/image" Target="../media/image78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3.png"/><Relationship Id="rId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28.png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Linear Combinations and Multiple Comparisons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633162" cy="1335580"/>
          </a:xfrm>
        </p:spPr>
        <p:txBody>
          <a:bodyPr>
            <a:normAutofit/>
          </a:bodyPr>
          <a:lstStyle/>
          <a:p>
            <a:r>
              <a:rPr lang="en-US" dirty="0" smtClean="0"/>
              <a:t>Contrasts</a:t>
            </a:r>
          </a:p>
          <a:p>
            <a:r>
              <a:rPr lang="en-US" dirty="0" smtClean="0"/>
              <a:t>(Note: Skip the ”linear trends” </a:t>
            </a:r>
            <a:r>
              <a:rPr lang="en-US" dirty="0" err="1" smtClean="0"/>
              <a:t>subSection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9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846721"/>
            <a:ext cx="2601824" cy="202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2960" y="5685054"/>
                <a:ext cx="539397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𝛾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=1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𝑎𝑚𝑝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−1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𝐶𝑟𝑢𝑡𝑐h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b="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𝐻𝑒𝑎𝑟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b="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0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𝑁𝑜𝑛𝑒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−1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𝑊h𝑒𝑒𝑙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5685054"/>
                <a:ext cx="5393977" cy="390748"/>
              </a:xfrm>
              <a:prstGeom prst="rect">
                <a:avLst/>
              </a:prstGeom>
              <a:blipFill rotWithShape="0">
                <a:blip r:embed="rId3"/>
                <a:stretch>
                  <a:fillRect t="-37500" b="-85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971088" y="5557262"/>
                <a:ext cx="13090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: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𝛾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=0 </m:t>
                      </m:r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𝛾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≠0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088" y="5557262"/>
                <a:ext cx="1309012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54717" b="-27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22960" y="1846721"/>
                <a:ext cx="4123629" cy="11091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: 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𝐴𝑚𝑝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𝐻𝑒𝑎𝑟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𝐶𝑟𝑢𝑡𝑐h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𝑊h𝑒𝑒𝑙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: 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𝐴𝑚𝑝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𝐻𝑒𝑎𝑟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≠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𝐶𝑟𝑢𝑡𝑐h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𝑊h𝑒𝑒𝑙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846721"/>
                <a:ext cx="4123629" cy="110915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22960" y="4594080"/>
                <a:ext cx="4360681" cy="689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𝐴𝑚𝑝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𝐻𝑒𝑎𝑟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𝐶𝑟𝑢𝑡𝑐h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𝑊h𝑒𝑒𝑙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𝐴𝑚𝑝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𝐻𝑒𝑎𝑟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𝐶𝑟𝑢𝑡𝑐h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𝑊h𝑒𝑒𝑙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4594080"/>
                <a:ext cx="4360681" cy="689163"/>
              </a:xfrm>
              <a:prstGeom prst="rect">
                <a:avLst/>
              </a:prstGeom>
              <a:blipFill rotWithShape="0">
                <a:blip r:embed="rId6"/>
                <a:stretch>
                  <a:fillRect t="-21239" b="-47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Handicap &amp; Capability Study: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More Specific Questions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22960" y="3308980"/>
                <a:ext cx="4405758" cy="11020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: 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𝐴𝑚𝑝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𝐻𝑒𝑎𝑟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𝐶𝑟𝑢𝑡𝑐h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𝑊h𝑒𝑒𝑙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: 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𝐴𝑚𝑝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𝐻𝑒𝑎𝑟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𝐶𝑟𝑢𝑡𝑐h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𝑊h𝑒𝑒𝑙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≠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US" i="1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3308980"/>
                <a:ext cx="4405758" cy="11020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26984" y="2894444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↕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984" y="2894444"/>
                <a:ext cx="344966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525620" y="4311499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↕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620" y="4311499"/>
                <a:ext cx="344966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555550" y="5410395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↕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50" y="5410395"/>
                <a:ext cx="344966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249046" y="5685054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↔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046" y="5685054"/>
                <a:ext cx="450764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886113" y="5247384"/>
            <a:ext cx="115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cap="small" dirty="0" smtClean="0">
                <a:solidFill>
                  <a:srgbClr val="FF0000"/>
                </a:solidFill>
              </a:rPr>
              <a:t>(contrast)</a:t>
            </a:r>
            <a:endParaRPr lang="en-US" b="1" u="sng" cap="small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9C4C-0F79-4749-AFF8-447D77CFD1CE}" type="slidenum">
              <a:rPr lang="en-US" smtClean="0"/>
              <a:t>10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620000" y="4953000"/>
            <a:ext cx="228600" cy="75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39635" y="4652682"/>
            <a:ext cx="105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“gamma”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6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4" grpId="0"/>
      <p:bldP spid="17" grpId="0"/>
      <p:bldP spid="11" grpId="0"/>
      <p:bldP spid="7" grpId="0"/>
      <p:bldP spid="13" grpId="0"/>
      <p:bldP spid="16" grpId="0"/>
      <p:bldP spid="18" grpId="0"/>
      <p:bldP spid="9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2591446"/>
            <a:ext cx="379226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3285095"/>
            <a:ext cx="4286250" cy="97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1905646"/>
            <a:ext cx="40073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57800" y="1998642"/>
                <a:ext cx="35634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(Constraint: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⋯+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998642"/>
                <a:ext cx="356347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541" t="-98333" r="-514" b="-1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6400" y="4242107"/>
                <a:ext cx="6107954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ea typeface="Cambria Math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𝛾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=1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𝐴𝑚𝑝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−1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𝐶𝑟𝑢𝑡𝑐h</m:t>
                        </m:r>
                      </m:sub>
                    </m:sSub>
                  </m:oMath>
                </a14:m>
                <a:r>
                  <a:rPr lang="en-US" b="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𝐻𝑒𝑎𝑟</m:t>
                        </m:r>
                      </m:sub>
                    </m:sSub>
                  </m:oMath>
                </a14:m>
                <a:r>
                  <a:rPr lang="en-US" b="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0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𝑁𝑜𝑛𝑒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−1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𝑊h𝑒𝑒𝑙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242107"/>
                <a:ext cx="6107954" cy="390748"/>
              </a:xfrm>
              <a:prstGeom prst="rect">
                <a:avLst/>
              </a:prstGeom>
              <a:blipFill rotWithShape="0">
                <a:blip r:embed="rId6"/>
                <a:stretch>
                  <a:fillRect l="-798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Combinations &amp; Contrasts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3590121"/>
            <a:ext cx="299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(this requires independence)</a:t>
            </a:r>
            <a:endParaRPr lang="en-US" b="1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05511" y="5491902"/>
                <a:ext cx="5162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(This has an approximate t-distribution w/ </a:t>
                </a:r>
                <a:r>
                  <a:rPr lang="en-US" dirty="0" err="1" smtClean="0"/>
                  <a:t>df</a:t>
                </a:r>
                <a:r>
                  <a:rPr lang="en-US" dirty="0" smtClean="0"/>
                  <a:t> =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𝐼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511" y="5491902"/>
                <a:ext cx="516256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063" t="-98333" r="-118" b="-1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05511" y="4888194"/>
                <a:ext cx="3590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The test statistic is t = (g-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)/SE(g) 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511" y="4888194"/>
                <a:ext cx="359091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52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75565" y="5859232"/>
                <a:ext cx="2491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(In </a:t>
                </a:r>
                <a:r>
                  <a:rPr lang="en-US" dirty="0" smtClean="0"/>
                  <a:t>this case,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𝑛</m:t>
                    </m:r>
                    <m:r>
                      <a:rPr lang="en-US" i="1">
                        <a:latin typeface="Cambria Math" charset="0"/>
                      </a:rPr>
                      <m:t>−</m:t>
                    </m:r>
                    <m:r>
                      <a:rPr lang="en-US" i="1">
                        <a:latin typeface="Cambria Math" charset="0"/>
                      </a:rPr>
                      <m:t>𝐼</m:t>
                    </m:r>
                  </m:oMath>
                </a14:m>
                <a:r>
                  <a:rPr lang="en-US" dirty="0" smtClean="0"/>
                  <a:t> = 65) 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565" y="5859232"/>
                <a:ext cx="2491195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200" t="-8197" r="-9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3200400" y="1371600"/>
            <a:ext cx="2967678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124200" y="914400"/>
            <a:ext cx="1491020" cy="1084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9C4C-0F79-4749-AFF8-447D77CFD1CE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40480" y="4719935"/>
                <a:ext cx="25699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= 0 in the current example)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480" y="4719935"/>
                <a:ext cx="2569920" cy="646331"/>
              </a:xfrm>
              <a:prstGeom prst="rect">
                <a:avLst/>
              </a:prstGeom>
              <a:blipFill rotWithShape="0">
                <a:blip r:embed="rId10"/>
                <a:stretch>
                  <a:fillRect l="-1896" t="-4717" r="-355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51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2591446"/>
            <a:ext cx="379226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3285095"/>
            <a:ext cx="4286250" cy="97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1905646"/>
            <a:ext cx="40073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57800" y="1998642"/>
                <a:ext cx="35634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(Constraint: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 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⋯+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998642"/>
                <a:ext cx="356347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541" t="-98333" r="-514" b="-1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Combinations &amp; Contrasts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3590121"/>
            <a:ext cx="299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(this requires independence)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9C4C-0F79-4749-AFF8-447D77CFD1CE}" type="slidenum">
              <a:rPr lang="en-US" smtClean="0"/>
              <a:t>12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22960" y="4578402"/>
            <a:ext cx="5056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How do we get the pooled variance estimator?</a:t>
            </a:r>
            <a:endParaRPr lang="en-US" sz="2000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662" y="4978512"/>
            <a:ext cx="4805338" cy="136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62" y="5171249"/>
            <a:ext cx="3695700" cy="9779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7006176" y="5660199"/>
            <a:ext cx="918624" cy="283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4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50529"/>
            <a:ext cx="2947565" cy="2299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5394023" y="4027776"/>
            <a:ext cx="3649542" cy="1504064"/>
            <a:chOff x="5577144" y="4953000"/>
            <a:chExt cx="3323712" cy="1447800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7144" y="4953000"/>
              <a:ext cx="3323712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7166465" y="6172200"/>
              <a:ext cx="529735" cy="152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77276" y="3457453"/>
                <a:ext cx="5126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g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4.4−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5.9</m:t>
                    </m:r>
                  </m:oMath>
                </a14:m>
                <a:r>
                  <a:rPr lang="en-US" dirty="0" smtClean="0"/>
                  <a:t> + (1)4.1 + (0)4.9 – (1)5.3 =  - 2.8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76" y="3457453"/>
                <a:ext cx="5126788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r="-1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41666" y="3790346"/>
                <a:ext cx="5099794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SE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g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2.666</m:t>
                          </m:r>
                        </m:e>
                      </m:rad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14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14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14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14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14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=.87</m:t>
                      </m:r>
                      <m:r>
                        <a:rPr lang="en-US" b="0" i="1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66" y="3790346"/>
                <a:ext cx="5099794" cy="9106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814" y="5561331"/>
            <a:ext cx="2054715" cy="410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77276" y="2798113"/>
                <a:ext cx="5252913" cy="6942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𝛾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=1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𝐴𝑚𝑝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−1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𝐶𝑟𝑢𝑡𝑐h</m:t>
                        </m:r>
                      </m:sub>
                    </m:sSub>
                  </m:oMath>
                </a14:m>
                <a:r>
                  <a:rPr lang="en-US" b="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𝐻𝑒𝑎𝑟</m:t>
                        </m:r>
                      </m:sub>
                    </m:sSub>
                  </m:oMath>
                </a14:m>
                <a:r>
                  <a:rPr lang="en-US" b="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0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𝑁𝑜𝑛𝑒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−1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𝑊h𝑒𝑒𝑙</m:t>
                        </m:r>
                      </m:sub>
                    </m:sSub>
                  </m:oMath>
                </a14:m>
                <a:endParaRPr lang="en-US" dirty="0" smtClean="0">
                  <a:ea typeface="Cambria Math"/>
                </a:endParaRPr>
              </a:p>
              <a:p>
                <a:r>
                  <a:rPr lang="en-US" dirty="0">
                    <a:ea typeface="Cambria Math"/>
                  </a:rPr>
                  <a:t>g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  <a:ea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=1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𝐴𝑚𝑝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−1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𝐶𝑟𝑢𝑡𝑐h</m:t>
                        </m:r>
                      </m:sub>
                    </m:sSub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+1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𝐻𝑒𝑎𝑟</m:t>
                        </m:r>
                      </m:sub>
                    </m:sSub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+0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𝑁𝑜𝑛𝑒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−1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𝑊h𝑒𝑒𝑙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76" y="2798113"/>
                <a:ext cx="5252913" cy="694229"/>
              </a:xfrm>
              <a:prstGeom prst="rect">
                <a:avLst/>
              </a:prstGeom>
              <a:blipFill rotWithShape="0">
                <a:blip r:embed="rId7"/>
                <a:stretch>
                  <a:fillRect l="-928" t="-7895" b="-6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33399" y="5076580"/>
            <a:ext cx="5396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evidence that the sum of points assigned to Amp &amp; Hear handicaps is smaller than </a:t>
            </a:r>
            <a:r>
              <a:rPr lang="en-US" smtClean="0"/>
              <a:t>the sum of </a:t>
            </a:r>
            <a:r>
              <a:rPr lang="en-US" dirty="0" smtClean="0"/>
              <a:t>points assigned to Crutch &amp; Wheel handicaps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59347" y="1799858"/>
                <a:ext cx="4001801" cy="689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: 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𝐴𝑚𝑝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𝐻𝑒𝑎𝑟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𝐶𝑟𝑢𝑡𝑐h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𝑊h𝑒𝑒𝑙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𝐴𝑚𝑝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𝐻𝑒𝑎𝑟</m:t>
                          </m:r>
                          <m:r>
                            <a:rPr lang="en-US" i="1">
                              <a:latin typeface="Cambria Math" charset="0"/>
                              <a:ea typeface="Cambria Math"/>
                            </a:rPr>
                            <m:t> 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𝐶𝑟𝑢𝑡𝑐h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𝑊h𝑒𝑒𝑙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47" y="1799858"/>
                <a:ext cx="4001801" cy="689163"/>
              </a:xfrm>
              <a:prstGeom prst="rect">
                <a:avLst/>
              </a:prstGeom>
              <a:blipFill rotWithShape="0">
                <a:blip r:embed="rId8"/>
                <a:stretch>
                  <a:fillRect t="-50442" b="-47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itle 5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/>
              <a:t>Handicap &amp; Capability Study: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Hand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3" idx="1"/>
          </p:cNvCxnSpPr>
          <p:nvPr/>
        </p:nvCxnSpPr>
        <p:spPr>
          <a:xfrm flipH="1" flipV="1">
            <a:off x="1954125" y="4433509"/>
            <a:ext cx="5185023" cy="940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133600" y="4245695"/>
            <a:ext cx="5436183" cy="34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33399" y="5941963"/>
                <a:ext cx="69018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(95% t-tools CI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−2.78577 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b="0" i="1" smtClean="0">
                        <a:latin typeface="Cambria Math" charset="0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1.9971</m:t>
                    </m:r>
                    <m:r>
                      <a:rPr lang="en-US" b="0" i="1" smtClean="0">
                        <a:latin typeface="Cambria Math" charset="0"/>
                        <a:ea typeface="Cambria Math"/>
                      </a:rPr>
                      <m:t>)(0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.87286</m:t>
                    </m:r>
                    <m:r>
                      <a:rPr lang="en-US" b="0" i="1" smtClean="0">
                        <a:latin typeface="Cambria Math" charset="0"/>
                        <a:ea typeface="Cambria Math"/>
                      </a:rPr>
                      <m:t>)</m:t>
                    </m:r>
                    <m:r>
                      <a:rPr lang="en-US" i="1">
                        <a:latin typeface="Cambria Math" charset="0"/>
                        <a:ea typeface="Cambria Math"/>
                      </a:rPr>
                      <m:t>= </m:t>
                    </m:r>
                  </m:oMath>
                </a14:m>
                <a:r>
                  <a:rPr lang="en-US" dirty="0"/>
                  <a:t>(-4.529, -1.043</a:t>
                </a:r>
                <a:r>
                  <a:rPr lang="en-US" dirty="0" smtClean="0"/>
                  <a:t>) 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9" y="5941963"/>
                <a:ext cx="6901889" cy="646331"/>
              </a:xfrm>
              <a:prstGeom prst="rect">
                <a:avLst/>
              </a:prstGeom>
              <a:blipFill rotWithShape="0">
                <a:blip r:embed="rId9"/>
                <a:stretch>
                  <a:fillRect l="-706" t="-55660" b="-26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9C4C-0F79-4749-AFF8-447D77CFD1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6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Handicap &amp; Capability Study: </a:t>
            </a:r>
            <a:br>
              <a:rPr lang="en-US" dirty="0"/>
            </a:br>
            <a:r>
              <a:rPr lang="en-US" dirty="0" smtClean="0"/>
              <a:t>In SAS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795070"/>
            <a:ext cx="4114800" cy="28254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800600"/>
            <a:ext cx="8458200" cy="140644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9C4C-0F79-4749-AFF8-447D77CFD1CE}" type="slidenum">
              <a:rPr lang="en-US" smtClean="0"/>
              <a:t>14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22960" y="3962400"/>
            <a:ext cx="320040" cy="175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6359" y="2784483"/>
            <a:ext cx="18310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SAS, “contrast” is only a test while “estimate” also gives </a:t>
            </a:r>
            <a:r>
              <a:rPr lang="en-US" smtClean="0"/>
              <a:t>an estimate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5209214"/>
            <a:ext cx="5549900" cy="9017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60040"/>
            <a:ext cx="8458200" cy="14064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Handicap &amp; Capability Study: </a:t>
            </a:r>
            <a:br>
              <a:rPr lang="en-US" dirty="0"/>
            </a:br>
            <a:r>
              <a:rPr lang="en-US" dirty="0" smtClean="0"/>
              <a:t>In SAS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4361124"/>
            <a:ext cx="6045200" cy="4953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981200" y="2590800"/>
            <a:ext cx="2762250" cy="1770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81200" y="2762308"/>
            <a:ext cx="1604010" cy="293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81200" y="2895600"/>
            <a:ext cx="1604010" cy="312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30338" y="3165598"/>
                <a:ext cx="525291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𝛾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=1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𝐴𝑚𝑝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−1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𝐶𝑟𝑢𝑡𝑐h</m:t>
                        </m:r>
                      </m:sub>
                    </m:sSub>
                  </m:oMath>
                </a14:m>
                <a:r>
                  <a:rPr lang="en-US" b="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𝐻𝑒𝑎𝑟</m:t>
                        </m:r>
                      </m:sub>
                    </m:sSub>
                  </m:oMath>
                </a14:m>
                <a:r>
                  <a:rPr lang="en-US" b="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0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𝑁𝑜𝑛𝑒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−1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𝑊h𝑒𝑒𝑙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338" y="3165598"/>
                <a:ext cx="5252913" cy="390748"/>
              </a:xfrm>
              <a:prstGeom prst="rect">
                <a:avLst/>
              </a:prstGeom>
              <a:blipFill rotWithShape="0"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130338" y="3608622"/>
                <a:ext cx="5958234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𝛾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  <a:ea typeface="Cambria Math"/>
                      </a:rPr>
                      <m:t>0.5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𝐴𝑚𝑝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  <a:ea typeface="Cambria Math"/>
                      </a:rPr>
                      <m:t>0.5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𝐶𝑟𝑢𝑡𝑐h</m:t>
                        </m:r>
                      </m:sub>
                    </m:sSub>
                  </m:oMath>
                </a14:m>
                <a:r>
                  <a:rPr lang="en-US" b="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  <a:ea typeface="Cambria Math"/>
                      </a:rPr>
                      <m:t>0.5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𝐻𝑒𝑎𝑟</m:t>
                        </m:r>
                      </m:sub>
                    </m:sSub>
                  </m:oMath>
                </a14:m>
                <a:r>
                  <a:rPr lang="en-US" b="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0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𝑁𝑜𝑛𝑒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  <a:ea typeface="Cambria Math"/>
                      </a:rPr>
                      <m:t>0.5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𝑊h𝑒𝑒𝑙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338" y="3608622"/>
                <a:ext cx="5958234" cy="390748"/>
              </a:xfrm>
              <a:prstGeom prst="rect">
                <a:avLst/>
              </a:prstGeom>
              <a:blipFill rotWithShape="0"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urved Right Arrow 22"/>
          <p:cNvSpPr/>
          <p:nvPr/>
        </p:nvSpPr>
        <p:spPr>
          <a:xfrm rot="21312705">
            <a:off x="762000" y="2692653"/>
            <a:ext cx="381000" cy="133237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Right Arrow 23"/>
          <p:cNvSpPr/>
          <p:nvPr/>
        </p:nvSpPr>
        <p:spPr>
          <a:xfrm>
            <a:off x="952500" y="2895600"/>
            <a:ext cx="190500" cy="57082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9C4C-0F79-4749-AFF8-447D77CFD1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4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Handicap &amp; Capability Study: </a:t>
            </a:r>
            <a:br>
              <a:rPr lang="en-US" dirty="0"/>
            </a:br>
            <a:r>
              <a:rPr lang="en-US" dirty="0"/>
              <a:t>In SAS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1845734"/>
            <a:ext cx="5549900" cy="901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0774" y="3048000"/>
            <a:ext cx="7565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evidence that the average points assigned to Amp &amp; Hear handicaps is smaller than the average points assigned to Crutch &amp; Wheel handicaps (pooled t-tools linear contrast p-value of 0.0022).  We estimate that this difference is -1.39 pts with an associated 99% confidence interval of….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4253" y="5927827"/>
            <a:ext cx="699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(-1.39-(2.65)*(</a:t>
            </a:r>
            <a:r>
              <a:rPr lang="en-US" dirty="0"/>
              <a:t>0.436), -</a:t>
            </a:r>
            <a:r>
              <a:rPr lang="en-US" dirty="0" smtClean="0"/>
              <a:t>1.39+(2.65</a:t>
            </a:r>
            <a:r>
              <a:rPr lang="en-US" dirty="0"/>
              <a:t>)*(0.436</a:t>
            </a:r>
            <a:r>
              <a:rPr lang="en-US" dirty="0" smtClean="0"/>
              <a:t>)) = (</a:t>
            </a:r>
            <a:r>
              <a:rPr lang="hr-HR" dirty="0"/>
              <a:t>-2.5454 -</a:t>
            </a:r>
            <a:r>
              <a:rPr lang="hr-HR" dirty="0" smtClean="0"/>
              <a:t>0.2346)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" y="4271759"/>
            <a:ext cx="4597400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717463"/>
            <a:ext cx="1054100" cy="482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9C4C-0F79-4749-AFF8-447D77CFD1CE}" type="slidenum">
              <a:rPr lang="en-US" smtClean="0"/>
              <a:t>16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428" y="1377820"/>
            <a:ext cx="5245100" cy="241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22" y="1810492"/>
            <a:ext cx="7454900" cy="9906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7347419" y="1549238"/>
            <a:ext cx="653581" cy="44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61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 to Spock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839AA6-FA43-43D2-AC30-6B73533D2B62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177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Spock </a:t>
            </a:r>
            <a:r>
              <a:rPr lang="en-US" smtClean="0"/>
              <a:t>Trial (Reminder)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966913"/>
            <a:ext cx="8412999" cy="3138487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 To test the claim, the Spock Judge’s (which we will call S) recent venires are compared with 6 other Judge’s recent venires (which we notate A to F)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 There are two key questions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b="1" dirty="0" smtClean="0"/>
              <a:t>Is there evidence that women are unrepresented on S’s venire relative to A to F’s?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Is there evidence of a difference in women’s representation on A to F’s venire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158" y="103362"/>
            <a:ext cx="1309841" cy="1686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6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 the Question Statistically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b="1" dirty="0"/>
              <a:t>Is there evidence that women are unrepresented on S’s venire relative to </a:t>
            </a:r>
            <a:r>
              <a:rPr lang="en-US" b="1" dirty="0" smtClean="0"/>
              <a:t>A-F?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2959" y="2275238"/>
            <a:ext cx="8458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question can be quantified in a few ways: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Does </a:t>
            </a:r>
            <a:r>
              <a:rPr lang="en-US" dirty="0"/>
              <a:t>the mean % of females of the Spock Judge’s venires equal </a:t>
            </a:r>
            <a:r>
              <a:rPr lang="en-US" dirty="0" smtClean="0"/>
              <a:t>the mean </a:t>
            </a:r>
            <a:r>
              <a:rPr lang="en-US" dirty="0"/>
              <a:t>% for the A-F judges?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Does the mean % of females of the Spock Judge’s venires equal the average of the mean % for the A-F judges?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331727" y="4860561"/>
                <a:ext cx="4949432" cy="13756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: </m:t>
                      </m:r>
                      <m:sSub>
                        <m:sSubPr>
                          <m:ctrlPr>
                            <a:rPr lang="el-GR" b="0" i="1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 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/>
                                  <a:ea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/>
                                  <a:ea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/>
                                  <a:ea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/>
                                  <a:ea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/>
                                  <a:ea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/>
                                  <a:ea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6</m:t>
                          </m:r>
                        </m:den>
                      </m:f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: </m:t>
                      </m:r>
                      <m:sSub>
                        <m:sSubPr>
                          <m:ctrlPr>
                            <a:rPr lang="el-GR" b="0" i="1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 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/>
                                  <a:ea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/>
                                  <a:ea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/>
                                  <a:ea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/>
                                  <a:ea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/>
                                  <a:ea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/>
                                  <a:ea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6</m:t>
                          </m:r>
                        </m:den>
                      </m:f>
                      <m:r>
                        <a:rPr lang="en-US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727" y="4860561"/>
                <a:ext cx="4949432" cy="13756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0910" y="3255446"/>
                <a:ext cx="213026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: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m:oMathPara>
                </a14:m>
                <a:endParaRPr lang="en-US" sz="20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: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910" y="3255446"/>
                <a:ext cx="2130263" cy="707886"/>
              </a:xfrm>
              <a:prstGeom prst="rect">
                <a:avLst/>
              </a:prstGeom>
              <a:blipFill rotWithShape="0">
                <a:blip r:embed="rId3"/>
                <a:stretch>
                  <a:fillRect t="-54310" b="-7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9C4C-0F79-4749-AFF8-447D77CFD1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78866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 ANOVA provides a test for the equality of several means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 The main weaknesses are</a:t>
            </a:r>
          </a:p>
          <a:p>
            <a:pPr lvl="1">
              <a:buFont typeface="Arial" charset="0"/>
              <a:buChar char="•"/>
            </a:pPr>
            <a:r>
              <a:rPr lang="en-US" sz="2000" dirty="0" smtClean="0"/>
              <a:t>it doesn’t tell us </a:t>
            </a:r>
            <a:r>
              <a:rPr lang="en-US" sz="2000" b="1" dirty="0" smtClean="0">
                <a:solidFill>
                  <a:srgbClr val="FF0000"/>
                </a:solidFill>
              </a:rPr>
              <a:t>which</a:t>
            </a:r>
            <a:r>
              <a:rPr lang="en-US" sz="2000" dirty="0" smtClean="0"/>
              <a:t> means are different</a:t>
            </a:r>
          </a:p>
          <a:p>
            <a:pPr lvl="1">
              <a:buFont typeface="Arial" charset="0"/>
              <a:buChar char="•"/>
            </a:pPr>
            <a:r>
              <a:rPr lang="en-US" sz="2000" dirty="0" smtClean="0"/>
              <a:t>It doesn’t account for any </a:t>
            </a:r>
            <a:r>
              <a:rPr lang="en-US" sz="2000" b="1" dirty="0" smtClean="0">
                <a:solidFill>
                  <a:srgbClr val="FF0000"/>
                </a:solidFill>
              </a:rPr>
              <a:t>structure</a:t>
            </a:r>
            <a:r>
              <a:rPr lang="en-US" sz="2000" dirty="0" smtClean="0"/>
              <a:t> in the groups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The downside to this more refined analysis is that we need to control for the number of comparisons we end up making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We need to develop additional techniques for making more specific comparisons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3733800"/>
            <a:ext cx="548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(Example: Is the average treatment effect across 3 levels of treatments different </a:t>
            </a:r>
            <a:r>
              <a:rPr lang="en-US" sz="2000" dirty="0" smtClean="0"/>
              <a:t>than </a:t>
            </a:r>
            <a:r>
              <a:rPr lang="en-US" sz="2000" dirty="0"/>
              <a:t>the placebo?)</a:t>
            </a:r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9C4C-0F79-4749-AFF8-447D77CFD1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5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70168"/>
            <a:ext cx="8229600" cy="2667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we proceed under the assumption that the mean % of women for judges A-F are equal, we can test whether the Spock judge has a mean % different than the other judges by testing: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54406" y="4244565"/>
            <a:ext cx="36151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strong evidence to support the claim that the mean % of women in the Spock judge’s venires does not equal the mean % for the other 6 judges</a:t>
            </a:r>
            <a:r>
              <a:rPr lang="en-US" dirty="0"/>
              <a:t> </a:t>
            </a:r>
            <a:r>
              <a:rPr lang="en-US" dirty="0" smtClean="0"/>
              <a:t>(one-way ANOVA p-value &lt;0.0001) </a:t>
            </a:r>
            <a:r>
              <a:rPr lang="en-US" dirty="0" smtClean="0">
                <a:solidFill>
                  <a:srgbClr val="FF0000"/>
                </a:solidFill>
              </a:rPr>
              <a:t>if the other judges are assumed to have the same mean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 smtClean="0"/>
              <a:t>Framing the Question Statistically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38016" y="2849725"/>
                <a:ext cx="213026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: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m:oMathPara>
                </a14:m>
                <a:endParaRPr lang="en-US" sz="20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: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16" y="2849725"/>
                <a:ext cx="2130263" cy="707886"/>
              </a:xfrm>
              <a:prstGeom prst="rect">
                <a:avLst/>
              </a:prstGeom>
              <a:blipFill rotWithShape="0">
                <a:blip r:embed="rId3"/>
                <a:stretch>
                  <a:fillRect t="-53846" b="-6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rved Right Arrow 1"/>
          <p:cNvSpPr/>
          <p:nvPr/>
        </p:nvSpPr>
        <p:spPr>
          <a:xfrm rot="21157173">
            <a:off x="451821" y="3338949"/>
            <a:ext cx="332984" cy="20011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Right Arrow 10"/>
          <p:cNvSpPr/>
          <p:nvPr/>
        </p:nvSpPr>
        <p:spPr>
          <a:xfrm rot="21157173">
            <a:off x="166323" y="3032390"/>
            <a:ext cx="581589" cy="262704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9C4C-0F79-4749-AFF8-447D77CFD1CE}" type="slidenum">
              <a:rPr lang="en-US" smtClean="0"/>
              <a:t>20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alphaModFix amt="26000"/>
          </a:blip>
          <a:stretch>
            <a:fillRect/>
          </a:stretch>
        </p:blipFill>
        <p:spPr>
          <a:xfrm>
            <a:off x="6711425" y="378397"/>
            <a:ext cx="2341135" cy="58509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901" y="2840318"/>
            <a:ext cx="4419600" cy="9271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6400800" y="609600"/>
            <a:ext cx="2268710" cy="259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0" y="4725204"/>
            <a:ext cx="4095058" cy="91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3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4" y="4502173"/>
            <a:ext cx="6769100" cy="6731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58" b="26448"/>
          <a:stretch/>
        </p:blipFill>
        <p:spPr bwMode="auto">
          <a:xfrm>
            <a:off x="5181600" y="5187314"/>
            <a:ext cx="3962400" cy="1145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87" y="3886200"/>
            <a:ext cx="6647657" cy="6603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22960" y="1659100"/>
                <a:ext cx="4603888" cy="1138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: </m:t>
                      </m:r>
                      <m:sSub>
                        <m:sSubPr>
                          <m:ctrlPr>
                            <a:rPr lang="el-GR" b="0" i="1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 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/>
                                  <a:ea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/>
                                  <a:ea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/>
                                  <a:ea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/>
                                  <a:ea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/>
                                  <a:ea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/>
                                  <a:ea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6</m:t>
                          </m:r>
                        </m:den>
                      </m:f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: </m:t>
                      </m:r>
                      <m:sSub>
                        <m:sSubPr>
                          <m:ctrlPr>
                            <a:rPr lang="el-GR" b="0" i="1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  <a:ea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 </m:t>
                      </m:r>
                      <m:f>
                        <m:fPr>
                          <m:ctrlPr>
                            <a:rPr lang="en-US" b="0" i="1" smtClean="0"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/>
                                  <a:ea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/>
                                  <a:ea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/>
                                  <a:ea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/>
                                  <a:ea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/>
                                  <a:ea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/>
                                  <a:ea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6</m:t>
                          </m:r>
                        </m:den>
                      </m:f>
                      <m:r>
                        <a:rPr lang="en-US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659100"/>
                <a:ext cx="4603888" cy="11389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 smtClean="0"/>
              <a:t>Framing the Question Statistically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43070" y="5562600"/>
            <a:ext cx="1220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Compare to: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671391" y="5816025"/>
                <a:ext cx="17388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:</m:t>
                      </m:r>
                      <m:r>
                        <a:rPr lang="en-US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m:oMathPara>
                </a14:m>
                <a:endParaRPr lang="en-US" sz="16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:</m:t>
                      </m:r>
                      <m:sSub>
                        <m:sSubPr>
                          <m:ctrlPr>
                            <a:rPr lang="en-US" sz="16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391" y="5816025"/>
                <a:ext cx="1738809" cy="584775"/>
              </a:xfrm>
              <a:prstGeom prst="rect">
                <a:avLst/>
              </a:prstGeom>
              <a:blipFill rotWithShape="0">
                <a:blip r:embed="rId6"/>
                <a:stretch>
                  <a:fillRect t="-50000" b="-6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9C4C-0F79-4749-AFF8-447D77CFD1CE}" type="slidenum">
              <a:rPr lang="en-US" smtClean="0"/>
              <a:t>21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553200" y="4449055"/>
            <a:ext cx="1778700" cy="11135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" y="2763006"/>
            <a:ext cx="9144000" cy="1199394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5324787" y="4449055"/>
            <a:ext cx="934145" cy="5770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6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23" y="1907442"/>
            <a:ext cx="5415598" cy="1502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24" y="3860579"/>
            <a:ext cx="5415598" cy="154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3836379" y="4631505"/>
            <a:ext cx="1040421" cy="3214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09800" y="5893791"/>
                <a:ext cx="4419600" cy="395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47.806288</m:t>
                        </m:r>
                      </m:e>
                    </m:rad>
                    <m:r>
                      <a:rPr lang="en-US" b="0" i="0" smtClean="0">
                        <a:latin typeface="Cambria Math"/>
                      </a:rPr>
                      <m:t>=6.91421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893791"/>
                <a:ext cx="4419600" cy="395429"/>
              </a:xfrm>
              <a:prstGeom prst="rect">
                <a:avLst/>
              </a:prstGeom>
              <a:blipFill rotWithShape="0">
                <a:blip r:embed="rId4"/>
                <a:stretch>
                  <a:fillRect t="-56923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Pooled Standard Deviation Estimator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344180" y="2228721"/>
                <a:ext cx="213026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: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m:oMathPara>
                </a14:m>
                <a:endParaRPr lang="en-US" sz="2000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: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180" y="2228721"/>
                <a:ext cx="2130263" cy="707886"/>
              </a:xfrm>
              <a:prstGeom prst="rect">
                <a:avLst/>
              </a:prstGeom>
              <a:blipFill rotWithShape="0">
                <a:blip r:embed="rId5"/>
                <a:stretch>
                  <a:fillRect t="-55172" b="-69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344180" y="4245114"/>
                <a:ext cx="287078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</m:oMath>
                  </m:oMathPara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: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180" y="4245114"/>
                <a:ext cx="2870786" cy="707886"/>
              </a:xfrm>
              <a:prstGeom prst="rect">
                <a:avLst/>
              </a:prstGeom>
              <a:blipFill rotWithShape="0">
                <a:blip r:embed="rId6"/>
                <a:stretch>
                  <a:fillRect t="-55556" b="-6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22960" y="5503494"/>
            <a:ext cx="763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pooled standard deviation estimator is from the largest possible full model: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9C4C-0F79-4749-AFF8-447D77CFD1CE}" type="slidenum">
              <a:rPr lang="en-US" smtClean="0"/>
              <a:t>22</a:t>
            </a:fld>
            <a:endParaRPr lang="en-US"/>
          </a:p>
        </p:txBody>
      </p:sp>
      <p:cxnSp>
        <p:nvCxnSpPr>
          <p:cNvPr id="8" name="Straight Arrow Connector 7"/>
          <p:cNvCxnSpPr>
            <a:endCxn id="12" idx="2"/>
          </p:cNvCxnSpPr>
          <p:nvPr/>
        </p:nvCxnSpPr>
        <p:spPr>
          <a:xfrm flipV="1">
            <a:off x="7696200" y="4953000"/>
            <a:ext cx="83373" cy="55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35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9600" y="1716971"/>
                <a:ext cx="4149406" cy="1150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𝛾</m:t>
                      </m:r>
                      <m:r>
                        <a:rPr lang="en-US" i="1">
                          <a:latin typeface="Cambria Math" charset="0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l-GR" i="1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𝑆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− 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/>
                                  <a:ea typeface="Cambria Math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i="1" dirty="0" smtClean="0">
                  <a:latin typeface="Cambria Math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/>
                        </a:rPr>
                        <m:t>𝑔</m:t>
                      </m:r>
                      <m:r>
                        <a:rPr lang="en-US" i="1">
                          <a:latin typeface="Cambria Math" charset="0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l-GR" i="1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  <a:ea typeface="Cambria Math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𝑆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− </m:t>
                      </m:r>
                      <m:f>
                        <m:fPr>
                          <m:ctrlPr>
                            <a:rPr lang="en-US" i="1"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716971"/>
                <a:ext cx="4149406" cy="11508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140" y="0"/>
            <a:ext cx="2297859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91671" y="2752319"/>
                <a:ext cx="8523514" cy="28720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   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= 14.6222 – (34.12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+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33.6167 + 29.1 + 27.0 + 26.967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+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26.8)/6 = -14.98</a:t>
                </a:r>
              </a:p>
              <a:p>
                <a:endParaRPr lang="en-US" dirty="0"/>
              </a:p>
              <a:p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SE(g) = </a:t>
                </a:r>
                <a14:m>
                  <m:oMath xmlns:m="http://schemas.openxmlformats.org/officeDocument/2006/math">
                    <m:r>
                      <a:rPr lang="en-US">
                        <a:latin typeface="Cambria Math" charset="0"/>
                        <a:ea typeface="Cambria Math" charset="0"/>
                        <a:cs typeface="Cambria Math" charset="0"/>
                      </a:rPr>
                      <m:t>6.91421</m:t>
                    </m:r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*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9</m:t>
                            </m:r>
                          </m:den>
                        </m:f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d>
                          <m:dPr>
                            <m:ctrlPr>
                              <a:rPr lang="is-I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36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is-I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6</m:t>
                                </m:r>
                              </m:den>
                            </m:f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9</m:t>
                                </m:r>
                              </m:den>
                            </m:f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6</m:t>
                                </m:r>
                              </m:den>
                            </m:f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9</m:t>
                                </m:r>
                              </m:den>
                            </m:f>
                          </m:e>
                        </m:d>
                      </m:e>
                    </m:rad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= </a:t>
                </a:r>
                <a:r>
                  <a:rPr lang="is-IS" dirty="0" smtClean="0">
                    <a:latin typeface="Cambria Math" charset="0"/>
                    <a:ea typeface="Cambria Math" charset="0"/>
                    <a:cs typeface="Cambria Math" charset="0"/>
                  </a:rPr>
                  <a:t>2.641804</a:t>
                </a:r>
              </a:p>
              <a:p>
                <a:endParaRPr lang="en-US" dirty="0"/>
              </a:p>
              <a:p>
                <a:r>
                  <a:rPr lang="en-US" dirty="0" smtClean="0"/>
                  <a:t>Margin of Error: </a:t>
                </a:r>
                <a:r>
                  <a:rPr lang="nb-NO" dirty="0">
                    <a:latin typeface="Cambria Math" charset="0"/>
                    <a:ea typeface="Cambria Math" charset="0"/>
                    <a:cs typeface="Cambria Math" charset="0"/>
                  </a:rPr>
                  <a:t>5.275947 </a:t>
                </a:r>
                <a:r>
                  <a:rPr lang="nb-NO" dirty="0" smtClean="0">
                    <a:latin typeface="Cambria Math" charset="0"/>
                    <a:ea typeface="Cambria Math" charset="0"/>
                    <a:cs typeface="Cambria Math" charset="0"/>
                  </a:rPr>
                  <a:t> =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1.9971 * </a:t>
                </a:r>
                <a:r>
                  <a:rPr lang="is-IS" dirty="0">
                    <a:latin typeface="Cambria Math" charset="0"/>
                    <a:ea typeface="Cambria Math" charset="0"/>
                    <a:cs typeface="Cambria Math" charset="0"/>
                  </a:rPr>
                  <a:t>2.641804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      (-14.98 - </a:t>
                </a:r>
                <a:r>
                  <a:rPr lang="nb-NO" dirty="0" smtClean="0">
                    <a:latin typeface="Cambria Math" charset="0"/>
                    <a:ea typeface="Cambria Math" charset="0"/>
                    <a:cs typeface="Cambria Math" charset="0"/>
                  </a:rPr>
                  <a:t>5.28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, -14.98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+ </a:t>
                </a:r>
                <a:r>
                  <a:rPr lang="nb-NO" dirty="0" smtClean="0">
                    <a:latin typeface="Cambria Math" charset="0"/>
                    <a:ea typeface="Cambria Math" charset="0"/>
                    <a:cs typeface="Cambria Math" charset="0"/>
                  </a:rPr>
                  <a:t>5.28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)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	</a:t>
                </a:r>
                <a:r>
                  <a:rPr lang="en-US" dirty="0"/>
                  <a:t>	</a:t>
                </a:r>
              </a:p>
              <a:p>
                <a:endParaRPr lang="en-US" dirty="0"/>
              </a:p>
              <a:p>
                <a:r>
                  <a:rPr lang="en-US" dirty="0" smtClean="0"/>
                  <a:t>There is strong evidence that the mean % of women from the Spock judges’ venires is less that that of the average of the A-F judges (95% CI of (-20.25,  -9.7) percentage points).  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71" y="2752319"/>
                <a:ext cx="8523514" cy="2872005"/>
              </a:xfrm>
              <a:prstGeom prst="rect">
                <a:avLst/>
              </a:prstGeom>
              <a:blipFill rotWithShape="0">
                <a:blip r:embed="rId4"/>
                <a:stretch>
                  <a:fillRect l="-572" t="-1483" r="-1144" b="-2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 smtClean="0"/>
              <a:t>Spock Contrast: </a:t>
            </a:r>
            <a:br>
              <a:rPr lang="en-US" dirty="0" smtClean="0"/>
            </a:br>
            <a:r>
              <a:rPr lang="en-US" dirty="0" smtClean="0"/>
              <a:t>95% Confidence Interval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9C4C-0F79-4749-AFF8-447D77CFD1CE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3667" y="4580605"/>
                <a:ext cx="217533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0.025,65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=1.9971)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667" y="4580605"/>
                <a:ext cx="2175339" cy="381515"/>
              </a:xfrm>
              <a:prstGeom prst="rect">
                <a:avLst/>
              </a:prstGeom>
              <a:blipFill rotWithShape="0"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V="1">
            <a:off x="3581400" y="4495801"/>
            <a:ext cx="270339" cy="275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969" y="5651500"/>
            <a:ext cx="67691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3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Handicap &amp; Capability </a:t>
            </a:r>
            <a:r>
              <a:rPr lang="en-US" dirty="0"/>
              <a:t>Study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168641" cy="4478866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Goal:</a:t>
            </a:r>
            <a:r>
              <a:rPr lang="en-US" dirty="0" smtClean="0"/>
              <a:t> How do physical handicaps affect perception of employment qualification?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researchers prepared 5 recorded job interviews with same actors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The tapes differed only in the handicap of the applicant: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No </a:t>
            </a:r>
            <a:r>
              <a:rPr lang="en-US" dirty="0" smtClean="0"/>
              <a:t>handicap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One </a:t>
            </a:r>
            <a:r>
              <a:rPr lang="en-US" dirty="0"/>
              <a:t>leg </a:t>
            </a:r>
            <a:r>
              <a:rPr lang="en-US" dirty="0" smtClean="0"/>
              <a:t>amputated</a:t>
            </a:r>
            <a:endParaRPr lang="en-US" dirty="0"/>
          </a:p>
          <a:p>
            <a:pPr lvl="1">
              <a:buFont typeface="Arial" charset="0"/>
              <a:buChar char="•"/>
            </a:pPr>
            <a:r>
              <a:rPr lang="en-US" dirty="0" smtClean="0"/>
              <a:t>Crutches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Hearing Impaired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Wheelchair</a:t>
            </a:r>
          </a:p>
          <a:p>
            <a:r>
              <a:rPr lang="en-US" dirty="0" smtClean="0"/>
              <a:t>14 people were randomly assigned to each tape to rate applicants: 0-10 pts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9C4C-0F79-4749-AFF8-447D77CFD1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6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Handicap &amp; Capability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717976"/>
          </a:xfrm>
        </p:spPr>
        <p:txBody>
          <a:bodyPr/>
          <a:lstStyle/>
          <a:p>
            <a:r>
              <a:rPr lang="en-US" dirty="0" smtClean="0"/>
              <a:t>Do subjects systematically evaluate qualifications differently according to handicap?</a:t>
            </a:r>
          </a:p>
          <a:p>
            <a:r>
              <a:rPr lang="en-US" dirty="0" smtClean="0"/>
              <a:t>If so, which handicaps are evaluated differently?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1" r="14287"/>
          <a:stretch/>
        </p:blipFill>
        <p:spPr bwMode="auto">
          <a:xfrm>
            <a:off x="21771" y="3756091"/>
            <a:ext cx="5050972" cy="256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572" y="3563710"/>
            <a:ext cx="3641217" cy="2760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9C4C-0F79-4749-AFF8-447D77CFD1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2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Any Difference at All?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543801" cy="440266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 </a:t>
                </a:r>
                <a:r>
                  <a:rPr lang="en-US" dirty="0"/>
                  <a:t>should begin any </a:t>
                </a:r>
                <a:r>
                  <a:rPr lang="en-US" dirty="0" smtClean="0"/>
                  <a:t>several group analysis by examining whether there is any evidence that at least any two groups are different</a:t>
                </a:r>
              </a:p>
              <a:p>
                <a:r>
                  <a:rPr lang="en-US" dirty="0" smtClean="0"/>
                  <a:t>If there isn’t any (statistically) significant difference in the groups, then there is no reason to address more refined questions</a:t>
                </a:r>
                <a:endParaRPr lang="en-US" dirty="0"/>
              </a:p>
              <a:p>
                <a:pPr>
                  <a:buFont typeface="Arial" charset="0"/>
                  <a:buChar char="•"/>
                </a:pPr>
                <a:r>
                  <a:rPr lang="en-US" dirty="0"/>
                  <a:t>The tapes differed only in the handicap of the applicant:</a:t>
                </a:r>
              </a:p>
              <a:p>
                <a:pPr lvl="1">
                  <a:buFont typeface="Arial" charset="0"/>
                  <a:buChar char="•"/>
                </a:pPr>
                <a:endParaRPr lang="en-US" sz="2000" dirty="0" smtClean="0"/>
              </a:p>
              <a:p>
                <a:pPr lvl="1">
                  <a:buFont typeface="Arial" charset="0"/>
                  <a:buChar char="•"/>
                </a:pPr>
                <a:r>
                  <a:rPr lang="en-US" sz="2000" dirty="0" smtClean="0"/>
                  <a:t>No </a:t>
                </a:r>
                <a:r>
                  <a:rPr lang="en-US" sz="2000" dirty="0"/>
                  <a:t>handicap </a:t>
                </a:r>
                <a:endParaRPr lang="en-US" sz="2000" dirty="0" smtClean="0"/>
              </a:p>
              <a:p>
                <a:pPr lvl="1">
                  <a:buFont typeface="Arial" charset="0"/>
                  <a:buChar char="•"/>
                </a:pPr>
                <a:r>
                  <a:rPr lang="en-US" sz="2000" dirty="0" smtClean="0"/>
                  <a:t>One </a:t>
                </a:r>
                <a:r>
                  <a:rPr lang="en-US" sz="2000" dirty="0"/>
                  <a:t>leg amputated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en-US" sz="2000" dirty="0"/>
                  <a:t>Crutches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en-US" sz="2000" dirty="0"/>
                  <a:t>Hearing Impaired</a:t>
                </a:r>
              </a:p>
              <a:p>
                <a:pPr lvl="1">
                  <a:buFont typeface="Arial" charset="0"/>
                  <a:buChar char="•"/>
                </a:pPr>
                <a:r>
                  <a:rPr lang="en-US" sz="2000" dirty="0"/>
                  <a:t>Wheelchair</a:t>
                </a:r>
              </a:p>
              <a:p>
                <a:r>
                  <a:rPr lang="en-US" dirty="0" smtClean="0"/>
                  <a:t>ANOVA is a natural test for this task </a:t>
                </a:r>
                <a14:m>
                  <m:oMath xmlns:m="http://schemas.openxmlformats.org/officeDocument/2006/math">
                    <m:r>
                      <a:rPr lang="is-I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dirty="0" smtClean="0"/>
                  <a:t> need to check the assumptions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543801" cy="4402666"/>
              </a:xfrm>
              <a:blipFill rotWithShape="0">
                <a:blip r:embed="rId2"/>
                <a:stretch>
                  <a:fillRect l="-1939" t="-1524" r="-2342" b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9C4C-0F79-4749-AFF8-447D77CFD1CE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810000"/>
            <a:ext cx="4470400" cy="187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1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18502"/>
            <a:ext cx="1625313" cy="129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18502"/>
            <a:ext cx="1648915" cy="129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829" y="1818503"/>
            <a:ext cx="1622971" cy="129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457" y="1818503"/>
            <a:ext cx="1643743" cy="131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769957"/>
            <a:ext cx="1662113" cy="134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857" y="3132880"/>
            <a:ext cx="1558102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116" y="3163408"/>
            <a:ext cx="1526018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195" y="3167062"/>
            <a:ext cx="1534839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835" y="3132880"/>
            <a:ext cx="1567765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" y="3132880"/>
            <a:ext cx="1551175" cy="1250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94034" y="4663853"/>
            <a:ext cx="24055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There is no visual evidence to suggest that the data are not normally distributed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Handicap </a:t>
            </a:r>
            <a:r>
              <a:rPr lang="en-US" dirty="0"/>
              <a:t>&amp; Capability </a:t>
            </a:r>
            <a:r>
              <a:rPr lang="en-US" dirty="0" smtClean="0"/>
              <a:t>Study: Normality Assumption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9C4C-0F79-4749-AFF8-447D77CFD1CE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4884672"/>
            <a:ext cx="4376057" cy="9065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572933"/>
            <a:ext cx="1645179" cy="156061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886200" y="5029200"/>
            <a:ext cx="16002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70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Handicap &amp; Capability Study: </a:t>
            </a:r>
            <a:r>
              <a:rPr lang="en-US" dirty="0" smtClean="0"/>
              <a:t>Equal Variances </a:t>
            </a:r>
            <a:r>
              <a:rPr lang="en-US" dirty="0"/>
              <a:t>Assumption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145" y="5791200"/>
            <a:ext cx="6032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There is no evidence to suggest variances </a:t>
            </a:r>
            <a:r>
              <a:rPr lang="en-US" sz="2000" smtClean="0"/>
              <a:t>are unequal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9C4C-0F79-4749-AFF8-447D77CFD1CE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1" y="1810427"/>
            <a:ext cx="2971800" cy="28035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241" y="1824469"/>
            <a:ext cx="3082212" cy="29237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45" y="4724400"/>
            <a:ext cx="4376057" cy="9065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796069" y="3183277"/>
                <a:ext cx="1340945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069" y="3183277"/>
                <a:ext cx="1340945" cy="299313"/>
              </a:xfrm>
              <a:prstGeom prst="rect">
                <a:avLst/>
              </a:prstGeom>
              <a:blipFill rotWithShape="0">
                <a:blip r:embed="rId6"/>
                <a:stretch>
                  <a:fillRect l="-3636" r="-2273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586957" y="1931409"/>
            <a:ext cx="240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Formal ANOVA model: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796069" y="2366894"/>
                <a:ext cx="1258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𝑖</m:t>
                      </m:r>
                      <m:r>
                        <a:rPr lang="en-US" b="0" i="1" smtClean="0">
                          <a:latin typeface="Cambria Math" charset="0"/>
                        </a:rPr>
                        <m:t>=1, 2, …,</m:t>
                      </m:r>
                      <m:r>
                        <a:rPr lang="en-US" b="0" i="1" smtClean="0">
                          <a:latin typeface="Cambria Math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069" y="2366894"/>
                <a:ext cx="125855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883" r="-339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796069" y="2628008"/>
                <a:ext cx="1377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𝑗</m:t>
                      </m:r>
                      <m:r>
                        <a:rPr lang="en-US" b="0" i="1" smtClean="0">
                          <a:latin typeface="Cambria Math" charset="0"/>
                        </a:rPr>
                        <m:t>=1, 2, 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069" y="2628008"/>
                <a:ext cx="137704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5310" r="-1327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31708" y="3735331"/>
                <a:ext cx="1668277" cy="8286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𝑖𝑗</m:t>
                          </m:r>
                        </m:sub>
                      </m:sSub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cs-CZ" i="1" smtClean="0">
                              <a:latin typeface="Cambria Math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𝑖𝑑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∼</m:t>
                            </m:r>
                          </m:e>
                        </m:mr>
                        <m:mr>
                          <m:e/>
                        </m:mr>
                      </m:m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𝑁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(0,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 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708" y="3735331"/>
                <a:ext cx="1668277" cy="82862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731708" y="4549770"/>
                <a:ext cx="2480843" cy="11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cs-CZ" i="1" smtClean="0">
                            <a:latin typeface="Cambria Math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𝑖𝑑</m:t>
                          </m:r>
                        </m:e>
                      </m:mr>
                      <m:m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∼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  <a:r>
                  <a:rPr lang="en-US" dirty="0" smtClean="0"/>
                  <a:t> means independent, identically distributed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708" y="4549770"/>
                <a:ext cx="2480843" cy="1105624"/>
              </a:xfrm>
              <a:prstGeom prst="rect">
                <a:avLst/>
              </a:prstGeom>
              <a:blipFill rotWithShape="0">
                <a:blip r:embed="rId10"/>
                <a:stretch>
                  <a:fillRect l="-1966" r="-2703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6586957" y="1931409"/>
            <a:ext cx="0" cy="3859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067800" y="1931409"/>
            <a:ext cx="0" cy="3859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586957" y="5791200"/>
            <a:ext cx="24808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586956" y="1922078"/>
            <a:ext cx="24808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86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Any Difference at All?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564466"/>
          </a:xfrm>
        </p:spPr>
        <p:txBody>
          <a:bodyPr>
            <a:normAutofit/>
          </a:bodyPr>
          <a:lstStyle/>
          <a:p>
            <a:r>
              <a:rPr lang="en-US" dirty="0" smtClean="0"/>
              <a:t>Now that we have checked assumptions, let’s run an ANOVA</a:t>
            </a:r>
          </a:p>
          <a:p>
            <a:r>
              <a:rPr lang="en-US" dirty="0" smtClean="0"/>
              <a:t>If there isn’t any (statistically) significant difference in the population means, then there is no reason to address more refined questions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The tapes differed only in the handicap of the applicant:</a:t>
            </a:r>
          </a:p>
          <a:p>
            <a:pPr lvl="1">
              <a:buFont typeface="Arial" charset="0"/>
              <a:buChar char="•"/>
            </a:pPr>
            <a:r>
              <a:rPr lang="en-US" sz="2000" dirty="0"/>
              <a:t>No handicap </a:t>
            </a:r>
            <a:endParaRPr lang="en-US" sz="2000" dirty="0" smtClean="0"/>
          </a:p>
          <a:p>
            <a:pPr lvl="1">
              <a:buFont typeface="Arial" charset="0"/>
              <a:buChar char="•"/>
            </a:pPr>
            <a:r>
              <a:rPr lang="en-US" sz="2000" dirty="0" smtClean="0"/>
              <a:t>One </a:t>
            </a:r>
            <a:r>
              <a:rPr lang="en-US" sz="2000" dirty="0"/>
              <a:t>leg amputated</a:t>
            </a:r>
          </a:p>
          <a:p>
            <a:pPr lvl="1">
              <a:buFont typeface="Arial" charset="0"/>
              <a:buChar char="•"/>
            </a:pPr>
            <a:r>
              <a:rPr lang="en-US" sz="2000" dirty="0"/>
              <a:t>Crutches</a:t>
            </a:r>
          </a:p>
          <a:p>
            <a:pPr lvl="1">
              <a:buFont typeface="Arial" charset="0"/>
              <a:buChar char="•"/>
            </a:pPr>
            <a:r>
              <a:rPr lang="en-US" sz="2000" dirty="0"/>
              <a:t>Hearing Impaired</a:t>
            </a:r>
          </a:p>
          <a:p>
            <a:pPr lvl="1">
              <a:buFont typeface="Arial" charset="0"/>
              <a:buChar char="•"/>
            </a:pPr>
            <a:r>
              <a:rPr lang="en-US" sz="2000" dirty="0"/>
              <a:t>Wheelchair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54034" y="3429000"/>
                <a:ext cx="9975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𝑁𝑜𝑛𝑒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034" y="3429000"/>
                <a:ext cx="997581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54034" y="3737839"/>
                <a:ext cx="943272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𝐴𝑚𝑝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034" y="3737839"/>
                <a:ext cx="943272" cy="390748"/>
              </a:xfrm>
              <a:prstGeom prst="rect">
                <a:avLst/>
              </a:prstGeom>
              <a:blipFill rotWithShape="0"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54034" y="4027150"/>
                <a:ext cx="1134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𝐶𝑟𝑢𝑡𝑐h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034" y="4027150"/>
                <a:ext cx="1134670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54034" y="4327488"/>
                <a:ext cx="985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𝐻𝑒𝑎𝑟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034" y="4327488"/>
                <a:ext cx="98501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454034" y="4643295"/>
                <a:ext cx="1083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𝑊h𝑒𝑒𝑙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034" y="4643295"/>
                <a:ext cx="1083245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61059" y="5410200"/>
                <a:ext cx="4303166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𝑁𝑜𝑛𝑒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𝐴𝑚𝑝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𝐶𝑟𝑢𝑡𝑐h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𝐻𝑒𝑎𝑟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𝑊h𝑒𝑒𝑙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59" y="5410200"/>
                <a:ext cx="4303166" cy="390748"/>
              </a:xfrm>
              <a:prstGeom prst="rect">
                <a:avLst/>
              </a:prstGeom>
              <a:blipFill rotWithShape="0">
                <a:blip r:embed="rId7"/>
                <a:stretch>
                  <a:fillRect t="-7813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61059" y="5779532"/>
                <a:ext cx="256159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  <m:r>
                      <a:rPr lang="en-US" dirty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𝑗</m:t>
                    </m:r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59" y="5779532"/>
                <a:ext cx="2561599" cy="391646"/>
              </a:xfrm>
              <a:prstGeom prst="rect">
                <a:avLst/>
              </a:prstGeom>
              <a:blipFill rotWithShape="0">
                <a:blip r:embed="rId8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9C4C-0F79-4749-AFF8-447D77CFD1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7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9" y="2463838"/>
            <a:ext cx="3695700" cy="97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Handicap &amp; Capability Study: ANOVA results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" y="3424746"/>
            <a:ext cx="4805338" cy="136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0753" y="5692914"/>
            <a:ext cx="70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There is evidence to that there are at least two population means different (p-value of 0.0301 from a 1-way ANOVA).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22960" y="2032797"/>
                <a:ext cx="256159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  <m:r>
                      <a:rPr lang="en-US" dirty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𝑗</m:t>
                    </m:r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r>
                      <a:rPr lang="en-US" b="0" i="1" smtClean="0">
                        <a:latin typeface="Cambria Math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2032797"/>
                <a:ext cx="2561599" cy="391646"/>
              </a:xfrm>
              <a:prstGeom prst="rect">
                <a:avLst/>
              </a:prstGeom>
              <a:blipFill rotWithShape="0">
                <a:blip r:embed="rId4"/>
                <a:stretch>
                  <a:fillRect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9C4C-0F79-4749-AFF8-447D77CFD1CE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22960" y="1714203"/>
                <a:ext cx="4303166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𝑁𝑜𝑛𝑒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𝐴𝑚𝑝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𝐶𝑟𝑢𝑡𝑐h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𝐻𝑒𝑎𝑟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𝑊h𝑒𝑒𝑙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" y="1714203"/>
                <a:ext cx="4303166" cy="390748"/>
              </a:xfrm>
              <a:prstGeom prst="rect">
                <a:avLst/>
              </a:prstGeom>
              <a:blipFill rotWithShape="0">
                <a:blip r:embed="rId5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3384561" y="1962926"/>
            <a:ext cx="308406" cy="2563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88627" y="2228620"/>
            <a:ext cx="525973" cy="206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384559" y="3064222"/>
            <a:ext cx="2666019" cy="852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39996" y="2878642"/>
            <a:ext cx="2770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 Sums of Squares (ESS)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514" y="3824928"/>
            <a:ext cx="2292849" cy="164242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5486400" y="3942800"/>
            <a:ext cx="1371600" cy="134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99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theme/theme1.xml><?xml version="1.0" encoding="utf-8"?>
<a:theme xmlns:a="http://schemas.openxmlformats.org/drawingml/2006/main" name="_5371darrenPP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_5371darrenPPtheme" id="{45A9DFA8-B107-0749-9BF8-E2D2F4912A4A}" vid="{5A4F3BCF-9C42-8B47-B324-B92314DCDF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_5371darrenPPtheme</Template>
  <TotalTime>14091</TotalTime>
  <Words>1012</Words>
  <Application>Microsoft Macintosh PowerPoint</Application>
  <PresentationFormat>On-screen Show (4:3)</PresentationFormat>
  <Paragraphs>188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Calibri Light</vt:lpstr>
      <vt:lpstr>Cambria Math</vt:lpstr>
      <vt:lpstr>Arial</vt:lpstr>
      <vt:lpstr>_5371darrenPPtheme</vt:lpstr>
      <vt:lpstr>Linear Combinations and Multiple Comparisons</vt:lpstr>
      <vt:lpstr>Overview</vt:lpstr>
      <vt:lpstr>Example: Handicap &amp; Capability Study</vt:lpstr>
      <vt:lpstr>Example: Handicap &amp; Capability Study</vt:lpstr>
      <vt:lpstr>Is There Any Difference at All?</vt:lpstr>
      <vt:lpstr>Handicap &amp; Capability Study: Normality Assumption</vt:lpstr>
      <vt:lpstr>Handicap &amp; Capability Study: Equal Variances Assumption</vt:lpstr>
      <vt:lpstr>Is There Any Difference at All?</vt:lpstr>
      <vt:lpstr>Handicap &amp; Capability Study: ANOVA results</vt:lpstr>
      <vt:lpstr>Handicap &amp; Capability Study:  More Specific Questions</vt:lpstr>
      <vt:lpstr>Linear Combinations &amp; Contrasts</vt:lpstr>
      <vt:lpstr>Linear Combinations &amp; Contrasts</vt:lpstr>
      <vt:lpstr>Handicap &amp; Capability Study:  By Hand</vt:lpstr>
      <vt:lpstr>Handicap &amp; Capability Study:  In SAS</vt:lpstr>
      <vt:lpstr>Handicap &amp; Capability Study:  In SAS</vt:lpstr>
      <vt:lpstr>Handicap &amp; Capability Study:  In SAS</vt:lpstr>
      <vt:lpstr>Return to Spock Example</vt:lpstr>
      <vt:lpstr>Spock Trial (Reminder)</vt:lpstr>
      <vt:lpstr>Framing the Question Statistically</vt:lpstr>
      <vt:lpstr>Framing the Question Statistically</vt:lpstr>
      <vt:lpstr>Framing the Question Statistically</vt:lpstr>
      <vt:lpstr>The Pooled Standard Deviation Estimator </vt:lpstr>
      <vt:lpstr>Spock Contrast:  95% Confidence Interval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6: Linear Combinations</dc:title>
  <dc:creator>Bivin Sadler</dc:creator>
  <cp:lastModifiedBy>Homrighausen, Darren</cp:lastModifiedBy>
  <cp:revision>211</cp:revision>
  <cp:lastPrinted>2017-10-26T04:02:05Z</cp:lastPrinted>
  <dcterms:created xsi:type="dcterms:W3CDTF">2014-11-10T17:54:04Z</dcterms:created>
  <dcterms:modified xsi:type="dcterms:W3CDTF">2017-10-27T19:35:11Z</dcterms:modified>
</cp:coreProperties>
</file>