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17" r:id="rId2"/>
    <p:sldId id="318" r:id="rId3"/>
    <p:sldId id="319" r:id="rId4"/>
    <p:sldId id="320" r:id="rId5"/>
    <p:sldId id="321" r:id="rId6"/>
    <p:sldId id="322" r:id="rId7"/>
    <p:sldId id="324" r:id="rId8"/>
    <p:sldId id="323" r:id="rId9"/>
    <p:sldId id="335" r:id="rId10"/>
    <p:sldId id="334" r:id="rId11"/>
    <p:sldId id="274" r:id="rId12"/>
    <p:sldId id="276" r:id="rId13"/>
    <p:sldId id="336" r:id="rId14"/>
    <p:sldId id="280" r:id="rId15"/>
    <p:sldId id="277" r:id="rId16"/>
    <p:sldId id="326" r:id="rId17"/>
    <p:sldId id="327" r:id="rId18"/>
    <p:sldId id="325" r:id="rId19"/>
    <p:sldId id="328" r:id="rId20"/>
    <p:sldId id="282" r:id="rId21"/>
    <p:sldId id="285" r:id="rId22"/>
    <p:sldId id="284" r:id="rId23"/>
    <p:sldId id="283" r:id="rId24"/>
    <p:sldId id="330" r:id="rId25"/>
    <p:sldId id="329" r:id="rId26"/>
    <p:sldId id="303" r:id="rId27"/>
    <p:sldId id="331" r:id="rId28"/>
    <p:sldId id="306" r:id="rId29"/>
    <p:sldId id="308" r:id="rId30"/>
    <p:sldId id="312" r:id="rId31"/>
    <p:sldId id="313" r:id="rId32"/>
    <p:sldId id="316" r:id="rId33"/>
    <p:sldId id="33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/>
    <p:restoredTop sz="92551"/>
  </p:normalViewPr>
  <p:slideViewPr>
    <p:cSldViewPr>
      <p:cViewPr>
        <p:scale>
          <a:sx n="88" d="100"/>
          <a:sy n="88" d="100"/>
        </p:scale>
        <p:origin x="19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2A3F-03AC-B14B-A686-11E32F1FF02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D3BAC-D610-F84F-8B2A-C1F6B5DE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gene microarray</a:t>
            </a:r>
            <a:r>
              <a:rPr lang="en-US" baseline="0" dirty="0" smtClean="0"/>
              <a:t>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3BAC-D610-F84F-8B2A-C1F6B5DEC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3BAC-D610-F84F-8B2A-C1F6B5DEC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3BAC-D610-F84F-8B2A-C1F6B5DEC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3BAC-D610-F84F-8B2A-C1F6B5DEC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3BAC-D610-F84F-8B2A-C1F6B5DEC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EBB2-B0B0-E144-983A-857DD715307E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0CB8-2441-0740-8DBD-F114D2E3912B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58CF-E266-A545-A63A-6AF705F6738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B689-283C-C94E-9F49-C609507A5F50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955D-CBCC-4E42-9793-77380B5F2D38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C7D3-9CB3-614B-8771-279CB830A197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984A-B432-974F-9E11-ADFE18E8FDDB}" type="datetime1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FA57-6151-9B47-87D5-0FD1662DD797}" type="datetime1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C296-895A-584F-82EE-5096A527E2F2}" type="datetime1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C8B6D3-8926-A247-B65A-AD7239E7F3BA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DF54-D980-984F-9F5D-89C11BF232A3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3626C-1860-3842-8137-94E4FB4C5543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DB9002-601D-42D9-B906-C5E9F9058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20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70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10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9.png"/><Relationship Id="rId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90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Combinations and Multiple Comparisons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2004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Hypothesis Tests </a:t>
            </a:r>
            <a:endParaRPr lang="en-US" dirty="0" smtClean="0"/>
          </a:p>
          <a:p>
            <a:r>
              <a:rPr lang="en-US" dirty="0" smtClean="0"/>
              <a:t>Tukey-</a:t>
            </a:r>
            <a:r>
              <a:rPr lang="en-US" dirty="0" err="1" smtClean="0"/>
              <a:t>kramer</a:t>
            </a:r>
            <a:r>
              <a:rPr lang="en-US" dirty="0" smtClean="0"/>
              <a:t>, </a:t>
            </a:r>
            <a:r>
              <a:rPr lang="en-US" dirty="0" err="1" smtClean="0"/>
              <a:t>Dunnett</a:t>
            </a:r>
            <a:r>
              <a:rPr lang="en-US" dirty="0" smtClean="0"/>
              <a:t>, </a:t>
            </a:r>
            <a:r>
              <a:rPr lang="en-US" dirty="0" err="1" smtClean="0"/>
              <a:t>Scheffé</a:t>
            </a:r>
            <a:r>
              <a:rPr lang="en-US" dirty="0" smtClean="0"/>
              <a:t>, LSD, Bonferroni, </a:t>
            </a:r>
            <a:r>
              <a:rPr lang="en-US" dirty="0" smtClean="0"/>
              <a:t>….</a:t>
            </a:r>
          </a:p>
          <a:p>
            <a:r>
              <a:rPr lang="en-US" dirty="0"/>
              <a:t>(Note: </a:t>
            </a:r>
            <a:r>
              <a:rPr lang="en-US" dirty="0" smtClean="0"/>
              <a:t>Skip Planned </a:t>
            </a:r>
            <a:r>
              <a:rPr lang="en-US" dirty="0"/>
              <a:t>vs. Unplanned Multiple </a:t>
            </a:r>
            <a:r>
              <a:rPr lang="en-US" dirty="0" smtClean="0"/>
              <a:t>Comparisons)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03288" cy="1450757"/>
          </a:xfrm>
        </p:spPr>
        <p:txBody>
          <a:bodyPr>
            <a:normAutofit/>
          </a:bodyPr>
          <a:lstStyle/>
          <a:p>
            <a:r>
              <a:rPr lang="en-US" dirty="0"/>
              <a:t>Genetic </a:t>
            </a:r>
            <a:r>
              <a:rPr lang="en-US" dirty="0" smtClean="0"/>
              <a:t>Testing: Multiple Genes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5421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9" y="2585184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9" y="341113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9" y="4324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9" y="5467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9" y="2585184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9" y="341113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9" y="4324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9" y="5467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48" y="2585184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48" y="341113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48" y="4324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48" y="5467177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 Arrow 2"/>
          <p:cNvSpPr/>
          <p:nvPr/>
        </p:nvSpPr>
        <p:spPr>
          <a:xfrm>
            <a:off x="1881719" y="318117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1805519" y="3951341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348319" y="487526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1272119" y="601826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4091519" y="3136274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2948519" y="3951341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396319" y="487526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3329519" y="601826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8321448" y="3128790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7940448" y="3951341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8550048" y="4867782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8321448" y="6001938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02342" y="3816484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68855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94808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07848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50848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Up Arrow 36"/>
          <p:cNvSpPr/>
          <p:nvPr/>
        </p:nvSpPr>
        <p:spPr>
          <a:xfrm>
            <a:off x="5638800" y="3112461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5829300" y="3935012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5829300" y="4851453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5627914" y="5985609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" name="TextBox 9215"/>
          <p:cNvSpPr txBox="1"/>
          <p:nvPr/>
        </p:nvSpPr>
        <p:spPr>
          <a:xfrm>
            <a:off x="433919" y="249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3919" y="32663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3919" y="41807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0376" y="53120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91319" y="25688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91319" y="33425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91319" y="42569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47776" y="53882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24919" y="249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4919" y="3266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624918" y="4180723"/>
            <a:ext cx="10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81376" y="5312055"/>
            <a:ext cx="11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70394" y="2585082"/>
            <a:ext cx="107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97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70395" y="3358750"/>
            <a:ext cx="10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98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70395" y="4273150"/>
            <a:ext cx="10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99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73648" y="5340052"/>
            <a:ext cx="11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100</a:t>
            </a:r>
            <a:endParaRPr 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18363"/>
            <a:ext cx="77754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/>
      <p:bldP spid="37" grpId="0" animBg="1"/>
      <p:bldP spid="38" grpId="0" animBg="1"/>
      <p:bldP spid="39" grpId="0" animBg="1"/>
      <p:bldP spid="40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28975" y="1535030"/>
            <a:ext cx="8815025" cy="39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r>
              <a:rPr lang="en-US" dirty="0"/>
              <a:t>Genetic Testing: </a:t>
            </a:r>
            <a:r>
              <a:rPr lang="en-US" dirty="0" smtClean="0"/>
              <a:t>A Large # of Trials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3468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0136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83468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00136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3468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0136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86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77000" y="295045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10668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2083468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3100136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40386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5029200"/>
            <a:ext cx="1747838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8975" y="601779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control </a:t>
            </a:r>
            <a:r>
              <a:rPr lang="en-US" dirty="0" smtClean="0"/>
              <a:t>the </a:t>
            </a:r>
            <a:r>
              <a:rPr lang="en-US" dirty="0"/>
              <a:t>number of false </a:t>
            </a:r>
            <a:r>
              <a:rPr lang="en-US" dirty="0" smtClean="0"/>
              <a:t>positives for a </a:t>
            </a:r>
            <a:r>
              <a:rPr lang="en-US" b="1" dirty="0" smtClean="0"/>
              <a:t>family</a:t>
            </a:r>
            <a:r>
              <a:rPr lang="en-US" dirty="0" smtClean="0"/>
              <a:t> of tests for a large # of trials)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40732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2057400"/>
            <a:ext cx="1905000" cy="940468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30480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" y="40386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50292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0" y="10668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20834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14600" y="30740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14600" y="40646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14600" y="50552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8200" y="10668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8200" y="20834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30740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8200" y="40646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8200" y="50552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86600" y="10668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3048000"/>
            <a:ext cx="1905000" cy="94046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86600" y="2057400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86600" y="40646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86600" y="5055268"/>
            <a:ext cx="1905000" cy="940468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7200" y="1064796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200" y="20814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7200" y="30720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7200" y="40626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7200" y="50532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14600" y="10908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14600" y="21075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14600" y="30981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14600" y="40887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514600" y="50793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48200" y="10908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8200" y="21075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8200" y="30981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48200" y="40887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8200" y="50793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6600" y="10908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86600" y="30720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86600" y="2081464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6600" y="40887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86600" y="5079332"/>
            <a:ext cx="1905000" cy="940468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/>
          <a:lstStyle/>
          <a:p>
            <a:r>
              <a:rPr lang="en-US"/>
              <a:t>Genetic Testing: A Large # of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181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“YES” is a family of 100 individual tests all failing to reject Ho Correctly. </a:t>
            </a:r>
            <a:r>
              <a:rPr lang="en-US" dirty="0"/>
              <a:t>E</a:t>
            </a:r>
            <a:r>
              <a:rPr lang="en-US" dirty="0" smtClean="0"/>
              <a:t>ach “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”  is a family of 100 individual tests that </a:t>
            </a:r>
            <a:r>
              <a:rPr lang="en-US" dirty="0"/>
              <a:t>r</a:t>
            </a:r>
            <a:r>
              <a:rPr lang="en-US" dirty="0" smtClean="0"/>
              <a:t>ejected at least </a:t>
            </a:r>
            <a:r>
              <a:rPr lang="en-US" dirty="0"/>
              <a:t>o</a:t>
            </a:r>
            <a:r>
              <a:rPr lang="en-US" dirty="0" smtClean="0"/>
              <a:t>nce Incorrectly.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60" y="25118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5360" y="30335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0" y="35632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5360" y="42277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360" y="47494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360" y="53707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5360" y="59803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7360" y="25211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7360" y="30429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7360" y="35725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37360" y="4237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37360" y="47587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7360" y="5380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37360" y="59896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99360" y="24751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9360" y="29968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9360" y="35265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9936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99360" y="47127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9936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9936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61360" y="25211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61360" y="30429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61360" y="35725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61360" y="4237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61360" y="47587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1360" y="5380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1360" y="59896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23360" y="24751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3360" y="29968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23360" y="35265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2336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2336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2336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09160" y="25211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9160" y="30429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09160" y="35725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09160" y="4237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09160" y="47587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09160" y="5380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09160" y="59896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71160" y="24751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71160" y="29968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71160" y="35265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7116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71160" y="47127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7116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7116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95160" y="25211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95160" y="30429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95160" y="35725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95160" y="4237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95160" y="53800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995160" y="59896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57160" y="24751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57160" y="29968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57160" y="35265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5716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57160" y="47127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5716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75716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33160" y="3922931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70" name="TextBox 69"/>
          <p:cNvSpPr txBox="1"/>
          <p:nvPr/>
        </p:nvSpPr>
        <p:spPr>
          <a:xfrm>
            <a:off x="4023360" y="4715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84274" y="47587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ouble Bracket 2"/>
          <p:cNvSpPr/>
          <p:nvPr/>
        </p:nvSpPr>
        <p:spPr>
          <a:xfrm>
            <a:off x="760071" y="1720334"/>
            <a:ext cx="8229600" cy="611718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8161433" cy="1450757"/>
          </a:xfrm>
        </p:spPr>
        <p:txBody>
          <a:bodyPr>
            <a:normAutofit/>
          </a:bodyPr>
          <a:lstStyle/>
          <a:p>
            <a:r>
              <a:rPr lang="en-US" dirty="0"/>
              <a:t>Genetic </a:t>
            </a:r>
            <a:r>
              <a:rPr lang="en-US" dirty="0" smtClean="0"/>
              <a:t>Testing</a:t>
            </a:r>
            <a:r>
              <a:rPr lang="en-US" smtClean="0"/>
              <a:t>: Multiple Genes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6389" y="2442904"/>
            <a:ext cx="491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each gene</a:t>
            </a:r>
            <a:r>
              <a:rPr lang="en-US" dirty="0" smtClean="0"/>
              <a:t>, is there evidence that the expression is larger for the cancer group than the not cancer group?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9000" y="3388322"/>
                <a:ext cx="2262864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88322"/>
                <a:ext cx="2262864" cy="670696"/>
              </a:xfrm>
              <a:prstGeom prst="rect">
                <a:avLst/>
              </a:prstGeom>
              <a:blipFill rotWithShape="0">
                <a:blip r:embed="rId3"/>
                <a:stretch>
                  <a:fillRect t="-52727" b="-6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043434" y="4116116"/>
                <a:ext cx="615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Specify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𝑡𝑒𝑠𝑡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𝑟𝑒𝑗𝑒𝑐𝑡𝑠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34" y="4116116"/>
                <a:ext cx="61579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92"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446736" y="5663149"/>
                <a:ext cx="678666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𝑡h𝑟𝑒𝑠h𝑜𝑙𝑑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 only controls individual-wise errors</a:t>
                </a:r>
              </a:p>
              <a:p>
                <a:r>
                  <a:rPr lang="en-US" dirty="0" smtClean="0"/>
                  <a:t>We need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charset="0"/>
                      </a:rPr>
                      <m:t>= ?</m:t>
                    </m:r>
                  </m:oMath>
                </a14:m>
                <a:r>
                  <a:rPr lang="en-US" dirty="0" smtClean="0"/>
                  <a:t> that controls the family-wise errors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36" y="5663149"/>
                <a:ext cx="6786666" cy="658514"/>
              </a:xfrm>
              <a:prstGeom prst="rect">
                <a:avLst/>
              </a:prstGeom>
              <a:blipFill rotWithShape="0">
                <a:blip r:embed="rId5"/>
                <a:stretch>
                  <a:fillRect l="-718" t="-53704" b="-67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065504" y="4727149"/>
                <a:ext cx="5918888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𝑙𝑒𝑎𝑠𝑡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𝑜𝑛𝑒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𝑡𝑒𝑠𝑡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𝑟𝑒𝑗𝑒𝑐𝑡𝑠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0" i="1" smtClean="0">
                          <a:latin typeface="Cambria Math" charset="0"/>
                        </a:rPr>
                        <m:t> …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00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&gt;</m:t>
                      </m:r>
                      <m:r>
                        <a:rPr lang="en-US" i="1">
                          <a:latin typeface="Cambria Math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04" y="4727149"/>
                <a:ext cx="5918888" cy="681982"/>
              </a:xfrm>
              <a:prstGeom prst="rect">
                <a:avLst/>
              </a:prstGeom>
              <a:blipFill rotWithShape="0">
                <a:blip r:embed="rId6"/>
                <a:stretch>
                  <a:fillRect t="-50893" b="-6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31159" y="3711487"/>
            <a:ext cx="2442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(Interpretation: the number of </a:t>
            </a:r>
            <a:r>
              <a:rPr lang="en-US" b="1" dirty="0" smtClean="0"/>
              <a:t>families of tests</a:t>
            </a:r>
            <a:r>
              <a:rPr lang="en-US" dirty="0" smtClean="0"/>
              <a:t> that </a:t>
            </a:r>
            <a:r>
              <a:rPr lang="en-US" smtClean="0"/>
              <a:t>have at least one false positive </a:t>
            </a:r>
            <a:r>
              <a:rPr lang="en-US" dirty="0" smtClean="0"/>
              <a:t>if we were able to run a large number of identical experiments/trials)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67000" y="4202574"/>
            <a:ext cx="341703" cy="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5421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8" y="2388015"/>
            <a:ext cx="2401345" cy="11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47406" y="3381770"/>
                <a:ext cx="2653996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100,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i="1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06" y="3381770"/>
                <a:ext cx="2653996" cy="670696"/>
              </a:xfrm>
              <a:prstGeom prst="rect">
                <a:avLst/>
              </a:prstGeom>
              <a:blipFill rotWithShape="0">
                <a:blip r:embed="rId9"/>
                <a:stretch>
                  <a:fillRect t="-52727" b="-6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40069" y="35000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3866007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Multiple Hypothesis Tests:</a:t>
            </a:r>
            <a:br>
              <a:rPr lang="en-US" dirty="0" smtClean="0"/>
            </a:br>
            <a:r>
              <a:rPr lang="en-US" dirty="0" smtClean="0"/>
              <a:t>Procedures for Family-wise </a:t>
            </a:r>
            <a:r>
              <a:rPr lang="en-US" dirty="0"/>
              <a:t>E</a:t>
            </a:r>
            <a:r>
              <a:rPr lang="en-US" dirty="0" smtClean="0"/>
              <a:t>rrors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72200" y="28956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60810" y="2155352"/>
                <a:ext cx="2456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Typically doesn’t change (e.g.: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10" y="2155352"/>
                <a:ext cx="245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233" t="-5660" r="-34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622479" y="4343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5334000"/>
            <a:ext cx="365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Typically gets adjusted to larger values </a:t>
            </a:r>
            <a:r>
              <a:rPr lang="en-US" smtClean="0"/>
              <a:t>to control for family-wise errors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1829" y="2249714"/>
            <a:ext cx="449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ease of exposition, we will detail these procedures in terms of confidence intervals.  The same procedures apply to hypothesis tests via adjusting the </a:t>
            </a:r>
            <a:r>
              <a:rPr lang="en-US" b="1" dirty="0" smtClean="0"/>
              <a:t>critical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46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Hypothesis Tests : </a:t>
            </a:r>
            <a:r>
              <a:rPr lang="en-US" dirty="0"/>
              <a:t>Bonferroni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76600" y="3163144"/>
                <a:ext cx="2880360" cy="52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(M</a:t>
                </a:r>
                <a:r>
                  <a:rPr lang="en-US" sz="2000" dirty="0" smtClean="0"/>
                  <a:t>ultiplier)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63144"/>
                <a:ext cx="2880360" cy="525337"/>
              </a:xfrm>
              <a:prstGeom prst="rect">
                <a:avLst/>
              </a:prstGeom>
              <a:blipFill rotWithShape="0">
                <a:blip r:embed="rId2"/>
                <a:stretch>
                  <a:fillRect t="-5814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87286"/>
                <a:ext cx="7528560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the confidence level for each of k individual comparisons is adjusted to 100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, the chance that all intervals succeed simultaneously </a:t>
                </a:r>
                <a:r>
                  <a:rPr lang="en-US" dirty="0" smtClean="0"/>
                  <a:t>in containing the populations means is </a:t>
                </a:r>
                <a:r>
                  <a:rPr lang="en-US" dirty="0" smtClean="0"/>
                  <a:t>at least 100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7286"/>
                <a:ext cx="7528560" cy="1060868"/>
              </a:xfrm>
              <a:prstGeom prst="rect">
                <a:avLst/>
              </a:prstGeom>
              <a:blipFill rotWithShape="0">
                <a:blip r:embed="rId3"/>
                <a:stretch>
                  <a:fillRect l="-729" t="-3448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4495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very</a:t>
            </a:r>
            <a:r>
              <a:rPr lang="en-US" dirty="0" smtClean="0">
                <a:solidFill>
                  <a:srgbClr val="FF0000"/>
                </a:solidFill>
              </a:rPr>
              <a:t> conservative</a:t>
            </a:r>
            <a:r>
              <a:rPr lang="en-US" dirty="0" smtClean="0"/>
              <a:t> adjustment, which will lead to </a:t>
            </a:r>
            <a:r>
              <a:rPr lang="en-US" dirty="0" smtClean="0"/>
              <a:t>wide </a:t>
            </a:r>
            <a:r>
              <a:rPr lang="en-US" dirty="0" smtClean="0"/>
              <a:t>confidence intervals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3866007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800600" y="3526727"/>
            <a:ext cx="0" cy="6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8200" y="4959093"/>
                <a:ext cx="8523515" cy="1273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𝑙𝑒𝑎𝑠𝑡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𝑜𝑛𝑒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𝑡𝑒𝑠𝑡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𝑟𝑒𝑗𝑒𝑐𝑡𝑠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0" i="1" smtClean="0">
                          <a:latin typeface="Cambria Math" charset="0"/>
                        </a:rPr>
                        <m:t> …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00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&gt;</m:t>
                      </m:r>
                      <m:r>
                        <a:rPr lang="en-US" i="1">
                          <a:latin typeface="Cambria Math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dirty="0">
                          <a:ea typeface="Cambria Math" charset="0"/>
                          <a:cs typeface="Cambria Math" charset="0"/>
                        </a:rPr>
                        <m:t>≤</m:t>
                      </m:r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&gt;</m:t>
                      </m:r>
                      <m:r>
                        <a:rPr lang="en-US" i="1">
                          <a:latin typeface="Cambria Math" charset="0"/>
                        </a:rPr>
                        <m:t>𝑡h𝑟𝑒𝑠h𝑜𝑙𝑑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r>
                        <a:rPr lang="en-US" i="1">
                          <a:latin typeface="Cambria Math" charset="0"/>
                        </a:rPr>
                        <m:t>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00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𝑡h𝑟𝑒𝑠h𝑜𝑙𝑑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𝑘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dirty="0"/>
                        <m:t>Choos</m:t>
                      </m:r>
                      <m:r>
                        <m:rPr>
                          <m:nor/>
                        </m:rPr>
                        <a:rPr lang="en-US" b="0" i="0" dirty="0" smtClean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𝑡h𝑟𝑒𝑠h𝑜𝑙𝑑</m:t>
                          </m:r>
                          <m:r>
                            <a:rPr lang="en-US" i="1">
                              <a:latin typeface="Cambria Math" charset="0"/>
                            </a:rPr>
                            <m:t>=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9093"/>
                <a:ext cx="8523515" cy="1273041"/>
              </a:xfrm>
              <a:prstGeom prst="rect">
                <a:avLst/>
              </a:prstGeom>
              <a:blipFill rotWithShape="0">
                <a:blip r:embed="rId5"/>
                <a:stretch>
                  <a:fillRect t="-27273" b="-33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Hypothesis Tests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Tukey-Kramer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6620" y="3665223"/>
                <a:ext cx="2880360" cy="53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(Multiplier)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20" y="3665223"/>
                <a:ext cx="2880360" cy="538674"/>
              </a:xfrm>
              <a:prstGeom prst="rect">
                <a:avLst/>
              </a:prstGeom>
              <a:blipFill rotWithShape="0">
                <a:blip r:embed="rId2"/>
                <a:stretch>
                  <a:fillRect t="-4494" b="-38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83733"/>
                <a:ext cx="8077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Creates a “Multiplier” </a:t>
                </a:r>
                <a:r>
                  <a:rPr lang="en-US" sz="2000" dirty="0" smtClean="0"/>
                  <a:t>that </a:t>
                </a:r>
                <a:r>
                  <a:rPr lang="en-US" sz="2000" dirty="0" smtClean="0"/>
                  <a:t>ensures (under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 that the largest test statistic from all the comparisons would lead to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100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% of the time.</a:t>
                </a:r>
              </a:p>
              <a:p>
                <a:pPr algn="ctr"/>
                <a:r>
                  <a:rPr lang="en-US" sz="1600" dirty="0" smtClean="0"/>
                  <a:t>(this reference distribution is known as the “</a:t>
                </a:r>
                <a:r>
                  <a:rPr lang="en-US" sz="1600" dirty="0" err="1" smtClean="0"/>
                  <a:t>studentized</a:t>
                </a:r>
                <a:r>
                  <a:rPr lang="en-US" sz="1600" dirty="0" smtClean="0"/>
                  <a:t> range distribution”)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Example: If we want a familywise confidence of 95%, we </a:t>
                </a:r>
                <a:r>
                  <a:rPr lang="en-US" sz="2000" dirty="0"/>
                  <a:t>set the “Multiplier</a:t>
                </a:r>
                <a:r>
                  <a:rPr lang="en-US" sz="2000" dirty="0" smtClean="0"/>
                  <a:t>” so that we would reject 5%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are true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3733"/>
                <a:ext cx="807720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830" t="-1572" r="-1132"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2960" y="505810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correction has </a:t>
            </a:r>
            <a:r>
              <a:rPr lang="en-US" dirty="0" smtClean="0"/>
              <a:t>a complicated reference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should only be used when making pairwise comparisons  </a:t>
            </a:r>
          </a:p>
          <a:p>
            <a:pPr algn="ctr"/>
            <a:r>
              <a:rPr lang="en-US" dirty="0" smtClean="0"/>
              <a:t>(It is a very commonly used correction for this purpose)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procedure requires a lot of assumptions (such as </a:t>
            </a:r>
            <a:r>
              <a:rPr lang="en-US" dirty="0" smtClean="0"/>
              <a:t>normality.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4375702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343400" y="4130951"/>
            <a:ext cx="0" cy="37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Hypothesis Tests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Scheffé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6620" y="3665223"/>
                <a:ext cx="441198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(Multiplier)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−1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  <m:t>𝐼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20" y="3665223"/>
                <a:ext cx="4411980" cy="465064"/>
              </a:xfrm>
              <a:prstGeom prst="rect">
                <a:avLst/>
              </a:prstGeom>
              <a:blipFill rotWithShape="0">
                <a:blip r:embed="rId2"/>
                <a:stretch>
                  <a:fillRect t="-40260" b="-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2960" y="2123086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Creates a “Multiplier” that gives familywise control over all possible </a:t>
            </a:r>
            <a:r>
              <a:rPr lang="en-US" sz="2000" dirty="0" smtClean="0">
                <a:solidFill>
                  <a:srgbClr val="FF0000"/>
                </a:solidFill>
              </a:rPr>
              <a:t>contrasts</a:t>
            </a:r>
            <a:r>
              <a:rPr lang="en-US" sz="2000" dirty="0" smtClean="0"/>
              <a:t> (of which, differences in means are a special case).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5213352"/>
            <a:ext cx="83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this procedure works for all contrasts, it is the most </a:t>
            </a:r>
            <a:r>
              <a:rPr lang="en-US" dirty="0" smtClean="0">
                <a:solidFill>
                  <a:srgbClr val="FF0000"/>
                </a:solidFill>
              </a:rPr>
              <a:t>conservative</a:t>
            </a:r>
            <a:r>
              <a:rPr lang="en-US" dirty="0" smtClean="0"/>
              <a:t> approach and hence will have the widest confidence </a:t>
            </a:r>
            <a:r>
              <a:rPr lang="en-US" dirty="0" smtClean="0"/>
              <a:t>intervals</a:t>
            </a:r>
          </a:p>
          <a:p>
            <a:r>
              <a:rPr lang="en-US" dirty="0" smtClean="0"/>
              <a:t>(generally to be used for </a:t>
            </a:r>
            <a:r>
              <a:rPr lang="en-US" b="1" dirty="0" smtClean="0"/>
              <a:t>confidence bands </a:t>
            </a:r>
            <a:r>
              <a:rPr lang="en-US" dirty="0" smtClean="0"/>
              <a:t>in multiple regression, not multiple groups)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4375702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343400" y="4130951"/>
            <a:ext cx="0" cy="37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Tests 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Dunnett’s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This </a:t>
                </a:r>
                <a:r>
                  <a:rPr lang="en-US" dirty="0"/>
                  <a:t>works in the special case that we are making many comparison to a particular group (like the placebo or control </a:t>
                </a:r>
                <a:r>
                  <a:rPr lang="en-US" dirty="0" smtClean="0"/>
                  <a:t>group) to different treatments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</m:t>
                    </m:r>
                    <m:r>
                      <a:rPr lang="en-US" i="1" dirty="0" smtClean="0">
                        <a:latin typeface="Cambria Math" charset="0"/>
                      </a:rPr>
                      <m:t>1, </m:t>
                    </m:r>
                    <m:r>
                      <a:rPr lang="en-US" i="1" dirty="0" smtClean="0">
                        <a:latin typeface="Cambria Math" charset="0"/>
                      </a:rPr>
                      <m:t>𝑇</m:t>
                    </m:r>
                    <m:r>
                      <a:rPr lang="en-US" i="1" dirty="0" smtClean="0">
                        <a:latin typeface="Cambria Math" charset="0"/>
                      </a:rPr>
                      <m:t>2, …, </m:t>
                    </m:r>
                    <m:r>
                      <a:rPr lang="en-US" i="1" dirty="0" smtClean="0">
                        <a:latin typeface="Cambria Math" charset="0"/>
                      </a:rPr>
                      <m:t>𝑇𝐼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Each of the comparisons are dependent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appears in each term, but the dependence is easier to track as the other averages only appear once</a:t>
                </a: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(Multiplier) is based on the “multivariate t distribution”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2"/>
                <a:stretch>
                  <a:fillRect l="-1842" t="-1667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59" y="2761000"/>
                <a:ext cx="2014526" cy="703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𝑆𝐸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61000"/>
                <a:ext cx="2014526" cy="7039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07537" y="2761000"/>
                <a:ext cx="2019848" cy="703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𝑆𝐸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37" y="2761000"/>
                <a:ext cx="2019848" cy="7039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76114" y="2747870"/>
                <a:ext cx="1966371" cy="703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𝑆𝐸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14" y="2747870"/>
                <a:ext cx="1966371" cy="7039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49308" y="29151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5612109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057400" y="5334000"/>
            <a:ext cx="253746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92440" cy="1450757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Least Significant Difference (LSD)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6620" y="3665223"/>
                <a:ext cx="441198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(Multiplier)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/2</m:t>
                            </m:r>
                          </m:e>
                        </m:d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𝑑𝑓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20" y="3665223"/>
                <a:ext cx="4411980" cy="427618"/>
              </a:xfrm>
              <a:prstGeom prst="rect">
                <a:avLst/>
              </a:prstGeom>
              <a:blipFill rotWithShape="0">
                <a:blip r:embed="rId2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2960" y="225907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Creates a “Multiplier” that gives </a:t>
            </a:r>
            <a:r>
              <a:rPr lang="en-US" sz="2000" dirty="0" smtClean="0">
                <a:solidFill>
                  <a:srgbClr val="FF0000"/>
                </a:solidFill>
              </a:rPr>
              <a:t>individual</a:t>
            </a:r>
            <a:r>
              <a:rPr lang="en-US" sz="2000" dirty="0" smtClean="0"/>
              <a:t> control over false positive rate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541172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procedure we have been using all along. It is the most </a:t>
            </a:r>
            <a:r>
              <a:rPr lang="en-US" dirty="0" smtClean="0">
                <a:solidFill>
                  <a:srgbClr val="FF0000"/>
                </a:solidFill>
              </a:rPr>
              <a:t>liberal </a:t>
            </a:r>
            <a:r>
              <a:rPr lang="en-US" dirty="0" smtClean="0"/>
              <a:t>approach and hence will have the narrowest confidence intervals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8" y="4375702"/>
            <a:ext cx="904304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343400" y="4130951"/>
            <a:ext cx="0" cy="37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828800"/>
            <a:ext cx="6845300" cy="3975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5" y="1792045"/>
            <a:ext cx="5958840" cy="433370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The Green Jelly Bean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5" y="1792045"/>
            <a:ext cx="5969896" cy="4333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56" y="1363247"/>
            <a:ext cx="3797300" cy="476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64582" y="6041931"/>
            <a:ext cx="160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xkcd.com</a:t>
            </a:r>
            <a:r>
              <a:rPr lang="en-US" sz="1200" dirty="0"/>
              <a:t>/882/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56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Oxygen Levels in </a:t>
            </a:r>
            <a:br>
              <a:rPr lang="en-US" dirty="0" smtClean="0"/>
            </a:br>
            <a:r>
              <a:rPr lang="en-US" dirty="0" smtClean="0"/>
              <a:t>T-rex Bone Samples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7" y="2705844"/>
            <a:ext cx="314894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03" y="1790781"/>
            <a:ext cx="4778519" cy="140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3480" y="5638800"/>
                <a:ext cx="2831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62 significant differences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80" y="5638800"/>
                <a:ext cx="28317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7" y="1819276"/>
            <a:ext cx="2162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44" y="3200400"/>
            <a:ext cx="412318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/>
          <a:lstStyle/>
          <a:p>
            <a:r>
              <a:rPr lang="en-US" dirty="0"/>
              <a:t>Least Significant Difference (LSD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209800"/>
            <a:ext cx="1195882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6475" y="2132855"/>
            <a:ext cx="63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ldiff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51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31" y="1798549"/>
            <a:ext cx="34480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48" y="3842265"/>
            <a:ext cx="3275239" cy="248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2933700"/>
            <a:ext cx="41148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4900" y="5486400"/>
                <a:ext cx="308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3</a:t>
                </a:r>
                <a:r>
                  <a:rPr lang="en-US" dirty="0" smtClean="0"/>
                  <a:t>2 significant differences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486400"/>
                <a:ext cx="30861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823086"/>
            <a:ext cx="24955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/>
          <a:lstStyle/>
          <a:p>
            <a:r>
              <a:rPr lang="en-US" dirty="0" smtClean="0"/>
              <a:t>Tukey-Kramer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2209800"/>
            <a:ext cx="990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5452" y="2124075"/>
            <a:ext cx="63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cldiff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92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88585"/>
            <a:ext cx="5715000" cy="148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403140"/>
            <a:ext cx="4495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54" y="3329791"/>
            <a:ext cx="3891946" cy="29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872544"/>
            <a:ext cx="2324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/>
          <a:lstStyle/>
          <a:p>
            <a:r>
              <a:rPr lang="en-US" dirty="0" smtClean="0"/>
              <a:t>Bonferroni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04900" y="5486400"/>
                <a:ext cx="308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2</a:t>
                </a:r>
                <a:r>
                  <a:rPr lang="en-US" dirty="0" smtClean="0"/>
                  <a:t>2 significant differences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486400"/>
                <a:ext cx="30861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261306"/>
            <a:ext cx="990600" cy="329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0037" y="2167647"/>
            <a:ext cx="63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cldiff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63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Handicap &amp; Capability </a:t>
            </a:r>
            <a:r>
              <a:rPr lang="en-US" dirty="0"/>
              <a:t>Study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4788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Goal:</a:t>
            </a:r>
            <a:r>
              <a:rPr lang="en-US" dirty="0" smtClean="0"/>
              <a:t> How do physical handicaps affect perception of employment qualification?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researchers prepared 5 </a:t>
            </a:r>
            <a:r>
              <a:rPr lang="en-US" dirty="0" smtClean="0"/>
              <a:t>recorded job </a:t>
            </a:r>
            <a:r>
              <a:rPr lang="en-US" dirty="0" smtClean="0"/>
              <a:t>interviews with same actors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tapes differed only in the handicap of the applicant: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handicap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leg </a:t>
            </a:r>
            <a:r>
              <a:rPr lang="en-US" dirty="0" smtClean="0"/>
              <a:t>amputated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Crutches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Hearing Impaired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Wheelchair</a:t>
            </a:r>
          </a:p>
          <a:p>
            <a:r>
              <a:rPr lang="en-US" dirty="0" smtClean="0"/>
              <a:t>14 people were randomly assigned to each tape to rate applicants: 0-10 pts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Handicap &amp; Capability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17976"/>
          </a:xfrm>
        </p:spPr>
        <p:txBody>
          <a:bodyPr/>
          <a:lstStyle/>
          <a:p>
            <a:r>
              <a:rPr lang="en-US" dirty="0" smtClean="0"/>
              <a:t>Do subjects systematically evaluate qualifications differently according to handicap?</a:t>
            </a:r>
          </a:p>
          <a:p>
            <a:r>
              <a:rPr lang="en-US" dirty="0" smtClean="0"/>
              <a:t>If so, which handicaps are evaluated differently?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1" r="14287"/>
          <a:stretch/>
        </p:blipFill>
        <p:spPr bwMode="auto">
          <a:xfrm>
            <a:off x="21771" y="3756091"/>
            <a:ext cx="5050972" cy="256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72" y="3563710"/>
            <a:ext cx="3641217" cy="27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8" y="1737361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 of interest:</a:t>
            </a:r>
          </a:p>
          <a:p>
            <a:pPr marL="0" indent="0">
              <a:buNone/>
            </a:pPr>
            <a:r>
              <a:rPr lang="en-US" dirty="0" smtClean="0"/>
              <a:t>1. Is there any evidence that at least one pair of mean qualification scores are different?</a:t>
            </a:r>
          </a:p>
          <a:p>
            <a:pPr marL="0" indent="0">
              <a:buNone/>
            </a:pPr>
            <a:r>
              <a:rPr lang="en-US" dirty="0" smtClean="0"/>
              <a:t>2. Let’s say we are only interested in Amputee versus None.  Test the claim the Amputee has a different mean score than the None group.</a:t>
            </a:r>
          </a:p>
          <a:p>
            <a:pPr marL="0" indent="0">
              <a:buNone/>
            </a:pPr>
            <a:r>
              <a:rPr lang="en-US" dirty="0" smtClean="0"/>
              <a:t>3. Now let’s assume that we are interested in “any” differences.  Find evidence of any differences in the means between the groups.</a:t>
            </a:r>
          </a:p>
          <a:p>
            <a:pPr marL="0" indent="0">
              <a:buNone/>
            </a:pPr>
            <a:r>
              <a:rPr lang="en-US" dirty="0" smtClean="0"/>
              <a:t>4. Next assume that we were interested in testing the means of the handicapped groups to the non-handicap group.  Test this claim and identify any significant differences.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Handicap &amp; Capability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Handicap &amp; Capability Study: First Question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" y="2556165"/>
            <a:ext cx="4805338" cy="136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0260" y="4021604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evidence to that there are at least two population means different (p-value of 0.0301 from a 1-way ANOVA).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" y="2121659"/>
                <a:ext cx="25615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121659"/>
                <a:ext cx="2561599" cy="391646"/>
              </a:xfrm>
              <a:prstGeom prst="rect">
                <a:avLst/>
              </a:prstGeom>
              <a:blipFill rotWithShape="0"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10260" y="1780221"/>
                <a:ext cx="43031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𝑁𝑜𝑛𝑒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𝐴𝑚𝑝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𝑊h𝑒𝑒𝑙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" y="1780221"/>
                <a:ext cx="4303166" cy="390748"/>
              </a:xfrm>
              <a:prstGeom prst="rect">
                <a:avLst/>
              </a:prstGeom>
              <a:blipFill rotWithShape="0">
                <a:blip r:embed="rId6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800" y="2184156"/>
                <a:ext cx="3587221" cy="69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𝐴𝑚𝑝𝑢𝑡</m:t>
                      </m:r>
                      <m:r>
                        <a:rPr lang="en-US" sz="2000" b="0" i="1" baseline="-25000" smtClean="0">
                          <a:latin typeface="Cambria Math"/>
                          <a:ea typeface="Cambria Math"/>
                        </a:rPr>
                        <m:t>𝑒𝑒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000" b="0" i="1" baseline="-25000" smtClean="0">
                          <a:latin typeface="Cambria Math"/>
                          <a:ea typeface="Cambria Math"/>
                        </a:rPr>
                        <m:t>𝑁𝑜𝑛𝑒</m:t>
                      </m:r>
                    </m:oMath>
                  </m:oMathPara>
                </a14:m>
                <a:endParaRPr lang="en-US" sz="2000" b="0" i="1" baseline="-25000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/>
                        </a:rPr>
                        <m:t>: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𝐴𝑚𝑝𝑢𝑡𝑒𝑒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𝑁𝑜𝑛𝑒</m:t>
                      </m:r>
                    </m:oMath>
                  </m:oMathPara>
                </a14:m>
                <a:endParaRPr lang="en-US" sz="2000" i="1" baseline="-25000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84156"/>
                <a:ext cx="3587221" cy="693651"/>
              </a:xfrm>
              <a:prstGeom prst="rect">
                <a:avLst/>
              </a:prstGeom>
              <a:blipFill rotWithShape="0">
                <a:blip r:embed="rId2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575912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not sufficient evidence to suggest that the mean points for the amputee group is different than mean points for control group (</a:t>
            </a:r>
            <a:r>
              <a:rPr lang="en-US" dirty="0" smtClean="0"/>
              <a:t>p-value </a:t>
            </a:r>
            <a:r>
              <a:rPr lang="en-US" dirty="0" smtClean="0"/>
              <a:t>= 0.4477 from t-test contrast)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31" y="1781251"/>
            <a:ext cx="4283127" cy="303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5234"/>
            <a:ext cx="4730221" cy="958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91208"/>
            <a:ext cx="5187311" cy="99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58" y="5122775"/>
            <a:ext cx="4432300" cy="660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57800" y="3225263"/>
            <a:ext cx="2743200" cy="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15000" y="4903763"/>
            <a:ext cx="2895600" cy="6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8610600" y="5537200"/>
            <a:ext cx="575358" cy="24597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Handicap &amp; Capability Study: Second Question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814824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Amputee versus </a:t>
            </a:r>
            <a:r>
              <a:rPr lang="en-US" dirty="0" smtClean="0"/>
              <a:t>None: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3954025"/>
                <a:ext cx="5029200" cy="2072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5 groups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10 (two-sided) tests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If we use a Bonferroni adjustment, we need to adjust: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 →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0.05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=0.005</m:t>
                    </m:r>
                  </m:oMath>
                </a14:m>
                <a:r>
                  <a:rPr lang="en-US" sz="2000" dirty="0" smtClean="0"/>
                  <a:t> 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Now, only 1 significant difference: </a:t>
                </a:r>
              </a:p>
              <a:p>
                <a:r>
                  <a:rPr lang="en-US" sz="2000" dirty="0" smtClean="0"/>
                  <a:t>Evidence that the crutches and hearing groups have different mean qualification rating scores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54025"/>
                <a:ext cx="5029200" cy="207281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765" r="-2303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22961" y="1737361"/>
            <a:ext cx="7787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evidence of any differences in the means </a:t>
            </a:r>
            <a:r>
              <a:rPr lang="en-US" sz="2000" dirty="0" smtClean="0"/>
              <a:t>of </a:t>
            </a:r>
            <a:r>
              <a:rPr lang="en-US" sz="2000" dirty="0"/>
              <a:t>the </a:t>
            </a:r>
            <a:r>
              <a:rPr lang="en-US" sz="2000" dirty="0" smtClean="0"/>
              <a:t>groups</a:t>
            </a:r>
            <a:endParaRPr lang="en-US" sz="2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Handicap &amp; Capability Study: Third Question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7150"/>
            <a:ext cx="4457700" cy="114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7627" y="3430150"/>
            <a:ext cx="3870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(I used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pdiff</a:t>
            </a:r>
            <a:r>
              <a:rPr lang="en-US" sz="1600" dirty="0"/>
              <a:t> </a:t>
            </a:r>
            <a:r>
              <a:rPr lang="en-US" sz="1600" dirty="0" smtClean="0"/>
              <a:t>here as there are only 5 groups)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67837"/>
            <a:ext cx="30861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23" y="2138927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Green Jelly Bean </a:t>
            </a:r>
            <a:r>
              <a:rPr lang="en-US" dirty="0" smtClean="0"/>
              <a:t>Problem &amp; Study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Suppose we are really interested in investigating whether jelly </a:t>
            </a:r>
            <a:r>
              <a:rPr lang="en-US" dirty="0"/>
              <a:t>beans </a:t>
            </a:r>
            <a:r>
              <a:rPr lang="en-US" b="1" dirty="0"/>
              <a:t>cause</a:t>
            </a:r>
            <a:r>
              <a:rPr lang="en-US" dirty="0"/>
              <a:t> </a:t>
            </a:r>
            <a:r>
              <a:rPr lang="en-US" dirty="0" smtClean="0"/>
              <a:t>acne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We “find” </a:t>
            </a:r>
            <a:r>
              <a:rPr lang="en-US" dirty="0"/>
              <a:t>a group of </a:t>
            </a:r>
            <a:r>
              <a:rPr lang="en-US" dirty="0" smtClean="0"/>
              <a:t>people, randomly </a:t>
            </a:r>
            <a:r>
              <a:rPr lang="en-US" dirty="0"/>
              <a:t>split them into two </a:t>
            </a:r>
            <a:r>
              <a:rPr lang="en-US" dirty="0" smtClean="0"/>
              <a:t>groups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group </a:t>
            </a:r>
            <a:r>
              <a:rPr lang="en-US" sz="2000" dirty="0" smtClean="0"/>
              <a:t>(treatment) who are instructed to </a:t>
            </a:r>
            <a:r>
              <a:rPr lang="en-US" sz="2000" dirty="0"/>
              <a:t>eat lots of jelly </a:t>
            </a:r>
            <a:r>
              <a:rPr lang="en-US" sz="2000" dirty="0" smtClean="0"/>
              <a:t>beans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Other group (control) who </a:t>
            </a:r>
            <a:r>
              <a:rPr lang="en-US" sz="2000" dirty="0"/>
              <a:t>are banned from eating jelly </a:t>
            </a:r>
            <a:r>
              <a:rPr lang="en-US" sz="2000" dirty="0" smtClean="0"/>
              <a:t>beans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some time you </a:t>
            </a:r>
            <a:r>
              <a:rPr lang="en-US" dirty="0" smtClean="0"/>
              <a:t>measure/compare the acne in the two groups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more people in the group that eat jelly beans have acne then you might think that jelly beans cause acne.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962400"/>
            <a:ext cx="693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(Ideally: neither the researchers nor subjects should know who is in which group)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" y="4724486"/>
            <a:ext cx="3620589" cy="99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724486"/>
            <a:ext cx="4592595" cy="99051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Handicap &amp; Capability Study: Third Question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" y="2157773"/>
            <a:ext cx="3086100" cy="215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60" y="2145073"/>
            <a:ext cx="3098800" cy="21717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804885" y="3962400"/>
            <a:ext cx="3900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Handicap &amp; Capability Study: Third Question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97" y="1828799"/>
            <a:ext cx="4566755" cy="4456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7222551" cy="335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112" y="5382054"/>
            <a:ext cx="8522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insufficient evidence that there is a difference between any of the handicap groups and the mean of ’None’ group.  The 95% </a:t>
            </a:r>
            <a:r>
              <a:rPr lang="en-US" sz="2000" dirty="0" err="1" smtClean="0"/>
              <a:t>Dunnett’s</a:t>
            </a:r>
            <a:r>
              <a:rPr lang="en-US" sz="2000" dirty="0" smtClean="0"/>
              <a:t> procedure-corrected confidence intervals all contain zero.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" y="2808416"/>
            <a:ext cx="5272193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2057400"/>
            <a:ext cx="32131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3860800"/>
            <a:ext cx="6223000" cy="152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Handicap &amp; Capability Study: Fourth Question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8406" y="1846530"/>
            <a:ext cx="507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there a difference between any handicap and the control group (‘None’)?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Multiple Comparisons in SAS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346" y="4457640"/>
            <a:ext cx="629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either use the “means” or “</a:t>
            </a:r>
            <a:r>
              <a:rPr lang="en-US" sz="2000" dirty="0" err="1" smtClean="0"/>
              <a:t>lsmeans</a:t>
            </a:r>
            <a:r>
              <a:rPr lang="en-US" sz="2000" dirty="0" smtClean="0"/>
              <a:t>” statements.   I prefer </a:t>
            </a:r>
            <a:r>
              <a:rPr lang="en-US" sz="2000" smtClean="0"/>
              <a:t>to use </a:t>
            </a:r>
            <a:r>
              <a:rPr lang="en-US" sz="2000" dirty="0" smtClean="0"/>
              <a:t>”</a:t>
            </a:r>
            <a:r>
              <a:rPr lang="en-US" sz="2000" err="1" smtClean="0"/>
              <a:t>lsmeans</a:t>
            </a:r>
            <a:r>
              <a:rPr lang="en-US" sz="2000" smtClean="0"/>
              <a:t>”.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33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514600"/>
            <a:ext cx="1586221" cy="307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4500"/>
            <a:ext cx="44958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206070"/>
            <a:ext cx="5626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</a:t>
            </a:r>
            <a:br>
              <a:rPr lang="en-US" dirty="0" smtClean="0"/>
            </a:br>
            <a:r>
              <a:rPr lang="en-US" dirty="0" smtClean="0"/>
              <a:t>Intervals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5473736"/>
            <a:ext cx="75563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3498"/>
            <a:ext cx="4953000" cy="5160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339619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confidence level is the fraction of times that the true parameter is in the interval (if the assumptions are met) if we were to repeat the same experiment a large number of times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Green Jelly Bean </a:t>
            </a:r>
            <a:r>
              <a:rPr lang="en-US" dirty="0" smtClean="0"/>
              <a:t>Problem &amp; Multiple 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Even if we do everything right, for a 100(1-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)%</m:t>
                    </m:r>
                  </m:oMath>
                </a14:m>
                <a:r>
                  <a:rPr lang="en-US" dirty="0" smtClean="0"/>
                  <a:t> confidence interval there is still an 100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% chance we are wrong (in this case,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=0.05)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 scientists in the comic repeat the experiment 20 times for 20 different colors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Each time, each confidence interval (or equivalently hypothesis test that we reject if the p-value &lt; 0.05) has a 5% chance of incorrectly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𝑇𝑟𝑒𝑎𝑡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𝐶𝑜𝑛𝑡𝑟𝑜𝑙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1939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05000" y="3515473"/>
            <a:ext cx="4158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(I’m ignoring </a:t>
            </a:r>
            <a:r>
              <a:rPr lang="en-US" sz="1600" smtClean="0"/>
              <a:t>the initial test for plain jelly beans)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185212"/>
            <a:ext cx="367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(This is a “false positive” or “Type I error”)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Green Jelly Bean </a:t>
            </a:r>
            <a:r>
              <a:rPr lang="en-US" dirty="0" smtClean="0"/>
              <a:t>Problem &amp; Multiple Comparisons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Two facts about this series of experiments: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As there are 20 experiments, each with a 5% chance of failure, we should expect that on average 1 experiment would have a false positive if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are true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Additionally, suppose each test is run </a:t>
                </a:r>
                <a:r>
                  <a:rPr lang="en-US" dirty="0" smtClean="0"/>
                  <a:t>independently</a:t>
                </a:r>
                <a:r>
                  <a:rPr lang="en-US" dirty="0" smtClean="0"/>
                  <a:t>. Then: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(Prob. of at least 1 false positive) = 1 – (Prob. of no false positives)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1 – (</a:t>
                </a:r>
                <a:r>
                  <a:rPr lang="en-US" dirty="0"/>
                  <a:t>Prob. of no false </a:t>
                </a:r>
                <a:r>
                  <a:rPr lang="en-US" dirty="0" smtClean="0"/>
                  <a:t>positives on test 1)</a:t>
                </a:r>
                <a:r>
                  <a:rPr lang="en-US" dirty="0"/>
                  <a:t> (Prob. of no false positives on test </a:t>
                </a:r>
                <a:r>
                  <a:rPr lang="en-US" dirty="0" smtClean="0"/>
                  <a:t>2)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</m:oMath>
                </a14:m>
                <a:r>
                  <a:rPr lang="en-US" dirty="0"/>
                  <a:t> (Prob. of no false positives on test </a:t>
                </a:r>
                <a:r>
                  <a:rPr lang="en-US" dirty="0" smtClean="0"/>
                  <a:t>20)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(0.95)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dirty="0"/>
                  <a:t>0.64</a:t>
                </a:r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There is a 2/3 Prob. of at least 1 false positive </a:t>
                </a:r>
                <a:r>
                  <a:rPr lang="en-US" dirty="0"/>
                  <a:t>if all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true!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1497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</a:t>
            </a:r>
            <a:br>
              <a:rPr lang="en-US" dirty="0" smtClean="0"/>
            </a:br>
            <a:r>
              <a:rPr lang="en-US" dirty="0" smtClean="0"/>
              <a:t>Genetic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8867"/>
          </a:xfrm>
        </p:spPr>
        <p:txBody>
          <a:bodyPr>
            <a:noAutofit/>
          </a:bodyPr>
          <a:lstStyle/>
          <a:p>
            <a:r>
              <a:rPr lang="en-US" dirty="0" smtClean="0"/>
              <a:t>A common task in modern medicine is to: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Find </a:t>
            </a:r>
            <a:r>
              <a:rPr lang="en-US" dirty="0" smtClean="0"/>
              <a:t>a group of people with some condition </a:t>
            </a:r>
          </a:p>
          <a:p>
            <a:pPr marL="0" indent="0">
              <a:buNone/>
            </a:pPr>
            <a:r>
              <a:rPr lang="en-US" dirty="0" smtClean="0"/>
              <a:t>(e.g. Pancreatic Cancer)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Find </a:t>
            </a:r>
            <a:r>
              <a:rPr lang="en-US" dirty="0" smtClean="0"/>
              <a:t>another group of people without that </a:t>
            </a:r>
            <a:r>
              <a:rPr lang="en-US" dirty="0" smtClean="0"/>
              <a:t>condition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Collect </a:t>
            </a:r>
            <a:r>
              <a:rPr lang="en-US" dirty="0"/>
              <a:t>RNA samples from each subject and measure </a:t>
            </a:r>
          </a:p>
          <a:p>
            <a:r>
              <a:rPr lang="en-US" dirty="0"/>
              <a:t>how much specific genes of interest are </a:t>
            </a:r>
            <a:r>
              <a:rPr lang="en-US" dirty="0" smtClean="0"/>
              <a:t>expressed</a:t>
            </a:r>
            <a:endParaRPr lang="en-US" dirty="0"/>
          </a:p>
          <a:p>
            <a:r>
              <a:rPr lang="en-US" dirty="0" smtClean="0"/>
              <a:t>We can now run (a possibly large number) of t-tests for the mean difference in gene expression in the two groups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inference is that these genes are </a:t>
            </a:r>
            <a:r>
              <a:rPr lang="en-US" b="1" dirty="0" smtClean="0"/>
              <a:t>associated</a:t>
            </a:r>
            <a:r>
              <a:rPr lang="en-US" dirty="0" smtClean="0"/>
              <a:t> with the condition</a:t>
            </a:r>
            <a:endParaRPr lang="en-US" dirty="0"/>
          </a:p>
          <a:p>
            <a:r>
              <a:rPr lang="en-US" dirty="0" smtClean="0"/>
              <a:t>(causality is very tough: can’t assign humans to cancer status..)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0"/>
            <a:ext cx="2791007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9002-601D-42D9-B906-C5E9F9058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</a:t>
            </a:r>
            <a:r>
              <a:rPr lang="en-US" dirty="0" smtClean="0"/>
              <a:t>Testing: Single Gene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9" y="2585184"/>
            <a:ext cx="181315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 Arrow 2"/>
          <p:cNvSpPr/>
          <p:nvPr/>
        </p:nvSpPr>
        <p:spPr>
          <a:xfrm>
            <a:off x="1881719" y="3181177"/>
            <a:ext cx="76200" cy="22996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" name="TextBox 9215"/>
          <p:cNvSpPr txBox="1"/>
          <p:nvPr/>
        </p:nvSpPr>
        <p:spPr>
          <a:xfrm>
            <a:off x="433919" y="249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1</a:t>
            </a:r>
            <a:endParaRPr 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18363"/>
            <a:ext cx="77754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6389" y="2442904"/>
            <a:ext cx="491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evidence that the expression of “Gene 1” is larger for the </a:t>
            </a:r>
            <a:r>
              <a:rPr lang="en-US" smtClean="0"/>
              <a:t>cancer group than the not cancer group?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9000" y="3388322"/>
                <a:ext cx="20786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88322"/>
                <a:ext cx="2078646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46389" y="4128661"/>
                <a:ext cx="4317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Specify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𝑟𝑒𝑗𝑒𝑐𝑡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89" y="4128661"/>
                <a:ext cx="431746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546389" y="4915494"/>
                <a:ext cx="3948260" cy="1489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The pooled t-tools assumptions hold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𝑡h𝑟𝑒𝑠h𝑜𝑙𝑑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𝑟𝑒𝑗𝑒𝑐𝑡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89" y="4915494"/>
                <a:ext cx="3948260" cy="1489510"/>
              </a:xfrm>
              <a:prstGeom prst="rect">
                <a:avLst/>
              </a:prstGeom>
              <a:blipFill rotWithShape="0">
                <a:blip r:embed="rId7"/>
                <a:stretch>
                  <a:fillRect l="-1391" t="-2041" r="-464" b="-5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895600" y="4555651"/>
                <a:ext cx="591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𝑟𝑒𝑗𝑒𝑐𝑡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55651"/>
                <a:ext cx="591888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 flipV="1">
            <a:off x="2133600" y="3048000"/>
            <a:ext cx="327660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300031" y="5682478"/>
                <a:ext cx="1684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(Note: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is not a p-value!)</a:t>
                </a:r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31" y="5682478"/>
                <a:ext cx="1684362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32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31159" y="3711487"/>
            <a:ext cx="2442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(Interpretation: the number of false positives if we were able to run a large number of identical experiments/trials)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20" idx="1"/>
          </p:cNvCxnSpPr>
          <p:nvPr/>
        </p:nvCxnSpPr>
        <p:spPr>
          <a:xfrm>
            <a:off x="2667000" y="4202574"/>
            <a:ext cx="879389" cy="11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8161433" cy="1450757"/>
          </a:xfrm>
        </p:spPr>
        <p:txBody>
          <a:bodyPr>
            <a:normAutofit/>
          </a:bodyPr>
          <a:lstStyle/>
          <a:p>
            <a:r>
              <a:rPr lang="en-US" dirty="0"/>
              <a:t>Genetic </a:t>
            </a:r>
            <a:r>
              <a:rPr lang="en-US" dirty="0" smtClean="0"/>
              <a:t>Testing</a:t>
            </a:r>
            <a:r>
              <a:rPr lang="en-US" smtClean="0"/>
              <a:t>: Multiple Genes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6389" y="2442904"/>
            <a:ext cx="491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each gene</a:t>
            </a:r>
            <a:r>
              <a:rPr lang="en-US" dirty="0" smtClean="0"/>
              <a:t>, is there evidence that the expression is larger for the cancer group than the not cancer group?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9000" y="3388322"/>
                <a:ext cx="2262864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88322"/>
                <a:ext cx="2262864" cy="670696"/>
              </a:xfrm>
              <a:prstGeom prst="rect">
                <a:avLst/>
              </a:prstGeom>
              <a:blipFill rotWithShape="0">
                <a:blip r:embed="rId3"/>
                <a:stretch>
                  <a:fillRect t="-52727" b="-6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014405" y="4173375"/>
                <a:ext cx="615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Specify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𝑡𝑒𝑠𝑡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𝑟𝑒𝑗𝑒𝑐𝑡𝑠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405" y="4173375"/>
                <a:ext cx="61579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91"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31159" y="3711487"/>
            <a:ext cx="2442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(Interpretation: the number of </a:t>
            </a:r>
            <a:r>
              <a:rPr lang="en-US" b="1" dirty="0" smtClean="0"/>
              <a:t>families of tests</a:t>
            </a:r>
            <a:r>
              <a:rPr lang="en-US" dirty="0" smtClean="0"/>
              <a:t> that have at least one false positive if we were able to run a large number of identical experiments/trials)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20" idx="1"/>
          </p:cNvCxnSpPr>
          <p:nvPr/>
        </p:nvCxnSpPr>
        <p:spPr>
          <a:xfrm flipV="1">
            <a:off x="2761826" y="4358041"/>
            <a:ext cx="252579" cy="29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5421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8" y="2388015"/>
            <a:ext cx="2401345" cy="11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47406" y="3381770"/>
                <a:ext cx="2653996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100,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i="1">
                              <a:latin typeface="Cambria Math" charset="0"/>
                            </a:rPr>
                            <m:t>𝑐𝑎𝑛𝑐𝑒𝑟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100,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06" y="3381770"/>
                <a:ext cx="2653996" cy="670696"/>
              </a:xfrm>
              <a:prstGeom prst="rect">
                <a:avLst/>
              </a:prstGeom>
              <a:blipFill rotWithShape="0">
                <a:blip r:embed="rId7"/>
                <a:stretch>
                  <a:fillRect t="-52727" b="-6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40069" y="35000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24518</TotalTime>
  <Words>1625</Words>
  <Application>Microsoft Macintosh PowerPoint</Application>
  <PresentationFormat>On-screen Show (4:3)</PresentationFormat>
  <Paragraphs>300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Cambria Math</vt:lpstr>
      <vt:lpstr>Arial</vt:lpstr>
      <vt:lpstr>_5371darrenPPtheme</vt:lpstr>
      <vt:lpstr>Linear Combinations and Multiple Comparisons</vt:lpstr>
      <vt:lpstr>The Green Jelly Bean Problem</vt:lpstr>
      <vt:lpstr>The Green Jelly Bean Problem &amp; Study Designs</vt:lpstr>
      <vt:lpstr>Confidence Intervals</vt:lpstr>
      <vt:lpstr>The Green Jelly Bean Problem &amp; Multiple Comparisons</vt:lpstr>
      <vt:lpstr>The Green Jelly Bean Problem &amp; Multiple Comparisons</vt:lpstr>
      <vt:lpstr>Another Example:  Genetic Testing</vt:lpstr>
      <vt:lpstr>Genetic Testing: Single Gene </vt:lpstr>
      <vt:lpstr>Genetic Testing: Multiple Genes </vt:lpstr>
      <vt:lpstr>Genetic Testing: Multiple Genes </vt:lpstr>
      <vt:lpstr>Genetic Testing: A Large # of Trials</vt:lpstr>
      <vt:lpstr>Genetic Testing: A Large # of Trials</vt:lpstr>
      <vt:lpstr>Genetic Testing: Multiple Genes </vt:lpstr>
      <vt:lpstr>Multiple Hypothesis Tests: Procedures for Family-wise Errors</vt:lpstr>
      <vt:lpstr>Multiple Hypothesis Tests : Bonferroni</vt:lpstr>
      <vt:lpstr>Multiple Hypothesis Tests :  Tukey-Kramer</vt:lpstr>
      <vt:lpstr>Multiple Hypothesis Tests :  Scheffé</vt:lpstr>
      <vt:lpstr>Multiple Hypothesis Tests :  Dunnett’s Procedure</vt:lpstr>
      <vt:lpstr>Multiple Hypothesis Tests :  Least Significant Difference (LSD)</vt:lpstr>
      <vt:lpstr>Example: Oxygen Levels in  T-rex Bone Samples</vt:lpstr>
      <vt:lpstr>Least Significant Difference (LSD)</vt:lpstr>
      <vt:lpstr>Tukey-Kramer</vt:lpstr>
      <vt:lpstr>Bonferroni</vt:lpstr>
      <vt:lpstr>Example: Handicap &amp; Capability Study</vt:lpstr>
      <vt:lpstr>Example: Handicap &amp; Capability Study</vt:lpstr>
      <vt:lpstr>Example: Handicap &amp; Capability Study</vt:lpstr>
      <vt:lpstr>Handicap &amp; Capability Study: First Question</vt:lpstr>
      <vt:lpstr>Handicap &amp; Capability Study: Second Question</vt:lpstr>
      <vt:lpstr>Handicap &amp; Capability Study: Third Question</vt:lpstr>
      <vt:lpstr>Handicap &amp; Capability Study: Third Question</vt:lpstr>
      <vt:lpstr>Handicap &amp; Capability Study: Third Question</vt:lpstr>
      <vt:lpstr>Handicap &amp; Capability Study: Fourth Question</vt:lpstr>
      <vt:lpstr>Multiple Comparisons in SAS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Part 2</dc:title>
  <dc:creator>Bivin Sadler</dc:creator>
  <cp:lastModifiedBy>Homrighausen, Darren</cp:lastModifiedBy>
  <cp:revision>206</cp:revision>
  <cp:lastPrinted>2017-10-29T19:18:04Z</cp:lastPrinted>
  <dcterms:created xsi:type="dcterms:W3CDTF">2014-11-17T01:47:39Z</dcterms:created>
  <dcterms:modified xsi:type="dcterms:W3CDTF">2017-10-31T23:51:58Z</dcterms:modified>
</cp:coreProperties>
</file>