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378" r:id="rId2"/>
    <p:sldId id="379" r:id="rId3"/>
    <p:sldId id="380" r:id="rId4"/>
    <p:sldId id="426" r:id="rId5"/>
    <p:sldId id="383" r:id="rId6"/>
    <p:sldId id="381" r:id="rId7"/>
    <p:sldId id="384" r:id="rId8"/>
    <p:sldId id="385" r:id="rId9"/>
    <p:sldId id="387" r:id="rId10"/>
    <p:sldId id="388" r:id="rId11"/>
    <p:sldId id="389" r:id="rId12"/>
    <p:sldId id="390" r:id="rId13"/>
    <p:sldId id="394" r:id="rId14"/>
    <p:sldId id="395" r:id="rId15"/>
    <p:sldId id="414" r:id="rId16"/>
    <p:sldId id="415" r:id="rId17"/>
    <p:sldId id="416" r:id="rId18"/>
    <p:sldId id="417" r:id="rId19"/>
    <p:sldId id="418" r:id="rId20"/>
    <p:sldId id="427"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06"/>
    <p:restoredTop sz="92573"/>
  </p:normalViewPr>
  <p:slideViewPr>
    <p:cSldViewPr>
      <p:cViewPr>
        <p:scale>
          <a:sx n="85" d="100"/>
          <a:sy n="85" d="100"/>
        </p:scale>
        <p:origin x="1072"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2D7D5B07-EF44-402A-A923-AA9ECE80277A}" type="slidenum">
              <a:rPr lang="en-US" altLang="en-US"/>
              <a:pPr>
                <a:defRPr/>
              </a:pPr>
              <a:t>‹#›</a:t>
            </a:fld>
            <a:endParaRPr lang="en-US" altLang="en-US"/>
          </a:p>
        </p:txBody>
      </p:sp>
    </p:spTree>
    <p:extLst>
      <p:ext uri="{BB962C8B-B14F-4D97-AF65-F5344CB8AC3E}">
        <p14:creationId xmlns:p14="http://schemas.microsoft.com/office/powerpoint/2010/main" val="18744768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BB12A7-7F67-E941-B030-91A74E188EB4}" type="slidenum">
              <a:rPr lang="en-US" smtClean="0"/>
              <a:t>1</a:t>
            </a:fld>
            <a:endParaRPr lang="en-US"/>
          </a:p>
        </p:txBody>
      </p:sp>
    </p:spTree>
    <p:extLst>
      <p:ext uri="{BB962C8B-B14F-4D97-AF65-F5344CB8AC3E}">
        <p14:creationId xmlns:p14="http://schemas.microsoft.com/office/powerpoint/2010/main" val="179242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7D5B07-EF44-402A-A923-AA9ECE80277A}" type="slidenum">
              <a:rPr lang="en-US" altLang="en-US" smtClean="0"/>
              <a:pPr>
                <a:defRPr/>
              </a:pPr>
              <a:t>4</a:t>
            </a:fld>
            <a:endParaRPr lang="en-US" altLang="en-US"/>
          </a:p>
        </p:txBody>
      </p:sp>
    </p:spTree>
    <p:extLst>
      <p:ext uri="{BB962C8B-B14F-4D97-AF65-F5344CB8AC3E}">
        <p14:creationId xmlns:p14="http://schemas.microsoft.com/office/powerpoint/2010/main" val="124910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531A9A6-584F-4DD9-A933-06DA2A5EDF7A}"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8B1B05-B868-4104-9E2A-D8BA0070D2C3}" type="slidenum">
              <a:rPr lang="en-US" altLang="en-US" smtClean="0"/>
              <a:pPr>
                <a:defRPr/>
              </a:pPr>
              <a:t>‹#›</a:t>
            </a:fld>
            <a:endParaRPr lang="en-US" alt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8677C6-13C7-4B55-91C5-9DB7FD3B4E67}" type="slidenum">
              <a:rPr lang="en-US" altLang="en-US" smtClean="0"/>
              <a:pPr>
                <a:defRPr/>
              </a:pPr>
              <a:t>‹#›</a:t>
            </a:fld>
            <a:endParaRPr lang="en-US" alt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BAC098-B10F-48F4-B6AB-08CC7DD84F80}" type="slidenum">
              <a:rPr lang="en-US" altLang="en-US"/>
              <a:pPr>
                <a:defRPr/>
              </a:pPr>
              <a:t>‹#›</a:t>
            </a:fld>
            <a:endParaRPr lang="en-US" altLang="en-US"/>
          </a:p>
        </p:txBody>
      </p:sp>
    </p:spTree>
    <p:extLst>
      <p:ext uri="{BB962C8B-B14F-4D97-AF65-F5344CB8AC3E}">
        <p14:creationId xmlns:p14="http://schemas.microsoft.com/office/powerpoint/2010/main" val="39792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0169A8-E6B3-4D1D-A7FF-CD1BC5030C87}" type="slidenum">
              <a:rPr lang="en-US" altLang="en-US" smtClean="0"/>
              <a:pPr>
                <a:defRPr/>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3BD976B-A3AB-4F65-96A8-0FBD7874F8BE}"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3624271-1DA4-4B40-8F1D-01400B72D5EC}" type="slidenum">
              <a:rPr lang="en-US" altLang="en-US" smtClean="0"/>
              <a:pPr>
                <a:defRPr/>
              </a:pPr>
              <a:t>‹#›</a:t>
            </a:fld>
            <a:endParaRPr lang="en-US"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892D6DB-C2A7-4F63-BCF0-AF9DBD351F8B}" type="slidenum">
              <a:rPr lang="en-US" altLang="en-US" smtClean="0"/>
              <a:pPr>
                <a:defRPr/>
              </a:pPr>
              <a:t>‹#›</a:t>
            </a:fld>
            <a:endParaRPr lang="en-US" alt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F07860-E042-4AE9-8338-A0541752D612}" type="slidenum">
              <a:rPr lang="en-US" altLang="en-US" smtClean="0"/>
              <a:pPr>
                <a:defRPr/>
              </a:pPr>
              <a:t>‹#›</a:t>
            </a:fld>
            <a:endParaRPr lang="en-US" alt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7CB0E2EF-51D2-4555-8651-93BD9E385947}" type="slidenum">
              <a:rPr lang="en-US" altLang="en-US" smtClean="0"/>
              <a:pPr>
                <a:defRPr/>
              </a:pPr>
              <a:t>‹#›</a:t>
            </a:fld>
            <a:endParaRPr lang="en-US"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6CE791E-E8DC-4815-B199-F8A5C9252720}" type="slidenum">
              <a:rPr lang="en-US" altLang="en-US" smtClean="0"/>
              <a:pPr>
                <a:defRPr/>
              </a:pPr>
              <a:t>‹#›</a:t>
            </a:fld>
            <a:endParaRPr lang="en-US"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65CAFCB-A831-4B16-BA62-5503E1C66788}" type="slidenum">
              <a:rPr lang="en-US" altLang="en-US" smtClean="0"/>
              <a:pPr>
                <a:defRPr/>
              </a:pPr>
              <a:t>‹#›</a:t>
            </a:fld>
            <a:endParaRPr lang="en-US" alt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2319B65F-2149-4056-A8FB-F4F408873CD6}" type="slidenum">
              <a:rPr lang="en-US" altLang="en-US" smtClean="0"/>
              <a:pPr>
                <a:defRPr/>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5754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50.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9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r>
              <a:rPr lang="en-US" dirty="0" smtClean="0"/>
              <a:t>Simple Linear Regression: A Model for the Mean</a:t>
            </a:r>
            <a:endParaRPr lang="en-US" dirty="0"/>
          </a:p>
        </p:txBody>
      </p:sp>
      <p:sp>
        <p:nvSpPr>
          <p:cNvPr id="4" name="Subtitle 3"/>
          <p:cNvSpPr>
            <a:spLocks noGrp="1"/>
          </p:cNvSpPr>
          <p:nvPr>
            <p:ph type="subTitle" idx="1"/>
          </p:nvPr>
        </p:nvSpPr>
        <p:spPr/>
        <p:txBody>
          <a:bodyPr/>
          <a:lstStyle/>
          <a:p>
            <a:r>
              <a:rPr lang="en-US" dirty="0" smtClean="0"/>
              <a:t>Notation</a:t>
            </a:r>
          </a:p>
          <a:p>
            <a:r>
              <a:rPr lang="en-US" dirty="0" smtClean="0"/>
              <a:t>Least Squares principle</a:t>
            </a:r>
            <a:endParaRPr lang="en-US" dirty="0"/>
          </a:p>
        </p:txBody>
      </p:sp>
      <p:sp>
        <p:nvSpPr>
          <p:cNvPr id="3" name="Slide Number Placeholder 2"/>
          <p:cNvSpPr>
            <a:spLocks noGrp="1"/>
          </p:cNvSpPr>
          <p:nvPr>
            <p:ph type="sldNum" sz="quarter" idx="12"/>
          </p:nvPr>
        </p:nvSpPr>
        <p:spPr/>
        <p:txBody>
          <a:bodyPr/>
          <a:lstStyle/>
          <a:p>
            <a:fld id="{BC36B723-F678-431B-A1E1-F5CC89607F51}" type="slidenum">
              <a:rPr lang="en-US" smtClean="0"/>
              <a:t>1</a:t>
            </a:fld>
            <a:endParaRPr lang="en-US"/>
          </a:p>
        </p:txBody>
      </p:sp>
    </p:spTree>
    <p:extLst>
      <p:ext uri="{BB962C8B-B14F-4D97-AF65-F5344CB8AC3E}">
        <p14:creationId xmlns:p14="http://schemas.microsoft.com/office/powerpoint/2010/main" val="381509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6"/>
          <p:cNvGrpSpPr>
            <a:grpSpLocks/>
          </p:cNvGrpSpPr>
          <p:nvPr/>
        </p:nvGrpSpPr>
        <p:grpSpPr bwMode="auto">
          <a:xfrm>
            <a:off x="4191000" y="1887172"/>
            <a:ext cx="4638675" cy="2819400"/>
            <a:chOff x="1447801" y="2362200"/>
            <a:chExt cx="4638040" cy="2819400"/>
          </a:xfrm>
        </p:grpSpPr>
        <p:pic>
          <p:nvPicPr>
            <p:cNvPr id="8207" name="Picture 4"/>
            <p:cNvPicPr>
              <a:picLocks noChangeAspect="1"/>
            </p:cNvPicPr>
            <p:nvPr/>
          </p:nvPicPr>
          <p:blipFill>
            <a:blip r:embed="rId2">
              <a:extLst>
                <a:ext uri="{28A0092B-C50C-407E-A947-70E740481C1C}">
                  <a14:useLocalDpi xmlns:a14="http://schemas.microsoft.com/office/drawing/2010/main" val="0"/>
                </a:ext>
              </a:extLst>
            </a:blip>
            <a:srcRect r="27576"/>
            <a:stretch>
              <a:fillRect/>
            </a:stretch>
          </p:blipFill>
          <p:spPr bwMode="auto">
            <a:xfrm>
              <a:off x="1447801" y="2362200"/>
              <a:ext cx="463804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8" name="TextBox 5"/>
            <p:cNvSpPr txBox="1">
              <a:spLocks noChangeArrowheads="1"/>
            </p:cNvSpPr>
            <p:nvPr/>
          </p:nvSpPr>
          <p:spPr bwMode="auto">
            <a:xfrm>
              <a:off x="5623560" y="2895600"/>
              <a:ext cx="4622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endParaRPr lang="en-US" altLang="en-US" sz="2400"/>
            </a:p>
          </p:txBody>
        </p:sp>
      </p:grpSp>
      <p:sp>
        <p:nvSpPr>
          <p:cNvPr id="9" name="Right Brace 8"/>
          <p:cNvSpPr/>
          <p:nvPr/>
        </p:nvSpPr>
        <p:spPr>
          <a:xfrm>
            <a:off x="5562600" y="3563572"/>
            <a:ext cx="1524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TextBox 9"/>
          <p:cNvSpPr txBox="1">
            <a:spLocks noChangeArrowheads="1"/>
          </p:cNvSpPr>
          <p:nvPr/>
        </p:nvSpPr>
        <p:spPr bwMode="auto">
          <a:xfrm>
            <a:off x="5638800" y="3639772"/>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t>res</a:t>
            </a:r>
            <a:r>
              <a:rPr lang="en-US" altLang="en-US" sz="1200" b="1" i="1" baseline="-25000"/>
              <a:t>1 </a:t>
            </a:r>
            <a:r>
              <a:rPr lang="en-US" altLang="en-US" sz="1200" b="1" i="1"/>
              <a:t>= -3</a:t>
            </a:r>
            <a:endParaRPr lang="en-US" altLang="en-US" b="1" i="1" baseline="-25000"/>
          </a:p>
        </p:txBody>
      </p:sp>
      <p:sp>
        <p:nvSpPr>
          <p:cNvPr id="11" name="Right Brace 10"/>
          <p:cNvSpPr/>
          <p:nvPr/>
        </p:nvSpPr>
        <p:spPr>
          <a:xfrm>
            <a:off x="6061075" y="3082560"/>
            <a:ext cx="152400" cy="228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TextBox 11"/>
          <p:cNvSpPr txBox="1">
            <a:spLocks noChangeArrowheads="1"/>
          </p:cNvSpPr>
          <p:nvPr/>
        </p:nvSpPr>
        <p:spPr bwMode="auto">
          <a:xfrm>
            <a:off x="5334000" y="3082560"/>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t>res</a:t>
            </a:r>
            <a:r>
              <a:rPr lang="en-US" altLang="en-US" sz="1200" b="1" i="1" baseline="-25000"/>
              <a:t>2</a:t>
            </a:r>
            <a:r>
              <a:rPr lang="en-US" altLang="en-US" sz="1200" b="1" i="1"/>
              <a:t> = 1</a:t>
            </a:r>
            <a:endParaRPr lang="en-US" altLang="en-US" b="1" i="1" baseline="-25000"/>
          </a:p>
        </p:txBody>
      </p:sp>
      <p:sp>
        <p:nvSpPr>
          <p:cNvPr id="13" name="Right Brace 12"/>
          <p:cNvSpPr/>
          <p:nvPr/>
        </p:nvSpPr>
        <p:spPr>
          <a:xfrm>
            <a:off x="7086600" y="3006360"/>
            <a:ext cx="1524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TextBox 13"/>
          <p:cNvSpPr txBox="1">
            <a:spLocks noChangeArrowheads="1"/>
          </p:cNvSpPr>
          <p:nvPr/>
        </p:nvSpPr>
        <p:spPr bwMode="auto">
          <a:xfrm>
            <a:off x="7162800" y="3082560"/>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t>res</a:t>
            </a:r>
            <a:r>
              <a:rPr lang="en-US" altLang="en-US" sz="1200" b="1" i="1" baseline="-25000"/>
              <a:t>3</a:t>
            </a:r>
            <a:r>
              <a:rPr lang="en-US" altLang="en-US" sz="1200" b="1" i="1"/>
              <a:t> = -2</a:t>
            </a:r>
            <a:endParaRPr lang="en-US" altLang="en-US" b="1" i="1" baseline="-25000"/>
          </a:p>
        </p:txBody>
      </p:sp>
      <p:sp>
        <p:nvSpPr>
          <p:cNvPr id="15" name="TextBox 14"/>
          <p:cNvSpPr txBox="1">
            <a:spLocks noChangeArrowheads="1"/>
          </p:cNvSpPr>
          <p:nvPr/>
        </p:nvSpPr>
        <p:spPr bwMode="auto">
          <a:xfrm>
            <a:off x="7572375" y="2144347"/>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t>res</a:t>
            </a:r>
            <a:r>
              <a:rPr lang="en-US" altLang="en-US" sz="1200" b="1" i="1" baseline="-25000"/>
              <a:t>4</a:t>
            </a:r>
            <a:r>
              <a:rPr lang="en-US" altLang="en-US" sz="1200" b="1" i="1"/>
              <a:t> = 4</a:t>
            </a:r>
            <a:endParaRPr lang="en-US" altLang="en-US" b="1" i="1" baseline="-25000"/>
          </a:p>
        </p:txBody>
      </p:sp>
      <mc:AlternateContent xmlns:mc="http://schemas.openxmlformats.org/markup-compatibility/2006" xmlns:a14="http://schemas.microsoft.com/office/drawing/2010/main">
        <mc:Choice Requires="a14">
          <p:sp>
            <p:nvSpPr>
              <p:cNvPr id="8204" name="TextBox 15"/>
              <p:cNvSpPr txBox="1">
                <a:spLocks noChangeArrowheads="1"/>
              </p:cNvSpPr>
              <p:nvPr/>
            </p:nvSpPr>
            <p:spPr bwMode="auto">
              <a:xfrm>
                <a:off x="822959" y="3872869"/>
                <a:ext cx="3489895" cy="13234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2000" dirty="0" smtClean="0">
                    <a:latin typeface="+mn-lt"/>
                  </a:rPr>
                  <a:t>If </a:t>
                </a:r>
                <a:r>
                  <a:rPr lang="en-US" altLang="en-US" sz="2000" dirty="0">
                    <a:latin typeface="+mn-lt"/>
                  </a:rPr>
                  <a:t>we simply add the residuals we will get </a:t>
                </a:r>
                <a:r>
                  <a:rPr lang="en-US" altLang="en-US" sz="2000" dirty="0" smtClean="0">
                    <a:latin typeface="+mn-lt"/>
                  </a:rPr>
                  <a:t>zero</a:t>
                </a:r>
                <a:endParaRPr lang="en-US" altLang="en-US" sz="2000" dirty="0">
                  <a:latin typeface="+mn-lt"/>
                </a:endParaRPr>
              </a:p>
              <a:p>
                <a14:m>
                  <m:oMath xmlns:m="http://schemas.openxmlformats.org/officeDocument/2006/math">
                    <m:r>
                      <a:rPr lang="en-US" altLang="en-US" sz="2000" i="1" smtClean="0">
                        <a:solidFill>
                          <a:srgbClr val="FF0000"/>
                        </a:solidFill>
                        <a:latin typeface="Cambria Math" charset="0"/>
                        <a:ea typeface="Cambria Math" charset="0"/>
                        <a:cs typeface="Cambria Math" charset="0"/>
                      </a:rPr>
                      <m:t>→</m:t>
                    </m:r>
                  </m:oMath>
                </a14:m>
                <a:r>
                  <a:rPr lang="en-US" altLang="en-US" sz="2000" dirty="0" smtClean="0">
                    <a:latin typeface="+mn-lt"/>
                  </a:rPr>
                  <a:t> square </a:t>
                </a:r>
                <a:r>
                  <a:rPr lang="en-US" altLang="en-US" sz="2000" dirty="0">
                    <a:latin typeface="+mn-lt"/>
                  </a:rPr>
                  <a:t>each residual and </a:t>
                </a:r>
                <a:r>
                  <a:rPr lang="en-US" altLang="en-US" sz="2000" dirty="0" smtClean="0">
                    <a:latin typeface="+mn-lt"/>
                  </a:rPr>
                  <a:t>add </a:t>
                </a:r>
                <a:r>
                  <a:rPr lang="en-US" altLang="en-US" sz="2000" dirty="0">
                    <a:latin typeface="+mn-lt"/>
                  </a:rPr>
                  <a:t>them together.  </a:t>
                </a:r>
              </a:p>
            </p:txBody>
          </p:sp>
        </mc:Choice>
        <mc:Fallback xmlns="">
          <p:sp>
            <p:nvSpPr>
              <p:cNvPr id="8204" name="TextBox 15"/>
              <p:cNvSpPr txBox="1">
                <a:spLocks noRot="1" noChangeAspect="1" noMove="1" noResize="1" noEditPoints="1" noAdjustHandles="1" noChangeArrowheads="1" noChangeShapeType="1" noTextEdit="1"/>
              </p:cNvSpPr>
              <p:nvPr/>
            </p:nvSpPr>
            <p:spPr bwMode="auto">
              <a:xfrm>
                <a:off x="822959" y="3872869"/>
                <a:ext cx="3489895" cy="1323439"/>
              </a:xfrm>
              <a:prstGeom prst="rect">
                <a:avLst/>
              </a:prstGeom>
              <a:blipFill rotWithShape="0">
                <a:blip r:embed="rId3"/>
                <a:stretch>
                  <a:fillRect l="-1748" t="-2304" r="-2972" b="-7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8205" name="TextBox 16"/>
          <p:cNvSpPr txBox="1">
            <a:spLocks noChangeArrowheads="1"/>
          </p:cNvSpPr>
          <p:nvPr/>
        </p:nvSpPr>
        <p:spPr bwMode="auto">
          <a:xfrm>
            <a:off x="2819400" y="5047994"/>
            <a:ext cx="3962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2000" dirty="0">
                <a:latin typeface="+mn-lt"/>
              </a:rPr>
              <a:t>Sum of Squared Residuals = SSR = </a:t>
            </a:r>
          </a:p>
        </p:txBody>
      </p:sp>
      <mc:AlternateContent xmlns:mc="http://schemas.openxmlformats.org/markup-compatibility/2006" xmlns:a14="http://schemas.microsoft.com/office/drawing/2010/main">
        <mc:Choice Requires="a14">
          <p:sp>
            <p:nvSpPr>
              <p:cNvPr id="3" name="TextBox 2"/>
              <p:cNvSpPr txBox="1"/>
              <p:nvPr/>
            </p:nvSpPr>
            <p:spPr>
              <a:xfrm>
                <a:off x="856758" y="1961295"/>
                <a:ext cx="3334242" cy="1765804"/>
              </a:xfrm>
              <a:prstGeom prst="rect">
                <a:avLst/>
              </a:prstGeom>
              <a:noFill/>
            </p:spPr>
            <p:txBody>
              <a:bodyPr wrap="square" rtlCol="0">
                <a:spAutoFit/>
              </a:bodyPr>
              <a:lstStyle/>
              <a:p>
                <a:r>
                  <a:rPr lang="en-US" sz="2000" b="1" dirty="0" smtClean="0">
                    <a:solidFill>
                      <a:srgbClr val="FF0000"/>
                    </a:solidFill>
                    <a:latin typeface="+mn-lt"/>
                  </a:rPr>
                  <a:t>Remember:</a:t>
                </a:r>
                <a:r>
                  <a:rPr lang="en-US" sz="2000" dirty="0" smtClean="0">
                    <a:latin typeface="+mn-lt"/>
                  </a:rPr>
                  <a:t> Residuals are the difference between an estimate and the actual value</a:t>
                </a:r>
              </a:p>
              <a:p>
                <a:endParaRPr lang="en-US" sz="800" dirty="0">
                  <a:latin typeface="+mn-lt"/>
                </a:endParaRPr>
              </a:p>
              <a:p>
                <a:r>
                  <a:rPr lang="en-US" sz="2000" dirty="0">
                    <a:latin typeface="+mn-lt"/>
                  </a:rPr>
                  <a:t>The </a:t>
                </a:r>
                <a14:m>
                  <m:oMath xmlns:m="http://schemas.openxmlformats.org/officeDocument/2006/math">
                    <m:sSup>
                      <m:sSupPr>
                        <m:ctrlPr>
                          <a:rPr lang="en-US" sz="2000" i="1">
                            <a:latin typeface="Cambria Math" charset="0"/>
                          </a:rPr>
                        </m:ctrlPr>
                      </m:sSupPr>
                      <m:e>
                        <m:r>
                          <a:rPr lang="en-US" sz="2000" i="1">
                            <a:latin typeface="Cambria Math" charset="0"/>
                          </a:rPr>
                          <m:t>𝑖</m:t>
                        </m:r>
                      </m:e>
                      <m:sup>
                        <m:r>
                          <a:rPr lang="en-US" sz="2000" i="1">
                            <a:latin typeface="Cambria Math" charset="0"/>
                          </a:rPr>
                          <m:t>𝑡h</m:t>
                        </m:r>
                      </m:sup>
                    </m:sSup>
                  </m:oMath>
                </a14:m>
                <a:r>
                  <a:rPr lang="en-US" sz="2000" dirty="0">
                    <a:solidFill>
                      <a:srgbClr val="FF0000"/>
                    </a:solidFill>
                    <a:latin typeface="+mn-lt"/>
                  </a:rPr>
                  <a:t> </a:t>
                </a:r>
                <a:r>
                  <a:rPr lang="en-US" sz="2000" b="1" u="sng" cap="small" dirty="0">
                    <a:solidFill>
                      <a:srgbClr val="FF0000"/>
                    </a:solidFill>
                    <a:latin typeface="+mn-lt"/>
                  </a:rPr>
                  <a:t>residual</a:t>
                </a:r>
                <a:r>
                  <a:rPr lang="en-US" sz="2000" dirty="0">
                    <a:solidFill>
                      <a:srgbClr val="FF0000"/>
                    </a:solidFill>
                    <a:latin typeface="+mn-lt"/>
                  </a:rPr>
                  <a:t> </a:t>
                </a:r>
                <a:r>
                  <a:rPr lang="en-US" sz="2000" dirty="0">
                    <a:latin typeface="+mn-lt"/>
                  </a:rPr>
                  <a:t>is defined to be </a:t>
                </a:r>
                <a14:m>
                  <m:oMath xmlns:m="http://schemas.openxmlformats.org/officeDocument/2006/math">
                    <m:sSub>
                      <m:sSubPr>
                        <m:ctrlPr>
                          <a:rPr lang="en-US" sz="2000" i="1">
                            <a:latin typeface="Cambria Math" charset="0"/>
                          </a:rPr>
                        </m:ctrlPr>
                      </m:sSubPr>
                      <m:e>
                        <m:r>
                          <a:rPr lang="en-US" sz="2000" i="1">
                            <a:latin typeface="Cambria Math" charset="0"/>
                          </a:rPr>
                          <m:t>𝑟𝑒𝑠</m:t>
                        </m:r>
                      </m:e>
                      <m:sub>
                        <m:r>
                          <a:rPr lang="en-US" sz="2000" i="1">
                            <a:latin typeface="Cambria Math" charset="0"/>
                          </a:rPr>
                          <m:t>𝑖</m:t>
                        </m:r>
                      </m:sub>
                    </m:sSub>
                  </m:oMath>
                </a14:m>
                <a:endParaRPr lang="en-US" sz="2000" dirty="0">
                  <a:latin typeface="+mn-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6758" y="1961295"/>
                <a:ext cx="3334242" cy="1765804"/>
              </a:xfrm>
              <a:prstGeom prst="rect">
                <a:avLst/>
              </a:prstGeom>
              <a:blipFill rotWithShape="0">
                <a:blip r:embed="rId4"/>
                <a:stretch>
                  <a:fillRect l="-2011" t="-2076" r="-548" b="-5536"/>
                </a:stretch>
              </a:blipFill>
            </p:spPr>
            <p:txBody>
              <a:bodyPr/>
              <a:lstStyle/>
              <a:p>
                <a:r>
                  <a:rPr lang="en-US">
                    <a:noFill/>
                  </a:rPr>
                  <a:t> </a:t>
                </a:r>
              </a:p>
            </p:txBody>
          </p:sp>
        </mc:Fallback>
      </mc:AlternateContent>
      <p:sp>
        <p:nvSpPr>
          <p:cNvPr id="19" name="Title 1"/>
          <p:cNvSpPr>
            <a:spLocks noGrp="1"/>
          </p:cNvSpPr>
          <p:nvPr>
            <p:ph type="title"/>
          </p:nvPr>
        </p:nvSpPr>
        <p:spPr>
          <a:xfrm>
            <a:off x="822959" y="286604"/>
            <a:ext cx="8113571" cy="1450757"/>
          </a:xfrm>
        </p:spPr>
        <p:txBody>
          <a:bodyPr>
            <a:normAutofit/>
          </a:bodyPr>
          <a:lstStyle/>
          <a:p>
            <a:r>
              <a:rPr lang="en-US" dirty="0"/>
              <a:t>How Do We Estimate the Mean?</a:t>
            </a:r>
          </a:p>
        </p:txBody>
      </p:sp>
      <mc:AlternateContent xmlns:mc="http://schemas.openxmlformats.org/markup-compatibility/2006" xmlns:a14="http://schemas.microsoft.com/office/drawing/2010/main">
        <mc:Choice Requires="a14">
          <p:sp>
            <p:nvSpPr>
              <p:cNvPr id="5" name="TextBox 4"/>
              <p:cNvSpPr txBox="1"/>
              <p:nvPr/>
            </p:nvSpPr>
            <p:spPr>
              <a:xfrm>
                <a:off x="1499637" y="5458081"/>
                <a:ext cx="6594305"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𝑛</m:t>
                          </m:r>
                        </m:sup>
                        <m:e>
                          <m:sSubSup>
                            <m:sSubSupPr>
                              <m:ctrlPr>
                                <a:rPr lang="en-US" i="1" smtClean="0">
                                  <a:latin typeface="Cambria Math" charset="0"/>
                                </a:rPr>
                              </m:ctrlPr>
                            </m:sSubSupPr>
                            <m:e>
                              <m:r>
                                <a:rPr lang="en-US" b="0" i="1" smtClean="0">
                                  <a:latin typeface="Cambria Math" charset="0"/>
                                </a:rPr>
                                <m:t>𝑟𝑒𝑠</m:t>
                              </m:r>
                            </m:e>
                            <m:sub>
                              <m:r>
                                <a:rPr lang="en-US" b="0" i="1" smtClean="0">
                                  <a:latin typeface="Cambria Math" charset="0"/>
                                </a:rPr>
                                <m:t>𝑖</m:t>
                              </m:r>
                            </m:sub>
                            <m:sup>
                              <m:r>
                                <a:rPr lang="en-US" b="0" i="1" smtClean="0">
                                  <a:latin typeface="Cambria Math" charset="0"/>
                                </a:rPr>
                                <m:t>2</m:t>
                              </m:r>
                            </m:sup>
                          </m:sSubSup>
                        </m:e>
                      </m:nary>
                      <m:r>
                        <a:rPr lang="en-US" b="0" i="1" smtClean="0">
                          <a:latin typeface="Cambria Math" charset="0"/>
                        </a:rPr>
                        <m:t>= </m:t>
                      </m:r>
                      <m:sSup>
                        <m:sSupPr>
                          <m:ctrlPr>
                            <a:rPr lang="en-US" b="0" i="1" smtClean="0">
                              <a:latin typeface="Cambria Math" charset="0"/>
                            </a:rPr>
                          </m:ctrlPr>
                        </m:sSupPr>
                        <m:e>
                          <m:r>
                            <a:rPr lang="en-US" b="0" i="1" smtClean="0">
                              <a:latin typeface="Cambria Math" charset="0"/>
                            </a:rPr>
                            <m:t>(−3)</m:t>
                          </m:r>
                        </m:e>
                        <m:sup>
                          <m:r>
                            <a:rPr lang="en-US" b="0" i="1" smtClean="0">
                              <a:latin typeface="Cambria Math" charset="0"/>
                            </a:rPr>
                            <m:t>2</m:t>
                          </m:r>
                        </m:sup>
                      </m:sSup>
                      <m:r>
                        <a:rPr lang="en-US" b="0" i="1" smtClean="0">
                          <a:latin typeface="Cambria Math" charset="0"/>
                        </a:rPr>
                        <m:t> + </m:t>
                      </m:r>
                      <m:sSup>
                        <m:sSupPr>
                          <m:ctrlPr>
                            <a:rPr lang="en-US" i="1">
                              <a:latin typeface="Cambria Math" charset="0"/>
                            </a:rPr>
                          </m:ctrlPr>
                        </m:sSupPr>
                        <m:e>
                          <m:r>
                            <a:rPr lang="en-US" i="1">
                              <a:latin typeface="Cambria Math" charset="0"/>
                            </a:rPr>
                            <m:t>(</m:t>
                          </m:r>
                          <m:r>
                            <a:rPr lang="en-US" b="0" i="1" smtClean="0">
                              <a:latin typeface="Cambria Math" charset="0"/>
                            </a:rPr>
                            <m:t>1</m:t>
                          </m:r>
                          <m:r>
                            <a:rPr lang="en-US" i="1">
                              <a:latin typeface="Cambria Math" charset="0"/>
                            </a:rPr>
                            <m:t>)</m:t>
                          </m:r>
                        </m:e>
                        <m:sup>
                          <m:r>
                            <a:rPr lang="en-US" i="1">
                              <a:latin typeface="Cambria Math" charset="0"/>
                            </a:rPr>
                            <m:t>2</m:t>
                          </m:r>
                        </m:sup>
                      </m:sSup>
                      <m:r>
                        <a:rPr lang="en-US" b="0" i="1" smtClean="0">
                          <a:latin typeface="Cambria Math" charset="0"/>
                        </a:rPr>
                        <m:t> + </m:t>
                      </m:r>
                      <m:sSup>
                        <m:sSupPr>
                          <m:ctrlPr>
                            <a:rPr lang="en-US" i="1">
                              <a:latin typeface="Cambria Math" charset="0"/>
                            </a:rPr>
                          </m:ctrlPr>
                        </m:sSupPr>
                        <m:e>
                          <m:r>
                            <a:rPr lang="en-US" i="1">
                              <a:latin typeface="Cambria Math" charset="0"/>
                            </a:rPr>
                            <m:t>(−</m:t>
                          </m:r>
                          <m:r>
                            <a:rPr lang="en-US" b="0" i="1" smtClean="0">
                              <a:latin typeface="Cambria Math" charset="0"/>
                            </a:rPr>
                            <m:t>2</m:t>
                          </m:r>
                          <m:r>
                            <a:rPr lang="en-US" i="1">
                              <a:latin typeface="Cambria Math" charset="0"/>
                            </a:rPr>
                            <m:t>)</m:t>
                          </m:r>
                        </m:e>
                        <m:sup>
                          <m:r>
                            <a:rPr lang="en-US" i="1">
                              <a:latin typeface="Cambria Math" charset="0"/>
                            </a:rPr>
                            <m:t>2</m:t>
                          </m:r>
                        </m:sup>
                      </m:sSup>
                      <m:r>
                        <a:rPr lang="en-US" b="0" i="1" smtClean="0">
                          <a:latin typeface="Cambria Math" charset="0"/>
                        </a:rPr>
                        <m:t> + </m:t>
                      </m:r>
                      <m:sSup>
                        <m:sSupPr>
                          <m:ctrlPr>
                            <a:rPr lang="en-US" i="1">
                              <a:latin typeface="Cambria Math" charset="0"/>
                            </a:rPr>
                          </m:ctrlPr>
                        </m:sSupPr>
                        <m:e>
                          <m:r>
                            <a:rPr lang="en-US" i="1">
                              <a:latin typeface="Cambria Math" charset="0"/>
                            </a:rPr>
                            <m:t>(</m:t>
                          </m:r>
                          <m:r>
                            <a:rPr lang="en-US" b="0" i="1" smtClean="0">
                              <a:latin typeface="Cambria Math" charset="0"/>
                            </a:rPr>
                            <m:t>4</m:t>
                          </m:r>
                          <m:r>
                            <a:rPr lang="en-US" i="1">
                              <a:latin typeface="Cambria Math" charset="0"/>
                            </a:rPr>
                            <m:t>)</m:t>
                          </m:r>
                        </m:e>
                        <m:sup>
                          <m:r>
                            <a:rPr lang="en-US" i="1">
                              <a:latin typeface="Cambria Math" charset="0"/>
                            </a:rPr>
                            <m:t>2</m:t>
                          </m:r>
                        </m:sup>
                      </m:sSup>
                      <m:r>
                        <a:rPr lang="en-US" b="0" i="1" smtClean="0">
                          <a:latin typeface="Cambria Math" charset="0"/>
                        </a:rPr>
                        <m:t> =9+1+4+16 =30</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9637" y="5458081"/>
                <a:ext cx="6594305" cy="84856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62040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20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P spid="15" grpId="0"/>
      <p:bldP spid="8205"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7204075"/>
            <a:ext cx="4189413"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7080250"/>
            <a:ext cx="4162425" cy="259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00" y="1752600"/>
            <a:ext cx="8351838" cy="430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flipV="1">
            <a:off x="2024500" y="3886200"/>
            <a:ext cx="6000750" cy="1295400"/>
          </a:xfrm>
          <a:prstGeom prst="line">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024500" y="2705100"/>
            <a:ext cx="5846763" cy="12461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ight Brace 25"/>
          <p:cNvSpPr/>
          <p:nvPr/>
        </p:nvSpPr>
        <p:spPr>
          <a:xfrm>
            <a:off x="6977500" y="3111500"/>
            <a:ext cx="152400" cy="98107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7" name="TextBox 26"/>
          <p:cNvSpPr txBox="1">
            <a:spLocks noChangeArrowheads="1"/>
          </p:cNvSpPr>
          <p:nvPr/>
        </p:nvSpPr>
        <p:spPr bwMode="auto">
          <a:xfrm>
            <a:off x="7206100" y="3463925"/>
            <a:ext cx="990600"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solidFill>
                  <a:srgbClr val="00B050"/>
                </a:solidFill>
              </a:rPr>
              <a:t>res</a:t>
            </a:r>
            <a:r>
              <a:rPr lang="en-US" altLang="en-US" sz="1200" b="1" i="1" baseline="-25000">
                <a:solidFill>
                  <a:srgbClr val="00B050"/>
                </a:solidFill>
              </a:rPr>
              <a:t>11 </a:t>
            </a:r>
            <a:r>
              <a:rPr lang="en-US" altLang="en-US" sz="1200" b="1" i="1">
                <a:solidFill>
                  <a:srgbClr val="00B050"/>
                </a:solidFill>
              </a:rPr>
              <a:t>= 30</a:t>
            </a:r>
            <a:endParaRPr lang="en-US" altLang="en-US" b="1" i="1" baseline="-25000">
              <a:solidFill>
                <a:srgbClr val="00B050"/>
              </a:solidFill>
            </a:endParaRPr>
          </a:p>
        </p:txBody>
      </p:sp>
      <p:pic>
        <p:nvPicPr>
          <p:cNvPr id="922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100" y="5904707"/>
            <a:ext cx="87153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ight Brace 31"/>
          <p:cNvSpPr/>
          <p:nvPr/>
        </p:nvSpPr>
        <p:spPr>
          <a:xfrm>
            <a:off x="4477188" y="4019550"/>
            <a:ext cx="138112" cy="62865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 name="TextBox 32"/>
          <p:cNvSpPr txBox="1">
            <a:spLocks noChangeArrowheads="1"/>
          </p:cNvSpPr>
          <p:nvPr/>
        </p:nvSpPr>
        <p:spPr bwMode="auto">
          <a:xfrm>
            <a:off x="4781988" y="4119563"/>
            <a:ext cx="900112" cy="27622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solidFill>
                  <a:srgbClr val="00B050"/>
                </a:solidFill>
              </a:rPr>
              <a:t>res</a:t>
            </a:r>
            <a:r>
              <a:rPr lang="en-US" altLang="en-US" sz="1200" b="1" i="1" baseline="-25000">
                <a:solidFill>
                  <a:srgbClr val="00B050"/>
                </a:solidFill>
              </a:rPr>
              <a:t>7 </a:t>
            </a:r>
            <a:r>
              <a:rPr lang="en-US" altLang="en-US" sz="1200" b="1" i="1">
                <a:solidFill>
                  <a:srgbClr val="00B050"/>
                </a:solidFill>
              </a:rPr>
              <a:t>= 20</a:t>
            </a:r>
            <a:endParaRPr lang="en-US" altLang="en-US" b="1" i="1" baseline="-25000">
              <a:solidFill>
                <a:srgbClr val="00B050"/>
              </a:solidFill>
            </a:endParaRPr>
          </a:p>
        </p:txBody>
      </p:sp>
      <p:sp>
        <p:nvSpPr>
          <p:cNvPr id="34" name="Right Brace 33"/>
          <p:cNvSpPr/>
          <p:nvPr/>
        </p:nvSpPr>
        <p:spPr>
          <a:xfrm>
            <a:off x="2938900" y="3327400"/>
            <a:ext cx="138113" cy="1655763"/>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 name="TextBox 34"/>
          <p:cNvSpPr txBox="1">
            <a:spLocks noChangeArrowheads="1"/>
          </p:cNvSpPr>
          <p:nvPr/>
        </p:nvSpPr>
        <p:spPr bwMode="auto">
          <a:xfrm>
            <a:off x="3245288" y="4454525"/>
            <a:ext cx="898525" cy="277813"/>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solidFill>
                  <a:srgbClr val="00B050"/>
                </a:solidFill>
              </a:rPr>
              <a:t>res</a:t>
            </a:r>
            <a:r>
              <a:rPr lang="en-US" altLang="en-US" sz="1200" b="1" i="1" baseline="-25000">
                <a:solidFill>
                  <a:srgbClr val="00B050"/>
                </a:solidFill>
              </a:rPr>
              <a:t>5 </a:t>
            </a:r>
            <a:r>
              <a:rPr lang="en-US" altLang="en-US" sz="1200" b="1" i="1">
                <a:solidFill>
                  <a:srgbClr val="00B050"/>
                </a:solidFill>
              </a:rPr>
              <a:t>= 60</a:t>
            </a:r>
            <a:endParaRPr lang="en-US" altLang="en-US" b="1" i="1" baseline="-25000">
              <a:solidFill>
                <a:srgbClr val="00B050"/>
              </a:solidFill>
            </a:endParaRPr>
          </a:p>
        </p:txBody>
      </p:sp>
      <p:sp>
        <p:nvSpPr>
          <p:cNvPr id="16" name="Right Brace 15"/>
          <p:cNvSpPr/>
          <p:nvPr/>
        </p:nvSpPr>
        <p:spPr>
          <a:xfrm>
            <a:off x="3716775" y="3387725"/>
            <a:ext cx="69850" cy="23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17" name="TextBox 16"/>
          <p:cNvSpPr txBox="1">
            <a:spLocks noChangeArrowheads="1"/>
          </p:cNvSpPr>
          <p:nvPr/>
        </p:nvSpPr>
        <p:spPr bwMode="auto">
          <a:xfrm>
            <a:off x="3685025" y="3013075"/>
            <a:ext cx="55245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solidFill>
                  <a:srgbClr val="FF0000"/>
                </a:solidFill>
              </a:rPr>
              <a:t>res</a:t>
            </a:r>
            <a:r>
              <a:rPr lang="en-US" altLang="en-US" sz="1200" b="1" i="1" baseline="-25000">
                <a:solidFill>
                  <a:srgbClr val="FF0000"/>
                </a:solidFill>
              </a:rPr>
              <a:t>6 </a:t>
            </a:r>
            <a:r>
              <a:rPr lang="en-US" altLang="en-US" sz="1200" b="1" i="1">
                <a:solidFill>
                  <a:srgbClr val="FF0000"/>
                </a:solidFill>
              </a:rPr>
              <a:t>= 5</a:t>
            </a:r>
            <a:endParaRPr lang="en-US" altLang="en-US" b="1" i="1" baseline="-25000">
              <a:solidFill>
                <a:srgbClr val="FF0000"/>
              </a:solidFill>
            </a:endParaRPr>
          </a:p>
        </p:txBody>
      </p:sp>
      <p:sp>
        <p:nvSpPr>
          <p:cNvPr id="18" name="Right Brace 17"/>
          <p:cNvSpPr/>
          <p:nvPr/>
        </p:nvSpPr>
        <p:spPr>
          <a:xfrm>
            <a:off x="6094850" y="2817813"/>
            <a:ext cx="69850" cy="23653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19" name="TextBox 18"/>
          <p:cNvSpPr txBox="1">
            <a:spLocks noChangeArrowheads="1"/>
          </p:cNvSpPr>
          <p:nvPr/>
        </p:nvSpPr>
        <p:spPr bwMode="auto">
          <a:xfrm>
            <a:off x="6063100" y="2443163"/>
            <a:ext cx="550863" cy="461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a:solidFill>
                  <a:srgbClr val="FF0000"/>
                </a:solidFill>
              </a:rPr>
              <a:t>res</a:t>
            </a:r>
            <a:r>
              <a:rPr lang="en-US" altLang="en-US" sz="1200" b="1" i="1" baseline="-25000">
                <a:solidFill>
                  <a:srgbClr val="FF0000"/>
                </a:solidFill>
              </a:rPr>
              <a:t>10 </a:t>
            </a:r>
            <a:r>
              <a:rPr lang="en-US" altLang="en-US" sz="1200" b="1" i="1">
                <a:solidFill>
                  <a:srgbClr val="FF0000"/>
                </a:solidFill>
              </a:rPr>
              <a:t>= 7</a:t>
            </a:r>
            <a:endParaRPr lang="en-US" altLang="en-US" b="1" i="1" baseline="-25000">
              <a:solidFill>
                <a:srgbClr val="FF0000"/>
              </a:solidFill>
            </a:endParaRPr>
          </a:p>
        </p:txBody>
      </p:sp>
      <p:sp>
        <p:nvSpPr>
          <p:cNvPr id="20" name="Right Brace 19"/>
          <p:cNvSpPr/>
          <p:nvPr/>
        </p:nvSpPr>
        <p:spPr>
          <a:xfrm>
            <a:off x="2056250" y="3963988"/>
            <a:ext cx="69850" cy="36988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1" name="TextBox 20"/>
          <p:cNvSpPr txBox="1">
            <a:spLocks noChangeArrowheads="1"/>
          </p:cNvSpPr>
          <p:nvPr/>
        </p:nvSpPr>
        <p:spPr bwMode="auto">
          <a:xfrm>
            <a:off x="2256275" y="4092575"/>
            <a:ext cx="55245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solidFill>
                  <a:srgbClr val="FF0000"/>
                </a:solidFill>
              </a:rPr>
              <a:t>res</a:t>
            </a:r>
            <a:r>
              <a:rPr lang="en-US" altLang="en-US" sz="1200" b="1" i="1" baseline="-25000" dirty="0">
                <a:solidFill>
                  <a:srgbClr val="FF0000"/>
                </a:solidFill>
              </a:rPr>
              <a:t>1 </a:t>
            </a:r>
            <a:r>
              <a:rPr lang="en-US" altLang="en-US" sz="1200" b="1" i="1" dirty="0">
                <a:solidFill>
                  <a:srgbClr val="FF0000"/>
                </a:solidFill>
              </a:rPr>
              <a:t>= </a:t>
            </a:r>
            <a:r>
              <a:rPr lang="en-US" altLang="en-US" sz="1200" b="1" i="1" dirty="0" smtClean="0">
                <a:solidFill>
                  <a:srgbClr val="FF0000"/>
                </a:solidFill>
              </a:rPr>
              <a:t>-10</a:t>
            </a:r>
            <a:endParaRPr lang="en-US" altLang="en-US" b="1" i="1" baseline="-25000" dirty="0">
              <a:solidFill>
                <a:srgbClr val="FF0000"/>
              </a:solidFill>
            </a:endParaRPr>
          </a:p>
        </p:txBody>
      </p:sp>
      <p:sp>
        <p:nvSpPr>
          <p:cNvPr id="22" name="Right Brace 21"/>
          <p:cNvSpPr/>
          <p:nvPr/>
        </p:nvSpPr>
        <p:spPr>
          <a:xfrm>
            <a:off x="7663300" y="2667000"/>
            <a:ext cx="69850" cy="11906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3" name="Right Brace 22"/>
          <p:cNvSpPr/>
          <p:nvPr/>
        </p:nvSpPr>
        <p:spPr>
          <a:xfrm>
            <a:off x="6907650" y="2667000"/>
            <a:ext cx="69850" cy="23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4" name="Right Brace 23"/>
          <p:cNvSpPr/>
          <p:nvPr/>
        </p:nvSpPr>
        <p:spPr>
          <a:xfrm>
            <a:off x="6907650" y="2928938"/>
            <a:ext cx="69850" cy="19526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5" name="Right Brace 24"/>
          <p:cNvSpPr/>
          <p:nvPr/>
        </p:nvSpPr>
        <p:spPr>
          <a:xfrm>
            <a:off x="4489888" y="3025775"/>
            <a:ext cx="55562" cy="3619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8" name="Right Brace 27"/>
          <p:cNvSpPr/>
          <p:nvPr/>
        </p:nvSpPr>
        <p:spPr>
          <a:xfrm>
            <a:off x="4448613" y="3387725"/>
            <a:ext cx="46037" cy="63182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29" name="Right Brace 28"/>
          <p:cNvSpPr/>
          <p:nvPr/>
        </p:nvSpPr>
        <p:spPr>
          <a:xfrm>
            <a:off x="2892863" y="3327400"/>
            <a:ext cx="46037" cy="4127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30" name="Right Brace 29"/>
          <p:cNvSpPr/>
          <p:nvPr/>
        </p:nvSpPr>
        <p:spPr>
          <a:xfrm>
            <a:off x="2862700" y="3756025"/>
            <a:ext cx="46038" cy="2825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31" name="Right Brace 30"/>
          <p:cNvSpPr/>
          <p:nvPr/>
        </p:nvSpPr>
        <p:spPr>
          <a:xfrm>
            <a:off x="2102288" y="3703638"/>
            <a:ext cx="46037" cy="2476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FF0000"/>
              </a:solidFill>
            </a:endParaRPr>
          </a:p>
        </p:txBody>
      </p:sp>
      <p:sp>
        <p:nvSpPr>
          <p:cNvPr id="36" name="Right Brace 35"/>
          <p:cNvSpPr/>
          <p:nvPr/>
        </p:nvSpPr>
        <p:spPr>
          <a:xfrm>
            <a:off x="4540688" y="3055938"/>
            <a:ext cx="227012" cy="149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7" name="Right Brace 36"/>
          <p:cNvSpPr/>
          <p:nvPr/>
        </p:nvSpPr>
        <p:spPr>
          <a:xfrm>
            <a:off x="6051988" y="2797175"/>
            <a:ext cx="227012" cy="1497013"/>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8" name="Right Brace 37"/>
          <p:cNvSpPr/>
          <p:nvPr/>
        </p:nvSpPr>
        <p:spPr>
          <a:xfrm>
            <a:off x="7664888" y="2676525"/>
            <a:ext cx="227012" cy="1287463"/>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 name="Right Brace 38"/>
          <p:cNvSpPr/>
          <p:nvPr/>
        </p:nvSpPr>
        <p:spPr>
          <a:xfrm>
            <a:off x="6863200" y="2667000"/>
            <a:ext cx="190500" cy="140017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0" name="Right Brace 39"/>
          <p:cNvSpPr/>
          <p:nvPr/>
        </p:nvSpPr>
        <p:spPr>
          <a:xfrm>
            <a:off x="3699313" y="3408363"/>
            <a:ext cx="190500" cy="140017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1" name="Right Brace 40"/>
          <p:cNvSpPr/>
          <p:nvPr/>
        </p:nvSpPr>
        <p:spPr>
          <a:xfrm>
            <a:off x="2103875" y="3738563"/>
            <a:ext cx="190500" cy="140017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2" name="Right Brace 41"/>
          <p:cNvSpPr/>
          <p:nvPr/>
        </p:nvSpPr>
        <p:spPr>
          <a:xfrm>
            <a:off x="2024500" y="4343400"/>
            <a:ext cx="190500" cy="795338"/>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 name="TextBox 2"/>
          <p:cNvSpPr txBox="1">
            <a:spLocks noChangeArrowheads="1"/>
          </p:cNvSpPr>
          <p:nvPr/>
        </p:nvSpPr>
        <p:spPr bwMode="auto">
          <a:xfrm>
            <a:off x="4483045" y="4652606"/>
            <a:ext cx="4760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b="1" dirty="0" smtClean="0">
                <a:latin typeface="+mn-lt"/>
              </a:rPr>
              <a:t>Observation: </a:t>
            </a:r>
            <a:r>
              <a:rPr lang="en-US" altLang="en-US" dirty="0" smtClean="0">
                <a:latin typeface="+mn-lt"/>
              </a:rPr>
              <a:t>The sum of squared green </a:t>
            </a:r>
            <a:r>
              <a:rPr lang="en-US" altLang="en-US">
                <a:latin typeface="+mn-lt"/>
              </a:rPr>
              <a:t>residuals </a:t>
            </a:r>
            <a:r>
              <a:rPr lang="en-US" altLang="en-US" smtClean="0">
                <a:latin typeface="+mn-lt"/>
              </a:rPr>
              <a:t>is greater </a:t>
            </a:r>
            <a:r>
              <a:rPr lang="en-US" altLang="en-US" dirty="0">
                <a:latin typeface="+mn-lt"/>
              </a:rPr>
              <a:t>than </a:t>
            </a:r>
            <a:r>
              <a:rPr lang="en-US" altLang="en-US">
                <a:latin typeface="+mn-lt"/>
              </a:rPr>
              <a:t>the </a:t>
            </a:r>
            <a:r>
              <a:rPr lang="en-US" altLang="en-US" smtClean="0">
                <a:latin typeface="+mn-lt"/>
              </a:rPr>
              <a:t>sum of squared </a:t>
            </a:r>
            <a:r>
              <a:rPr lang="en-US" altLang="en-US">
                <a:latin typeface="+mn-lt"/>
              </a:rPr>
              <a:t>red </a:t>
            </a:r>
            <a:r>
              <a:rPr lang="en-US" altLang="en-US" smtClean="0">
                <a:latin typeface="+mn-lt"/>
              </a:rPr>
              <a:t>residuals</a:t>
            </a:r>
            <a:endParaRPr lang="en-US" altLang="en-US" dirty="0">
              <a:latin typeface="+mn-lt"/>
            </a:endParaRPr>
          </a:p>
        </p:txBody>
      </p:sp>
      <p:sp>
        <p:nvSpPr>
          <p:cNvPr id="43" name="Right Brace 42"/>
          <p:cNvSpPr/>
          <p:nvPr/>
        </p:nvSpPr>
        <p:spPr>
          <a:xfrm>
            <a:off x="2786500" y="4038600"/>
            <a:ext cx="190500" cy="944563"/>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 name="Title 1"/>
          <p:cNvSpPr>
            <a:spLocks noGrp="1"/>
          </p:cNvSpPr>
          <p:nvPr>
            <p:ph type="title"/>
          </p:nvPr>
        </p:nvSpPr>
        <p:spPr>
          <a:xfrm>
            <a:off x="822959" y="286604"/>
            <a:ext cx="8113571" cy="1450757"/>
          </a:xfrm>
        </p:spPr>
        <p:txBody>
          <a:bodyPr>
            <a:normAutofit/>
          </a:bodyPr>
          <a:lstStyle/>
          <a:p>
            <a:r>
              <a:rPr lang="en-US" dirty="0"/>
              <a:t>How Do We Estimate the Mean?</a:t>
            </a:r>
          </a:p>
        </p:txBody>
      </p:sp>
    </p:spTree>
    <p:extLst>
      <p:ext uri="{BB962C8B-B14F-4D97-AF65-F5344CB8AC3E}">
        <p14:creationId xmlns:p14="http://schemas.microsoft.com/office/powerpoint/2010/main" val="21960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nodeType="click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35"/>
                                        </p:tgtEl>
                                      </p:cBhvr>
                                    </p:animEffect>
                                    <p:set>
                                      <p:cBhvr>
                                        <p:cTn id="39" dur="1" fill="hold">
                                          <p:stCondLst>
                                            <p:cond delay="499"/>
                                          </p:stCondLst>
                                        </p:cTn>
                                        <p:tgtEl>
                                          <p:spTgt spid="3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4"/>
                                        </p:tgtEl>
                                      </p:cBhvr>
                                    </p:animEffect>
                                    <p:set>
                                      <p:cBhvr>
                                        <p:cTn id="42" dur="1" fill="hold">
                                          <p:stCondLst>
                                            <p:cond delay="499"/>
                                          </p:stCondLst>
                                        </p:cTn>
                                        <p:tgtEl>
                                          <p:spTgt spid="3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3"/>
                                        </p:tgtEl>
                                      </p:cBhvr>
                                    </p:animEffect>
                                    <p:set>
                                      <p:cBhvr>
                                        <p:cTn id="45" dur="1" fill="hold">
                                          <p:stCondLst>
                                            <p:cond delay="499"/>
                                          </p:stCondLst>
                                        </p:cTn>
                                        <p:tgtEl>
                                          <p:spTgt spid="3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32"/>
                                        </p:tgtEl>
                                      </p:cBhvr>
                                    </p:animEffect>
                                    <p:set>
                                      <p:cBhvr>
                                        <p:cTn id="48" dur="1" fill="hold">
                                          <p:stCondLst>
                                            <p:cond delay="499"/>
                                          </p:stCondLst>
                                        </p:cTn>
                                        <p:tgtEl>
                                          <p:spTgt spid="3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7"/>
                                        </p:tgtEl>
                                      </p:cBhvr>
                                    </p:animEffect>
                                    <p:set>
                                      <p:cBhvr>
                                        <p:cTn id="51" dur="1" fill="hold">
                                          <p:stCondLst>
                                            <p:cond delay="499"/>
                                          </p:stCondLst>
                                        </p:cTn>
                                        <p:tgtEl>
                                          <p:spTgt spid="27"/>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childTnLst>
                                </p:cTn>
                              </p:par>
                              <p:par>
                                <p:cTn id="89" presetID="10" presetClass="exit" presetSubtype="0" fill="hold" grpId="1" nodeType="withEffect">
                                  <p:stCondLst>
                                    <p:cond delay="0"/>
                                  </p:stCondLst>
                                  <p:childTnLst>
                                    <p:animEffect transition="out" filter="fade">
                                      <p:cBhvr>
                                        <p:cTn id="90" dur="500"/>
                                        <p:tgtEl>
                                          <p:spTgt spid="21"/>
                                        </p:tgtEl>
                                      </p:cBhvr>
                                    </p:animEffect>
                                    <p:set>
                                      <p:cBhvr>
                                        <p:cTn id="91" dur="1" fill="hold">
                                          <p:stCondLst>
                                            <p:cond delay="499"/>
                                          </p:stCondLst>
                                        </p:cTn>
                                        <p:tgtEl>
                                          <p:spTgt spid="21"/>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9"/>
                                        </p:tgtEl>
                                      </p:cBhvr>
                                    </p:animEffect>
                                    <p:set>
                                      <p:cBhvr>
                                        <p:cTn id="97" dur="1" fill="hold">
                                          <p:stCondLst>
                                            <p:cond delay="499"/>
                                          </p:stCondLst>
                                        </p:cTn>
                                        <p:tgtEl>
                                          <p:spTgt spid="19"/>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fade">
                                      <p:cBhvr>
                                        <p:cTn id="111" dur="500"/>
                                        <p:tgtEl>
                                          <p:spTgt spid="2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500"/>
                                        <p:tgtEl>
                                          <p:spTgt spid="2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500"/>
                                        <p:tgtEl>
                                          <p:spTgt spid="2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fade">
                                      <p:cBhvr>
                                        <p:cTn id="126" dur="500"/>
                                        <p:tgtEl>
                                          <p:spTgt spid="3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fade">
                                      <p:cBhvr>
                                        <p:cTn id="129" dur="500"/>
                                        <p:tgtEl>
                                          <p:spTgt spid="3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fade">
                                      <p:cBhvr>
                                        <p:cTn id="135" dur="500"/>
                                        <p:tgtEl>
                                          <p:spTgt spid="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2"/>
                                        </p:tgtEl>
                                        <p:attrNameLst>
                                          <p:attrName>style.visibility</p:attrName>
                                        </p:attrNameLst>
                                      </p:cBhvr>
                                      <p:to>
                                        <p:strVal val="visible"/>
                                      </p:to>
                                    </p:set>
                                    <p:animEffect transition="in" filter="fade">
                                      <p:cBhvr>
                                        <p:cTn id="144" dur="500"/>
                                        <p:tgtEl>
                                          <p:spTgt spid="42"/>
                                        </p:tgtEl>
                                      </p:cBhvr>
                                    </p:animEffect>
                                  </p:childTnLst>
                                </p:cTn>
                              </p:par>
                              <p:par>
                                <p:cTn id="145" presetID="10" presetClass="entr" presetSubtype="0" fill="hold" grpId="2" nodeType="withEffect">
                                  <p:stCondLst>
                                    <p:cond delay="0"/>
                                  </p:stCondLst>
                                  <p:childTnLst>
                                    <p:set>
                                      <p:cBhvr>
                                        <p:cTn id="146" dur="1" fill="hold">
                                          <p:stCondLst>
                                            <p:cond delay="0"/>
                                          </p:stCondLst>
                                        </p:cTn>
                                        <p:tgtEl>
                                          <p:spTgt spid="34"/>
                                        </p:tgtEl>
                                        <p:attrNameLst>
                                          <p:attrName>style.visibility</p:attrName>
                                        </p:attrNameLst>
                                      </p:cBhvr>
                                      <p:to>
                                        <p:strVal val="visible"/>
                                      </p:to>
                                    </p:set>
                                    <p:animEffect transition="in" filter="fade">
                                      <p:cBhvr>
                                        <p:cTn id="147" dur="500"/>
                                        <p:tgtEl>
                                          <p:spTgt spid="34"/>
                                        </p:tgtEl>
                                      </p:cBhvr>
                                    </p:animEffect>
                                  </p:childTnLst>
                                </p:cTn>
                              </p:par>
                              <p:par>
                                <p:cTn id="148" presetID="10" presetClass="entr" presetSubtype="0" fill="hold" grpId="2" nodeType="withEffect">
                                  <p:stCondLst>
                                    <p:cond delay="0"/>
                                  </p:stCondLst>
                                  <p:childTnLst>
                                    <p:set>
                                      <p:cBhvr>
                                        <p:cTn id="149" dur="1" fill="hold">
                                          <p:stCondLst>
                                            <p:cond delay="0"/>
                                          </p:stCondLst>
                                        </p:cTn>
                                        <p:tgtEl>
                                          <p:spTgt spid="26"/>
                                        </p:tgtEl>
                                        <p:attrNameLst>
                                          <p:attrName>style.visibility</p:attrName>
                                        </p:attrNameLst>
                                      </p:cBhvr>
                                      <p:to>
                                        <p:strVal val="visible"/>
                                      </p:to>
                                    </p:set>
                                    <p:animEffect transition="in" filter="fade">
                                      <p:cBhvr>
                                        <p:cTn id="150" dur="500"/>
                                        <p:tgtEl>
                                          <p:spTgt spid="2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3"/>
                                        </p:tgtEl>
                                        <p:attrNameLst>
                                          <p:attrName>style.visibility</p:attrName>
                                        </p:attrNameLst>
                                      </p:cBhvr>
                                      <p:to>
                                        <p:strVal val="visible"/>
                                      </p:to>
                                    </p:set>
                                    <p:animEffect transition="in" filter="fade">
                                      <p:cBhvr>
                                        <p:cTn id="153" dur="500"/>
                                        <p:tgtEl>
                                          <p:spTgt spid="43"/>
                                        </p:tgtEl>
                                      </p:cBhvr>
                                    </p:animEffect>
                                  </p:childTnLst>
                                </p:cTn>
                              </p:par>
                              <p:par>
                                <p:cTn id="154" presetID="10" presetClass="entr" presetSubtype="0" fill="hold" grpId="2" nodeType="withEffect">
                                  <p:stCondLst>
                                    <p:cond delay="0"/>
                                  </p:stCondLst>
                                  <p:childTnLst>
                                    <p:set>
                                      <p:cBhvr>
                                        <p:cTn id="155" dur="1" fill="hold">
                                          <p:stCondLst>
                                            <p:cond delay="0"/>
                                          </p:stCondLst>
                                        </p:cTn>
                                        <p:tgtEl>
                                          <p:spTgt spid="32"/>
                                        </p:tgtEl>
                                        <p:attrNameLst>
                                          <p:attrName>style.visibility</p:attrName>
                                        </p:attrNameLst>
                                      </p:cBhvr>
                                      <p:to>
                                        <p:strVal val="visible"/>
                                      </p:to>
                                    </p:set>
                                    <p:animEffect transition="in" filter="fade">
                                      <p:cBhvr>
                                        <p:cTn id="156" dur="500"/>
                                        <p:tgtEl>
                                          <p:spTgt spid="32"/>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fade">
                                      <p:cBhvr>
                                        <p:cTn id="1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7" grpId="0" animBg="1"/>
      <p:bldP spid="27" grpId="1" animBg="1"/>
      <p:bldP spid="32" grpId="0" animBg="1"/>
      <p:bldP spid="32" grpId="1" animBg="1"/>
      <p:bldP spid="32" grpId="2" animBg="1"/>
      <p:bldP spid="33" grpId="0" animBg="1"/>
      <p:bldP spid="33" grpId="1" animBg="1"/>
      <p:bldP spid="34" grpId="0" animBg="1"/>
      <p:bldP spid="34" grpId="1" animBg="1"/>
      <p:bldP spid="34" grpId="2" animBg="1"/>
      <p:bldP spid="35" grpId="0" animBg="1"/>
      <p:bldP spid="35" grpId="1" animBg="1"/>
      <p:bldP spid="16" grpId="0" animBg="1"/>
      <p:bldP spid="17" grpId="0" animBg="1"/>
      <p:bldP spid="17" grpId="1" animBg="1"/>
      <p:bldP spid="18" grpId="0" animBg="1"/>
      <p:bldP spid="19" grpId="0" animBg="1"/>
      <p:bldP spid="19" grpId="1" animBg="1"/>
      <p:bldP spid="20" grpId="0" animBg="1"/>
      <p:bldP spid="21" grpId="0" animBg="1"/>
      <p:bldP spid="21" grpId="1" animBg="1"/>
      <p:bldP spid="22" grpId="0" animBg="1"/>
      <p:bldP spid="23" grpId="0" animBg="1"/>
      <p:bldP spid="24" grpId="0" animBg="1"/>
      <p:bldP spid="25" grpId="0" animBg="1"/>
      <p:bldP spid="28" grpId="0" animBg="1"/>
      <p:bldP spid="29" grpId="0" animBg="1"/>
      <p:bldP spid="30" grpId="0" animBg="1"/>
      <p:bldP spid="31" grpId="0" animBg="1"/>
      <p:bldP spid="36" grpId="0" animBg="1"/>
      <p:bldP spid="37" grpId="0" animBg="1"/>
      <p:bldP spid="38" grpId="0" animBg="1"/>
      <p:bldP spid="39" grpId="0" animBg="1"/>
      <p:bldP spid="40" grpId="0" animBg="1"/>
      <p:bldP spid="41" grpId="0" animBg="1"/>
      <p:bldP spid="42" grpId="0" animBg="1"/>
      <p:bldP spid="3"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353425" cy="430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V="1">
            <a:off x="2209800" y="2781300"/>
            <a:ext cx="5848350" cy="12461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607050"/>
            <a:ext cx="547688"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rot="21141934">
            <a:off x="1205449" y="5178310"/>
            <a:ext cx="7086600" cy="369888"/>
          </a:xfrm>
          <a:prstGeom prst="wedgeRectCallout">
            <a:avLst>
              <a:gd name="adj1" fmla="val -55386"/>
              <a:gd name="adj2" fmla="val 1573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rot="21141934">
            <a:off x="1357392" y="5171748"/>
            <a:ext cx="6960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a:t>The “Least Squares Line minimizes the sum of squared residuals</a:t>
            </a:r>
            <a:r>
              <a:rPr lang="en-US" altLang="en-US" smtClean="0"/>
              <a:t>!”</a:t>
            </a:r>
            <a:endParaRPr lang="en-US" altLang="en-US"/>
          </a:p>
        </p:txBody>
      </p:sp>
      <p:sp>
        <p:nvSpPr>
          <p:cNvPr id="2" name="Title 1"/>
          <p:cNvSpPr>
            <a:spLocks noGrp="1"/>
          </p:cNvSpPr>
          <p:nvPr>
            <p:ph type="title"/>
          </p:nvPr>
        </p:nvSpPr>
        <p:spPr/>
        <p:txBody>
          <a:bodyPr>
            <a:normAutofit fontScale="90000"/>
          </a:bodyPr>
          <a:lstStyle/>
          <a:p>
            <a:r>
              <a:rPr lang="en-US" dirty="0"/>
              <a:t>How Do We Estimate the Mean</a:t>
            </a:r>
            <a:r>
              <a:rPr lang="en-US" dirty="0" smtClean="0"/>
              <a:t>?</a:t>
            </a:r>
            <a:br>
              <a:rPr lang="en-US" dirty="0" smtClean="0"/>
            </a:br>
            <a:r>
              <a:rPr lang="en-US" dirty="0" smtClean="0"/>
              <a:t>The Least Squares Principle</a:t>
            </a:r>
            <a:endParaRPr lang="en-US" dirty="0"/>
          </a:p>
        </p:txBody>
      </p:sp>
    </p:spTree>
    <p:extLst>
      <p:ext uri="{BB962C8B-B14F-4D97-AF65-F5344CB8AC3E}">
        <p14:creationId xmlns:p14="http://schemas.microsoft.com/office/powerpoint/2010/main" val="1873562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fade">
                                      <p:cBhvr>
                                        <p:cTn id="7" dur="500"/>
                                        <p:tgtEl>
                                          <p:spTgt spid="645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908" y="1856899"/>
            <a:ext cx="5026025"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026025" cy="273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Example: </a:t>
            </a:r>
            <a:br>
              <a:rPr lang="en-US" dirty="0" smtClean="0"/>
            </a:br>
            <a:r>
              <a:rPr lang="en-US" dirty="0" smtClean="0"/>
              <a:t>Grades vs. Study Hours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22960" y="4698168"/>
                <a:ext cx="7533290" cy="384336"/>
              </a:xfrm>
              <a:prstGeom prst="rect">
                <a:avLst/>
              </a:prstGeom>
              <a:noFill/>
            </p:spPr>
            <p:txBody>
              <a:bodyPr wrap="square" rtlCol="0">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𝑋</m:t>
                    </m:r>
                    <m:r>
                      <a:rPr lang="en-US" b="0" i="0" smtClean="0">
                        <a:latin typeface="Cambria Math" charset="0"/>
                        <a:ea typeface="Cambria Math" charset="0"/>
                        <a:cs typeface="Cambria Math" charset="0"/>
                      </a:rPr>
                      <m:t>  </m:t>
                    </m:r>
                    <m:r>
                      <a:rPr lang="en-US" b="0" i="1" smtClean="0">
                        <a:latin typeface="Cambria Math" charset="0"/>
                        <a:ea typeface="Cambria Math" charset="0"/>
                        <a:cs typeface="Cambria Math" charset="0"/>
                      </a:rPr>
                      <m:t>→  </m:t>
                    </m:r>
                    <m:acc>
                      <m:accPr>
                        <m:chr m:val="̂"/>
                        <m:ctrlPr>
                          <a:rPr lang="en-US" i="1" smtClean="0">
                            <a:latin typeface="Cambria Math" charset="0"/>
                          </a:rPr>
                        </m:ctrlPr>
                      </m:accPr>
                      <m:e>
                        <m:r>
                          <a:rPr lang="en-US" i="1" smtClean="0">
                            <a:latin typeface="Cambria Math" charset="0"/>
                            <a:ea typeface="Cambria Math" charset="0"/>
                            <a:cs typeface="Cambria Math" charset="0"/>
                          </a:rPr>
                          <m:t>𝜇</m:t>
                        </m:r>
                      </m:e>
                    </m:acc>
                    <m:d>
                      <m:dPr>
                        <m:begChr m:val="{"/>
                        <m:endChr m:val="}"/>
                        <m:ctrlPr>
                          <a:rPr lang="en-US" b="0" i="1" smtClean="0">
                            <a:latin typeface="Cambria Math" charset="0"/>
                          </a:rPr>
                        </m:ctrlPr>
                      </m:dPr>
                      <m:e>
                        <m:r>
                          <a:rPr lang="en-US" b="0" i="1" smtClean="0">
                            <a:latin typeface="Cambria Math" charset="0"/>
                          </a:rPr>
                          <m:t>𝑌</m:t>
                        </m:r>
                      </m:e>
                      <m:e>
                        <m:r>
                          <a:rPr lang="en-US" b="0" i="1" smtClean="0">
                            <a:latin typeface="Cambria Math" charset="0"/>
                          </a:rPr>
                          <m:t>𝑋</m:t>
                        </m:r>
                      </m:e>
                    </m:d>
                    <m:r>
                      <a:rPr lang="en-US" b="0" i="1" smtClean="0">
                        <a:latin typeface="Cambria Math" charset="0"/>
                      </a:rPr>
                      <m:t>= </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r>
                      <a:rPr lang="en-US" b="0" i="1" smtClean="0">
                        <a:latin typeface="Cambria Math" charset="0"/>
                      </a:rPr>
                      <m:t>𝑋</m:t>
                    </m:r>
                    <m:r>
                      <a:rPr lang="en-US" b="0" i="1" smtClean="0">
                        <a:latin typeface="Cambria Math" charset="0"/>
                      </a:rPr>
                      <m:t>=40.993+6.7076 </m:t>
                    </m:r>
                    <m:r>
                      <a:rPr lang="en-US" b="0" i="1" smtClean="0">
                        <a:latin typeface="Cambria Math" charset="0"/>
                      </a:rPr>
                      <m:t>𝑋</m:t>
                    </m:r>
                  </m:oMath>
                </a14:m>
                <a:r>
                  <a:rPr lang="en-US"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22960" y="4698168"/>
                <a:ext cx="7533290" cy="384336"/>
              </a:xfrm>
              <a:prstGeom prst="rect">
                <a:avLst/>
              </a:prstGeom>
              <a:blipFill rotWithShape="0">
                <a:blip r:embed="rId4"/>
                <a:stretch>
                  <a:fillRect t="-87302" b="-1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22960" y="5410200"/>
                <a:ext cx="6271589" cy="651269"/>
              </a:xfrm>
              <a:prstGeom prst="rect">
                <a:avLst/>
              </a:prstGeom>
              <a:noFill/>
            </p:spPr>
            <p:txBody>
              <a:bodyPr wrap="none" rtlCol="0">
                <a:spAutoFit/>
              </a:bodyPr>
              <a:lstStyle/>
              <a:p>
                <a:r>
                  <a:rPr lang="en-US" dirty="0" smtClean="0"/>
                  <a:t>The value of </a:t>
                </a:r>
                <a14:m>
                  <m:oMath xmlns:m="http://schemas.openxmlformats.org/officeDocument/2006/math">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sSub>
                          <m:sSubPr>
                            <m:ctrlPr>
                              <a:rPr lang="en-US" i="1" smtClean="0">
                                <a:latin typeface="Cambria Math" charset="0"/>
                              </a:rPr>
                            </m:ctrlPr>
                          </m:sSubPr>
                          <m:e>
                            <m:r>
                              <a:rPr lang="en-US" b="0" i="1" smtClean="0">
                                <a:latin typeface="Cambria Math" charset="0"/>
                              </a:rPr>
                              <m:t>𝑋</m:t>
                            </m:r>
                          </m:e>
                          <m:sub>
                            <m:r>
                              <a:rPr lang="en-US" b="0" i="1" smtClean="0">
                                <a:latin typeface="Cambria Math" charset="0"/>
                              </a:rPr>
                              <m:t>𝑖</m:t>
                            </m:r>
                          </m:sub>
                        </m:sSub>
                      </m:e>
                    </m:d>
                  </m:oMath>
                </a14:m>
                <a:r>
                  <a:rPr lang="en-US" dirty="0" smtClean="0"/>
                  <a:t> is known a </a:t>
                </a:r>
                <a:r>
                  <a:rPr lang="en-US" b="1" u="sng" cap="small" dirty="0" smtClean="0">
                    <a:solidFill>
                      <a:srgbClr val="FF0000"/>
                    </a:solidFill>
                  </a:rPr>
                  <a:t>fitted or predicted value</a:t>
                </a:r>
              </a:p>
              <a:p>
                <a:r>
                  <a:rPr lang="en-US" dirty="0" smtClean="0">
                    <a:solidFill>
                      <a:schemeClr val="tx1"/>
                    </a:solidFill>
                  </a:rPr>
                  <a:t>The </a:t>
                </a:r>
                <a14:m>
                  <m:oMath xmlns:m="http://schemas.openxmlformats.org/officeDocument/2006/math">
                    <m:sSup>
                      <m:sSupPr>
                        <m:ctrlPr>
                          <a:rPr lang="en-US" i="1" smtClean="0">
                            <a:solidFill>
                              <a:schemeClr val="tx1"/>
                            </a:solidFill>
                            <a:latin typeface="Cambria Math" charset="0"/>
                          </a:rPr>
                        </m:ctrlPr>
                      </m:sSupPr>
                      <m:e>
                        <m:r>
                          <a:rPr lang="en-US" b="0" i="1" smtClean="0">
                            <a:solidFill>
                              <a:schemeClr val="tx1"/>
                            </a:solidFill>
                            <a:latin typeface="Cambria Math" charset="0"/>
                          </a:rPr>
                          <m:t>𝑖</m:t>
                        </m:r>
                      </m:e>
                      <m:sup>
                        <m:r>
                          <a:rPr lang="en-US" b="0" i="1" smtClean="0">
                            <a:solidFill>
                              <a:schemeClr val="tx1"/>
                            </a:solidFill>
                            <a:latin typeface="Cambria Math" charset="0"/>
                          </a:rPr>
                          <m:t>𝑡h</m:t>
                        </m:r>
                      </m:sup>
                    </m:sSup>
                  </m:oMath>
                </a14:m>
                <a:r>
                  <a:rPr lang="en-US" dirty="0" smtClean="0">
                    <a:solidFill>
                      <a:srgbClr val="FF0000"/>
                    </a:solidFill>
                  </a:rPr>
                  <a:t> </a:t>
                </a:r>
                <a:r>
                  <a:rPr lang="en-US" b="1" u="sng" cap="small" dirty="0" smtClean="0">
                    <a:solidFill>
                      <a:srgbClr val="FF0000"/>
                    </a:solidFill>
                  </a:rPr>
                  <a:t>residual</a:t>
                </a:r>
                <a:r>
                  <a:rPr lang="en-US" dirty="0" smtClean="0">
                    <a:solidFill>
                      <a:srgbClr val="FF0000"/>
                    </a:solidFill>
                  </a:rPr>
                  <a:t> </a:t>
                </a:r>
                <a:r>
                  <a:rPr lang="en-US" dirty="0" smtClean="0">
                    <a:solidFill>
                      <a:schemeClr val="tx1"/>
                    </a:solidFill>
                  </a:rPr>
                  <a:t>is defined to be </a:t>
                </a:r>
                <a14:m>
                  <m:oMath xmlns:m="http://schemas.openxmlformats.org/officeDocument/2006/math">
                    <m:sSub>
                      <m:sSubPr>
                        <m:ctrlPr>
                          <a:rPr lang="en-US" i="1" smtClean="0">
                            <a:solidFill>
                              <a:schemeClr val="tx1"/>
                            </a:solidFill>
                            <a:latin typeface="Cambria Math" charset="0"/>
                          </a:rPr>
                        </m:ctrlPr>
                      </m:sSubPr>
                      <m:e>
                        <m:r>
                          <a:rPr lang="en-US" b="0" i="1" smtClean="0">
                            <a:solidFill>
                              <a:schemeClr val="tx1"/>
                            </a:solidFill>
                            <a:latin typeface="Cambria Math" charset="0"/>
                          </a:rPr>
                          <m:t>𝑟𝑒𝑠</m:t>
                        </m:r>
                      </m:e>
                      <m:sub>
                        <m:r>
                          <a:rPr lang="en-US" b="0" i="1" smtClean="0">
                            <a:solidFill>
                              <a:schemeClr val="tx1"/>
                            </a:solidFill>
                            <a:latin typeface="Cambria Math" charset="0"/>
                          </a:rPr>
                          <m:t>𝑖</m:t>
                        </m:r>
                      </m:sub>
                    </m:sSub>
                    <m:r>
                      <a:rPr lang="en-US" b="0" i="1" smtClean="0">
                        <a:solidFill>
                          <a:schemeClr val="tx1"/>
                        </a:solidFill>
                        <a:latin typeface="Cambria Math" charset="0"/>
                      </a:rPr>
                      <m:t>= </m:t>
                    </m:r>
                    <m:sSub>
                      <m:sSubPr>
                        <m:ctrlPr>
                          <a:rPr lang="en-US" b="0" i="1" smtClean="0">
                            <a:solidFill>
                              <a:schemeClr val="tx1"/>
                            </a:solidFill>
                            <a:latin typeface="Cambria Math" charset="0"/>
                          </a:rPr>
                        </m:ctrlPr>
                      </m:sSubPr>
                      <m:e>
                        <m:r>
                          <a:rPr lang="en-US" b="0" i="1" smtClean="0">
                            <a:solidFill>
                              <a:schemeClr val="tx1"/>
                            </a:solidFill>
                            <a:latin typeface="Cambria Math" charset="0"/>
                          </a:rPr>
                          <m:t>𝑌</m:t>
                        </m:r>
                      </m:e>
                      <m:sub>
                        <m:r>
                          <a:rPr lang="en-US" b="0" i="1" smtClean="0">
                            <a:solidFill>
                              <a:schemeClr val="tx1"/>
                            </a:solidFill>
                            <a:latin typeface="Cambria Math" charset="0"/>
                          </a:rPr>
                          <m:t>𝑖</m:t>
                        </m:r>
                      </m:sub>
                    </m:sSub>
                    <m:r>
                      <a:rPr lang="en-US" b="0" i="1" smtClean="0">
                        <a:solidFill>
                          <a:schemeClr val="tx1"/>
                        </a:solidFill>
                        <a:latin typeface="Cambria Math" charset="0"/>
                      </a:rPr>
                      <m:t>−</m:t>
                    </m:r>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sSub>
                          <m:sSubPr>
                            <m:ctrlPr>
                              <a:rPr lang="en-US" i="1">
                                <a:latin typeface="Cambria Math" charset="0"/>
                              </a:rPr>
                            </m:ctrlPr>
                          </m:sSubPr>
                          <m:e>
                            <m:r>
                              <a:rPr lang="en-US" i="1">
                                <a:latin typeface="Cambria Math" charset="0"/>
                              </a:rPr>
                              <m:t>𝑋</m:t>
                            </m:r>
                          </m:e>
                          <m:sub>
                            <m:r>
                              <a:rPr lang="en-US" i="1">
                                <a:latin typeface="Cambria Math" charset="0"/>
                              </a:rPr>
                              <m:t>𝑖</m:t>
                            </m:r>
                          </m:sub>
                        </m:sSub>
                      </m:e>
                    </m:d>
                  </m:oMath>
                </a14:m>
                <a:endParaRPr lang="en-US"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22960" y="5410200"/>
                <a:ext cx="6271589" cy="651269"/>
              </a:xfrm>
              <a:prstGeom prst="rect">
                <a:avLst/>
              </a:prstGeom>
              <a:blipFill rotWithShape="0">
                <a:blip r:embed="rId5"/>
                <a:stretch>
                  <a:fillRect l="-777" t="-11321" b="-70755"/>
                </a:stretch>
              </a:blipFill>
            </p:spPr>
            <p:txBody>
              <a:bodyPr/>
              <a:lstStyle/>
              <a:p>
                <a:r>
                  <a:rPr lang="en-US">
                    <a:noFill/>
                  </a:rPr>
                  <a:t> </a:t>
                </a:r>
              </a:p>
            </p:txBody>
          </p:sp>
        </mc:Fallback>
      </mc:AlternateContent>
    </p:spTree>
    <p:extLst>
      <p:ext uri="{BB962C8B-B14F-4D97-AF65-F5344CB8AC3E}">
        <p14:creationId xmlns:p14="http://schemas.microsoft.com/office/powerpoint/2010/main" val="1294558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908" y="1856899"/>
            <a:ext cx="5026025"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026025" cy="273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Example: </a:t>
            </a:r>
            <a:br>
              <a:rPr lang="en-US" dirty="0" smtClean="0"/>
            </a:br>
            <a:r>
              <a:rPr lang="en-US" dirty="0" smtClean="0"/>
              <a:t>Grades vs. Study Hours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22960" y="4685030"/>
                <a:ext cx="7533290" cy="384336"/>
              </a:xfrm>
              <a:prstGeom prst="rect">
                <a:avLst/>
              </a:prstGeom>
              <a:noFill/>
            </p:spPr>
            <p:txBody>
              <a:bodyPr wrap="square" rtlCol="0">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𝑋</m:t>
                    </m:r>
                    <m:r>
                      <a:rPr lang="en-US" b="0" i="0" smtClean="0">
                        <a:latin typeface="Cambria Math" charset="0"/>
                        <a:ea typeface="Cambria Math" charset="0"/>
                        <a:cs typeface="Cambria Math" charset="0"/>
                      </a:rPr>
                      <m:t>  </m:t>
                    </m:r>
                    <m:r>
                      <a:rPr lang="en-US" b="0" i="1" smtClean="0">
                        <a:latin typeface="Cambria Math" charset="0"/>
                        <a:ea typeface="Cambria Math" charset="0"/>
                        <a:cs typeface="Cambria Math" charset="0"/>
                      </a:rPr>
                      <m:t>→  </m:t>
                    </m:r>
                    <m:acc>
                      <m:accPr>
                        <m:chr m:val="̂"/>
                        <m:ctrlPr>
                          <a:rPr lang="en-US" i="1" smtClean="0">
                            <a:latin typeface="Cambria Math" charset="0"/>
                          </a:rPr>
                        </m:ctrlPr>
                      </m:accPr>
                      <m:e>
                        <m:r>
                          <a:rPr lang="en-US" i="1" smtClean="0">
                            <a:latin typeface="Cambria Math" charset="0"/>
                            <a:ea typeface="Cambria Math" charset="0"/>
                            <a:cs typeface="Cambria Math" charset="0"/>
                          </a:rPr>
                          <m:t>𝜇</m:t>
                        </m:r>
                      </m:e>
                    </m:acc>
                    <m:d>
                      <m:dPr>
                        <m:begChr m:val="{"/>
                        <m:endChr m:val="}"/>
                        <m:ctrlPr>
                          <a:rPr lang="en-US" b="0" i="1" smtClean="0">
                            <a:latin typeface="Cambria Math" charset="0"/>
                          </a:rPr>
                        </m:ctrlPr>
                      </m:dPr>
                      <m:e>
                        <m:r>
                          <a:rPr lang="en-US" b="0" i="1" smtClean="0">
                            <a:latin typeface="Cambria Math" charset="0"/>
                          </a:rPr>
                          <m:t>𝑌</m:t>
                        </m:r>
                      </m:e>
                      <m:e>
                        <m:r>
                          <a:rPr lang="en-US" b="0" i="1" smtClean="0">
                            <a:latin typeface="Cambria Math" charset="0"/>
                          </a:rPr>
                          <m:t>𝑋</m:t>
                        </m:r>
                      </m:e>
                    </m:d>
                    <m:r>
                      <a:rPr lang="en-US" b="0" i="1" smtClean="0">
                        <a:latin typeface="Cambria Math" charset="0"/>
                      </a:rPr>
                      <m:t>= </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r>
                      <a:rPr lang="en-US" b="0" i="1" smtClean="0">
                        <a:latin typeface="Cambria Math" charset="0"/>
                      </a:rPr>
                      <m:t>𝑋</m:t>
                    </m:r>
                    <m:r>
                      <a:rPr lang="en-US" b="0" i="1" smtClean="0">
                        <a:latin typeface="Cambria Math" charset="0"/>
                      </a:rPr>
                      <m:t>=40.993+6.7076 </m:t>
                    </m:r>
                    <m:r>
                      <a:rPr lang="en-US" b="0" i="1" smtClean="0">
                        <a:latin typeface="Cambria Math" charset="0"/>
                      </a:rPr>
                      <m:t>𝑋</m:t>
                    </m:r>
                  </m:oMath>
                </a14:m>
                <a:r>
                  <a:rPr lang="en-US"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22960" y="4685030"/>
                <a:ext cx="7533290" cy="384336"/>
              </a:xfrm>
              <a:prstGeom prst="rect">
                <a:avLst/>
              </a:prstGeom>
              <a:blipFill rotWithShape="0">
                <a:blip r:embed="rId4"/>
                <a:stretch>
                  <a:fillRect t="-87302" b="-1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a:spLocks noChangeArrowheads="1"/>
              </p:cNvSpPr>
              <p:nvPr/>
            </p:nvSpPr>
            <p:spPr bwMode="auto">
              <a:xfrm>
                <a:off x="822960" y="5188904"/>
                <a:ext cx="9372600"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dirty="0" smtClean="0"/>
                  <a:t>What is the fitted value for </a:t>
                </a:r>
                <a14:m>
                  <m:oMath xmlns:m="http://schemas.openxmlformats.org/officeDocument/2006/math">
                    <m:r>
                      <a:rPr lang="en-US" i="1">
                        <a:latin typeface="Cambria Math" charset="0"/>
                      </a:rPr>
                      <m:t>𝑋</m:t>
                    </m:r>
                  </m:oMath>
                </a14:m>
                <a:r>
                  <a:rPr lang="en-US" altLang="en-US" dirty="0" smtClean="0"/>
                  <a:t> = 4 hours?</a:t>
                </a:r>
                <a:endParaRPr lang="en-US" altLang="en-US" dirty="0"/>
              </a:p>
              <a:p>
                <a14:m>
                  <m:oMath xmlns:m="http://schemas.openxmlformats.org/officeDocument/2006/math">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r>
                          <a:rPr lang="en-US" i="1">
                            <a:latin typeface="Cambria Math" charset="0"/>
                          </a:rPr>
                          <m:t>𝑋</m:t>
                        </m:r>
                        <m:r>
                          <a:rPr lang="en-US" b="0" i="1" smtClean="0">
                            <a:latin typeface="Cambria Math" charset="0"/>
                          </a:rPr>
                          <m:t>=4</m:t>
                        </m:r>
                      </m:e>
                    </m:d>
                    <m:r>
                      <a:rPr lang="en-US" i="1">
                        <a:latin typeface="Cambria Math" charset="0"/>
                      </a:rPr>
                      <m:t>=40.993+6.7076 </m:t>
                    </m:r>
                    <m:d>
                      <m:dPr>
                        <m:ctrlPr>
                          <a:rPr lang="en-US" b="0" i="1" smtClean="0">
                            <a:latin typeface="Cambria Math" charset="0"/>
                          </a:rPr>
                        </m:ctrlPr>
                      </m:dPr>
                      <m:e>
                        <m:r>
                          <a:rPr lang="en-US" b="0" i="1" smtClean="0">
                            <a:latin typeface="Cambria Math" charset="0"/>
                          </a:rPr>
                          <m:t>4</m:t>
                        </m:r>
                      </m:e>
                    </m:d>
                    <m:r>
                      <a:rPr lang="en-US" b="0" i="1" smtClean="0">
                        <a:latin typeface="Cambria Math" charset="0"/>
                      </a:rPr>
                      <m:t>=67.8234</m:t>
                    </m:r>
                  </m:oMath>
                </a14:m>
                <a:r>
                  <a:rPr lang="en-US" dirty="0" smtClean="0"/>
                  <a:t> points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bwMode="auto">
              <a:xfrm>
                <a:off x="822960" y="5188904"/>
                <a:ext cx="9372600" cy="646331"/>
              </a:xfrm>
              <a:prstGeom prst="rect">
                <a:avLst/>
              </a:prstGeom>
              <a:blipFill rotWithShape="0">
                <a:blip r:embed="rId5"/>
                <a:stretch>
                  <a:fillRect l="-520" t="-12264" b="-698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TextBox 4"/>
          <p:cNvSpPr txBox="1"/>
          <p:nvPr/>
        </p:nvSpPr>
        <p:spPr>
          <a:xfrm>
            <a:off x="822960" y="5858249"/>
            <a:ext cx="8321040" cy="369332"/>
          </a:xfrm>
          <a:prstGeom prst="rect">
            <a:avLst/>
          </a:prstGeom>
          <a:noFill/>
        </p:spPr>
        <p:txBody>
          <a:bodyPr wrap="square" rtlCol="0">
            <a:spAutoFit/>
          </a:bodyPr>
          <a:lstStyle/>
          <a:p>
            <a:r>
              <a:rPr lang="en-US" dirty="0" smtClean="0"/>
              <a:t>“We estimate the mean score </a:t>
            </a:r>
            <a:r>
              <a:rPr lang="en-US" smtClean="0"/>
              <a:t>after studying for </a:t>
            </a:r>
            <a:r>
              <a:rPr lang="en-US" dirty="0" smtClean="0"/>
              <a:t>4 hours to be 67.8234 points”</a:t>
            </a:r>
            <a:endParaRPr lang="en-US" dirty="0"/>
          </a:p>
        </p:txBody>
      </p:sp>
    </p:spTree>
    <p:extLst>
      <p:ext uri="{BB962C8B-B14F-4D97-AF65-F5344CB8AC3E}">
        <p14:creationId xmlns:p14="http://schemas.microsoft.com/office/powerpoint/2010/main" val="1893566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908" y="1856899"/>
            <a:ext cx="5026025"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026025" cy="273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Example: </a:t>
            </a:r>
            <a:br>
              <a:rPr lang="en-US" dirty="0" smtClean="0"/>
            </a:br>
            <a:r>
              <a:rPr lang="en-US" dirty="0" smtClean="0"/>
              <a:t>Grades vs. Study Hours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22960" y="4685030"/>
                <a:ext cx="7533290" cy="384336"/>
              </a:xfrm>
              <a:prstGeom prst="rect">
                <a:avLst/>
              </a:prstGeom>
              <a:noFill/>
            </p:spPr>
            <p:txBody>
              <a:bodyPr wrap="square" rtlCol="0">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𝑋</m:t>
                    </m:r>
                    <m:r>
                      <a:rPr lang="en-US" b="0" i="0" smtClean="0">
                        <a:latin typeface="Cambria Math" charset="0"/>
                        <a:ea typeface="Cambria Math" charset="0"/>
                        <a:cs typeface="Cambria Math" charset="0"/>
                      </a:rPr>
                      <m:t>  </m:t>
                    </m:r>
                    <m:r>
                      <a:rPr lang="en-US" b="0" i="1" smtClean="0">
                        <a:latin typeface="Cambria Math" charset="0"/>
                        <a:ea typeface="Cambria Math" charset="0"/>
                        <a:cs typeface="Cambria Math" charset="0"/>
                      </a:rPr>
                      <m:t>→  </m:t>
                    </m:r>
                    <m:acc>
                      <m:accPr>
                        <m:chr m:val="̂"/>
                        <m:ctrlPr>
                          <a:rPr lang="en-US" i="1" smtClean="0">
                            <a:latin typeface="Cambria Math" charset="0"/>
                          </a:rPr>
                        </m:ctrlPr>
                      </m:accPr>
                      <m:e>
                        <m:r>
                          <a:rPr lang="en-US" i="1" smtClean="0">
                            <a:latin typeface="Cambria Math" charset="0"/>
                            <a:ea typeface="Cambria Math" charset="0"/>
                            <a:cs typeface="Cambria Math" charset="0"/>
                          </a:rPr>
                          <m:t>𝜇</m:t>
                        </m:r>
                      </m:e>
                    </m:acc>
                    <m:d>
                      <m:dPr>
                        <m:begChr m:val="{"/>
                        <m:endChr m:val="}"/>
                        <m:ctrlPr>
                          <a:rPr lang="en-US" b="0" i="1" smtClean="0">
                            <a:latin typeface="Cambria Math" charset="0"/>
                          </a:rPr>
                        </m:ctrlPr>
                      </m:dPr>
                      <m:e>
                        <m:r>
                          <a:rPr lang="en-US" b="0" i="1" smtClean="0">
                            <a:latin typeface="Cambria Math" charset="0"/>
                          </a:rPr>
                          <m:t>𝑌</m:t>
                        </m:r>
                      </m:e>
                      <m:e>
                        <m:r>
                          <a:rPr lang="en-US" b="0" i="1" smtClean="0">
                            <a:latin typeface="Cambria Math" charset="0"/>
                          </a:rPr>
                          <m:t>𝑋</m:t>
                        </m:r>
                      </m:e>
                    </m:d>
                    <m:r>
                      <a:rPr lang="en-US" b="0" i="1" smtClean="0">
                        <a:latin typeface="Cambria Math" charset="0"/>
                      </a:rPr>
                      <m:t>= </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r>
                      <a:rPr lang="en-US" b="0" i="1" smtClean="0">
                        <a:latin typeface="Cambria Math" charset="0"/>
                      </a:rPr>
                      <m:t>𝑋</m:t>
                    </m:r>
                    <m:r>
                      <a:rPr lang="en-US" b="0" i="1" smtClean="0">
                        <a:latin typeface="Cambria Math" charset="0"/>
                      </a:rPr>
                      <m:t>=40.993+6.7076 </m:t>
                    </m:r>
                    <m:r>
                      <a:rPr lang="en-US" b="0" i="1" smtClean="0">
                        <a:latin typeface="Cambria Math" charset="0"/>
                      </a:rPr>
                      <m:t>𝑋</m:t>
                    </m:r>
                  </m:oMath>
                </a14:m>
                <a:r>
                  <a:rPr lang="en-US"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22960" y="4685030"/>
                <a:ext cx="7533290" cy="384336"/>
              </a:xfrm>
              <a:prstGeom prst="rect">
                <a:avLst/>
              </a:prstGeom>
              <a:blipFill rotWithShape="0">
                <a:blip r:embed="rId4"/>
                <a:stretch>
                  <a:fillRect t="-87302" b="-1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a:spLocks noChangeArrowheads="1"/>
              </p:cNvSpPr>
              <p:nvPr/>
            </p:nvSpPr>
            <p:spPr bwMode="auto">
              <a:xfrm>
                <a:off x="822960" y="5188904"/>
                <a:ext cx="9372600"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dirty="0" smtClean="0"/>
                  <a:t>What is the fitted value for </a:t>
                </a:r>
                <a14:m>
                  <m:oMath xmlns:m="http://schemas.openxmlformats.org/officeDocument/2006/math">
                    <m:r>
                      <a:rPr lang="en-US" i="1">
                        <a:latin typeface="Cambria Math" charset="0"/>
                      </a:rPr>
                      <m:t>𝑋</m:t>
                    </m:r>
                  </m:oMath>
                </a14:m>
                <a:r>
                  <a:rPr lang="en-US" altLang="en-US" dirty="0" smtClean="0"/>
                  <a:t> = 7 hours?</a:t>
                </a:r>
                <a:endParaRPr lang="en-US" altLang="en-US" dirty="0"/>
              </a:p>
              <a:p>
                <a14:m>
                  <m:oMath xmlns:m="http://schemas.openxmlformats.org/officeDocument/2006/math">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r>
                          <a:rPr lang="en-US" i="1">
                            <a:latin typeface="Cambria Math" charset="0"/>
                          </a:rPr>
                          <m:t>𝑋</m:t>
                        </m:r>
                        <m:r>
                          <a:rPr lang="en-US" b="0" i="1" smtClean="0">
                            <a:latin typeface="Cambria Math" charset="0"/>
                          </a:rPr>
                          <m:t>=7</m:t>
                        </m:r>
                      </m:e>
                    </m:d>
                    <m:r>
                      <a:rPr lang="en-US" i="1">
                        <a:latin typeface="Cambria Math" charset="0"/>
                      </a:rPr>
                      <m:t>=40.993+6.7076 </m:t>
                    </m:r>
                    <m:d>
                      <m:dPr>
                        <m:ctrlPr>
                          <a:rPr lang="en-US" b="0" i="1" smtClean="0">
                            <a:latin typeface="Cambria Math" charset="0"/>
                          </a:rPr>
                        </m:ctrlPr>
                      </m:dPr>
                      <m:e>
                        <m:r>
                          <a:rPr lang="en-US" b="0" i="1" smtClean="0">
                            <a:latin typeface="Cambria Math" charset="0"/>
                          </a:rPr>
                          <m:t>6</m:t>
                        </m:r>
                      </m:e>
                    </m:d>
                    <m:r>
                      <a:rPr lang="en-US" b="0" i="1" smtClean="0">
                        <a:latin typeface="Cambria Math" charset="0"/>
                      </a:rPr>
                      <m:t>=87.946</m:t>
                    </m:r>
                  </m:oMath>
                </a14:m>
                <a:r>
                  <a:rPr lang="en-US" dirty="0" smtClean="0"/>
                  <a:t> points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bwMode="auto">
              <a:xfrm>
                <a:off x="822960" y="5188904"/>
                <a:ext cx="9372600" cy="646331"/>
              </a:xfrm>
              <a:prstGeom prst="rect">
                <a:avLst/>
              </a:prstGeom>
              <a:blipFill rotWithShape="0">
                <a:blip r:embed="rId5"/>
                <a:stretch>
                  <a:fillRect l="-520" t="-12264" b="-698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TextBox 4"/>
          <p:cNvSpPr txBox="1"/>
          <p:nvPr/>
        </p:nvSpPr>
        <p:spPr>
          <a:xfrm>
            <a:off x="822960" y="5858249"/>
            <a:ext cx="8321040" cy="369332"/>
          </a:xfrm>
          <a:prstGeom prst="rect">
            <a:avLst/>
          </a:prstGeom>
          <a:noFill/>
        </p:spPr>
        <p:txBody>
          <a:bodyPr wrap="square" rtlCol="0">
            <a:spAutoFit/>
          </a:bodyPr>
          <a:lstStyle/>
          <a:p>
            <a:r>
              <a:rPr lang="en-US" dirty="0" smtClean="0"/>
              <a:t>“We estimate the mean score after studying for 7 hours to be 87.946 points”</a:t>
            </a:r>
            <a:endParaRPr lang="en-US" dirty="0"/>
          </a:p>
        </p:txBody>
      </p:sp>
    </p:spTree>
    <p:extLst>
      <p:ext uri="{BB962C8B-B14F-4D97-AF65-F5344CB8AC3E}">
        <p14:creationId xmlns:p14="http://schemas.microsoft.com/office/powerpoint/2010/main" val="106927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908" y="1856899"/>
            <a:ext cx="5026025"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026025" cy="273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ltLang="en-US" dirty="0" smtClean="0"/>
              <a:t>Extrapolation</a:t>
            </a:r>
            <a:endParaRPr lang="en-US" dirty="0"/>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22960" y="4706899"/>
                <a:ext cx="7772400" cy="4068763"/>
              </a:xfrm>
            </p:spPr>
            <p:txBody>
              <a:bodyPr>
                <a:normAutofit/>
              </a:bodyPr>
              <a:lstStyle/>
              <a:p>
                <a:pPr marL="0" indent="0">
                  <a:buFontTx/>
                  <a:buNone/>
                </a:pPr>
                <a:r>
                  <a:rPr lang="en-US" altLang="en-US" dirty="0" smtClean="0"/>
                  <a:t>Predictions are only valid for values of X in the range of </a:t>
                </a:r>
                <a14:m>
                  <m:oMath xmlns:m="http://schemas.openxmlformats.org/officeDocument/2006/math">
                    <m:sSub>
                      <m:sSubPr>
                        <m:ctrlPr>
                          <a:rPr lang="en-US" altLang="en-US" i="1" smtClean="0">
                            <a:latin typeface="Cambria Math" charset="0"/>
                          </a:rPr>
                        </m:ctrlPr>
                      </m:sSubPr>
                      <m:e>
                        <m:r>
                          <a:rPr lang="en-US" altLang="en-US" b="0" i="1" smtClean="0">
                            <a:latin typeface="Cambria Math" charset="0"/>
                          </a:rPr>
                          <m:t>𝑋</m:t>
                        </m:r>
                      </m:e>
                      <m:sub>
                        <m:r>
                          <a:rPr lang="en-US" altLang="en-US" b="0" i="1" smtClean="0">
                            <a:latin typeface="Cambria Math" charset="0"/>
                          </a:rPr>
                          <m:t>1</m:t>
                        </m:r>
                      </m:sub>
                    </m:sSub>
                    <m:r>
                      <a:rPr lang="en-US" altLang="en-US" b="0" i="1" smtClean="0">
                        <a:latin typeface="Cambria Math" charset="0"/>
                      </a:rPr>
                      <m:t>,</m:t>
                    </m:r>
                    <m:sSub>
                      <m:sSubPr>
                        <m:ctrlPr>
                          <a:rPr lang="en-US" altLang="en-US" i="1">
                            <a:latin typeface="Cambria Math" charset="0"/>
                          </a:rPr>
                        </m:ctrlPr>
                      </m:sSubPr>
                      <m:e>
                        <m:r>
                          <a:rPr lang="en-US" altLang="en-US" i="1">
                            <a:latin typeface="Cambria Math" charset="0"/>
                          </a:rPr>
                          <m:t>𝑋</m:t>
                        </m:r>
                      </m:e>
                      <m:sub>
                        <m:r>
                          <a:rPr lang="en-US" altLang="en-US" i="1">
                            <a:latin typeface="Cambria Math" charset="0"/>
                          </a:rPr>
                          <m:t>1</m:t>
                        </m:r>
                      </m:sub>
                    </m:sSub>
                    <m:r>
                      <a:rPr lang="en-US" altLang="en-US" b="0" i="1" smtClean="0">
                        <a:latin typeface="Cambria Math" charset="0"/>
                      </a:rPr>
                      <m:t>, …,</m:t>
                    </m:r>
                    <m:sSub>
                      <m:sSubPr>
                        <m:ctrlPr>
                          <a:rPr lang="en-US" altLang="en-US" i="1">
                            <a:latin typeface="Cambria Math" charset="0"/>
                          </a:rPr>
                        </m:ctrlPr>
                      </m:sSubPr>
                      <m:e>
                        <m:r>
                          <a:rPr lang="en-US" altLang="en-US" i="1">
                            <a:latin typeface="Cambria Math" charset="0"/>
                          </a:rPr>
                          <m:t>𝑋</m:t>
                        </m:r>
                      </m:e>
                      <m:sub>
                        <m:r>
                          <a:rPr lang="en-US" altLang="en-US" b="0" i="1" smtClean="0">
                            <a:latin typeface="Cambria Math" charset="0"/>
                          </a:rPr>
                          <m:t>𝑛</m:t>
                        </m:r>
                      </m:sub>
                    </m:sSub>
                  </m:oMath>
                </a14:m>
                <a:endParaRPr lang="en-US" altLang="en-US" dirty="0" smtClean="0"/>
              </a:p>
              <a:p>
                <a:pPr marL="0" indent="0">
                  <a:buFontTx/>
                  <a:buNone/>
                </a:pPr>
                <a:r>
                  <a:rPr lang="en-US" altLang="en-US" dirty="0" smtClean="0"/>
                  <a:t>This least squares fit is only valid for study hours between 1 and 8 hours</a:t>
                </a:r>
              </a:p>
              <a:p>
                <a:pPr marL="0" indent="0">
                  <a:buFontTx/>
                  <a:buNone/>
                </a:pPr>
                <a:r>
                  <a:rPr lang="en-US" altLang="en-US" dirty="0" smtClean="0"/>
                  <a:t>Any prediction outside this range is known as an </a:t>
                </a:r>
                <a:r>
                  <a:rPr lang="en-US" altLang="en-US" b="1" u="sng" cap="small" dirty="0" smtClean="0">
                    <a:solidFill>
                      <a:srgbClr val="FF0000"/>
                    </a:solidFill>
                  </a:rPr>
                  <a:t>extrapolation</a:t>
                </a:r>
                <a:endParaRPr lang="en-US" altLang="en-US" u="sng" cap="small" dirty="0" smtClean="0">
                  <a:solidFill>
                    <a:srgbClr val="FF0000"/>
                  </a:solidFill>
                </a:endParaRP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22960" y="4706899"/>
                <a:ext cx="7772400" cy="4068763"/>
              </a:xfrm>
              <a:blipFill rotWithShape="0">
                <a:blip r:embed="rId4"/>
                <a:stretch>
                  <a:fillRect l="-1961" t="-1497"/>
                </a:stretch>
              </a:blipFill>
            </p:spPr>
            <p:txBody>
              <a:bodyPr/>
              <a:lstStyle/>
              <a:p>
                <a:r>
                  <a:rPr lang="en-US">
                    <a:noFill/>
                  </a:rPr>
                  <a:t> </a:t>
                </a:r>
              </a:p>
            </p:txBody>
          </p:sp>
        </mc:Fallback>
      </mc:AlternateContent>
      <p:sp>
        <p:nvSpPr>
          <p:cNvPr id="4" name="Left Brace 3"/>
          <p:cNvSpPr/>
          <p:nvPr/>
        </p:nvSpPr>
        <p:spPr>
          <a:xfrm rot="16200000">
            <a:off x="4606144" y="2785256"/>
            <a:ext cx="236511"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88732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908" y="1856899"/>
            <a:ext cx="5026025"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026025" cy="273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Extrapolation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22960" y="4685030"/>
                <a:ext cx="7533290" cy="384336"/>
              </a:xfrm>
              <a:prstGeom prst="rect">
                <a:avLst/>
              </a:prstGeom>
              <a:noFill/>
            </p:spPr>
            <p:txBody>
              <a:bodyPr wrap="square" rtlCol="0">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𝑋</m:t>
                    </m:r>
                    <m:r>
                      <a:rPr lang="en-US" b="0" i="0" smtClean="0">
                        <a:latin typeface="Cambria Math" charset="0"/>
                        <a:ea typeface="Cambria Math" charset="0"/>
                        <a:cs typeface="Cambria Math" charset="0"/>
                      </a:rPr>
                      <m:t>  </m:t>
                    </m:r>
                    <m:r>
                      <a:rPr lang="en-US" b="0" i="1" smtClean="0">
                        <a:latin typeface="Cambria Math" charset="0"/>
                        <a:ea typeface="Cambria Math" charset="0"/>
                        <a:cs typeface="Cambria Math" charset="0"/>
                      </a:rPr>
                      <m:t>→  </m:t>
                    </m:r>
                    <m:acc>
                      <m:accPr>
                        <m:chr m:val="̂"/>
                        <m:ctrlPr>
                          <a:rPr lang="en-US" i="1" smtClean="0">
                            <a:latin typeface="Cambria Math" charset="0"/>
                          </a:rPr>
                        </m:ctrlPr>
                      </m:accPr>
                      <m:e>
                        <m:r>
                          <a:rPr lang="en-US" i="1" smtClean="0">
                            <a:latin typeface="Cambria Math" charset="0"/>
                            <a:ea typeface="Cambria Math" charset="0"/>
                            <a:cs typeface="Cambria Math" charset="0"/>
                          </a:rPr>
                          <m:t>𝜇</m:t>
                        </m:r>
                      </m:e>
                    </m:acc>
                    <m:d>
                      <m:dPr>
                        <m:begChr m:val="{"/>
                        <m:endChr m:val="}"/>
                        <m:ctrlPr>
                          <a:rPr lang="en-US" b="0" i="1" smtClean="0">
                            <a:latin typeface="Cambria Math" charset="0"/>
                          </a:rPr>
                        </m:ctrlPr>
                      </m:dPr>
                      <m:e>
                        <m:r>
                          <a:rPr lang="en-US" b="0" i="1" smtClean="0">
                            <a:latin typeface="Cambria Math" charset="0"/>
                          </a:rPr>
                          <m:t>𝑌</m:t>
                        </m:r>
                      </m:e>
                      <m:e>
                        <m:r>
                          <a:rPr lang="en-US" b="0" i="1" smtClean="0">
                            <a:latin typeface="Cambria Math" charset="0"/>
                          </a:rPr>
                          <m:t>𝑋</m:t>
                        </m:r>
                      </m:e>
                    </m:d>
                    <m:r>
                      <a:rPr lang="en-US" b="0" i="1" smtClean="0">
                        <a:latin typeface="Cambria Math" charset="0"/>
                      </a:rPr>
                      <m:t>= </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r>
                      <a:rPr lang="en-US" b="0" i="1" smtClean="0">
                        <a:latin typeface="Cambria Math" charset="0"/>
                      </a:rPr>
                      <m:t>𝑋</m:t>
                    </m:r>
                    <m:r>
                      <a:rPr lang="en-US" b="0" i="1" smtClean="0">
                        <a:latin typeface="Cambria Math" charset="0"/>
                      </a:rPr>
                      <m:t>=40.993+6.7076 </m:t>
                    </m:r>
                    <m:r>
                      <a:rPr lang="en-US" b="0" i="1" smtClean="0">
                        <a:latin typeface="Cambria Math" charset="0"/>
                      </a:rPr>
                      <m:t>𝑋</m:t>
                    </m:r>
                  </m:oMath>
                </a14:m>
                <a:r>
                  <a:rPr lang="en-US"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22960" y="4685030"/>
                <a:ext cx="7533290" cy="384336"/>
              </a:xfrm>
              <a:prstGeom prst="rect">
                <a:avLst/>
              </a:prstGeom>
              <a:blipFill rotWithShape="0">
                <a:blip r:embed="rId4"/>
                <a:stretch>
                  <a:fillRect t="-87302" b="-1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a:spLocks noChangeArrowheads="1"/>
              </p:cNvSpPr>
              <p:nvPr/>
            </p:nvSpPr>
            <p:spPr bwMode="auto">
              <a:xfrm>
                <a:off x="822960" y="5188904"/>
                <a:ext cx="9372600"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dirty="0" smtClean="0"/>
                  <a:t>What is the fitted value for </a:t>
                </a:r>
                <a14:m>
                  <m:oMath xmlns:m="http://schemas.openxmlformats.org/officeDocument/2006/math">
                    <m:r>
                      <a:rPr lang="en-US" i="1">
                        <a:latin typeface="Cambria Math" charset="0"/>
                      </a:rPr>
                      <m:t>𝑋</m:t>
                    </m:r>
                  </m:oMath>
                </a14:m>
                <a:r>
                  <a:rPr lang="en-US" altLang="en-US" dirty="0" smtClean="0"/>
                  <a:t> = 18 hours?</a:t>
                </a:r>
                <a:endParaRPr lang="en-US" altLang="en-US" dirty="0"/>
              </a:p>
              <a:p>
                <a14:m>
                  <m:oMath xmlns:m="http://schemas.openxmlformats.org/officeDocument/2006/math">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r>
                          <a:rPr lang="en-US" i="1">
                            <a:latin typeface="Cambria Math" charset="0"/>
                          </a:rPr>
                          <m:t>𝑋</m:t>
                        </m:r>
                        <m:r>
                          <a:rPr lang="en-US" b="0" i="1" smtClean="0">
                            <a:latin typeface="Cambria Math" charset="0"/>
                          </a:rPr>
                          <m:t>=4</m:t>
                        </m:r>
                      </m:e>
                    </m:d>
                    <m:r>
                      <a:rPr lang="en-US" i="1">
                        <a:latin typeface="Cambria Math" charset="0"/>
                      </a:rPr>
                      <m:t>=40.993+6.7076 </m:t>
                    </m:r>
                    <m:d>
                      <m:dPr>
                        <m:ctrlPr>
                          <a:rPr lang="en-US" b="0" i="1" smtClean="0">
                            <a:latin typeface="Cambria Math" charset="0"/>
                          </a:rPr>
                        </m:ctrlPr>
                      </m:dPr>
                      <m:e>
                        <m:r>
                          <a:rPr lang="en-US" b="0" i="1" smtClean="0">
                            <a:latin typeface="Cambria Math" charset="0"/>
                          </a:rPr>
                          <m:t>18</m:t>
                        </m:r>
                      </m:e>
                    </m:d>
                    <m:r>
                      <a:rPr lang="en-US" b="0" i="1" smtClean="0">
                        <a:latin typeface="Cambria Math" charset="0"/>
                      </a:rPr>
                      <m:t>=161.4</m:t>
                    </m:r>
                  </m:oMath>
                </a14:m>
                <a:r>
                  <a:rPr lang="en-US" dirty="0" smtClean="0"/>
                  <a:t> points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bwMode="auto">
              <a:xfrm>
                <a:off x="822960" y="5188904"/>
                <a:ext cx="9372600" cy="646331"/>
              </a:xfrm>
              <a:prstGeom prst="rect">
                <a:avLst/>
              </a:prstGeom>
              <a:blipFill rotWithShape="0">
                <a:blip r:embed="rId5"/>
                <a:stretch>
                  <a:fillRect l="-520" t="-12264" b="-698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8240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908" y="1856899"/>
            <a:ext cx="5026025"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026025" cy="273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Interpretation</a:t>
            </a:r>
            <a:endParaRPr lang="en-US" dirty="0"/>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22960" y="4582705"/>
                <a:ext cx="8321040" cy="4068763"/>
              </a:xfrm>
            </p:spPr>
            <p:txBody>
              <a:bodyPr>
                <a:normAutofit/>
              </a:bodyPr>
              <a:lstStyle/>
              <a:p>
                <a:pPr marL="0" indent="0">
                  <a:buFontTx/>
                  <a:buNone/>
                </a:pPr>
                <a:r>
                  <a:rPr lang="en-US" altLang="en-US" dirty="0" smtClean="0"/>
                  <a:t>Interpreting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oMath>
                </a14:m>
                <a:r>
                  <a:rPr lang="en-US" altLang="en-US" dirty="0" smtClean="0"/>
                  <a:t> and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oMath>
                </a14:m>
                <a:r>
                  <a:rPr lang="en-US" altLang="en-US" dirty="0" smtClean="0"/>
                  <a:t> is an important part of simple linear regression</a:t>
                </a:r>
              </a:p>
              <a:p>
                <a:pPr marL="0" indent="0">
                  <a:buFontTx/>
                  <a:buNone/>
                </a:pPr>
                <a:r>
                  <a:rPr lang="en-US" altLang="en-US" dirty="0" smtClean="0"/>
                  <a:t>As </a:t>
                </a:r>
                <a14:m>
                  <m:oMath xmlns:m="http://schemas.openxmlformats.org/officeDocument/2006/math">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r>
                          <a:rPr lang="en-US" i="1">
                            <a:latin typeface="Cambria Math" charset="0"/>
                          </a:rPr>
                          <m:t>𝑋</m:t>
                        </m:r>
                        <m:r>
                          <a:rPr lang="en-US" b="0" i="1" smtClean="0">
                            <a:latin typeface="Cambria Math" charset="0"/>
                          </a:rPr>
                          <m:t>=0</m:t>
                        </m:r>
                      </m:e>
                    </m:d>
                    <m:r>
                      <a:rPr lang="en-US" i="1">
                        <a:latin typeface="Cambria Math" charset="0"/>
                      </a:rPr>
                      <m:t>= </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r>
                      <a:rPr lang="en-US" i="1">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1</m:t>
                        </m:r>
                      </m:sub>
                    </m:sSub>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0</m:t>
                        </m:r>
                      </m:e>
                    </m:d>
                    <m:r>
                      <a:rPr lang="en-US" b="0" i="1" smtClean="0">
                        <a:latin typeface="Cambria Math" charset="0"/>
                        <a:ea typeface="Cambria Math" charset="0"/>
                        <a:cs typeface="Cambria Math" charset="0"/>
                      </a:rPr>
                      <m:t>= </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r>
                      <a:rPr lang="en-US" altLang="en-US" smtClean="0">
                        <a:solidFill>
                          <a:srgbClr val="FF0000"/>
                        </a:solidFill>
                        <a:latin typeface="Cambria Math" charset="0"/>
                        <a:ea typeface="Cambria Math" charset="0"/>
                        <a:cs typeface="Cambria Math" charset="0"/>
                      </a:rPr>
                      <m:t>→</m:t>
                    </m:r>
                    <m:r>
                      <a:rPr lang="en-US" altLang="en-US" b="0" i="0" smtClean="0">
                        <a:latin typeface="Cambria Math" charset="0"/>
                        <a:ea typeface="Cambria Math" charset="0"/>
                        <a:cs typeface="Cambria Math" charset="0"/>
                      </a:rPr>
                      <m:t> </m:t>
                    </m:r>
                  </m:oMath>
                </a14:m>
                <a:r>
                  <a:rPr lang="en-US" altLang="en-US" dirty="0" smtClean="0"/>
                  <a:t>the intercept is predicted value at </a:t>
                </a:r>
                <a14:m>
                  <m:oMath xmlns:m="http://schemas.openxmlformats.org/officeDocument/2006/math">
                    <m:r>
                      <a:rPr lang="en-US" i="1">
                        <a:latin typeface="Cambria Math" charset="0"/>
                      </a:rPr>
                      <m:t>𝑋</m:t>
                    </m:r>
                    <m:r>
                      <a:rPr lang="en-US" i="1">
                        <a:latin typeface="Cambria Math" charset="0"/>
                      </a:rPr>
                      <m:t>=0</m:t>
                    </m:r>
                  </m:oMath>
                </a14:m>
                <a:endParaRPr lang="en-US" dirty="0" smtClean="0"/>
              </a:p>
              <a:p>
                <a:pPr marL="0" indent="0">
                  <a:buFontTx/>
                  <a:buNone/>
                </a:pPr>
                <a:r>
                  <a:rPr lang="en-US" altLang="en-US" dirty="0" smtClean="0"/>
                  <a:t>Also, </a:t>
                </a:r>
                <a14:m>
                  <m:oMath xmlns:m="http://schemas.openxmlformats.org/officeDocument/2006/math">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r>
                          <a:rPr lang="en-US" i="1">
                            <a:latin typeface="Cambria Math" charset="0"/>
                          </a:rPr>
                          <m:t>𝑋</m:t>
                        </m:r>
                        <m:r>
                          <a:rPr lang="en-US" i="1">
                            <a:latin typeface="Cambria Math" charset="0"/>
                          </a:rPr>
                          <m:t>=4</m:t>
                        </m:r>
                      </m:e>
                    </m:d>
                    <m:r>
                      <a:rPr lang="en-US" b="0" i="1" smtClean="0">
                        <a:latin typeface="Cambria Math" charset="0"/>
                      </a:rPr>
                      <m:t> −</m:t>
                    </m:r>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r>
                          <a:rPr lang="en-US" i="1">
                            <a:latin typeface="Cambria Math" charset="0"/>
                          </a:rPr>
                          <m:t>𝑋</m:t>
                        </m:r>
                        <m:r>
                          <a:rPr lang="en-US" i="1">
                            <a:latin typeface="Cambria Math" charset="0"/>
                          </a:rPr>
                          <m:t>=3</m:t>
                        </m:r>
                      </m:e>
                    </m:d>
                    <m:r>
                      <a:rPr lang="en-US" b="0" i="1" smtClean="0">
                        <a:latin typeface="Cambria Math" charset="0"/>
                      </a:rPr>
                      <m:t>= </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r>
                      <a:rPr lang="en-US" i="1">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1</m:t>
                        </m:r>
                      </m:sub>
                    </m:sSub>
                    <m:d>
                      <m:dPr>
                        <m:ctrlPr>
                          <a:rPr lang="en-US" i="1">
                            <a:latin typeface="Cambria Math" charset="0"/>
                            <a:ea typeface="Cambria Math" charset="0"/>
                            <a:cs typeface="Cambria Math" charset="0"/>
                          </a:rPr>
                        </m:ctrlPr>
                      </m:dPr>
                      <m:e>
                        <m:r>
                          <a:rPr lang="en-US" b="0" i="1" smtClean="0">
                            <a:latin typeface="Cambria Math" charset="0"/>
                            <a:ea typeface="Cambria Math" charset="0"/>
                            <a:cs typeface="Cambria Math" charset="0"/>
                          </a:rPr>
                          <m:t>4</m:t>
                        </m:r>
                      </m:e>
                    </m:d>
                    <m:r>
                      <a:rPr lang="en-US" b="0" i="0" smtClean="0">
                        <a:latin typeface="Cambria Math" charset="0"/>
                        <a:ea typeface="Cambria Math" charset="0"/>
                        <a:cs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r>
                      <a:rPr lang="en-US" b="0" i="1" smtClean="0">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1</m:t>
                        </m:r>
                      </m:sub>
                    </m:sSub>
                    <m:d>
                      <m:dPr>
                        <m:ctrlPr>
                          <a:rPr lang="en-US" i="1">
                            <a:latin typeface="Cambria Math" charset="0"/>
                            <a:ea typeface="Cambria Math" charset="0"/>
                            <a:cs typeface="Cambria Math" charset="0"/>
                          </a:rPr>
                        </m:ctrlPr>
                      </m:dPr>
                      <m:e>
                        <m:r>
                          <a:rPr lang="en-US" b="0" i="1" smtClean="0">
                            <a:latin typeface="Cambria Math" charset="0"/>
                            <a:ea typeface="Cambria Math" charset="0"/>
                            <a:cs typeface="Cambria Math" charset="0"/>
                          </a:rPr>
                          <m:t>3</m:t>
                        </m:r>
                      </m:e>
                    </m:d>
                    <m:r>
                      <a:rPr lang="en-US" b="0" i="0" smtClean="0">
                        <a:latin typeface="Cambria Math" charset="0"/>
                        <a:ea typeface="Cambria Math" charset="0"/>
                        <a:cs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1</m:t>
                        </m:r>
                      </m:sub>
                    </m:sSub>
                  </m:oMath>
                </a14:m>
                <a:endParaRPr lang="en-US" altLang="en-US" dirty="0" smtClean="0"/>
              </a:p>
              <a:p>
                <a:pPr marL="0" indent="0">
                  <a:buFontTx/>
                  <a:buNone/>
                </a:pPr>
                <a14:m>
                  <m:oMath xmlns:m="http://schemas.openxmlformats.org/officeDocument/2006/math">
                    <m:r>
                      <a:rPr lang="en-US" altLang="en-US" i="1" smtClean="0">
                        <a:solidFill>
                          <a:srgbClr val="FF0000"/>
                        </a:solidFill>
                        <a:latin typeface="Cambria Math" charset="0"/>
                        <a:ea typeface="Cambria Math" charset="0"/>
                        <a:cs typeface="Cambria Math" charset="0"/>
                      </a:rPr>
                      <m:t>→</m:t>
                    </m:r>
                  </m:oMath>
                </a14:m>
                <a:r>
                  <a:rPr lang="en-US" altLang="en-US" dirty="0" smtClean="0"/>
                  <a:t> the slope is the change in the prediction for a 1 unit change in </a:t>
                </a:r>
                <a14:m>
                  <m:oMath xmlns:m="http://schemas.openxmlformats.org/officeDocument/2006/math">
                    <m:r>
                      <a:rPr lang="en-US" i="1">
                        <a:latin typeface="Cambria Math" charset="0"/>
                      </a:rPr>
                      <m:t>𝑋</m:t>
                    </m:r>
                  </m:oMath>
                </a14:m>
                <a:endParaRPr lang="en-US" altLang="en-US" dirty="0" smtClean="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22960" y="4582705"/>
                <a:ext cx="8321040" cy="4068763"/>
              </a:xfrm>
              <a:blipFill rotWithShape="0">
                <a:blip r:embed="rId4"/>
                <a:stretch>
                  <a:fillRect l="-1832" t="-1199" r="-73"/>
                </a:stretch>
              </a:blipFill>
            </p:spPr>
            <p:txBody>
              <a:bodyPr/>
              <a:lstStyle/>
              <a:p>
                <a:r>
                  <a:rPr lang="en-US">
                    <a:noFill/>
                  </a:rPr>
                  <a:t> </a:t>
                </a:r>
              </a:p>
            </p:txBody>
          </p:sp>
        </mc:Fallback>
      </mc:AlternateContent>
      <p:sp>
        <p:nvSpPr>
          <p:cNvPr id="4" name="TextBox 3"/>
          <p:cNvSpPr txBox="1"/>
          <p:nvPr/>
        </p:nvSpPr>
        <p:spPr>
          <a:xfrm>
            <a:off x="4983480" y="3784360"/>
            <a:ext cx="4211409" cy="646331"/>
          </a:xfrm>
          <a:prstGeom prst="rect">
            <a:avLst/>
          </a:prstGeom>
          <a:noFill/>
        </p:spPr>
        <p:txBody>
          <a:bodyPr wrap="none" rtlCol="0">
            <a:spAutoFit/>
          </a:bodyPr>
          <a:lstStyle/>
          <a:p>
            <a:r>
              <a:rPr lang="en-US" altLang="en-US" dirty="0"/>
              <a:t>(Note that this is often an extrapolation)</a:t>
            </a:r>
          </a:p>
          <a:p>
            <a:endParaRPr lang="en-US" dirty="0"/>
          </a:p>
        </p:txBody>
      </p:sp>
      <p:cxnSp>
        <p:nvCxnSpPr>
          <p:cNvPr id="6" name="Straight Arrow Connector 5"/>
          <p:cNvCxnSpPr/>
          <p:nvPr/>
        </p:nvCxnSpPr>
        <p:spPr>
          <a:xfrm>
            <a:off x="7696200" y="4185812"/>
            <a:ext cx="670560" cy="99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438400" y="3352800"/>
            <a:ext cx="18288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22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908" y="1856899"/>
            <a:ext cx="5026025"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026025" cy="273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Interpretation</a:t>
            </a:r>
            <a:endParaRPr lang="en-US" dirty="0"/>
          </a:p>
        </p:txBody>
      </p:sp>
      <mc:AlternateContent xmlns:mc="http://schemas.openxmlformats.org/markup-compatibility/2006" xmlns:a14="http://schemas.microsoft.com/office/drawing/2010/main">
        <mc:Choice Requires="a14">
          <p:sp>
            <p:nvSpPr>
              <p:cNvPr id="7" name="TextBox 6"/>
              <p:cNvSpPr txBox="1">
                <a:spLocks noChangeArrowheads="1"/>
              </p:cNvSpPr>
              <p:nvPr/>
            </p:nvSpPr>
            <p:spPr bwMode="auto">
              <a:xfrm>
                <a:off x="822960" y="4624274"/>
                <a:ext cx="8016240" cy="14773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dirty="0" smtClean="0"/>
                  <a:t>What is the predicted value for </a:t>
                </a:r>
                <a14:m>
                  <m:oMath xmlns:m="http://schemas.openxmlformats.org/officeDocument/2006/math">
                    <m:r>
                      <a:rPr lang="en-US" i="1">
                        <a:latin typeface="Cambria Math" charset="0"/>
                      </a:rPr>
                      <m:t>𝑋</m:t>
                    </m:r>
                  </m:oMath>
                </a14:m>
                <a:r>
                  <a:rPr lang="en-US" altLang="en-US" dirty="0" smtClean="0"/>
                  <a:t> = 0 hours?</a:t>
                </a:r>
                <a:endParaRPr lang="en-US" altLang="en-US" dirty="0"/>
              </a:p>
              <a:p>
                <a14:m>
                  <m:oMath xmlns:m="http://schemas.openxmlformats.org/officeDocument/2006/math">
                    <m:acc>
                      <m:accPr>
                        <m:chr m:val="̂"/>
                        <m:ctrlPr>
                          <a:rPr lang="en-US" i="1">
                            <a:latin typeface="Cambria Math" charset="0"/>
                          </a:rPr>
                        </m:ctrlPr>
                      </m:accPr>
                      <m:e>
                        <m:r>
                          <a:rPr lang="en-US" i="1">
                            <a:latin typeface="Cambria Math" charset="0"/>
                            <a:ea typeface="Cambria Math" charset="0"/>
                            <a:cs typeface="Cambria Math" charset="0"/>
                          </a:rPr>
                          <m:t>𝜇</m:t>
                        </m:r>
                      </m:e>
                    </m:acc>
                    <m:d>
                      <m:dPr>
                        <m:begChr m:val="{"/>
                        <m:endChr m:val="}"/>
                        <m:ctrlPr>
                          <a:rPr lang="en-US" i="1">
                            <a:latin typeface="Cambria Math" charset="0"/>
                          </a:rPr>
                        </m:ctrlPr>
                      </m:dPr>
                      <m:e>
                        <m:r>
                          <a:rPr lang="en-US" i="1">
                            <a:latin typeface="Cambria Math" charset="0"/>
                          </a:rPr>
                          <m:t>𝑌</m:t>
                        </m:r>
                      </m:e>
                      <m:e>
                        <m:r>
                          <a:rPr lang="en-US" i="1">
                            <a:latin typeface="Cambria Math" charset="0"/>
                          </a:rPr>
                          <m:t>𝑋</m:t>
                        </m:r>
                        <m:r>
                          <a:rPr lang="en-US" b="0" i="1" smtClean="0">
                            <a:latin typeface="Cambria Math" charset="0"/>
                          </a:rPr>
                          <m:t>=0</m:t>
                        </m:r>
                      </m:e>
                    </m:d>
                    <m:r>
                      <a:rPr lang="en-US" i="1">
                        <a:latin typeface="Cambria Math" charset="0"/>
                      </a:rPr>
                      <m:t>=40.993+6.7076 </m:t>
                    </m:r>
                    <m:d>
                      <m:dPr>
                        <m:ctrlPr>
                          <a:rPr lang="en-US" b="0" i="1" smtClean="0">
                            <a:latin typeface="Cambria Math" charset="0"/>
                          </a:rPr>
                        </m:ctrlPr>
                      </m:dPr>
                      <m:e>
                        <m:r>
                          <a:rPr lang="en-US" b="0" i="1" smtClean="0">
                            <a:latin typeface="Cambria Math" charset="0"/>
                          </a:rPr>
                          <m:t>0</m:t>
                        </m:r>
                      </m:e>
                    </m:d>
                    <m:r>
                      <a:rPr lang="en-US" b="0" i="1" smtClean="0">
                        <a:latin typeface="Cambria Math" charset="0"/>
                      </a:rPr>
                      <m:t>=40.993</m:t>
                    </m:r>
                  </m:oMath>
                </a14:m>
                <a:r>
                  <a:rPr lang="en-US" dirty="0" smtClean="0"/>
                  <a:t> points </a:t>
                </a:r>
              </a:p>
              <a:p>
                <a:endParaRPr lang="en-US" dirty="0"/>
              </a:p>
              <a:p>
                <a:r>
                  <a:rPr lang="en-US" dirty="0" smtClean="0"/>
                  <a:t>We estimate that a 1 hour increase in study hours is associated with a 6.7076 points increase in predicted test grade (it is also ok to </a:t>
                </a:r>
                <a:r>
                  <a:rPr lang="en-US" dirty="0"/>
                  <a:t>say </a:t>
                </a:r>
                <a:r>
                  <a:rPr lang="en-US" dirty="0" smtClean="0"/>
                  <a:t>“mean </a:t>
                </a:r>
                <a:r>
                  <a:rPr lang="en-US" dirty="0"/>
                  <a:t>test </a:t>
                </a:r>
                <a:r>
                  <a:rPr lang="en-US" dirty="0" smtClean="0"/>
                  <a:t>grade”)</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bwMode="auto">
              <a:xfrm>
                <a:off x="822960" y="4624274"/>
                <a:ext cx="8016240" cy="1477328"/>
              </a:xfrm>
              <a:prstGeom prst="rect">
                <a:avLst/>
              </a:prstGeom>
              <a:blipFill rotWithShape="0">
                <a:blip r:embed="rId4"/>
                <a:stretch>
                  <a:fillRect l="-608" t="-5372" r="-1293" b="-57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8194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&amp; Goals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7543801" cy="4478866"/>
              </a:xfrm>
            </p:spPr>
            <p:txBody>
              <a:bodyPr>
                <a:normAutofit/>
              </a:bodyPr>
              <a:lstStyle/>
              <a:p>
                <a:pPr>
                  <a:buFont typeface="Arial" charset="0"/>
                  <a:buChar char="•"/>
                </a:pPr>
                <a:r>
                  <a:rPr lang="en-US" dirty="0" smtClean="0"/>
                  <a:t> There is a lot of notation and vocabulary involved in linear regression</a:t>
                </a:r>
                <a:endParaRPr lang="en-US" dirty="0"/>
              </a:p>
              <a:p>
                <a:pPr>
                  <a:buFont typeface="Arial" charset="0"/>
                  <a:buChar char="•"/>
                </a:pPr>
                <a:r>
                  <a:rPr lang="en-US" dirty="0" smtClean="0"/>
                  <a:t> The core goal behind simple linear regression is estimate a relationship between </a:t>
                </a:r>
              </a:p>
              <a:p>
                <a:pPr lvl="1">
                  <a:buFont typeface="Arial" charset="0"/>
                  <a:buChar char="•"/>
                </a:pPr>
                <a:r>
                  <a:rPr lang="en-US" sz="2000" dirty="0" smtClean="0"/>
                  <a:t>an input known as the </a:t>
                </a:r>
                <a:r>
                  <a:rPr lang="en-US" sz="2000" b="1" u="sng" cap="small" dirty="0" smtClean="0">
                    <a:solidFill>
                      <a:srgbClr val="FF0000"/>
                    </a:solidFill>
                  </a:rPr>
                  <a:t>explanatory variable</a:t>
                </a:r>
                <a:r>
                  <a:rPr lang="en-US" sz="2000" dirty="0" smtClean="0"/>
                  <a:t> </a:t>
                </a:r>
              </a:p>
              <a:p>
                <a:pPr lvl="1">
                  <a:buFont typeface="Arial" charset="0"/>
                  <a:buChar char="•"/>
                </a:pPr>
                <a:r>
                  <a:rPr lang="en-US" sz="2000" dirty="0" smtClean="0"/>
                  <a:t>and another measurement known as the </a:t>
                </a:r>
                <a:r>
                  <a:rPr lang="en-US" sz="2000" b="1" u="sng" cap="small" dirty="0" smtClean="0">
                    <a:solidFill>
                      <a:srgbClr val="FF0000"/>
                    </a:solidFill>
                  </a:rPr>
                  <a:t>response variable</a:t>
                </a:r>
                <a:endParaRPr lang="en-US" sz="2000" dirty="0" smtClean="0"/>
              </a:p>
              <a:p>
                <a:pPr>
                  <a:buFont typeface="Arial" charset="0"/>
                  <a:buChar char="•"/>
                </a:pPr>
                <a:r>
                  <a:rPr lang="en-US" b="1" dirty="0" smtClean="0"/>
                  <a:t>Etymology: </a:t>
                </a:r>
              </a:p>
              <a:p>
                <a:pPr lvl="1">
                  <a:buFont typeface="Arial" charset="0"/>
                  <a:buChar char="•"/>
                </a:pPr>
                <a:r>
                  <a:rPr lang="en-US" sz="2000" b="1" dirty="0" smtClean="0"/>
                  <a:t>Linear:</a:t>
                </a:r>
                <a:r>
                  <a:rPr lang="en-US" sz="2000" dirty="0" smtClean="0"/>
                  <a:t> We model this relationship as linear for simplicity and interpretability.  We must check this modeling assumption.</a:t>
                </a:r>
              </a:p>
              <a:p>
                <a:pPr lvl="1">
                  <a:buFont typeface="Arial" charset="0"/>
                  <a:buChar char="•"/>
                </a:pPr>
                <a:r>
                  <a:rPr lang="en-US" sz="2000" b="1" dirty="0" smtClean="0"/>
                  <a:t>Regression:</a:t>
                </a:r>
                <a:r>
                  <a:rPr lang="en-US" sz="2000" dirty="0" smtClean="0"/>
                  <a:t> Charles Darwin’s cousin, Francis Galton, studied heritability of traits.  He found that extra tall people tend to have less tall offspring and extra short people tend to have less short offspring </a:t>
                </a:r>
                <a14:m>
                  <m:oMath xmlns:m="http://schemas.openxmlformats.org/officeDocument/2006/math">
                    <m:r>
                      <a:rPr lang="en-US" sz="2000" b="0" i="0" smtClean="0">
                        <a:solidFill>
                          <a:srgbClr val="FF0000"/>
                        </a:solidFill>
                        <a:latin typeface="Cambria Math" charset="0"/>
                        <a:ea typeface="Cambria Math" charset="0"/>
                        <a:cs typeface="Cambria Math" charset="0"/>
                      </a:rPr>
                      <m:t>    </m:t>
                    </m:r>
                    <m:r>
                      <a:rPr lang="en-US" sz="2000" i="1" smtClean="0">
                        <a:solidFill>
                          <a:srgbClr val="FF0000"/>
                        </a:solidFill>
                        <a:latin typeface="Cambria Math" charset="0"/>
                        <a:ea typeface="Cambria Math" charset="0"/>
                        <a:cs typeface="Cambria Math" charset="0"/>
                      </a:rPr>
                      <m:t>→</m:t>
                    </m:r>
                  </m:oMath>
                </a14:m>
                <a:r>
                  <a:rPr lang="en-US" sz="2000" dirty="0" smtClean="0"/>
                  <a:t> </a:t>
                </a:r>
                <a:r>
                  <a:rPr lang="en-US" sz="2000" dirty="0" smtClean="0">
                    <a:solidFill>
                      <a:srgbClr val="FF0000"/>
                    </a:solidFill>
                  </a:rPr>
                  <a:t>Regression</a:t>
                </a:r>
              </a:p>
              <a:p>
                <a:pPr>
                  <a:buFont typeface="Arial" charset="0"/>
                  <a:buChar char="•"/>
                </a:pPr>
                <a:endParaRPr lang="en-US" dirty="0"/>
              </a:p>
              <a:p>
                <a:pPr>
                  <a:buFont typeface="Arial"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1939" t="-1497" r="-2262" b="-952"/>
                </a:stretch>
              </a:blipFill>
            </p:spPr>
            <p:txBody>
              <a:bodyPr/>
              <a:lstStyle/>
              <a:p>
                <a:r>
                  <a:rPr lang="en-US">
                    <a:noFill/>
                  </a:rPr>
                  <a:t> </a:t>
                </a:r>
              </a:p>
            </p:txBody>
          </p:sp>
        </mc:Fallback>
      </mc:AlternateContent>
    </p:spTree>
    <p:extLst>
      <p:ext uri="{BB962C8B-B14F-4D97-AF65-F5344CB8AC3E}">
        <p14:creationId xmlns:p14="http://schemas.microsoft.com/office/powerpoint/2010/main" val="1181897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908" y="1856899"/>
            <a:ext cx="5026025" cy="259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026025" cy="273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Bad Interpretations</a:t>
            </a:r>
            <a:endParaRPr lang="en-US" dirty="0"/>
          </a:p>
        </p:txBody>
      </p:sp>
      <p:sp>
        <p:nvSpPr>
          <p:cNvPr id="7" name="TextBox 6"/>
          <p:cNvSpPr txBox="1">
            <a:spLocks noChangeArrowheads="1"/>
          </p:cNvSpPr>
          <p:nvPr/>
        </p:nvSpPr>
        <p:spPr bwMode="auto">
          <a:xfrm>
            <a:off x="822960" y="4624274"/>
            <a:ext cx="83210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dirty="0" smtClean="0">
                <a:solidFill>
                  <a:srgbClr val="FF0000"/>
                </a:solidFill>
              </a:rPr>
              <a:t>We estimate that a 1 hour increase in study hours is associated with a 6.7076 points increase in test grade</a:t>
            </a:r>
          </a:p>
          <a:p>
            <a:r>
              <a:rPr lang="en-US" dirty="0" smtClean="0">
                <a:solidFill>
                  <a:srgbClr val="FF0000"/>
                </a:solidFill>
              </a:rPr>
              <a:t>A </a:t>
            </a:r>
            <a:r>
              <a:rPr lang="en-US" dirty="0">
                <a:solidFill>
                  <a:srgbClr val="FF0000"/>
                </a:solidFill>
              </a:rPr>
              <a:t>1 hour increase in study hours </a:t>
            </a:r>
            <a:r>
              <a:rPr lang="en-US" dirty="0" smtClean="0">
                <a:solidFill>
                  <a:srgbClr val="FF0000"/>
                </a:solidFill>
              </a:rPr>
              <a:t>leads to a 6.7076 </a:t>
            </a:r>
            <a:r>
              <a:rPr lang="en-US" dirty="0">
                <a:solidFill>
                  <a:srgbClr val="FF0000"/>
                </a:solidFill>
              </a:rPr>
              <a:t>points increase in test grade</a:t>
            </a:r>
          </a:p>
          <a:p>
            <a:r>
              <a:rPr lang="en-US" dirty="0" smtClean="0">
                <a:solidFill>
                  <a:srgbClr val="FF0000"/>
                </a:solidFill>
              </a:rPr>
              <a:t>Increasing study hours causes test grade to increase</a:t>
            </a:r>
            <a:endParaRPr lang="en-US" dirty="0">
              <a:solidFill>
                <a:srgbClr val="FF0000"/>
              </a:solidFill>
            </a:endParaRPr>
          </a:p>
        </p:txBody>
      </p:sp>
    </p:spTree>
    <p:extLst>
      <p:ext uri="{BB962C8B-B14F-4D97-AF65-F5344CB8AC3E}">
        <p14:creationId xmlns:p14="http://schemas.microsoft.com/office/powerpoint/2010/main" val="1591343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 for the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7543801" cy="4478866"/>
              </a:xfrm>
            </p:spPr>
            <p:txBody>
              <a:bodyPr>
                <a:normAutofit/>
              </a:bodyPr>
              <a:lstStyle/>
              <a:p>
                <a:pPr>
                  <a:buFont typeface="Arial" charset="0"/>
                  <a:buChar char="•"/>
                </a:pPr>
                <a14:m>
                  <m:oMath xmlns:m="http://schemas.openxmlformats.org/officeDocument/2006/math">
                    <m:r>
                      <a:rPr lang="en-US" b="0" i="1" smtClean="0">
                        <a:latin typeface="Cambria Math" charset="0"/>
                      </a:rPr>
                      <m:t> </m:t>
                    </m:r>
                    <m:r>
                      <a:rPr lang="en-US" b="0" i="1" smtClean="0">
                        <a:latin typeface="Cambria Math" charset="0"/>
                      </a:rPr>
                      <m:t>𝑌</m:t>
                    </m:r>
                  </m:oMath>
                </a14:m>
                <a:r>
                  <a:rPr lang="en-US" dirty="0" smtClean="0"/>
                  <a:t> is the response variable</a:t>
                </a:r>
              </a:p>
              <a:p>
                <a:pPr>
                  <a:buFont typeface="Arial" charset="0"/>
                  <a:buChar char="•"/>
                </a:pPr>
                <a:r>
                  <a:rPr lang="en-US" b="0" dirty="0" smtClean="0"/>
                  <a:t> </a:t>
                </a:r>
                <a14:m>
                  <m:oMath xmlns:m="http://schemas.openxmlformats.org/officeDocument/2006/math">
                    <m:r>
                      <a:rPr lang="en-US" b="0" i="1" smtClean="0">
                        <a:latin typeface="Cambria Math" charset="0"/>
                      </a:rPr>
                      <m:t>𝑋</m:t>
                    </m:r>
                  </m:oMath>
                </a14:m>
                <a:r>
                  <a:rPr lang="en-US" dirty="0" smtClean="0"/>
                  <a:t> is the explanatory variable</a:t>
                </a:r>
              </a:p>
              <a:p>
                <a:pPr>
                  <a:buFont typeface="Arial" charset="0"/>
                  <a:buChar char="•"/>
                </a:pPr>
                <a:r>
                  <a:rPr lang="en-US" b="0" dirty="0" smtClean="0">
                    <a:ea typeface="Cambria Math" charset="0"/>
                    <a:cs typeface="Cambria Math" charset="0"/>
                  </a:rPr>
                  <a:t> </a:t>
                </a:r>
                <a14:m>
                  <m:oMath xmlns:m="http://schemas.openxmlformats.org/officeDocument/2006/math">
                    <m:r>
                      <a:rPr lang="en-US" b="0" i="1" smtClean="0">
                        <a:latin typeface="Cambria Math" charset="0"/>
                        <a:ea typeface="Cambria Math" charset="0"/>
                        <a:cs typeface="Cambria Math" charset="0"/>
                      </a:rPr>
                      <m:t>𝜇</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𝑌</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𝑋</m:t>
                    </m:r>
                    <m:r>
                      <a:rPr lang="en-US" b="0" i="1" smtClean="0">
                        <a:latin typeface="Cambria Math" charset="0"/>
                        <a:ea typeface="Cambria Math" charset="0"/>
                        <a:cs typeface="Cambria Math" charset="0"/>
                      </a:rPr>
                      <m:t>}</m:t>
                    </m:r>
                  </m:oMath>
                </a14:m>
                <a:r>
                  <a:rPr lang="en-US" dirty="0" smtClean="0"/>
                  <a:t> is the “mean of </a:t>
                </a:r>
                <a14:m>
                  <m:oMath xmlns:m="http://schemas.openxmlformats.org/officeDocument/2006/math">
                    <m:r>
                      <a:rPr lang="en-US" i="1">
                        <a:latin typeface="Cambria Math" charset="0"/>
                      </a:rPr>
                      <m:t>𝑌</m:t>
                    </m:r>
                  </m:oMath>
                </a14:m>
                <a:r>
                  <a:rPr lang="en-US" dirty="0" smtClean="0"/>
                  <a:t> as a function of </a:t>
                </a:r>
                <a14:m>
                  <m:oMath xmlns:m="http://schemas.openxmlformats.org/officeDocument/2006/math">
                    <m:r>
                      <a:rPr lang="en-US" i="1">
                        <a:latin typeface="Cambria Math" charset="0"/>
                      </a:rPr>
                      <m:t>𝑋</m:t>
                    </m:r>
                  </m:oMath>
                </a14:m>
                <a:r>
                  <a:rPr lang="en-US" dirty="0" smtClean="0"/>
                  <a:t>”</a:t>
                </a:r>
              </a:p>
              <a:p>
                <a:endParaRPr lang="en-US" dirty="0"/>
              </a:p>
              <a:p>
                <a:r>
                  <a:rPr lang="en-US" dirty="0" smtClean="0"/>
                  <a:t>For Simple Linear Regression (SLR), we write this mean as</a:t>
                </a:r>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r>
                      <a:rPr lang="en-US" b="0" i="1" smtClean="0">
                        <a:latin typeface="Cambria Math" charset="0"/>
                        <a:ea typeface="Cambria Math" charset="0"/>
                        <a:cs typeface="Cambria Math" charset="0"/>
                      </a:rPr>
                      <m:t>= </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0</m:t>
                        </m:r>
                      </m:sub>
                    </m:sSub>
                    <m:r>
                      <a:rPr lang="en-US" b="0" i="1" smtClean="0">
                        <a:latin typeface="Cambria Math" charset="0"/>
                        <a:ea typeface="Cambria Math" charset="0"/>
                        <a:cs typeface="Cambria Math" charset="0"/>
                      </a:rPr>
                      <m:t>+ </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1</m:t>
                        </m:r>
                      </m:sub>
                    </m:sSub>
                    <m:r>
                      <a:rPr lang="en-US" b="0" i="1" smtClean="0">
                        <a:latin typeface="Cambria Math" charset="0"/>
                        <a:ea typeface="Cambria Math" charset="0"/>
                        <a:cs typeface="Cambria Math" charset="0"/>
                      </a:rPr>
                      <m:t>𝑋</m:t>
                    </m:r>
                  </m:oMath>
                </a14:m>
                <a:endParaRPr lang="en-US" dirty="0" smtClean="0"/>
              </a:p>
              <a:p>
                <a:pPr>
                  <a:buFont typeface="Arial" charset="0"/>
                  <a:buChar char="•"/>
                </a:pPr>
                <a:r>
                  <a:rPr lang="en-US" dirty="0" smtClean="0">
                    <a:ea typeface="Cambria Math" charset="0"/>
                    <a:cs typeface="Cambria Math" charset="0"/>
                  </a:rPr>
                  <a:t> </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oMath>
                </a14:m>
                <a:r>
                  <a:rPr lang="en-US" dirty="0" smtClean="0"/>
                  <a:t> has the same </a:t>
                </a:r>
                <a:r>
                  <a:rPr lang="en-US" b="1" dirty="0" smtClean="0"/>
                  <a:t>units</a:t>
                </a:r>
                <a:r>
                  <a:rPr lang="en-US" dirty="0" smtClean="0"/>
                  <a:t> as </a:t>
                </a:r>
                <a14:m>
                  <m:oMath xmlns:m="http://schemas.openxmlformats.org/officeDocument/2006/math">
                    <m:r>
                      <a:rPr lang="en-US" i="1">
                        <a:latin typeface="Cambria Math" charset="0"/>
                        <a:ea typeface="Cambria Math" charset="0"/>
                        <a:cs typeface="Cambria Math" charset="0"/>
                      </a:rPr>
                      <m:t>𝑌</m:t>
                    </m:r>
                    <m:r>
                      <a:rPr lang="en-US" b="0" i="1" smtClean="0">
                        <a:latin typeface="Cambria Math" charset="0"/>
                        <a:ea typeface="Cambria Math" charset="0"/>
                        <a:cs typeface="Cambria Math" charset="0"/>
                      </a:rPr>
                      <m:t> </m:t>
                    </m:r>
                  </m:oMath>
                </a14:m>
                <a:endParaRPr lang="en-US" b="0" dirty="0" smtClean="0">
                  <a:ea typeface="Cambria Math" charset="0"/>
                  <a:cs typeface="Cambria Math" charset="0"/>
                </a:endParaRPr>
              </a:p>
              <a:p>
                <a:r>
                  <a:rPr lang="en-US" dirty="0"/>
                  <a:t>(this is </a:t>
                </a:r>
                <a:r>
                  <a:rPr lang="en-US" dirty="0" smtClean="0"/>
                  <a:t>the </a:t>
                </a:r>
                <a:r>
                  <a:rPr lang="en-US" dirty="0" smtClean="0">
                    <a:solidFill>
                      <a:srgbClr val="FF0000"/>
                    </a:solidFill>
                  </a:rPr>
                  <a:t>intercept</a:t>
                </a:r>
                <a:r>
                  <a:rPr lang="en-US" dirty="0" smtClean="0"/>
                  <a:t>)</a:t>
                </a:r>
              </a:p>
              <a:p>
                <a:pPr>
                  <a:buFont typeface="Arial" charset="0"/>
                  <a:buChar char="•"/>
                </a:pPr>
                <a:r>
                  <a:rPr lang="en-US" dirty="0" smtClean="0">
                    <a:ea typeface="Cambria Math" charset="0"/>
                    <a:cs typeface="Cambria Math" charset="0"/>
                  </a:rPr>
                  <a:t> </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oMath>
                </a14:m>
                <a:r>
                  <a:rPr lang="en-US" dirty="0" smtClean="0"/>
                  <a:t> has the same </a:t>
                </a:r>
                <a:r>
                  <a:rPr lang="en-US" b="1" dirty="0" smtClean="0"/>
                  <a:t>units</a:t>
                </a:r>
                <a:r>
                  <a:rPr lang="en-US" dirty="0" smtClean="0"/>
                  <a:t> as </a:t>
                </a:r>
                <a14:m>
                  <m:oMath xmlns:m="http://schemas.openxmlformats.org/officeDocument/2006/math">
                    <m:r>
                      <a:rPr lang="en-US" i="1">
                        <a:latin typeface="Cambria Math" charset="0"/>
                        <a:ea typeface="Cambria Math" charset="0"/>
                        <a:cs typeface="Cambria Math" charset="0"/>
                      </a:rPr>
                      <m:t>𝑌</m:t>
                    </m:r>
                  </m:oMath>
                </a14:m>
                <a:r>
                  <a:rPr lang="en-US" dirty="0" smtClean="0"/>
                  <a:t>/</a:t>
                </a:r>
                <a:r>
                  <a:rPr lang="en-US" dirty="0"/>
                  <a:t> </a:t>
                </a:r>
                <a14:m>
                  <m:oMath xmlns:m="http://schemas.openxmlformats.org/officeDocument/2006/math">
                    <m:r>
                      <a:rPr lang="en-US" i="1">
                        <a:latin typeface="Cambria Math" charset="0"/>
                      </a:rPr>
                      <m:t>𝑋</m:t>
                    </m:r>
                  </m:oMath>
                </a14:m>
                <a:endParaRPr lang="en-US" dirty="0" smtClean="0"/>
              </a:p>
              <a:p>
                <a:r>
                  <a:rPr lang="en-US" dirty="0" smtClean="0"/>
                  <a:t>(this is a </a:t>
                </a:r>
                <a:r>
                  <a:rPr lang="en-US" dirty="0" smtClean="0">
                    <a:solidFill>
                      <a:srgbClr val="FF0000"/>
                    </a:solidFill>
                  </a:rPr>
                  <a:t>rate</a:t>
                </a:r>
                <a:r>
                  <a:rPr lang="en-US" dirty="0" smtClean="0"/>
                  <a:t> or </a:t>
                </a:r>
                <a:r>
                  <a:rPr lang="en-US" dirty="0" smtClean="0">
                    <a:solidFill>
                      <a:srgbClr val="FF0000"/>
                    </a:solidFill>
                  </a:rPr>
                  <a:t>slope</a:t>
                </a:r>
                <a:r>
                  <a:rPr lang="en-US" dirty="0" smtClean="0"/>
                  <a:t>)</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2019" t="-9660" b="-14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652322" y="4419600"/>
                <a:ext cx="4517911" cy="2585323"/>
              </a:xfrm>
              <a:prstGeom prst="rect">
                <a:avLst/>
              </a:prstGeom>
              <a:noFill/>
            </p:spPr>
            <p:txBody>
              <a:bodyPr wrap="square" rtlCol="0">
                <a:spAutoFit/>
              </a:bodyPr>
              <a:lstStyle/>
              <a:p>
                <a:r>
                  <a:rPr lang="en-US" b="1" dirty="0" smtClean="0"/>
                  <a:t>Example:</a:t>
                </a:r>
                <a:r>
                  <a:rPr lang="en-US" dirty="0" smtClean="0"/>
                  <a:t> </a:t>
                </a:r>
                <a14:m>
                  <m:oMath xmlns:m="http://schemas.openxmlformats.org/officeDocument/2006/math">
                    <m:r>
                      <a:rPr lang="en-US" i="1">
                        <a:latin typeface="Cambria Math" charset="0"/>
                      </a:rPr>
                      <m:t>𝑌</m:t>
                    </m:r>
                  </m:oMath>
                </a14:m>
                <a:r>
                  <a:rPr lang="en-US" dirty="0" smtClean="0"/>
                  <a:t> (deaths per million) is mortality from skin cancer in a state &amp; </a:t>
                </a:r>
                <a14:m>
                  <m:oMath xmlns:m="http://schemas.openxmlformats.org/officeDocument/2006/math">
                    <m:r>
                      <a:rPr lang="en-US" i="1">
                        <a:latin typeface="Cambria Math" charset="0"/>
                      </a:rPr>
                      <m:t>𝑋</m:t>
                    </m:r>
                  </m:oMath>
                </a14:m>
                <a:r>
                  <a:rPr lang="en-US" dirty="0" smtClean="0"/>
                  <a:t> is state latitude (in degrees)</a:t>
                </a:r>
              </a:p>
              <a:p>
                <a:endParaRPr lang="en-US" dirty="0" smtClean="0"/>
              </a:p>
              <a:p>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oMath>
                </a14:m>
                <a:r>
                  <a:rPr lang="en-US" dirty="0"/>
                  <a:t> </a:t>
                </a:r>
                <a:r>
                  <a:rPr lang="en-US" dirty="0" smtClean="0"/>
                  <a:t>is in deaths </a:t>
                </a:r>
                <a:r>
                  <a:rPr lang="en-US" dirty="0"/>
                  <a:t>per million</a:t>
                </a:r>
              </a:p>
              <a:p>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oMath>
                </a14:m>
                <a:r>
                  <a:rPr lang="en-US" dirty="0"/>
                  <a:t> </a:t>
                </a:r>
                <a:r>
                  <a:rPr lang="en-US" dirty="0" smtClean="0"/>
                  <a:t>is in (deaths per million)/degrees</a:t>
                </a:r>
                <a:endParaRPr lang="en-US" dirty="0"/>
              </a:p>
              <a:p>
                <a:endParaRPr lang="en-US" dirty="0"/>
              </a:p>
              <a:p>
                <a:endParaRPr lang="en-US" dirty="0" smtClean="0"/>
              </a:p>
              <a:p>
                <a:r>
                  <a:rPr lang="en-US" dirty="0" smtClean="0"/>
                  <a:t>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652322" y="4419600"/>
                <a:ext cx="4517911" cy="2585323"/>
              </a:xfrm>
              <a:prstGeom prst="rect">
                <a:avLst/>
              </a:prstGeom>
              <a:blipFill rotWithShape="0">
                <a:blip r:embed="rId3"/>
                <a:stretch>
                  <a:fillRect l="-1080" t="-1179" r="-810"/>
                </a:stretch>
              </a:blipFill>
            </p:spPr>
            <p:txBody>
              <a:bodyPr/>
              <a:lstStyle/>
              <a:p>
                <a:r>
                  <a:rPr lang="en-US">
                    <a:noFill/>
                  </a:rPr>
                  <a:t> </a:t>
                </a:r>
              </a:p>
            </p:txBody>
          </p:sp>
        </mc:Fallback>
      </mc:AlternateContent>
    </p:spTree>
    <p:extLst>
      <p:ext uri="{BB962C8B-B14F-4D97-AF65-F5344CB8AC3E}">
        <p14:creationId xmlns:p14="http://schemas.microsoft.com/office/powerpoint/2010/main" val="166951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 for the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61" y="1845734"/>
                <a:ext cx="8321040" cy="4478866"/>
              </a:xfrm>
            </p:spPr>
            <p:txBody>
              <a:bodyPr>
                <a:normAutofit/>
              </a:bodyPr>
              <a:lstStyle/>
              <a:p>
                <a:pPr>
                  <a:buFont typeface="Arial" charset="0"/>
                  <a:buChar char="•"/>
                </a:pPr>
                <a14:m>
                  <m:oMath xmlns:m="http://schemas.openxmlformats.org/officeDocument/2006/math">
                    <m:r>
                      <a:rPr lang="en-US" b="0" i="1" smtClean="0">
                        <a:latin typeface="Cambria Math" charset="0"/>
                      </a:rPr>
                      <m:t> </m:t>
                    </m:r>
                    <m:r>
                      <a:rPr lang="en-US" b="0" i="1" smtClean="0">
                        <a:latin typeface="Cambria Math" charset="0"/>
                      </a:rPr>
                      <m:t>𝑌</m:t>
                    </m:r>
                  </m:oMath>
                </a14:m>
                <a:r>
                  <a:rPr lang="en-US" dirty="0" smtClean="0"/>
                  <a:t> is the response variable</a:t>
                </a:r>
              </a:p>
              <a:p>
                <a:pPr>
                  <a:buFont typeface="Arial" charset="0"/>
                  <a:buChar char="•"/>
                </a:pPr>
                <a:r>
                  <a:rPr lang="en-US" b="0" dirty="0" smtClean="0"/>
                  <a:t> </a:t>
                </a:r>
                <a14:m>
                  <m:oMath xmlns:m="http://schemas.openxmlformats.org/officeDocument/2006/math">
                    <m:r>
                      <a:rPr lang="en-US" b="0" i="1" smtClean="0">
                        <a:latin typeface="Cambria Math" charset="0"/>
                      </a:rPr>
                      <m:t>𝑋</m:t>
                    </m:r>
                  </m:oMath>
                </a14:m>
                <a:r>
                  <a:rPr lang="en-US" dirty="0" smtClean="0"/>
                  <a:t> is the explanatory variable</a:t>
                </a:r>
              </a:p>
              <a:p>
                <a:pPr>
                  <a:buFont typeface="Arial" charset="0"/>
                  <a:buChar char="•"/>
                </a:pPr>
                <a:r>
                  <a:rPr lang="en-US" b="0" dirty="0" smtClean="0">
                    <a:ea typeface="Cambria Math" charset="0"/>
                    <a:cs typeface="Cambria Math" charset="0"/>
                  </a:rPr>
                  <a:t> </a:t>
                </a:r>
                <a14:m>
                  <m:oMath xmlns:m="http://schemas.openxmlformats.org/officeDocument/2006/math">
                    <m:r>
                      <a:rPr lang="en-US" b="0" i="1" smtClean="0">
                        <a:latin typeface="Cambria Math" charset="0"/>
                        <a:ea typeface="Cambria Math" charset="0"/>
                        <a:cs typeface="Cambria Math" charset="0"/>
                      </a:rPr>
                      <m:t>𝜇</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𝑌</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𝑋</m:t>
                    </m:r>
                    <m:r>
                      <a:rPr lang="en-US" b="0" i="1" smtClean="0">
                        <a:latin typeface="Cambria Math" charset="0"/>
                        <a:ea typeface="Cambria Math" charset="0"/>
                        <a:cs typeface="Cambria Math" charset="0"/>
                      </a:rPr>
                      <m:t>}</m:t>
                    </m:r>
                  </m:oMath>
                </a14:m>
                <a:r>
                  <a:rPr lang="en-US" dirty="0" smtClean="0"/>
                  <a:t> is the “mean of </a:t>
                </a:r>
                <a14:m>
                  <m:oMath xmlns:m="http://schemas.openxmlformats.org/officeDocument/2006/math">
                    <m:r>
                      <a:rPr lang="en-US" i="1">
                        <a:latin typeface="Cambria Math" charset="0"/>
                      </a:rPr>
                      <m:t>𝑌</m:t>
                    </m:r>
                  </m:oMath>
                </a14:m>
                <a:r>
                  <a:rPr lang="en-US" dirty="0" smtClean="0"/>
                  <a:t> as a function of </a:t>
                </a:r>
                <a14:m>
                  <m:oMath xmlns:m="http://schemas.openxmlformats.org/officeDocument/2006/math">
                    <m:r>
                      <a:rPr lang="en-US" i="1">
                        <a:latin typeface="Cambria Math" charset="0"/>
                      </a:rPr>
                      <m:t>𝑋</m:t>
                    </m:r>
                  </m:oMath>
                </a14:m>
                <a:r>
                  <a:rPr lang="en-US" dirty="0" smtClean="0"/>
                  <a:t>”</a:t>
                </a:r>
              </a:p>
              <a:p>
                <a:endParaRPr lang="en-US" dirty="0"/>
              </a:p>
              <a:p>
                <a:r>
                  <a:rPr lang="en-US" b="1" dirty="0" smtClean="0"/>
                  <a:t>Example: </a:t>
                </a:r>
                <a:r>
                  <a:rPr lang="en-US" dirty="0" smtClean="0"/>
                  <a:t>Suppose </a:t>
                </a:r>
                <a14:m>
                  <m:oMath xmlns:m="http://schemas.openxmlformats.org/officeDocument/2006/math">
                    <m:r>
                      <a:rPr lang="en-US" i="1">
                        <a:latin typeface="Cambria Math" charset="0"/>
                      </a:rPr>
                      <m:t>𝑋</m:t>
                    </m:r>
                  </m:oMath>
                </a14:m>
                <a:r>
                  <a:rPr lang="en-US" dirty="0" smtClean="0"/>
                  <a:t> takes on values </a:t>
                </a:r>
                <a14:m>
                  <m:oMath xmlns:m="http://schemas.openxmlformats.org/officeDocument/2006/math">
                    <m:r>
                      <a:rPr lang="en-US" sz="1800" i="1">
                        <a:latin typeface="Cambria Math" charset="0"/>
                      </a:rPr>
                      <m:t>𝑋</m:t>
                    </m:r>
                    <m:r>
                      <a:rPr lang="en-US" sz="1800">
                        <a:latin typeface="Cambria Math" charset="0"/>
                      </a:rPr>
                      <m:t>=</m:t>
                    </m:r>
                    <m:r>
                      <a:rPr lang="en-US" sz="1800" i="1">
                        <a:latin typeface="Cambria Math" charset="0"/>
                      </a:rPr>
                      <m:t>“</m:t>
                    </m:r>
                    <m:r>
                      <a:rPr lang="en-US" sz="1800" b="0" i="1" smtClean="0">
                        <a:latin typeface="Cambria Math" charset="0"/>
                      </a:rPr>
                      <m:t>𝑐𝑜𝑛𝑡𝑟𝑜𝑙</m:t>
                    </m:r>
                    <m:r>
                      <a:rPr lang="en-US" sz="1800" i="1">
                        <a:latin typeface="Cambria Math" charset="0"/>
                      </a:rPr>
                      <m:t>”</m:t>
                    </m:r>
                  </m:oMath>
                </a14:m>
                <a:r>
                  <a:rPr lang="en-US" sz="1800" dirty="0" smtClean="0"/>
                  <a:t> </a:t>
                </a:r>
                <a:r>
                  <a:rPr lang="en-US" dirty="0" smtClean="0"/>
                  <a:t>or </a:t>
                </a:r>
                <a14:m>
                  <m:oMath xmlns:m="http://schemas.openxmlformats.org/officeDocument/2006/math">
                    <m:r>
                      <a:rPr lang="en-US" sz="1800" i="1">
                        <a:latin typeface="Cambria Math" charset="0"/>
                      </a:rPr>
                      <m:t>𝑋</m:t>
                    </m:r>
                    <m:r>
                      <a:rPr lang="en-US" sz="1800">
                        <a:latin typeface="Cambria Math" charset="0"/>
                      </a:rPr>
                      <m:t>=</m:t>
                    </m:r>
                    <m:r>
                      <a:rPr lang="en-US" sz="1800" i="1">
                        <a:latin typeface="Cambria Math" charset="0"/>
                      </a:rPr>
                      <m:t>“</m:t>
                    </m:r>
                    <m:r>
                      <a:rPr lang="en-US" sz="1800" i="1">
                        <a:latin typeface="Cambria Math" charset="0"/>
                      </a:rPr>
                      <m:t>𝑡𝑟𝑒𝑎𝑡𝑚𝑒𝑛𝑡</m:t>
                    </m:r>
                    <m:r>
                      <a:rPr lang="en-US" sz="1800" i="1">
                        <a:latin typeface="Cambria Math" charset="0"/>
                      </a:rPr>
                      <m:t>”</m:t>
                    </m:r>
                  </m:oMath>
                </a14:m>
                <a:r>
                  <a:rPr lang="en-US" dirty="0"/>
                  <a:t> </a:t>
                </a:r>
                <a:endParaRPr lang="en-US" dirty="0" smtClean="0"/>
              </a:p>
              <a:p>
                <a:r>
                  <a:rPr lang="en-US" dirty="0" smtClean="0"/>
                  <a:t>Re-define: </a:t>
                </a:r>
                <a14:m>
                  <m:oMath xmlns:m="http://schemas.openxmlformats.org/officeDocument/2006/math">
                    <m:r>
                      <a:rPr lang="en-US" i="1">
                        <a:latin typeface="Cambria Math" charset="0"/>
                      </a:rPr>
                      <m:t>𝑋</m:t>
                    </m:r>
                    <m:r>
                      <a:rPr lang="en-US" b="0" i="1" smtClean="0">
                        <a:latin typeface="Cambria Math" charset="0"/>
                      </a:rPr>
                      <m:t>=</m:t>
                    </m:r>
                    <m:d>
                      <m:dPr>
                        <m:begChr m:val="{"/>
                        <m:endChr m:val=""/>
                        <m:ctrlPr>
                          <a:rPr lang="cs-CZ" i="1" smtClean="0">
                            <a:latin typeface="Cambria Math" charset="0"/>
                          </a:rPr>
                        </m:ctrlPr>
                      </m:dPr>
                      <m:e>
                        <m:eqArr>
                          <m:eqArrPr>
                            <m:ctrlPr>
                              <a:rPr lang="cs-CZ" i="1" smtClean="0">
                                <a:latin typeface="Cambria Math" charset="0"/>
                              </a:rPr>
                            </m:ctrlPr>
                          </m:eqArrPr>
                          <m:e>
                            <m:r>
                              <a:rPr lang="en-US" b="0" i="1" smtClean="0">
                                <a:latin typeface="Cambria Math" charset="0"/>
                              </a:rPr>
                              <m:t>0 </m:t>
                            </m:r>
                            <m:r>
                              <a:rPr lang="en-US" b="0" i="1" smtClean="0">
                                <a:latin typeface="Cambria Math" charset="0"/>
                              </a:rPr>
                              <m:t>𝑖𝑓</m:t>
                            </m:r>
                            <m:r>
                              <a:rPr lang="en-US" b="0" i="1" smtClean="0">
                                <a:latin typeface="Cambria Math" charset="0"/>
                              </a:rPr>
                              <m:t> </m:t>
                            </m:r>
                            <m:r>
                              <a:rPr lang="en-US" b="0" i="1" smtClean="0">
                                <a:latin typeface="Cambria Math" charset="0"/>
                              </a:rPr>
                              <m:t>𝑋</m:t>
                            </m:r>
                            <m:r>
                              <a:rPr lang="en-US" b="0" i="1" smtClean="0">
                                <a:latin typeface="Cambria Math" charset="0"/>
                              </a:rPr>
                              <m:t>=“</m:t>
                            </m:r>
                            <m:r>
                              <a:rPr lang="en-US" b="0" i="1" smtClean="0">
                                <a:latin typeface="Cambria Math" charset="0"/>
                              </a:rPr>
                              <m:t>𝑐𝑜𝑛𝑡𝑟𝑜𝑙</m:t>
                            </m:r>
                            <m:r>
                              <a:rPr lang="en-US" b="0" i="1" smtClean="0">
                                <a:latin typeface="Cambria Math" charset="0"/>
                              </a:rPr>
                              <m:t>”            </m:t>
                            </m:r>
                          </m:e>
                          <m:e>
                            <m:r>
                              <a:rPr lang="en-US" b="0" i="1" smtClean="0">
                                <a:latin typeface="Cambria Math" charset="0"/>
                              </a:rPr>
                              <m:t>1 </m:t>
                            </m:r>
                            <m:r>
                              <a:rPr lang="en-US" b="0" i="1" smtClean="0">
                                <a:latin typeface="Cambria Math" charset="0"/>
                              </a:rPr>
                              <m:t>𝑖𝑓</m:t>
                            </m:r>
                            <m:r>
                              <a:rPr lang="en-US" b="0" i="1" smtClean="0">
                                <a:latin typeface="Cambria Math" charset="0"/>
                              </a:rPr>
                              <m:t> </m:t>
                            </m:r>
                            <m:r>
                              <a:rPr lang="en-US" b="0" i="1" smtClean="0">
                                <a:latin typeface="Cambria Math" charset="0"/>
                              </a:rPr>
                              <m:t>𝑋</m:t>
                            </m:r>
                            <m:r>
                              <a:rPr lang="en-US" b="0" i="1" smtClean="0">
                                <a:latin typeface="Cambria Math" charset="0"/>
                              </a:rPr>
                              <m:t>=“</m:t>
                            </m:r>
                            <m:r>
                              <a:rPr lang="en-US" b="0" i="1" smtClean="0">
                                <a:latin typeface="Cambria Math" charset="0"/>
                              </a:rPr>
                              <m:t>𝑡𝑟𝑒𝑎𝑡𝑚𝑒𝑛𝑡</m:t>
                            </m:r>
                            <m:r>
                              <a:rPr lang="en-US" b="0" i="1" smtClean="0">
                                <a:latin typeface="Cambria Math" charset="0"/>
                              </a:rPr>
                              <m:t>”      </m:t>
                            </m:r>
                          </m:e>
                        </m:eqArr>
                      </m:e>
                    </m:d>
                  </m:oMath>
                </a14:m>
                <a:endParaRPr lang="en-US" dirty="0" smtClean="0"/>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r>
                      <a:rPr lang="en-US" b="0" i="1" smtClean="0">
                        <a:latin typeface="Cambria Math" charset="0"/>
                        <a:ea typeface="Cambria Math" charset="0"/>
                        <a:cs typeface="Cambria Math" charset="0"/>
                      </a:rPr>
                      <m:t>= </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0</m:t>
                        </m:r>
                      </m:sub>
                    </m:sSub>
                    <m:r>
                      <a:rPr lang="en-US" b="0" i="1" smtClean="0">
                        <a:latin typeface="Cambria Math" charset="0"/>
                        <a:ea typeface="Cambria Math" charset="0"/>
                        <a:cs typeface="Cambria Math" charset="0"/>
                      </a:rPr>
                      <m:t>+ </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1</m:t>
                        </m:r>
                      </m:sub>
                    </m:sSub>
                    <m:r>
                      <a:rPr lang="en-US" b="0" i="1" smtClean="0">
                        <a:latin typeface="Cambria Math" charset="0"/>
                        <a:ea typeface="Cambria Math" charset="0"/>
                        <a:cs typeface="Cambria Math" charset="0"/>
                      </a:rPr>
                      <m:t>𝑋</m:t>
                    </m:r>
                  </m:oMath>
                </a14:m>
                <a:r>
                  <a:rPr lang="en-US" dirty="0" smtClean="0"/>
                  <a:t> implies:</a:t>
                </a:r>
              </a:p>
              <a:p>
                <a:pPr>
                  <a:buFont typeface="Arial" charset="0"/>
                  <a:buChar char="•"/>
                </a:pPr>
                <a14:m>
                  <m:oMath xmlns:m="http://schemas.openxmlformats.org/officeDocument/2006/math">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𝑐𝑜𝑛𝑡𝑟𝑜𝑙</m:t>
                        </m:r>
                      </m:sub>
                    </m:sSub>
                    <m:r>
                      <a:rPr lang="en-US" b="0" i="1" smtClean="0">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oMath>
                </a14:m>
                <a:endParaRPr lang="en-US" dirty="0" smtClean="0">
                  <a:ea typeface="Cambria Math" charset="0"/>
                  <a:cs typeface="Cambria Math" charset="0"/>
                </a:endParaRPr>
              </a:p>
              <a:p>
                <a:pPr>
                  <a:buFont typeface="Arial" charset="0"/>
                  <a:buChar char="•"/>
                </a:pP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𝜇</m:t>
                        </m:r>
                      </m:e>
                      <m:sub>
                        <m:r>
                          <a:rPr lang="en-US" i="1">
                            <a:latin typeface="Cambria Math" charset="0"/>
                            <a:ea typeface="Cambria Math" charset="0"/>
                            <a:cs typeface="Cambria Math" charset="0"/>
                          </a:rPr>
                          <m:t>𝑡𝑟𝑒𝑎𝑡𝑚𝑒𝑛𝑡</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0</m:t>
                        </m:r>
                      </m:sub>
                    </m:sSub>
                    <m:r>
                      <a:rPr lang="en-US" i="1">
                        <a:latin typeface="Cambria Math" charset="0"/>
                        <a:ea typeface="Cambria Math" charset="0"/>
                        <a:cs typeface="Cambria Math" charset="0"/>
                      </a:rPr>
                      <m:t>+ </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oMath>
                </a14:m>
                <a:endParaRPr lang="en-US" dirty="0">
                  <a:ea typeface="Cambria Math" charset="0"/>
                  <a:cs typeface="Cambria Math" charset="0"/>
                </a:endParaRP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61" y="1845734"/>
                <a:ext cx="8321040" cy="4478866"/>
              </a:xfrm>
              <a:blipFill rotWithShape="0">
                <a:blip r:embed="rId3"/>
                <a:stretch>
                  <a:fillRect l="-1832" t="-9660" b="-77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638800" y="4419600"/>
                <a:ext cx="3505200" cy="1754326"/>
              </a:xfrm>
              <a:prstGeom prst="rect">
                <a:avLst/>
              </a:prstGeom>
              <a:noFill/>
            </p:spPr>
            <p:txBody>
              <a:bodyPr wrap="square" rtlCol="0">
                <a:spAutoFit/>
              </a:bodyPr>
              <a:lstStyle/>
              <a:p>
                <a:r>
                  <a:rPr lang="en-US" dirty="0" smtClean="0"/>
                  <a:t>(Generally, it is better to analyze nominal </a:t>
                </a:r>
                <a14:m>
                  <m:oMath xmlns:m="http://schemas.openxmlformats.org/officeDocument/2006/math">
                    <m:r>
                      <a:rPr lang="en-US" i="1">
                        <a:latin typeface="Cambria Math" charset="0"/>
                      </a:rPr>
                      <m:t>𝑋</m:t>
                    </m:r>
                  </m:oMath>
                </a14:m>
                <a:r>
                  <a:rPr lang="en-US" dirty="0" smtClean="0"/>
                  <a:t> as an ANOVA and interval/ratio </a:t>
                </a:r>
                <a14:m>
                  <m:oMath xmlns:m="http://schemas.openxmlformats.org/officeDocument/2006/math">
                    <m:r>
                      <a:rPr lang="en-US" i="1">
                        <a:latin typeface="Cambria Math" charset="0"/>
                      </a:rPr>
                      <m:t>𝑋</m:t>
                    </m:r>
                  </m:oMath>
                </a14:m>
                <a:r>
                  <a:rPr lang="en-US" dirty="0" smtClean="0"/>
                  <a:t> as a regression.</a:t>
                </a:r>
              </a:p>
              <a:p>
                <a:r>
                  <a:rPr lang="en-US" dirty="0" smtClean="0"/>
                  <a:t>Ordinal </a:t>
                </a:r>
                <a14:m>
                  <m:oMath xmlns:m="http://schemas.openxmlformats.org/officeDocument/2006/math">
                    <m:r>
                      <a:rPr lang="en-US" i="1">
                        <a:latin typeface="Cambria Math" charset="0"/>
                      </a:rPr>
                      <m:t>𝑋</m:t>
                    </m:r>
                  </m:oMath>
                </a14:m>
                <a:r>
                  <a:rPr lang="en-US" dirty="0" smtClean="0"/>
                  <a:t> can be analyzed with either, so careful thought is required)</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5638800" y="4419600"/>
                <a:ext cx="3505200" cy="1754326"/>
              </a:xfrm>
              <a:prstGeom prst="rect">
                <a:avLst/>
              </a:prstGeom>
              <a:blipFill rotWithShape="0">
                <a:blip r:embed="rId4"/>
                <a:stretch>
                  <a:fillRect l="-1391" t="-1736" r="-1391" b="-4514"/>
                </a:stretch>
              </a:blipFill>
            </p:spPr>
            <p:txBody>
              <a:bodyPr/>
              <a:lstStyle/>
              <a:p>
                <a:r>
                  <a:rPr lang="en-US">
                    <a:noFill/>
                  </a:rPr>
                  <a:t> </a:t>
                </a:r>
              </a:p>
            </p:txBody>
          </p:sp>
        </mc:Fallback>
      </mc:AlternateContent>
    </p:spTree>
    <p:extLst>
      <p:ext uri="{BB962C8B-B14F-4D97-AF65-F5344CB8AC3E}">
        <p14:creationId xmlns:p14="http://schemas.microsoft.com/office/powerpoint/2010/main" val="12449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Temperature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7543801" cy="4478866"/>
              </a:xfrm>
            </p:spPr>
            <p:txBody>
              <a:bodyPr/>
              <a:lstStyle/>
              <a:p>
                <a:r>
                  <a:rPr lang="en-US" dirty="0" smtClean="0"/>
                  <a:t>In North America, we have two standards for measuring temperature:</a:t>
                </a:r>
              </a:p>
              <a:p>
                <a:pPr>
                  <a:buFont typeface="Arial" charset="0"/>
                  <a:buChar char="•"/>
                </a:pPr>
                <a:r>
                  <a:rPr lang="en-US" dirty="0" smtClean="0"/>
                  <a:t> Fahrenheit (</a:t>
                </a:r>
                <a14:m>
                  <m:oMath xmlns:m="http://schemas.openxmlformats.org/officeDocument/2006/math">
                    <m:r>
                      <a:rPr lang="en-US" i="1">
                        <a:latin typeface="Cambria Math" charset="0"/>
                      </a:rPr>
                      <m:t>𝐹</m:t>
                    </m:r>
                  </m:oMath>
                </a14:m>
                <a:r>
                  <a:rPr lang="en-US" dirty="0" smtClean="0"/>
                  <a:t>)</a:t>
                </a:r>
              </a:p>
              <a:p>
                <a:pPr>
                  <a:buFont typeface="Arial" charset="0"/>
                  <a:buChar char="•"/>
                </a:pPr>
                <a:r>
                  <a:rPr lang="en-US" dirty="0" smtClean="0"/>
                  <a:t> Celsius (</a:t>
                </a:r>
                <a14:m>
                  <m:oMath xmlns:m="http://schemas.openxmlformats.org/officeDocument/2006/math">
                    <m:r>
                      <m:rPr>
                        <m:sty m:val="p"/>
                      </m:rPr>
                      <a:rPr lang="en-US">
                        <a:latin typeface="Cambria Math" charset="0"/>
                      </a:rPr>
                      <m:t>C</m:t>
                    </m:r>
                  </m:oMath>
                </a14:m>
                <a:r>
                  <a:rPr lang="en-US" dirty="0" smtClean="0"/>
                  <a:t>) </a:t>
                </a:r>
              </a:p>
              <a:p>
                <a:endParaRPr lang="en-US" dirty="0" smtClean="0"/>
              </a:p>
              <a:p>
                <a:r>
                  <a:rPr lang="en-US" dirty="0" smtClean="0"/>
                  <a:t>They are related via </a:t>
                </a:r>
              </a:p>
              <a:p>
                <a:r>
                  <a:rPr lang="en-US" dirty="0" smtClean="0"/>
                  <a:t>the </a:t>
                </a:r>
                <a:r>
                  <a:rPr lang="en-US" dirty="0" smtClean="0">
                    <a:solidFill>
                      <a:srgbClr val="FF0000"/>
                    </a:solidFill>
                  </a:rPr>
                  <a:t>linear</a:t>
                </a:r>
                <a:r>
                  <a:rPr lang="en-US" dirty="0"/>
                  <a:t> </a:t>
                </a:r>
                <a:r>
                  <a:rPr lang="en-US" dirty="0" smtClean="0"/>
                  <a:t>relationship</a:t>
                </a:r>
              </a:p>
              <a:p>
                <a14:m>
                  <m:oMath xmlns:m="http://schemas.openxmlformats.org/officeDocument/2006/math">
                    <m:r>
                      <a:rPr lang="en-US" b="0" i="1" smtClean="0">
                        <a:latin typeface="Cambria Math" charset="0"/>
                      </a:rPr>
                      <m:t>𝐹</m:t>
                    </m:r>
                    <m:r>
                      <a:rPr lang="en-US" b="0" i="1" smtClean="0">
                        <a:latin typeface="Cambria Math" charset="0"/>
                      </a:rPr>
                      <m:t>=32+</m:t>
                    </m:r>
                    <m:f>
                      <m:fPr>
                        <m:type m:val="skw"/>
                        <m:ctrlPr>
                          <a:rPr lang="en-US" b="0" i="1" smtClean="0">
                            <a:latin typeface="Cambria Math" charset="0"/>
                          </a:rPr>
                        </m:ctrlPr>
                      </m:fPr>
                      <m:num>
                        <m:r>
                          <a:rPr lang="en-US" b="0" i="1" smtClean="0">
                            <a:latin typeface="Cambria Math" charset="0"/>
                          </a:rPr>
                          <m:t>9</m:t>
                        </m:r>
                      </m:num>
                      <m:den>
                        <m:r>
                          <a:rPr lang="en-US" b="0" i="1" smtClean="0">
                            <a:latin typeface="Cambria Math" charset="0"/>
                          </a:rPr>
                          <m:t>5</m:t>
                        </m:r>
                      </m:den>
                    </m:f>
                    <m:r>
                      <m:rPr>
                        <m:sty m:val="p"/>
                      </m:rPr>
                      <a:rPr lang="en-US" b="0" i="0" smtClean="0">
                        <a:latin typeface="Cambria Math" charset="0"/>
                      </a:rPr>
                      <m:t>C</m:t>
                    </m:r>
                  </m:oMath>
                </a14:m>
                <a:endParaRPr lang="en-US" dirty="0" smtClean="0"/>
              </a:p>
              <a:p>
                <a:endParaRPr lang="en-US" dirty="0"/>
              </a:p>
              <a:p>
                <a:r>
                  <a:rPr lang="en-US" dirty="0" smtClean="0"/>
                  <a:t>This relationship is exact,</a:t>
                </a:r>
              </a:p>
              <a:p>
                <a:r>
                  <a:rPr lang="en-US" dirty="0" smtClean="0"/>
                  <a:t>so no statistics is necessary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2019" t="-1497" b="-149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210" y="2895600"/>
            <a:ext cx="4986790" cy="3048000"/>
          </a:xfrm>
          <a:prstGeom prst="rect">
            <a:avLst/>
          </a:prstGeom>
        </p:spPr>
      </p:pic>
      <p:cxnSp>
        <p:nvCxnSpPr>
          <p:cNvPr id="6" name="Straight Connector 5"/>
          <p:cNvCxnSpPr/>
          <p:nvPr/>
        </p:nvCxnSpPr>
        <p:spPr>
          <a:xfrm>
            <a:off x="6400800" y="4419600"/>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162800" y="4038600"/>
            <a:ext cx="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48953" y="4419600"/>
            <a:ext cx="671979" cy="369332"/>
          </a:xfrm>
          <a:prstGeom prst="rect">
            <a:avLst/>
          </a:prstGeom>
          <a:noFill/>
        </p:spPr>
        <p:txBody>
          <a:bodyPr wrap="none" rtlCol="0">
            <a:spAutoFit/>
          </a:bodyPr>
          <a:lstStyle/>
          <a:p>
            <a:r>
              <a:rPr lang="en-US" smtClean="0"/>
              <a:t>10 C</a:t>
            </a:r>
            <a:endParaRPr lang="en-US"/>
          </a:p>
        </p:txBody>
      </p:sp>
      <p:sp>
        <p:nvSpPr>
          <p:cNvPr id="13" name="TextBox 12"/>
          <p:cNvSpPr txBox="1"/>
          <p:nvPr/>
        </p:nvSpPr>
        <p:spPr>
          <a:xfrm>
            <a:off x="7156283" y="3996082"/>
            <a:ext cx="646331" cy="369332"/>
          </a:xfrm>
          <a:prstGeom prst="rect">
            <a:avLst/>
          </a:prstGeom>
          <a:noFill/>
        </p:spPr>
        <p:txBody>
          <a:bodyPr wrap="none" rtlCol="0">
            <a:spAutoFit/>
          </a:bodyPr>
          <a:lstStyle/>
          <a:p>
            <a:r>
              <a:rPr lang="en-US" dirty="0" smtClean="0"/>
              <a:t>18 F</a:t>
            </a:r>
            <a:endParaRPr lang="en-US" dirty="0"/>
          </a:p>
        </p:txBody>
      </p:sp>
      <p:cxnSp>
        <p:nvCxnSpPr>
          <p:cNvPr id="8" name="Straight Arrow Connector 7"/>
          <p:cNvCxnSpPr/>
          <p:nvPr/>
        </p:nvCxnSpPr>
        <p:spPr>
          <a:xfrm flipV="1">
            <a:off x="2286000" y="4267200"/>
            <a:ext cx="46482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0200" y="4876800"/>
            <a:ext cx="32766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1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 for the </a:t>
            </a:r>
            <a:r>
              <a:rPr lang="en-US" dirty="0" smtClean="0"/>
              <a:t>Standard Deviation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8321041" cy="4478866"/>
              </a:xfrm>
            </p:spPr>
            <p:txBody>
              <a:bodyPr/>
              <a:lstStyle/>
              <a:p>
                <a:r>
                  <a:rPr lang="en-US" dirty="0" smtClean="0">
                    <a:ea typeface="Cambria Math" charset="0"/>
                    <a:cs typeface="Cambria Math" charset="0"/>
                  </a:rPr>
                  <a:t>Just like </a:t>
                </a:r>
                <a14:m>
                  <m:oMath xmlns:m="http://schemas.openxmlformats.org/officeDocument/2006/math">
                    <m:r>
                      <a:rPr lang="en-US" i="1">
                        <a:latin typeface="Cambria Math" charset="0"/>
                        <a:ea typeface="Cambria Math" charset="0"/>
                        <a:cs typeface="Cambria Math" charset="0"/>
                      </a:rPr>
                      <m:t>𝜇</m:t>
                    </m:r>
                    <m:r>
                      <a:rPr lang="en-US" i="1">
                        <a:latin typeface="Cambria Math" charset="0"/>
                        <a:ea typeface="Cambria Math" charset="0"/>
                        <a:cs typeface="Cambria Math" charset="0"/>
                      </a:rPr>
                      <m:t>{</m:t>
                    </m:r>
                    <m:r>
                      <a:rPr lang="en-US" i="1">
                        <a:latin typeface="Cambria Math" charset="0"/>
                        <a:ea typeface="Cambria Math" charset="0"/>
                        <a:cs typeface="Cambria Math" charset="0"/>
                      </a:rPr>
                      <m:t>𝑌</m:t>
                    </m:r>
                    <m:r>
                      <a:rPr lang="en-US" i="1">
                        <a:latin typeface="Cambria Math" charset="0"/>
                        <a:ea typeface="Cambria Math" charset="0"/>
                        <a:cs typeface="Cambria Math" charset="0"/>
                      </a:rPr>
                      <m:t>|</m:t>
                    </m:r>
                    <m:r>
                      <a:rPr lang="en-US" i="1">
                        <a:latin typeface="Cambria Math" charset="0"/>
                        <a:ea typeface="Cambria Math" charset="0"/>
                        <a:cs typeface="Cambria Math" charset="0"/>
                      </a:rPr>
                      <m:t>𝑋</m:t>
                    </m:r>
                    <m:r>
                      <a:rPr lang="en-US" i="1">
                        <a:latin typeface="Cambria Math" charset="0"/>
                        <a:ea typeface="Cambria Math" charset="0"/>
                        <a:cs typeface="Cambria Math" charset="0"/>
                      </a:rPr>
                      <m:t>}</m:t>
                    </m:r>
                  </m:oMath>
                </a14:m>
                <a:r>
                  <a:rPr lang="en-US" dirty="0"/>
                  <a:t> is the “mean of </a:t>
                </a:r>
                <a14:m>
                  <m:oMath xmlns:m="http://schemas.openxmlformats.org/officeDocument/2006/math">
                    <m:r>
                      <a:rPr lang="en-US" i="1">
                        <a:latin typeface="Cambria Math" charset="0"/>
                      </a:rPr>
                      <m:t>𝑌</m:t>
                    </m:r>
                  </m:oMath>
                </a14:m>
                <a:r>
                  <a:rPr lang="en-US" dirty="0"/>
                  <a:t> as a function of </a:t>
                </a:r>
                <a14:m>
                  <m:oMath xmlns:m="http://schemas.openxmlformats.org/officeDocument/2006/math">
                    <m:r>
                      <a:rPr lang="en-US" i="1">
                        <a:latin typeface="Cambria Math" charset="0"/>
                      </a:rPr>
                      <m:t>𝑋</m:t>
                    </m:r>
                  </m:oMath>
                </a14:m>
                <a:r>
                  <a:rPr lang="en-US" dirty="0"/>
                  <a:t>”</a:t>
                </a:r>
              </a:p>
              <a:p>
                <a:r>
                  <a:rPr lang="en-US" dirty="0" smtClean="0"/>
                  <a:t>We also have </a:t>
                </a:r>
                <a14:m>
                  <m:oMath xmlns:m="http://schemas.openxmlformats.org/officeDocument/2006/math">
                    <m:r>
                      <a:rPr lang="en-US" i="1">
                        <a:latin typeface="Cambria Math" charset="0"/>
                        <a:ea typeface="Cambria Math" charset="0"/>
                        <a:cs typeface="Cambria Math" charset="0"/>
                      </a:rPr>
                      <m:t>𝜎</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oMath>
                </a14:m>
                <a:r>
                  <a:rPr lang="en-US" dirty="0" smtClean="0"/>
                  <a:t> as the standard deviation of </a:t>
                </a:r>
                <a14:m>
                  <m:oMath xmlns:m="http://schemas.openxmlformats.org/officeDocument/2006/math">
                    <m:r>
                      <a:rPr lang="en-US" i="1">
                        <a:latin typeface="Cambria Math" charset="0"/>
                        <a:ea typeface="Cambria Math" charset="0"/>
                        <a:cs typeface="Cambria Math" charset="0"/>
                      </a:rPr>
                      <m:t>𝑌</m:t>
                    </m:r>
                  </m:oMath>
                </a14:m>
                <a:r>
                  <a:rPr lang="en-US" dirty="0" smtClean="0"/>
                  <a:t> at </a:t>
                </a:r>
                <a14:m>
                  <m:oMath xmlns:m="http://schemas.openxmlformats.org/officeDocument/2006/math">
                    <m:r>
                      <a:rPr lang="en-US" i="1">
                        <a:latin typeface="Cambria Math" charset="0"/>
                        <a:ea typeface="Cambria Math" charset="0"/>
                        <a:cs typeface="Cambria Math" charset="0"/>
                      </a:rPr>
                      <m:t>𝑋</m:t>
                    </m:r>
                  </m:oMath>
                </a14:m>
                <a:endParaRPr lang="en-US" dirty="0"/>
              </a:p>
              <a:p>
                <a:r>
                  <a:rPr lang="en-US" b="1" dirty="0" smtClean="0"/>
                  <a:t>Reminder: </a:t>
                </a:r>
                <a:r>
                  <a:rPr lang="en-US" dirty="0" smtClean="0"/>
                  <a:t>In ANOVA, we assumed that all groups had the same standard deviation (that is, </a:t>
                </a:r>
                <a14:m>
                  <m:oMath xmlns:m="http://schemas.openxmlformats.org/officeDocument/2006/math">
                    <m:r>
                      <a:rPr lang="en-US" i="1">
                        <a:latin typeface="Cambria Math" charset="0"/>
                        <a:ea typeface="Cambria Math" charset="0"/>
                        <a:cs typeface="Cambria Math" charset="0"/>
                      </a:rPr>
                      <m:t>𝜎</m:t>
                    </m:r>
                  </m:oMath>
                </a14:m>
                <a:r>
                  <a:rPr lang="en-US" dirty="0" smtClean="0"/>
                  <a:t> doesn’t depend on the value of </a:t>
                </a:r>
                <a14:m>
                  <m:oMath xmlns:m="http://schemas.openxmlformats.org/officeDocument/2006/math">
                    <m:r>
                      <a:rPr lang="en-US" i="1">
                        <a:latin typeface="Cambria Math" charset="0"/>
                        <a:ea typeface="Cambria Math" charset="0"/>
                        <a:cs typeface="Cambria Math" charset="0"/>
                      </a:rPr>
                      <m:t>𝑋</m:t>
                    </m:r>
                  </m:oMath>
                </a14:m>
                <a:r>
                  <a:rPr lang="en-US" i="1" dirty="0" smtClean="0"/>
                  <a:t>)</a:t>
                </a:r>
              </a:p>
              <a:p>
                <a:endParaRPr lang="en-US" b="1" dirty="0"/>
              </a:p>
              <a:p>
                <a:r>
                  <a:rPr lang="en-US" dirty="0" smtClean="0"/>
                  <a:t>For Simple Linear Regression, we make the same assumption:  </a:t>
                </a:r>
                <a14:m>
                  <m:oMath xmlns:m="http://schemas.openxmlformats.org/officeDocument/2006/math">
                    <m:r>
                      <a:rPr lang="en-US" i="1">
                        <a:latin typeface="Cambria Math" charset="0"/>
                        <a:ea typeface="Cambria Math" charset="0"/>
                        <a:cs typeface="Cambria Math" charset="0"/>
                      </a:rPr>
                      <m:t>𝜎</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𝑌</m:t>
                        </m:r>
                      </m:e>
                      <m:e>
                        <m:r>
                          <a:rPr lang="en-US" i="1">
                            <a:latin typeface="Cambria Math" charset="0"/>
                            <a:ea typeface="Cambria Math" charset="0"/>
                            <a:cs typeface="Cambria Math" charset="0"/>
                          </a:rPr>
                          <m:t>𝑋</m:t>
                        </m:r>
                      </m:e>
                    </m:d>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𝜎</m:t>
                    </m:r>
                  </m:oMath>
                </a14:m>
                <a:endParaRPr lang="en-US" dirty="0"/>
              </a:p>
              <a:p>
                <a:r>
                  <a:rPr lang="en-US" dirty="0" smtClean="0"/>
                  <a:t>(That is, the standard deviation doesn’t depend on </a:t>
                </a:r>
                <a14:m>
                  <m:oMath xmlns:m="http://schemas.openxmlformats.org/officeDocument/2006/math">
                    <m:r>
                      <a:rPr lang="en-US" i="1">
                        <a:latin typeface="Cambria Math" charset="0"/>
                        <a:ea typeface="Cambria Math" charset="0"/>
                        <a:cs typeface="Cambria Math" charset="0"/>
                      </a:rPr>
                      <m:t>𝑋</m:t>
                    </m:r>
                  </m:oMath>
                </a14:m>
                <a:r>
                  <a:rPr lang="en-US" dirty="0" smtClean="0"/>
                  <a:t>)</a:t>
                </a:r>
              </a:p>
              <a:p>
                <a:endParaRPr lang="en-US" dirty="0" smtClean="0"/>
              </a:p>
              <a:p>
                <a:r>
                  <a:rPr lang="en-US" dirty="0" smtClean="0"/>
                  <a:t>In the temperature example, </a:t>
                </a:r>
                <a14:m>
                  <m:oMath xmlns:m="http://schemas.openxmlformats.org/officeDocument/2006/math">
                    <m:r>
                      <a:rPr lang="en-US" i="1">
                        <a:latin typeface="Cambria Math" charset="0"/>
                        <a:ea typeface="Cambria Math" charset="0"/>
                        <a:cs typeface="Cambria Math" charset="0"/>
                      </a:rPr>
                      <m:t>𝜎</m:t>
                    </m:r>
                  </m:oMath>
                </a14:m>
                <a:r>
                  <a:rPr lang="en-US" dirty="0" smtClean="0"/>
                  <a:t> = 0 due to the relationship being exact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8321041" cy="4478866"/>
              </a:xfrm>
              <a:blipFill rotWithShape="0">
                <a:blip r:embed="rId2"/>
                <a:stretch>
                  <a:fillRect l="-733" t="-1497"/>
                </a:stretch>
              </a:blipFill>
            </p:spPr>
            <p:txBody>
              <a:bodyPr/>
              <a:lstStyle/>
              <a:p>
                <a:r>
                  <a:rPr lang="en-US">
                    <a:noFill/>
                  </a:rPr>
                  <a:t> </a:t>
                </a:r>
              </a:p>
            </p:txBody>
          </p:sp>
        </mc:Fallback>
      </mc:AlternateContent>
    </p:spTree>
    <p:extLst>
      <p:ext uri="{BB962C8B-B14F-4D97-AF65-F5344CB8AC3E}">
        <p14:creationId xmlns:p14="http://schemas.microsoft.com/office/powerpoint/2010/main" val="2137338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farm1.static.flickr.com/144/398165839_238a48076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33375"/>
            <a:ext cx="857250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eft Brace 2"/>
          <p:cNvSpPr/>
          <p:nvPr/>
        </p:nvSpPr>
        <p:spPr>
          <a:xfrm>
            <a:off x="3733800" y="3092053"/>
            <a:ext cx="3048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2133600" y="3733800"/>
            <a:ext cx="304800" cy="143589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6629400" y="1688306"/>
            <a:ext cx="3048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368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199" y="1011982"/>
            <a:ext cx="6131367" cy="52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Assumptions</a:t>
            </a:r>
            <a:endParaRPr lang="en-US" dirty="0"/>
          </a:p>
        </p:txBody>
      </p:sp>
      <p:pic>
        <p:nvPicPr>
          <p:cNvPr id="5" name="Picture 4" descr="http://farm1.static.flickr.com/144/398165839_238a480763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4251289"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5400000">
            <a:off x="1194686" y="3781481"/>
            <a:ext cx="872295" cy="472133"/>
          </a:xfrm>
          <a:prstGeom prst="rect">
            <a:avLst/>
          </a:prstGeom>
        </p:spPr>
      </p:pic>
      <p:sp>
        <p:nvSpPr>
          <p:cNvPr id="7" name="Left Brace 6"/>
          <p:cNvSpPr/>
          <p:nvPr/>
        </p:nvSpPr>
        <p:spPr>
          <a:xfrm>
            <a:off x="1472495" y="3850511"/>
            <a:ext cx="143595" cy="30922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5400000">
            <a:off x="2543119" y="3137786"/>
            <a:ext cx="872295" cy="472133"/>
          </a:xfrm>
          <a:prstGeom prst="rect">
            <a:avLst/>
          </a:prstGeom>
        </p:spPr>
      </p:pic>
      <p:pic>
        <p:nvPicPr>
          <p:cNvPr id="12" name="Picture 11"/>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5400000">
            <a:off x="3419419" y="2661091"/>
            <a:ext cx="872295" cy="472133"/>
          </a:xfrm>
          <a:prstGeom prst="rect">
            <a:avLst/>
          </a:prstGeom>
        </p:spPr>
      </p:pic>
      <p:pic>
        <p:nvPicPr>
          <p:cNvPr id="13" name="Picture 12"/>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rot="5400000">
            <a:off x="1831726" y="3487521"/>
            <a:ext cx="872295" cy="472133"/>
          </a:xfrm>
          <a:prstGeom prst="rect">
            <a:avLst/>
          </a:prstGeom>
        </p:spPr>
      </p:pic>
      <p:cxnSp>
        <p:nvCxnSpPr>
          <p:cNvPr id="10" name="Straight Arrow Connector 9"/>
          <p:cNvCxnSpPr/>
          <p:nvPr/>
        </p:nvCxnSpPr>
        <p:spPr>
          <a:xfrm flipH="1" flipV="1">
            <a:off x="2345982" y="3886200"/>
            <a:ext cx="2745456" cy="114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691219" y="3234638"/>
            <a:ext cx="1400219" cy="180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2"/>
          </p:cNvCxnSpPr>
          <p:nvPr/>
        </p:nvCxnSpPr>
        <p:spPr>
          <a:xfrm flipH="1" flipV="1">
            <a:off x="2031807" y="3723588"/>
            <a:ext cx="3014693" cy="1640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335374" y="3115109"/>
            <a:ext cx="1711126" cy="224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a:off x="2803477" y="3211183"/>
            <a:ext cx="143595" cy="30922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p:cNvCxnSpPr/>
          <p:nvPr/>
        </p:nvCxnSpPr>
        <p:spPr>
          <a:xfrm flipH="1" flipV="1">
            <a:off x="1524000" y="4009359"/>
            <a:ext cx="3567438" cy="1705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2919657" y="3333306"/>
            <a:ext cx="2159123" cy="238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4319" y="5427672"/>
            <a:ext cx="3288081" cy="923330"/>
          </a:xfrm>
          <a:prstGeom prst="rect">
            <a:avLst/>
          </a:prstGeom>
          <a:noFill/>
        </p:spPr>
        <p:txBody>
          <a:bodyPr wrap="square" rtlCol="0">
            <a:spAutoFit/>
          </a:bodyPr>
          <a:lstStyle/>
          <a:p>
            <a:r>
              <a:rPr lang="en-US" dirty="0" smtClean="0"/>
              <a:t>There is an NBA salary cap &amp;</a:t>
            </a:r>
          </a:p>
          <a:p>
            <a:r>
              <a:rPr lang="en-US" dirty="0" smtClean="0"/>
              <a:t>only so many points can be scored in a game…</a:t>
            </a:r>
            <a:endParaRPr lang="en-US" dirty="0"/>
          </a:p>
        </p:txBody>
      </p:sp>
      <p:cxnSp>
        <p:nvCxnSpPr>
          <p:cNvPr id="32" name="Straight Arrow Connector 31"/>
          <p:cNvCxnSpPr/>
          <p:nvPr/>
        </p:nvCxnSpPr>
        <p:spPr>
          <a:xfrm flipH="1" flipV="1">
            <a:off x="3581400" y="5867400"/>
            <a:ext cx="1510038" cy="1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82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7" grpId="0" animBg="1"/>
      <p:bldP spid="27" grpId="1"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3" y="1768892"/>
            <a:ext cx="8351838" cy="430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flipV="1">
            <a:off x="2184893" y="3364379"/>
            <a:ext cx="6000750" cy="1295400"/>
          </a:xfrm>
          <a:prstGeom prst="line">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186480" y="2708741"/>
            <a:ext cx="5846763" cy="12461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5886867"/>
            <a:ext cx="87153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a:spLocks noChangeArrowheads="1"/>
          </p:cNvSpPr>
          <p:nvPr/>
        </p:nvSpPr>
        <p:spPr bwMode="auto">
          <a:xfrm>
            <a:off x="8061818" y="2395469"/>
            <a:ext cx="24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a:t>A</a:t>
            </a:r>
          </a:p>
        </p:txBody>
      </p:sp>
      <p:sp>
        <p:nvSpPr>
          <p:cNvPr id="37" name="TextBox 36"/>
          <p:cNvSpPr txBox="1">
            <a:spLocks noChangeArrowheads="1"/>
          </p:cNvSpPr>
          <p:nvPr/>
        </p:nvSpPr>
        <p:spPr bwMode="auto">
          <a:xfrm>
            <a:off x="8128493" y="3146892"/>
            <a:ext cx="24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a:t>B</a:t>
            </a:r>
          </a:p>
        </p:txBody>
      </p:sp>
      <p:sp>
        <p:nvSpPr>
          <p:cNvPr id="2" name="Title 1"/>
          <p:cNvSpPr>
            <a:spLocks noGrp="1"/>
          </p:cNvSpPr>
          <p:nvPr>
            <p:ph type="title"/>
          </p:nvPr>
        </p:nvSpPr>
        <p:spPr>
          <a:xfrm>
            <a:off x="822959" y="286604"/>
            <a:ext cx="8113571" cy="1450757"/>
          </a:xfrm>
        </p:spPr>
        <p:txBody>
          <a:bodyPr>
            <a:normAutofit/>
          </a:bodyPr>
          <a:lstStyle/>
          <a:p>
            <a:r>
              <a:rPr lang="en-US" dirty="0"/>
              <a:t>How Do We Estimate the Mean?</a:t>
            </a:r>
          </a:p>
        </p:txBody>
      </p:sp>
    </p:spTree>
    <p:extLst>
      <p:ext uri="{BB962C8B-B14F-4D97-AF65-F5344CB8AC3E}">
        <p14:creationId xmlns:p14="http://schemas.microsoft.com/office/powerpoint/2010/main" val="719663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theme/theme1.xml><?xml version="1.0" encoding="utf-8"?>
<a:theme xmlns:a="http://schemas.openxmlformats.org/drawingml/2006/main" name="_5371darrenPPthem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_5371darrenPPtheme" id="{45A9DFA8-B107-0749-9BF8-E2D2F4912A4A}" vid="{5A4F3BCF-9C42-8B47-B324-B92314DCDF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_5371darrenPPtheme</Template>
  <TotalTime>13008</TotalTime>
  <Words>665</Words>
  <Application>Microsoft Macintosh PowerPoint</Application>
  <PresentationFormat>On-screen Show (4:3)</PresentationFormat>
  <Paragraphs>131</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ＭＳ Ｐゴシック</vt:lpstr>
      <vt:lpstr>Arial</vt:lpstr>
      <vt:lpstr>_5371darrenPPtheme</vt:lpstr>
      <vt:lpstr>Simple Linear Regression: A Model for the Mean</vt:lpstr>
      <vt:lpstr>Terminology &amp; Goals</vt:lpstr>
      <vt:lpstr>Notation for the Mean</vt:lpstr>
      <vt:lpstr>Notation for the Mean</vt:lpstr>
      <vt:lpstr>Example: Temperature</vt:lpstr>
      <vt:lpstr>Notation for the Standard Deviation</vt:lpstr>
      <vt:lpstr>PowerPoint Presentation</vt:lpstr>
      <vt:lpstr>Assumptions</vt:lpstr>
      <vt:lpstr>How Do We Estimate the Mean?</vt:lpstr>
      <vt:lpstr>How Do We Estimate the Mean?</vt:lpstr>
      <vt:lpstr>How Do We Estimate the Mean?</vt:lpstr>
      <vt:lpstr>How Do We Estimate the Mean? The Least Squares Principle</vt:lpstr>
      <vt:lpstr>Example:  Grades vs. Study Hours</vt:lpstr>
      <vt:lpstr>Example:  Grades vs. Study Hours</vt:lpstr>
      <vt:lpstr>Example:  Grades vs. Study Hours</vt:lpstr>
      <vt:lpstr>Extrapolation</vt:lpstr>
      <vt:lpstr>Extrapolation</vt:lpstr>
      <vt:lpstr>Interpretation</vt:lpstr>
      <vt:lpstr>Interpretation</vt:lpstr>
      <vt:lpstr>Bad Interpretations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Homrighausen, Darren</cp:lastModifiedBy>
  <cp:revision>165</cp:revision>
  <dcterms:created xsi:type="dcterms:W3CDTF">2007-05-11T15:07:45Z</dcterms:created>
  <dcterms:modified xsi:type="dcterms:W3CDTF">2017-10-29T19:17:00Z</dcterms:modified>
</cp:coreProperties>
</file>