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378" r:id="rId2"/>
    <p:sldId id="435" r:id="rId3"/>
    <p:sldId id="434" r:id="rId4"/>
    <p:sldId id="441" r:id="rId5"/>
    <p:sldId id="436" r:id="rId6"/>
    <p:sldId id="437" r:id="rId7"/>
    <p:sldId id="438" r:id="rId8"/>
    <p:sldId id="439" r:id="rId9"/>
    <p:sldId id="428" r:id="rId10"/>
    <p:sldId id="443" r:id="rId11"/>
    <p:sldId id="444" r:id="rId12"/>
    <p:sldId id="445" r:id="rId13"/>
    <p:sldId id="44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4"/>
    <p:restoredTop sz="92387"/>
  </p:normalViewPr>
  <p:slideViewPr>
    <p:cSldViewPr>
      <p:cViewPr>
        <p:scale>
          <a:sx n="77" d="100"/>
          <a:sy n="77" d="100"/>
        </p:scale>
        <p:origin x="203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2D7D5B07-EF44-402A-A923-AA9ECE802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476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BB12A7-7F67-E941-B030-91A74E188E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1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1A9A6-584F-4DD9-A933-06DA2A5EDF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B1B05-B868-4104-9E2A-D8BA0070D2C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677C6-13C7-4B55-91C5-9DB7FD3B4E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169A8-E6B3-4D1D-A7FF-CD1BC5030C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D976B-A3AB-4F65-96A8-0FBD7874F8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24271-1DA4-4B40-8F1D-01400B72D5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2D6DB-C2A7-4F63-BCF0-AF9DBD351F8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07860-E042-4AE9-8338-A0541752D61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B0E2EF-51D2-4555-8651-93BD9E38594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6CE791E-E8DC-4815-B199-F8A5C92527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5CAFCB-A831-4B16-BA62-5503E1C667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19B65F-2149-4056-A8FB-F4F408873C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Linear Regression: A Model for the Mean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Hypothesis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Confidence intervals</a:t>
            </a:r>
          </a:p>
          <a:p>
            <a:r>
              <a:rPr lang="en-US" dirty="0" smtClean="0"/>
              <a:t>(Ignore: </a:t>
            </a:r>
            <a:r>
              <a:rPr lang="en-US" dirty="0"/>
              <a:t>“Calibration Intervals” and “Planning an Experiment: Replication”)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B723-F678-431B-A1E1-F5CC89607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Few Additional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Differing Terminology &amp; Causation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You will hear or read about alternative terms for “explanatory” and “response” variables: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It is dangerously tempting to interpret regression as X 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causing</a:t>
                </a:r>
                <a:r>
                  <a:rPr lang="en-US" dirty="0"/>
                  <a:t> </a:t>
                </a:r>
                <a:r>
                  <a:rPr lang="en-US" dirty="0" smtClean="0"/>
                  <a:t>Y even with an observational study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use “association”</a:t>
                </a:r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2273" b="-6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1710" y="2568315"/>
            <a:ext cx="24133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+mn-lt"/>
              </a:rPr>
              <a:t>Explanatory:</a:t>
            </a:r>
          </a:p>
          <a:p>
            <a:r>
              <a:rPr lang="en-US" sz="2000" strike="sngStrike" dirty="0">
                <a:latin typeface="+mn-lt"/>
              </a:rPr>
              <a:t>Independent variable</a:t>
            </a:r>
          </a:p>
          <a:p>
            <a:r>
              <a:rPr lang="en-US" sz="2000" dirty="0">
                <a:latin typeface="+mn-lt"/>
              </a:rPr>
              <a:t>Exogenous variable</a:t>
            </a:r>
          </a:p>
          <a:p>
            <a:r>
              <a:rPr lang="en-US" sz="2000" dirty="0">
                <a:latin typeface="+mn-lt"/>
              </a:rPr>
              <a:t>Predictor variable</a:t>
            </a:r>
          </a:p>
          <a:p>
            <a:r>
              <a:rPr lang="en-US" sz="2000" dirty="0">
                <a:latin typeface="+mn-lt"/>
              </a:rPr>
              <a:t>Covariate</a:t>
            </a:r>
          </a:p>
          <a:p>
            <a:r>
              <a:rPr lang="en-US" sz="2000" dirty="0" smtClean="0">
                <a:latin typeface="+mn-lt"/>
              </a:rPr>
              <a:t>Feature</a:t>
            </a:r>
          </a:p>
          <a:p>
            <a:r>
              <a:rPr lang="en-US" sz="2000" dirty="0" smtClean="0">
                <a:latin typeface="+mn-lt"/>
              </a:rPr>
              <a:t>Input</a:t>
            </a:r>
            <a:endParaRPr lang="en-US" sz="2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27754" y="2590800"/>
            <a:ext cx="23526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+mn-lt"/>
              </a:rPr>
              <a:t>Response:</a:t>
            </a:r>
            <a:endParaRPr lang="en-US" sz="2000" b="1" u="sng" dirty="0">
              <a:latin typeface="+mn-lt"/>
            </a:endParaRPr>
          </a:p>
          <a:p>
            <a:r>
              <a:rPr lang="en-US" sz="2000" strike="sngStrike" dirty="0" smtClean="0">
                <a:latin typeface="+mn-lt"/>
              </a:rPr>
              <a:t>Dependent </a:t>
            </a:r>
            <a:r>
              <a:rPr lang="en-US" sz="2000" strike="sngStrike" dirty="0">
                <a:latin typeface="+mn-lt"/>
              </a:rPr>
              <a:t>variable</a:t>
            </a:r>
          </a:p>
          <a:p>
            <a:r>
              <a:rPr lang="en-US" sz="2000" dirty="0" smtClean="0">
                <a:latin typeface="+mn-lt"/>
              </a:rPr>
              <a:t>Endogenous </a:t>
            </a:r>
            <a:r>
              <a:rPr lang="en-US" sz="2000" dirty="0">
                <a:latin typeface="+mn-lt"/>
              </a:rPr>
              <a:t>variable</a:t>
            </a:r>
          </a:p>
          <a:p>
            <a:r>
              <a:rPr lang="en-US" sz="2000" dirty="0" smtClean="0">
                <a:latin typeface="+mn-lt"/>
              </a:rPr>
              <a:t>Supervisor</a:t>
            </a:r>
          </a:p>
          <a:p>
            <a:r>
              <a:rPr lang="en-US" sz="2000" dirty="0" smtClean="0">
                <a:latin typeface="+mn-lt"/>
              </a:rPr>
              <a:t>Output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1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u="sng" dirty="0" smtClean="0">
                    <a:solidFill>
                      <a:srgbClr val="FF0000"/>
                    </a:solidFill>
                  </a:rPr>
                  <a:t>sample correlation coefficient</a:t>
                </a:r>
                <a:r>
                  <a:rPr lang="en-US" dirty="0" smtClean="0"/>
                  <a:t> describes the “degree of linear association between X and Y”</a:t>
                </a:r>
              </a:p>
              <a:p>
                <a:endParaRPr lang="en-US" dirty="0"/>
              </a:p>
              <a:p>
                <a:r>
                  <a:rPr lang="en-US" dirty="0" smtClean="0"/>
                  <a:t>It is commonly denoted “r” and must be between -1 and 1</a:t>
                </a:r>
              </a:p>
              <a:p>
                <a:endParaRPr lang="en-US" dirty="0"/>
              </a:p>
              <a:p>
                <a:r>
                  <a:rPr lang="en-US" dirty="0" smtClean="0"/>
                  <a:t>It is symmetric with respect to X and Y (unlike regression)</a:t>
                </a:r>
              </a:p>
              <a:p>
                <a:endParaRPr lang="en-US" dirty="0"/>
              </a:p>
              <a:p>
                <a:r>
                  <a:rPr lang="en-US" dirty="0" smtClean="0"/>
                  <a:t>Often, we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instead which is between 0 and 1</a:t>
                </a:r>
              </a:p>
              <a:p>
                <a:r>
                  <a:rPr lang="en-US" dirty="0" smtClean="0"/>
                  <a:t>(Interpretation: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the proportion of the total variation in </a:t>
                </a:r>
                <a:r>
                  <a:rPr lang="en-US" smtClean="0"/>
                  <a:t>Y explained by it’s least squares fit on X)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8" t="-2273" r="-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66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863841" cy="4023360"/>
          </a:xfrm>
        </p:spPr>
        <p:txBody>
          <a:bodyPr/>
          <a:lstStyle/>
          <a:p>
            <a:r>
              <a:rPr lang="en-US" dirty="0" smtClean="0"/>
              <a:t>Note the correlation will be part of a broader model checking procedure</a:t>
            </a:r>
          </a:p>
          <a:p>
            <a:r>
              <a:rPr lang="en-US" dirty="0" smtClean="0"/>
              <a:t>It is important to not read too much into it as a single indicator of model fit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809" y="2909994"/>
            <a:ext cx="4102100" cy="2959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90980" y="5925979"/>
            <a:ext cx="1407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(from </a:t>
            </a:r>
            <a:r>
              <a:rPr lang="en-US" sz="1000" dirty="0" err="1" smtClean="0"/>
              <a:t>wikipedia</a:t>
            </a:r>
            <a:r>
              <a:rPr lang="en-US" sz="1000" dirty="0" smtClean="0"/>
              <a:t> entry)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the Mean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rmAutofit/>
              </a:bodyPr>
              <a:lstStyle/>
              <a:p>
                <a:pPr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 </m:t>
                    </m:r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is the response variable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is the explanatory variable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}</m:t>
                    </m:r>
                  </m:oMath>
                </a14:m>
                <a:r>
                  <a:rPr lang="en-US" dirty="0" smtClean="0"/>
                  <a:t> is the “mean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endParaRPr lang="en-US" dirty="0"/>
              </a:p>
              <a:p>
                <a:r>
                  <a:rPr lang="en-US" dirty="0" smtClean="0"/>
                  <a:t>For Simple Linear Regression (SLR), we write this mean as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has the same </a:t>
                </a:r>
                <a:r>
                  <a:rPr lang="en-US" b="1" dirty="0" smtClean="0"/>
                  <a:t>units</a:t>
                </a:r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endParaRPr lang="en-US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dirty="0"/>
                  <a:t>(this is </a:t>
                </a: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intercept</a:t>
                </a:r>
                <a:r>
                  <a:rPr lang="en-US" dirty="0" smtClean="0"/>
                  <a:t>)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has the same </a:t>
                </a:r>
                <a:r>
                  <a:rPr lang="en-US" b="1" dirty="0" smtClean="0"/>
                  <a:t>units</a:t>
                </a:r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/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(this is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rate</a:t>
                </a:r>
                <a:r>
                  <a:rPr lang="en-US" dirty="0" smtClean="0"/>
                  <a:t> 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slope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2019" t="-9660" b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52322" y="4419600"/>
                <a:ext cx="4517911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𝑌</m:t>
                    </m:r>
                  </m:oMath>
                </a14:m>
                <a:r>
                  <a:rPr lang="en-US" dirty="0" smtClean="0"/>
                  <a:t> (deaths per million) is mortality from skin cancer in a state &amp;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𝑋</m:t>
                    </m:r>
                  </m:oMath>
                </a14:m>
                <a:r>
                  <a:rPr lang="en-US" dirty="0" smtClean="0"/>
                  <a:t> is state latitude (in degrees)</a:t>
                </a: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in deaths </a:t>
                </a:r>
                <a:r>
                  <a:rPr lang="en-US" dirty="0"/>
                  <a:t>per million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in (deaths per million)/degrees</a:t>
                </a:r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22" y="4419600"/>
                <a:ext cx="4517911" cy="2585323"/>
              </a:xfrm>
              <a:prstGeom prst="rect">
                <a:avLst/>
              </a:prstGeom>
              <a:blipFill rotWithShape="0">
                <a:blip r:embed="rId3"/>
                <a:stretch>
                  <a:fillRect l="-1080" t="-1179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6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and Hypothesis Tests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current chapter focusses on 4 major confidence intervals/tests: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For the mean value of 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For a prediction of 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Pred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2019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1752600" y="2438400"/>
            <a:ext cx="33528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780082" y="2622973"/>
            <a:ext cx="3325318" cy="31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2377115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 will cover these first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Text Box 5"/>
              <p:cNvSpPr txBox="1">
                <a:spLocks noChangeArrowheads="1"/>
              </p:cNvSpPr>
              <p:nvPr/>
            </p:nvSpPr>
            <p:spPr bwMode="auto">
              <a:xfrm>
                <a:off x="822959" y="5698051"/>
                <a:ext cx="818990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is-I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𝐺𝑟𝑜𝑠𝑠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𝐵𝑢𝑑𝑔𝑒𝑡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𝐵𝑢𝑑𝑔𝑒𝑡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8677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959" y="5698051"/>
                <a:ext cx="8189903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2667" r="-74" b="-136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70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821243"/>
            <a:ext cx="6521034" cy="116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31823"/>
            <a:ext cx="6181917" cy="1967653"/>
          </a:xfrm>
          <a:prstGeom prst="rect">
            <a:avLst/>
          </a:prstGeom>
          <a:solidFill>
            <a:srgbClr val="FF0000"/>
          </a:solidFill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0396" y="5227323"/>
                <a:ext cx="1265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=89.57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396" y="5227323"/>
                <a:ext cx="126592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29000" y="5247582"/>
                <a:ext cx="1384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=146.86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247582"/>
                <a:ext cx="138454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Estimators</a:t>
            </a:r>
            <a:endParaRPr lang="en-US" dirty="0"/>
          </a:p>
        </p:txBody>
      </p:sp>
      <p:pic>
        <p:nvPicPr>
          <p:cNvPr id="2970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76" y="4278628"/>
            <a:ext cx="3481387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39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utoUpdateAnimBg="0"/>
      <p:bldP spid="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28" r="18797"/>
          <a:stretch>
            <a:fillRect/>
          </a:stretch>
        </p:blipFill>
        <p:spPr bwMode="auto">
          <a:xfrm>
            <a:off x="990600" y="5601605"/>
            <a:ext cx="4258162" cy="72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Sampling Distributions &amp; Hypothesis Test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0" y="1770062"/>
            <a:ext cx="4838780" cy="390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r="18427" b="11452"/>
          <a:stretch>
            <a:fillRect/>
          </a:stretch>
        </p:blipFill>
        <p:spPr bwMode="auto">
          <a:xfrm>
            <a:off x="5715000" y="1905000"/>
            <a:ext cx="3276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7" r="43752"/>
          <a:stretch>
            <a:fillRect/>
          </a:stretch>
        </p:blipFill>
        <p:spPr bwMode="auto">
          <a:xfrm>
            <a:off x="5715000" y="4316413"/>
            <a:ext cx="3276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77000" y="4902461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 smtClean="0"/>
              <a:t>Two Hypothesis Tests: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25372" y="5384978"/>
                <a:ext cx="13279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372" y="5384978"/>
                <a:ext cx="1327928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53774" b="-7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734300" y="5384978"/>
                <a:ext cx="13226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: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0" y="5384978"/>
                <a:ext cx="1322605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3774" b="-7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8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821243"/>
            <a:ext cx="4744375" cy="84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Estimators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501" y="2609018"/>
            <a:ext cx="362529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314" y="1756390"/>
            <a:ext cx="3296194" cy="195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50182" y="4017088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Estimate ± t</a:t>
            </a:r>
            <a:r>
              <a:rPr lang="el-GR" sz="2000" baseline="-25000" dirty="0" smtClean="0"/>
              <a:t>α</a:t>
            </a:r>
            <a:r>
              <a:rPr lang="en-US" sz="2000" baseline="-25000" dirty="0" smtClean="0"/>
              <a:t>/2,df</a:t>
            </a:r>
            <a:r>
              <a:rPr lang="en-US" sz="2000" dirty="0" smtClean="0"/>
              <a:t>*SE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286643" y="4430753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Intercept ± t</a:t>
            </a:r>
            <a:r>
              <a:rPr lang="en-US" sz="2000" baseline="-25000" dirty="0" smtClean="0"/>
              <a:t>.025,5</a:t>
            </a:r>
            <a:r>
              <a:rPr lang="en-US" sz="2000" dirty="0" smtClean="0"/>
              <a:t>*SE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746338" y="4024433"/>
            <a:ext cx="1450340" cy="381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df</a:t>
            </a:r>
            <a:r>
              <a:rPr lang="en-US" dirty="0" smtClean="0"/>
              <a:t> = n-2)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2913" y="4843407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-164.143 ± 2.571*65.06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94136" y="5241495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(-331.39,3.103)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415763" y="5569204"/>
            <a:ext cx="3318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 estimate that budget of $0 is </a:t>
            </a:r>
            <a:r>
              <a:rPr lang="en-US" sz="1600" dirty="0"/>
              <a:t>associated with </a:t>
            </a:r>
            <a:r>
              <a:rPr lang="en-US" sz="1600" dirty="0" smtClean="0"/>
              <a:t>a gross between </a:t>
            </a:r>
            <a:r>
              <a:rPr lang="en-US" sz="1600" dirty="0"/>
              <a:t>$0 and $</a:t>
            </a:r>
            <a:r>
              <a:rPr lang="en-US" sz="1600" dirty="0" smtClean="0"/>
              <a:t>3.103M (95% CI)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4977091" y="4084264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Estimate ± t</a:t>
            </a:r>
            <a:r>
              <a:rPr lang="el-GR" sz="2000" baseline="-25000" dirty="0" smtClean="0"/>
              <a:t>α</a:t>
            </a:r>
            <a:r>
              <a:rPr lang="en-US" sz="2000" baseline="-25000" dirty="0" smtClean="0"/>
              <a:t>/2,df</a:t>
            </a:r>
            <a:r>
              <a:rPr lang="en-US" sz="2000" dirty="0" smtClean="0"/>
              <a:t>*SE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4708486" y="4419407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Budget_slope</a:t>
            </a:r>
            <a:r>
              <a:rPr lang="en-US" sz="2000" dirty="0" smtClean="0"/>
              <a:t> ± t</a:t>
            </a:r>
            <a:r>
              <a:rPr lang="en-US" sz="2000" baseline="-25000" dirty="0" smtClean="0"/>
              <a:t>.025,5</a:t>
            </a:r>
            <a:r>
              <a:rPr lang="en-US" sz="2000" dirty="0" smtClean="0"/>
              <a:t>*SE</a:t>
            </a:r>
            <a:endParaRPr 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5286924" y="4797372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3.472 ± 2.571*.6338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007793" y="5188019"/>
            <a:ext cx="3655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(1.84, 5.10)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251921" y="5569204"/>
            <a:ext cx="4879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estimate that an increase in budget of $1 million is associated with an increase in gross between $1.84M and $5.10M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0304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and Hypothesis Tests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current chapter focusses on 4 major confidence intervals/tests:</a:t>
                </a:r>
              </a:p>
              <a:p>
                <a:pPr>
                  <a:buFont typeface="Arial" charset="0"/>
                  <a:buChar char="•"/>
                </a:pPr>
                <a:r>
                  <a:rPr lang="en-US" dirty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For the mean value of 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For a prediction of 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Pred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Font typeface="Arial" charset="0"/>
                  <a:buChar char="•"/>
                </a:pPr>
                <a:endParaRPr lang="en-US" dirty="0" smtClean="0"/>
              </a:p>
              <a:p>
                <a:pPr>
                  <a:buFont typeface="Arial" charset="0"/>
                  <a:buChar char="•"/>
                </a:pPr>
                <a:r>
                  <a:rPr lang="en-US" dirty="0" smtClean="0"/>
                  <a:t> Both will be based around our estimate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</m:oMath>
                </a14:m>
                <a:r>
                  <a:rPr lang="en-US" dirty="0" smtClean="0">
                    <a:ea typeface="Cambria Math" charset="0"/>
                    <a:cs typeface="Cambria Math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478866"/>
              </a:xfrm>
              <a:blipFill rotWithShape="0">
                <a:blip r:embed="rId2"/>
                <a:stretch>
                  <a:fillRect l="-2019" t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6019800" y="2645103"/>
            <a:ext cx="609600" cy="61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>
            <a:off x="4876800" y="2460437"/>
            <a:ext cx="1468764" cy="127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45564" y="227577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these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84880" y="3992834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(Prediction Intervals)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5564" y="2912452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(Confidence Intervals)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73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4724400"/>
            <a:ext cx="44259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3962400"/>
            <a:ext cx="4781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52959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8"/>
          <a:stretch>
            <a:fillRect/>
          </a:stretch>
        </p:blipFill>
        <p:spPr bwMode="auto">
          <a:xfrm>
            <a:off x="822960" y="1905772"/>
            <a:ext cx="4648200" cy="108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Intervals &amp; Prediction Intervals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6761" y="226297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(Confidence Interval)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0522" y="5791200"/>
                <a:ext cx="7793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+mn-lt"/>
                  </a:rPr>
                  <a:t>(Prediction intervals will always be wider and won’t go to zero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→∞)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22" y="5791200"/>
                <a:ext cx="7793608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86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6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&amp; Prediction Intervals</a:t>
            </a: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49853"/>
            <a:ext cx="5644864" cy="428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24400" y="1749853"/>
            <a:ext cx="1149064" cy="4498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2176934"/>
            <a:ext cx="6358909" cy="105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52800"/>
            <a:ext cx="4267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3810000" y="2667000"/>
            <a:ext cx="1371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816351" y="3886199"/>
            <a:ext cx="1267364" cy="11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583015" y="5147608"/>
                <a:ext cx="2409698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15" y="5147608"/>
                <a:ext cx="2409698" cy="384336"/>
              </a:xfrm>
              <a:prstGeom prst="rect">
                <a:avLst/>
              </a:prstGeom>
              <a:blipFill rotWithShape="0">
                <a:blip r:embed="rId5"/>
                <a:stretch>
                  <a:fillRect t="-85714" b="-1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3810000" y="3276600"/>
            <a:ext cx="1600200" cy="205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98932" y="5736104"/>
                <a:ext cx="2703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CI: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± t</a:t>
                </a:r>
                <a:r>
                  <a:rPr lang="en-US" baseline="-25000" dirty="0" smtClean="0"/>
                  <a:t>.025,n-2</a:t>
                </a:r>
                <a:r>
                  <a:rPr lang="en-US" dirty="0" smtClean="0"/>
                  <a:t>*SE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932" y="5736104"/>
                <a:ext cx="270317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802" t="-13115" r="-135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 flipV="1">
            <a:off x="6096000" y="4114800"/>
            <a:ext cx="1400011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873464" y="2895600"/>
            <a:ext cx="1746536" cy="285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10000" y="1905000"/>
            <a:ext cx="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28585" y="5384707"/>
                <a:ext cx="8767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 smtClean="0"/>
                  <a:t> = 160</a:t>
                </a:r>
                <a:endParaRPr lang="en-US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585" y="5384707"/>
                <a:ext cx="876715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1961" r="-694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28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theme/theme1.xml><?xml version="1.0" encoding="utf-8"?>
<a:theme xmlns:a="http://schemas.openxmlformats.org/drawingml/2006/main" name="_5371darrenPP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_5371darrenPPtheme" id="{45A9DFA8-B107-0749-9BF8-E2D2F4912A4A}" vid="{5A4F3BCF-9C42-8B47-B324-B92314DCDF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_5371darrenPPtheme</Template>
  <TotalTime>21114</TotalTime>
  <Words>433</Words>
  <Application>Microsoft Macintosh PowerPoint</Application>
  <PresentationFormat>On-screen Show (4:3)</PresentationFormat>
  <Paragraphs>107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Cambria Math</vt:lpstr>
      <vt:lpstr>MS PGothic</vt:lpstr>
      <vt:lpstr>ＭＳ Ｐゴシック</vt:lpstr>
      <vt:lpstr>Arial</vt:lpstr>
      <vt:lpstr>_5371darrenPPtheme</vt:lpstr>
      <vt:lpstr>Simple Linear Regression: A Model for the Mean</vt:lpstr>
      <vt:lpstr>Notation for the Mean</vt:lpstr>
      <vt:lpstr>Confidence Intervals and Hypothesis Tests</vt:lpstr>
      <vt:lpstr>The Estimators</vt:lpstr>
      <vt:lpstr>Sampling Distributions &amp; Hypothesis Test </vt:lpstr>
      <vt:lpstr>The Estimators</vt:lpstr>
      <vt:lpstr>Confidence Intervals and Hypothesis Tests</vt:lpstr>
      <vt:lpstr>Confidence Intervals &amp; Prediction Intervals</vt:lpstr>
      <vt:lpstr>Confidence Intervals &amp; Prediction Intervals</vt:lpstr>
      <vt:lpstr>A Few Additional Topics</vt:lpstr>
      <vt:lpstr>Differing Terminology &amp; Causation</vt:lpstr>
      <vt:lpstr>Correlation</vt:lpstr>
      <vt:lpstr>Correlation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Homrighausen, Darren</cp:lastModifiedBy>
  <cp:revision>183</cp:revision>
  <cp:lastPrinted>2017-11-07T18:12:33Z</cp:lastPrinted>
  <dcterms:created xsi:type="dcterms:W3CDTF">2007-05-11T15:07:45Z</dcterms:created>
  <dcterms:modified xsi:type="dcterms:W3CDTF">2017-11-15T01:59:42Z</dcterms:modified>
</cp:coreProperties>
</file>