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378" r:id="rId2"/>
    <p:sldId id="449" r:id="rId3"/>
    <p:sldId id="446" r:id="rId4"/>
    <p:sldId id="447" r:id="rId5"/>
    <p:sldId id="448" r:id="rId6"/>
    <p:sldId id="450" r:id="rId7"/>
    <p:sldId id="441" r:id="rId8"/>
    <p:sldId id="451" r:id="rId9"/>
    <p:sldId id="452" r:id="rId10"/>
    <p:sldId id="453" r:id="rId11"/>
    <p:sldId id="434" r:id="rId12"/>
    <p:sldId id="454" r:id="rId13"/>
    <p:sldId id="455" r:id="rId14"/>
    <p:sldId id="456" r:id="rId15"/>
    <p:sldId id="458" r:id="rId16"/>
    <p:sldId id="459" r:id="rId17"/>
    <p:sldId id="466" r:id="rId18"/>
    <p:sldId id="460" r:id="rId19"/>
    <p:sldId id="461" r:id="rId20"/>
    <p:sldId id="462" r:id="rId21"/>
    <p:sldId id="463" r:id="rId22"/>
    <p:sldId id="464" r:id="rId23"/>
    <p:sldId id="465" r:id="rId24"/>
    <p:sldId id="467"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2"/>
    <p:restoredTop sz="92467"/>
  </p:normalViewPr>
  <p:slideViewPr>
    <p:cSldViewPr>
      <p:cViewPr>
        <p:scale>
          <a:sx n="100" d="100"/>
          <a:sy n="100" d="100"/>
        </p:scale>
        <p:origin x="14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2D7D5B07-EF44-402A-A923-AA9ECE80277A}" type="slidenum">
              <a:rPr lang="en-US" altLang="en-US"/>
              <a:pPr>
                <a:defRPr/>
              </a:pPr>
              <a:t>‹#›</a:t>
            </a:fld>
            <a:endParaRPr lang="en-US" altLang="en-US"/>
          </a:p>
        </p:txBody>
      </p:sp>
    </p:spTree>
    <p:extLst>
      <p:ext uri="{BB962C8B-B14F-4D97-AF65-F5344CB8AC3E}">
        <p14:creationId xmlns:p14="http://schemas.microsoft.com/office/powerpoint/2010/main" val="1874476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BB12A7-7F67-E941-B030-91A74E188EB4}" type="slidenum">
              <a:rPr lang="en-US" smtClean="0"/>
              <a:t>1</a:t>
            </a:fld>
            <a:endParaRPr lang="en-US"/>
          </a:p>
        </p:txBody>
      </p:sp>
    </p:spTree>
    <p:extLst>
      <p:ext uri="{BB962C8B-B14F-4D97-AF65-F5344CB8AC3E}">
        <p14:creationId xmlns:p14="http://schemas.microsoft.com/office/powerpoint/2010/main" val="179242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7D5B07-EF44-402A-A923-AA9ECE80277A}" type="slidenum">
              <a:rPr lang="en-US" altLang="en-US" smtClean="0"/>
              <a:pPr>
                <a:defRPr/>
              </a:pPr>
              <a:t>14</a:t>
            </a:fld>
            <a:endParaRPr lang="en-US" altLang="en-US"/>
          </a:p>
        </p:txBody>
      </p:sp>
    </p:spTree>
    <p:extLst>
      <p:ext uri="{BB962C8B-B14F-4D97-AF65-F5344CB8AC3E}">
        <p14:creationId xmlns:p14="http://schemas.microsoft.com/office/powerpoint/2010/main" val="8765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531A9A6-584F-4DD9-A933-06DA2A5EDF7A}"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8B1B05-B868-4104-9E2A-D8BA0070D2C3}" type="slidenum">
              <a:rPr lang="en-US" altLang="en-US" smtClean="0"/>
              <a:pPr>
                <a:defRPr/>
              </a:pPr>
              <a:t>‹#›</a:t>
            </a:fld>
            <a:endParaRPr lang="en-US"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8677C6-13C7-4B55-91C5-9DB7FD3B4E67}" type="slidenum">
              <a:rPr lang="en-US" altLang="en-US" smtClean="0"/>
              <a:pPr>
                <a:defRPr/>
              </a:pPr>
              <a:t>‹#›</a:t>
            </a:fld>
            <a:endParaRPr lang="en-US" alt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BAC098-B10F-48F4-B6AB-08CC7DD84F80}" type="slidenum">
              <a:rPr lang="en-US" altLang="en-US"/>
              <a:pPr>
                <a:defRPr/>
              </a:pPr>
              <a:t>‹#›</a:t>
            </a:fld>
            <a:endParaRPr lang="en-US" altLang="en-US"/>
          </a:p>
        </p:txBody>
      </p:sp>
    </p:spTree>
    <p:extLst>
      <p:ext uri="{BB962C8B-B14F-4D97-AF65-F5344CB8AC3E}">
        <p14:creationId xmlns:p14="http://schemas.microsoft.com/office/powerpoint/2010/main" val="140000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0169A8-E6B3-4D1D-A7FF-CD1BC5030C87}" type="slidenum">
              <a:rPr lang="en-US" altLang="en-US" smtClean="0"/>
              <a:pPr>
                <a:defRPr/>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BD976B-A3AB-4F65-96A8-0FBD7874F8BE}"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3624271-1DA4-4B40-8F1D-01400B72D5EC}" type="slidenum">
              <a:rPr lang="en-US" altLang="en-US" smtClean="0"/>
              <a:pPr>
                <a:defRPr/>
              </a:pPr>
              <a:t>‹#›</a:t>
            </a:fld>
            <a:endParaRPr lang="en-US"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892D6DB-C2A7-4F63-BCF0-AF9DBD351F8B}" type="slidenum">
              <a:rPr lang="en-US" altLang="en-US" smtClean="0"/>
              <a:pPr>
                <a:defRPr/>
              </a:pPr>
              <a:t>‹#›</a:t>
            </a:fld>
            <a:endParaRPr lang="en-US" alt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F07860-E042-4AE9-8338-A0541752D612}" type="slidenum">
              <a:rPr lang="en-US" altLang="en-US" smtClean="0"/>
              <a:pPr>
                <a:defRPr/>
              </a:pPr>
              <a:t>‹#›</a:t>
            </a:fld>
            <a:endParaRPr lang="en-US" alt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7CB0E2EF-51D2-4555-8651-93BD9E385947}" type="slidenum">
              <a:rPr lang="en-US" altLang="en-US" smtClean="0"/>
              <a:pPr>
                <a:defRPr/>
              </a:pPr>
              <a:t>‹#›</a:t>
            </a:fld>
            <a:endParaRPr lang="en-US"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6CE791E-E8DC-4815-B199-F8A5C9252720}" type="slidenum">
              <a:rPr lang="en-US" altLang="en-US" smtClean="0"/>
              <a:pPr>
                <a:defRPr/>
              </a:pPr>
              <a:t>‹#›</a:t>
            </a:fld>
            <a:endParaRPr lang="en-US"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65CAFCB-A831-4B16-BA62-5503E1C66788}" type="slidenum">
              <a:rPr lang="en-US" altLang="en-US" smtClean="0"/>
              <a:pPr>
                <a:defRPr/>
              </a:pPr>
              <a:t>‹#›</a:t>
            </a:fld>
            <a:endParaRPr lang="en-US"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2319B65F-2149-4056-A8FB-F4F408873CD6}" type="slidenum">
              <a:rPr lang="en-US" altLang="en-US" smtClean="0"/>
              <a:pPr>
                <a:defRPr/>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754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dirty="0" smtClean="0"/>
              <a:t>Simple Linear Regression: A Closer Look at Assumptions</a:t>
            </a:r>
            <a:endParaRPr lang="en-US" dirty="0"/>
          </a:p>
        </p:txBody>
      </p:sp>
      <p:sp>
        <p:nvSpPr>
          <p:cNvPr id="4" name="Subtitle 3"/>
          <p:cNvSpPr>
            <a:spLocks noGrp="1"/>
          </p:cNvSpPr>
          <p:nvPr>
            <p:ph type="subTitle" idx="1"/>
          </p:nvPr>
        </p:nvSpPr>
        <p:spPr/>
        <p:txBody>
          <a:bodyPr/>
          <a:lstStyle/>
          <a:p>
            <a:r>
              <a:rPr lang="en-US" dirty="0" smtClean="0"/>
              <a:t>Checking Assumptions</a:t>
            </a:r>
          </a:p>
        </p:txBody>
      </p:sp>
      <p:sp>
        <p:nvSpPr>
          <p:cNvPr id="3" name="Slide Number Placeholder 2"/>
          <p:cNvSpPr>
            <a:spLocks noGrp="1"/>
          </p:cNvSpPr>
          <p:nvPr>
            <p:ph type="sldNum" sz="quarter" idx="12"/>
          </p:nvPr>
        </p:nvSpPr>
        <p:spPr/>
        <p:txBody>
          <a:bodyPr/>
          <a:lstStyle/>
          <a:p>
            <a:fld id="{BC36B723-F678-431B-A1E1-F5CC89607F51}" type="slidenum">
              <a:rPr lang="en-US" smtClean="0"/>
              <a:t>1</a:t>
            </a:fld>
            <a:endParaRPr lang="en-US"/>
          </a:p>
        </p:txBody>
      </p:sp>
    </p:spTree>
    <p:extLst>
      <p:ext uri="{BB962C8B-B14F-4D97-AF65-F5344CB8AC3E}">
        <p14:creationId xmlns:p14="http://schemas.microsoft.com/office/powerpoint/2010/main" val="381509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 Standard Deviations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845734"/>
                <a:ext cx="8458200" cy="4478866"/>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pPr>
                  <a:buFont typeface="Arial" charset="0"/>
                  <a:buChar char="•"/>
                </a:pPr>
                <a:r>
                  <a:rPr lang="en-US" dirty="0" smtClean="0"/>
                  <a:t> The least squares estimators equally weight each observation</a:t>
                </a:r>
              </a:p>
              <a:p>
                <a:pPr>
                  <a:buFont typeface="Arial" charset="0"/>
                  <a:buChar char="•"/>
                </a:pPr>
                <a:r>
                  <a:rPr lang="en-US" dirty="0" smtClean="0"/>
                  <a:t> If some observations are more variable that others, this is problematic</a:t>
                </a:r>
              </a:p>
              <a:p>
                <a:pPr marL="0" indent="0">
                  <a:buNone/>
                </a:pPr>
                <a:endParaRPr lang="en-US" b="1" u="sng" dirty="0" smtClean="0"/>
              </a:p>
              <a:p>
                <a:pPr marL="0" indent="0">
                  <a:buNone/>
                </a:pPr>
                <a:r>
                  <a:rPr lang="en-US" b="1" u="sng" dirty="0" smtClean="0"/>
                  <a:t>Punchline:</a:t>
                </a:r>
                <a:endParaRPr lang="en-US" b="1" u="sng" dirty="0"/>
              </a:p>
              <a:p>
                <a:pPr>
                  <a:buFont typeface="Arial" charset="0"/>
                  <a:buChar char="•"/>
                </a:pPr>
                <a:r>
                  <a:rPr lang="en-US" dirty="0" smtClean="0"/>
                  <a:t> </a:t>
                </a:r>
                <a14:m>
                  <m:oMath xmlns:m="http://schemas.openxmlformats.org/officeDocument/2006/math">
                    <m:sSub>
                      <m:sSubPr>
                        <m:ctrlPr>
                          <a:rPr lang="en-US" i="1" smtClean="0">
                            <a:latin typeface="Cambria Math" charset="0"/>
                          </a:rPr>
                        </m:ctrlPr>
                      </m:sSubPr>
                      <m:e>
                        <m:acc>
                          <m:accPr>
                            <m:chr m:val="̂"/>
                            <m:ctrlPr>
                              <a:rPr lang="en-US" i="1" smtClean="0">
                                <a:latin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0</m:t>
                        </m:r>
                      </m:sub>
                    </m:sSub>
                  </m:oMath>
                </a14:m>
                <a:r>
                  <a:rPr lang="en-US" dirty="0" smtClean="0"/>
                  <a:t> and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r>
                      <a:rPr lang="en-US" b="0" i="1" smtClean="0">
                        <a:latin typeface="Cambria Math" charset="0"/>
                      </a:rPr>
                      <m:t> </m:t>
                    </m:r>
                  </m:oMath>
                </a14:m>
                <a:r>
                  <a:rPr lang="en-US" dirty="0" smtClean="0"/>
                  <a:t>aren’t very affected by violating this assumption</a:t>
                </a:r>
              </a:p>
              <a:p>
                <a:pPr>
                  <a:buFont typeface="Arial" charset="0"/>
                  <a:buChar char="•"/>
                </a:pPr>
                <a:r>
                  <a:rPr lang="en-US" dirty="0" smtClean="0"/>
                  <a:t> SE(</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oMath>
                </a14:m>
                <a:r>
                  <a:rPr lang="en-US" dirty="0" smtClean="0"/>
                  <a:t>) and SE(</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oMath>
                </a14:m>
                <a:r>
                  <a:rPr lang="en-US" dirty="0" smtClean="0"/>
                  <a:t>) are strongly affected, leading to inaccurate CI/hypothesis tests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845734"/>
                <a:ext cx="8458200" cy="4478866"/>
              </a:xfrm>
              <a:blipFill rotWithShape="0">
                <a:blip r:embed="rId2"/>
                <a:stretch>
                  <a:fillRect l="-1802" b="-163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90600" y="1930403"/>
            <a:ext cx="5465637" cy="1739667"/>
          </a:xfrm>
          <a:prstGeom prst="rect">
            <a:avLst/>
          </a:prstGeom>
          <a:solidFill>
            <a:srgbClr val="FF0000"/>
          </a:solidFill>
          <a:ln w="127000" cap="sq">
            <a:solidFill>
              <a:srgbClr val="FF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42208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normAutofit fontScale="925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For the estimators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oMath>
                </a14:m>
                <a:r>
                  <a:rPr lang="en-US" dirty="0"/>
                  <a:t> and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oMath>
                </a14:m>
                <a:r>
                  <a:rPr lang="en-US" dirty="0"/>
                  <a:t> and for confidence intervals of </a:t>
                </a:r>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𝑋</m:t>
                            </m:r>
                          </m:e>
                          <m:sub>
                            <m:r>
                              <a:rPr lang="en-US" i="1">
                                <a:latin typeface="Cambria Math" charset="0"/>
                                <a:ea typeface="Cambria Math" charset="0"/>
                                <a:cs typeface="Cambria Math" charset="0"/>
                              </a:rPr>
                              <m:t>0</m:t>
                            </m:r>
                          </m:sub>
                        </m:sSub>
                      </m:e>
                    </m:d>
                  </m:oMath>
                </a14:m>
                <a:r>
                  <a:rPr lang="en-US" dirty="0" smtClean="0"/>
                  <a:t>, the </a:t>
                </a:r>
                <a:r>
                  <a:rPr lang="en-US" dirty="0" smtClean="0">
                    <a:solidFill>
                      <a:srgbClr val="FF0000"/>
                    </a:solidFill>
                  </a:rPr>
                  <a:t>central limit theorem</a:t>
                </a:r>
                <a:r>
                  <a:rPr lang="en-US" dirty="0" smtClean="0">
                    <a:solidFill>
                      <a:schemeClr val="tx1"/>
                    </a:solidFill>
                  </a:rPr>
                  <a:t> guards against lack of normality in larger sample sizes</a:t>
                </a:r>
                <a:endParaRPr lang="en-US" dirty="0">
                  <a:solidFill>
                    <a:srgbClr val="FF0000"/>
                  </a:solidFill>
                </a:endParaRPr>
              </a:p>
              <a:p>
                <a:pPr>
                  <a:buFont typeface="Arial" charset="0"/>
                  <a:buChar char="•"/>
                </a:pPr>
                <a:r>
                  <a:rPr lang="en-US" dirty="0" smtClean="0"/>
                  <a:t> However, for small samples or for a prediction interval for </a:t>
                </a:r>
                <a14:m>
                  <m:oMath xmlns:m="http://schemas.openxmlformats.org/officeDocument/2006/math">
                    <m:r>
                      <m:rPr>
                        <m:sty m:val="p"/>
                      </m:rPr>
                      <a:rPr lang="en-US" b="0" i="0" smtClean="0">
                        <a:latin typeface="Cambria Math" charset="0"/>
                        <a:ea typeface="Cambria Math" charset="0"/>
                        <a:cs typeface="Cambria Math" charset="0"/>
                      </a:rPr>
                      <m:t>Pred</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𝑋</m:t>
                            </m:r>
                          </m:e>
                          <m:sub>
                            <m:r>
                              <a:rPr lang="en-US" i="1">
                                <a:latin typeface="Cambria Math" charset="0"/>
                                <a:ea typeface="Cambria Math" charset="0"/>
                                <a:cs typeface="Cambria Math" charset="0"/>
                              </a:rPr>
                              <m:t>0</m:t>
                            </m:r>
                          </m:sub>
                        </m:sSub>
                      </m:e>
                    </m:d>
                  </m:oMath>
                </a14:m>
                <a:r>
                  <a:rPr lang="en-US" dirty="0" smtClean="0"/>
                  <a:t>, normality is a crucial assumption</a:t>
                </a:r>
                <a:endParaRPr lang="en-US" dirty="0"/>
              </a:p>
              <a:p>
                <a:pPr>
                  <a:buFont typeface="Arial"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1939"/>
                </a:stretch>
              </a:blipFill>
            </p:spPr>
            <p:txBody>
              <a:bodyPr/>
              <a:lstStyle/>
              <a:p>
                <a:r>
                  <a:rPr lang="en-US">
                    <a:noFill/>
                  </a:rPr>
                  <a:t> </a:t>
                </a:r>
              </a:p>
            </p:txBody>
          </p:sp>
        </mc:Fallback>
      </mc:AlternateContent>
      <p:cxnSp>
        <p:nvCxnSpPr>
          <p:cNvPr id="5" name="Straight Arrow Connector 4"/>
          <p:cNvCxnSpPr/>
          <p:nvPr/>
        </p:nvCxnSpPr>
        <p:spPr>
          <a:xfrm flipH="1" flipV="1">
            <a:off x="1752600" y="2438400"/>
            <a:ext cx="33528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780082" y="2622973"/>
            <a:ext cx="3325318" cy="31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990600" y="1930403"/>
            <a:ext cx="5465637" cy="1739667"/>
          </a:xfrm>
          <a:prstGeom prst="rect">
            <a:avLst/>
          </a:prstGeom>
          <a:solidFill>
            <a:srgbClr val="FF0000"/>
          </a:solidFill>
          <a:ln w="127000" cap="sq">
            <a:solidFill>
              <a:srgbClr val="FF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34041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8244841" cy="4478866"/>
              </a:xfrm>
            </p:spPr>
            <p:txBody>
              <a:bodyPr>
                <a:normAutofit fontScale="77500" lnSpcReduction="20000"/>
              </a:bodyPr>
              <a:lstStyle/>
              <a:p>
                <a:pPr marL="0" indent="0">
                  <a:buNone/>
                </a:pPr>
                <a:r>
                  <a:rPr lang="en-US" sz="2600" b="1" u="sng" dirty="0"/>
                  <a:t>Punchline:</a:t>
                </a:r>
              </a:p>
              <a:p>
                <a:pPr>
                  <a:buFont typeface="Arial" charset="0"/>
                  <a:buChar char="•"/>
                </a:pPr>
                <a:r>
                  <a:rPr lang="en-US" sz="2600" dirty="0"/>
                  <a:t> </a:t>
                </a:r>
                <a14:m>
                  <m:oMath xmlns:m="http://schemas.openxmlformats.org/officeDocument/2006/math">
                    <m:sSub>
                      <m:sSubPr>
                        <m:ctrlPr>
                          <a:rPr lang="en-US" sz="2600" i="1">
                            <a:latin typeface="Cambria Math" charset="0"/>
                          </a:rPr>
                        </m:ctrlPr>
                      </m:sSubPr>
                      <m:e>
                        <m:acc>
                          <m:accPr>
                            <m:chr m:val="̂"/>
                            <m:ctrlPr>
                              <a:rPr lang="en-US" sz="2600" i="1">
                                <a:latin typeface="Cambria Math" charset="0"/>
                              </a:rPr>
                            </m:ctrlPr>
                          </m:accPr>
                          <m:e>
                            <m:r>
                              <a:rPr lang="en-US" sz="2600" i="1">
                                <a:latin typeface="Cambria Math" charset="0"/>
                                <a:ea typeface="Cambria Math" charset="0"/>
                                <a:cs typeface="Cambria Math" charset="0"/>
                              </a:rPr>
                              <m:t>𝛽</m:t>
                            </m:r>
                          </m:e>
                        </m:acc>
                      </m:e>
                      <m:sub>
                        <m:r>
                          <a:rPr lang="en-US" sz="2600" i="1">
                            <a:latin typeface="Cambria Math" charset="0"/>
                          </a:rPr>
                          <m:t>0</m:t>
                        </m:r>
                      </m:sub>
                    </m:sSub>
                  </m:oMath>
                </a14:m>
                <a:r>
                  <a:rPr lang="en-US" sz="2600" dirty="0"/>
                  <a:t> and </a:t>
                </a:r>
                <a14:m>
                  <m:oMath xmlns:m="http://schemas.openxmlformats.org/officeDocument/2006/math">
                    <m:sSub>
                      <m:sSubPr>
                        <m:ctrlPr>
                          <a:rPr lang="en-US" sz="2600" i="1">
                            <a:latin typeface="Cambria Math" charset="0"/>
                          </a:rPr>
                        </m:ctrlPr>
                      </m:sSubPr>
                      <m:e>
                        <m:acc>
                          <m:accPr>
                            <m:chr m:val="̂"/>
                            <m:ctrlPr>
                              <a:rPr lang="en-US" sz="2600" i="1">
                                <a:latin typeface="Cambria Math" charset="0"/>
                              </a:rPr>
                            </m:ctrlPr>
                          </m:accPr>
                          <m:e>
                            <m:r>
                              <a:rPr lang="en-US" sz="2600" i="1">
                                <a:latin typeface="Cambria Math" charset="0"/>
                                <a:ea typeface="Cambria Math" charset="0"/>
                                <a:cs typeface="Cambria Math" charset="0"/>
                              </a:rPr>
                              <m:t>𝛽</m:t>
                            </m:r>
                          </m:e>
                        </m:acc>
                      </m:e>
                      <m:sub>
                        <m:r>
                          <a:rPr lang="en-US" sz="2600" i="1">
                            <a:latin typeface="Cambria Math" charset="0"/>
                            <a:ea typeface="Cambria Math" charset="0"/>
                            <a:cs typeface="Cambria Math" charset="0"/>
                          </a:rPr>
                          <m:t>1</m:t>
                        </m:r>
                      </m:sub>
                    </m:sSub>
                    <m:r>
                      <a:rPr lang="en-US" sz="2600" i="1">
                        <a:latin typeface="Cambria Math" charset="0"/>
                      </a:rPr>
                      <m:t> </m:t>
                    </m:r>
                  </m:oMath>
                </a14:m>
                <a:r>
                  <a:rPr lang="en-US" sz="2600" dirty="0"/>
                  <a:t>aren’t very affected by violating this assumption</a:t>
                </a:r>
              </a:p>
              <a:p>
                <a:pPr>
                  <a:buFont typeface="Arial" charset="0"/>
                  <a:buChar char="•"/>
                </a:pPr>
                <a:r>
                  <a:rPr lang="en-US" sz="2600" dirty="0"/>
                  <a:t> SE(</a:t>
                </a:r>
                <a14:m>
                  <m:oMath xmlns:m="http://schemas.openxmlformats.org/officeDocument/2006/math">
                    <m:sSub>
                      <m:sSubPr>
                        <m:ctrlPr>
                          <a:rPr lang="en-US" sz="2600" i="1">
                            <a:latin typeface="Cambria Math" charset="0"/>
                          </a:rPr>
                        </m:ctrlPr>
                      </m:sSubPr>
                      <m:e>
                        <m:acc>
                          <m:accPr>
                            <m:chr m:val="̂"/>
                            <m:ctrlPr>
                              <a:rPr lang="en-US" sz="2600" i="1">
                                <a:latin typeface="Cambria Math" charset="0"/>
                              </a:rPr>
                            </m:ctrlPr>
                          </m:accPr>
                          <m:e>
                            <m:r>
                              <a:rPr lang="en-US" sz="2600" i="1">
                                <a:latin typeface="Cambria Math" charset="0"/>
                                <a:ea typeface="Cambria Math" charset="0"/>
                                <a:cs typeface="Cambria Math" charset="0"/>
                              </a:rPr>
                              <m:t>𝛽</m:t>
                            </m:r>
                          </m:e>
                        </m:acc>
                      </m:e>
                      <m:sub>
                        <m:r>
                          <a:rPr lang="en-US" sz="2600" i="1">
                            <a:latin typeface="Cambria Math" charset="0"/>
                          </a:rPr>
                          <m:t>0</m:t>
                        </m:r>
                      </m:sub>
                    </m:sSub>
                  </m:oMath>
                </a14:m>
                <a:r>
                  <a:rPr lang="en-US" sz="2600" dirty="0"/>
                  <a:t>) and SE(</a:t>
                </a:r>
                <a14:m>
                  <m:oMath xmlns:m="http://schemas.openxmlformats.org/officeDocument/2006/math">
                    <m:sSub>
                      <m:sSubPr>
                        <m:ctrlPr>
                          <a:rPr lang="en-US" sz="2600" i="1">
                            <a:latin typeface="Cambria Math" charset="0"/>
                          </a:rPr>
                        </m:ctrlPr>
                      </m:sSubPr>
                      <m:e>
                        <m:acc>
                          <m:accPr>
                            <m:chr m:val="̂"/>
                            <m:ctrlPr>
                              <a:rPr lang="en-US" sz="2600" i="1">
                                <a:latin typeface="Cambria Math" charset="0"/>
                              </a:rPr>
                            </m:ctrlPr>
                          </m:accPr>
                          <m:e>
                            <m:r>
                              <a:rPr lang="en-US" sz="2600" i="1">
                                <a:latin typeface="Cambria Math" charset="0"/>
                                <a:ea typeface="Cambria Math" charset="0"/>
                                <a:cs typeface="Cambria Math" charset="0"/>
                              </a:rPr>
                              <m:t>𝛽</m:t>
                            </m:r>
                          </m:e>
                        </m:acc>
                      </m:e>
                      <m:sub>
                        <m:r>
                          <a:rPr lang="en-US" sz="2600" i="1">
                            <a:latin typeface="Cambria Math" charset="0"/>
                            <a:ea typeface="Cambria Math" charset="0"/>
                            <a:cs typeface="Cambria Math" charset="0"/>
                          </a:rPr>
                          <m:t>1</m:t>
                        </m:r>
                      </m:sub>
                    </m:sSub>
                  </m:oMath>
                </a14:m>
                <a:r>
                  <a:rPr lang="en-US" sz="2600" dirty="0"/>
                  <a:t>) are strongly affected, leading to inaccurate CI/hypothesis </a:t>
                </a:r>
                <a:r>
                  <a:rPr lang="en-US" sz="2600" dirty="0" smtClean="0"/>
                  <a:t>tests</a:t>
                </a:r>
              </a:p>
              <a:p>
                <a:pPr marL="0" indent="0">
                  <a:buNone/>
                </a:pPr>
                <a:r>
                  <a:rPr lang="en-US" sz="2600" dirty="0" smtClean="0"/>
                  <a:t>(This is the same conclusion as the equal standard deviation assumption)</a:t>
                </a:r>
              </a:p>
              <a:p>
                <a:pPr marL="0" indent="0">
                  <a:buNone/>
                </a:pPr>
                <a:endParaRPr lang="en-US" dirty="0"/>
              </a:p>
              <a:p>
                <a:pPr marL="0" indent="0">
                  <a:buNone/>
                </a:pPr>
                <a:r>
                  <a:rPr lang="en-US" sz="2600" b="1" dirty="0" smtClean="0"/>
                  <a:t>Example: </a:t>
                </a:r>
              </a:p>
              <a:p>
                <a:pPr marL="0" indent="0">
                  <a:buNone/>
                </a:pPr>
                <a:r>
                  <a:rPr lang="en-US" sz="2400" dirty="0" smtClean="0"/>
                  <a:t>The Capital Asset Pricing Model (CAPM) models the risk of a stock as:</a:t>
                </a:r>
              </a:p>
              <a:p>
                <a:pPr marL="0" indent="0">
                  <a:buNone/>
                </a:pPr>
                <a:r>
                  <a:rPr lang="en-US" sz="2400" dirty="0" smtClean="0"/>
                  <a:t>(stock risk) = (risk free rate) +</a:t>
                </a:r>
                <a:r>
                  <a:rPr lang="en-US" sz="2400" dirty="0">
                    <a:ea typeface="Cambria Math" charset="0"/>
                    <a:cs typeface="Cambria Math" charset="0"/>
                  </a:rPr>
                  <a:t>(volatility</a:t>
                </a:r>
                <a:r>
                  <a:rPr lang="en-US" sz="2400" dirty="0" smtClean="0">
                    <a:ea typeface="Cambria Math" charset="0"/>
                    <a:cs typeface="Cambria Math" charset="0"/>
                  </a:rPr>
                  <a:t>)</a:t>
                </a:r>
                <a:r>
                  <a:rPr lang="en-US" sz="2400" dirty="0" smtClean="0"/>
                  <a:t>(Expected market return – risk free rate)</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8244841" cy="4478866"/>
              </a:xfrm>
              <a:blipFill rotWithShape="0">
                <a:blip r:embed="rId2"/>
                <a:stretch>
                  <a:fillRect l="-1848" t="-2585"/>
                </a:stretch>
              </a:blipFill>
            </p:spPr>
            <p:txBody>
              <a:bodyPr/>
              <a:lstStyle/>
              <a:p>
                <a:r>
                  <a:rPr lang="en-US">
                    <a:noFill/>
                  </a:rPr>
                  <a:t> </a:t>
                </a:r>
              </a:p>
            </p:txBody>
          </p:sp>
        </mc:Fallback>
      </mc:AlternateContent>
    </p:spTree>
    <p:extLst>
      <p:ext uri="{BB962C8B-B14F-4D97-AF65-F5344CB8AC3E}">
        <p14:creationId xmlns:p14="http://schemas.microsoft.com/office/powerpoint/2010/main" val="526142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a:xfrm>
            <a:off x="822959" y="1845734"/>
            <a:ext cx="7543801" cy="4478866"/>
          </a:xfrm>
        </p:spPr>
        <p:txBody>
          <a:bodyPr>
            <a:normAutofit fontScale="92500" lnSpcReduction="10000"/>
          </a:bodyPr>
          <a:lstStyle/>
          <a:p>
            <a:pPr marL="0" indent="0">
              <a:buNone/>
            </a:pPr>
            <a:r>
              <a:rPr lang="en-US" b="1" u="sng" dirty="0" smtClean="0"/>
              <a:t>Example: </a:t>
            </a:r>
          </a:p>
          <a:p>
            <a:pPr marL="0" indent="0">
              <a:buNone/>
            </a:pPr>
            <a:r>
              <a:rPr lang="en-US" dirty="0" smtClean="0"/>
              <a:t>The Capital Asset Pricing Model (CAPM) models the risk of a stock as</a:t>
            </a:r>
          </a:p>
          <a:p>
            <a:pPr marL="0" indent="0">
              <a:buNone/>
            </a:pPr>
            <a:r>
              <a:rPr lang="en-US" dirty="0" smtClean="0"/>
              <a:t>(stock risk) = (risk free rate) +</a:t>
            </a:r>
            <a:r>
              <a:rPr lang="en-US" dirty="0">
                <a:ea typeface="Cambria Math" charset="0"/>
                <a:cs typeface="Cambria Math" charset="0"/>
              </a:rPr>
              <a:t> </a:t>
            </a:r>
            <a:r>
              <a:rPr lang="en-US" dirty="0" smtClean="0">
                <a:ea typeface="Cambria Math" charset="0"/>
                <a:cs typeface="Cambria Math" charset="0"/>
              </a:rPr>
              <a:t>(volatility)</a:t>
            </a:r>
            <a:r>
              <a:rPr lang="en-US" dirty="0" smtClean="0"/>
              <a:t>(market return – risk free rate)</a:t>
            </a:r>
          </a:p>
          <a:p>
            <a:pPr marL="0" indent="0">
              <a:buNone/>
            </a:pPr>
            <a:endParaRPr lang="en-US" dirty="0" smtClean="0"/>
          </a:p>
          <a:p>
            <a:pPr marL="0" indent="0">
              <a:buNone/>
            </a:pPr>
            <a:r>
              <a:rPr lang="en-US" dirty="0" smtClean="0"/>
              <a:t>The volatility is estimated by a simple linear regression of the daily returns of a stock versus an index such as the S&amp;P 500</a:t>
            </a:r>
          </a:p>
          <a:p>
            <a:pPr marL="0" indent="0">
              <a:buNone/>
            </a:pPr>
            <a:endParaRPr lang="en-US" i="1" dirty="0" smtClean="0">
              <a:latin typeface="Cambria Math" charset="0"/>
              <a:ea typeface="Cambria Math" charset="0"/>
              <a:cs typeface="Cambria Math" charset="0"/>
            </a:endParaRPr>
          </a:p>
          <a:p>
            <a:pPr marL="0" indent="0">
              <a:buNone/>
            </a:pPr>
            <a:r>
              <a:rPr lang="en-US" b="1" dirty="0" smtClean="0"/>
              <a:t>The procedure:</a:t>
            </a:r>
          </a:p>
          <a:p>
            <a:pPr marL="457200" indent="-457200">
              <a:buFont typeface="+mj-lt"/>
              <a:buAutoNum type="arabicPeriod"/>
            </a:pPr>
            <a:r>
              <a:rPr lang="en-US" dirty="0" smtClean="0"/>
              <a:t>Get the daily % changes for the stock under consideration</a:t>
            </a:r>
          </a:p>
          <a:p>
            <a:pPr marL="457200" indent="-457200">
              <a:buFont typeface="+mj-lt"/>
              <a:buAutoNum type="arabicPeriod"/>
            </a:pPr>
            <a:r>
              <a:rPr lang="en-US" dirty="0" smtClean="0"/>
              <a:t>Get the daily  % changes for the index</a:t>
            </a:r>
          </a:p>
          <a:p>
            <a:pPr marL="457200" indent="-457200">
              <a:buFont typeface="+mj-lt"/>
              <a:buAutoNum type="arabicPeriod"/>
            </a:pPr>
            <a:r>
              <a:rPr lang="en-US" dirty="0" smtClean="0"/>
              <a:t>Run a SLR of the </a:t>
            </a:r>
            <a:r>
              <a:rPr lang="en-US" dirty="0"/>
              <a:t>% changes for the stock </a:t>
            </a:r>
            <a:r>
              <a:rPr lang="en-US" dirty="0" smtClean="0"/>
              <a:t>onto the </a:t>
            </a:r>
            <a:r>
              <a:rPr lang="en-US" dirty="0"/>
              <a:t>% changes for the </a:t>
            </a:r>
            <a:r>
              <a:rPr lang="en-US" dirty="0" smtClean="0"/>
              <a:t>index </a:t>
            </a:r>
            <a:endParaRPr lang="en-US" dirty="0"/>
          </a:p>
        </p:txBody>
      </p:sp>
    </p:spTree>
    <p:extLst>
      <p:ext uri="{BB962C8B-B14F-4D97-AF65-F5344CB8AC3E}">
        <p14:creationId xmlns:p14="http://schemas.microsoft.com/office/powerpoint/2010/main" val="631917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a:xfrm>
            <a:off x="822959" y="1845734"/>
            <a:ext cx="8016241" cy="4478866"/>
          </a:xfrm>
        </p:spPr>
        <p:txBody>
          <a:bodyPr>
            <a:normAutofit/>
          </a:bodyPr>
          <a:lstStyle/>
          <a:p>
            <a:pPr marL="0" indent="0">
              <a:buNone/>
            </a:pPr>
            <a:r>
              <a:rPr lang="en-US" b="1" dirty="0" smtClean="0"/>
              <a:t>The procedure:</a:t>
            </a:r>
          </a:p>
          <a:p>
            <a:pPr marL="457200" indent="-457200">
              <a:buFont typeface="+mj-lt"/>
              <a:buAutoNum type="arabicPeriod"/>
            </a:pPr>
            <a:r>
              <a:rPr lang="en-US" dirty="0" smtClean="0"/>
              <a:t>Get the daily % changes for the stock under consideration</a:t>
            </a:r>
          </a:p>
          <a:p>
            <a:pPr marL="457200" indent="-457200">
              <a:buFont typeface="+mj-lt"/>
              <a:buAutoNum type="arabicPeriod"/>
            </a:pPr>
            <a:r>
              <a:rPr lang="en-US" dirty="0" smtClean="0"/>
              <a:t>Get the daily  % changes for the index</a:t>
            </a:r>
          </a:p>
          <a:p>
            <a:pPr marL="457200" indent="-457200">
              <a:buFont typeface="+mj-lt"/>
              <a:buAutoNum type="arabicPeriod"/>
            </a:pPr>
            <a:r>
              <a:rPr lang="en-US" dirty="0" smtClean="0"/>
              <a:t>Run a SLR of the </a:t>
            </a:r>
            <a:r>
              <a:rPr lang="en-US" dirty="0"/>
              <a:t>% </a:t>
            </a:r>
            <a:r>
              <a:rPr lang="en-US" dirty="0" smtClean="0"/>
              <a:t>change </a:t>
            </a:r>
            <a:r>
              <a:rPr lang="en-US" dirty="0"/>
              <a:t>for the stock </a:t>
            </a:r>
            <a:r>
              <a:rPr lang="en-US" dirty="0" smtClean="0"/>
              <a:t>onto the </a:t>
            </a:r>
            <a:r>
              <a:rPr lang="en-US" dirty="0"/>
              <a:t>% </a:t>
            </a:r>
            <a:r>
              <a:rPr lang="en-US" dirty="0" smtClean="0"/>
              <a:t>change </a:t>
            </a:r>
            <a:r>
              <a:rPr lang="en-US" dirty="0"/>
              <a:t>for the </a:t>
            </a:r>
            <a:r>
              <a:rPr lang="en-US" dirty="0" smtClean="0"/>
              <a:t>index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502425"/>
            <a:ext cx="3962400" cy="2817485"/>
          </a:xfrm>
          <a:prstGeom prst="rect">
            <a:avLst/>
          </a:prstGeom>
        </p:spPr>
      </p:pic>
      <p:cxnSp>
        <p:nvCxnSpPr>
          <p:cNvPr id="7" name="Straight Arrow Connector 6"/>
          <p:cNvCxnSpPr/>
          <p:nvPr/>
        </p:nvCxnSpPr>
        <p:spPr>
          <a:xfrm>
            <a:off x="5181600" y="2939627"/>
            <a:ext cx="1981200" cy="1022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39000" y="2590800"/>
            <a:ext cx="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69" y="3558083"/>
            <a:ext cx="4178410" cy="276182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69" y="3553393"/>
            <a:ext cx="4185505" cy="2766517"/>
          </a:xfrm>
          <a:prstGeom prst="rect">
            <a:avLst/>
          </a:prstGeom>
        </p:spPr>
      </p:pic>
      <p:cxnSp>
        <p:nvCxnSpPr>
          <p:cNvPr id="6" name="Straight Arrow Connector 5"/>
          <p:cNvCxnSpPr/>
          <p:nvPr/>
        </p:nvCxnSpPr>
        <p:spPr>
          <a:xfrm flipH="1">
            <a:off x="4330174" y="3527993"/>
            <a:ext cx="990600" cy="99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20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4"/>
                <a:ext cx="7543801" cy="4478866"/>
              </a:xfrm>
            </p:spPr>
            <p:txBody>
              <a:bodyPr>
                <a:normAutofit/>
              </a:bodyPr>
              <a:lstStyle/>
              <a:p>
                <a:pPr marL="0" indent="0">
                  <a:buNone/>
                </a:pPr>
                <a:r>
                  <a:rPr lang="en-US" b="1" u="sng" dirty="0" smtClean="0"/>
                  <a:t>Example: </a:t>
                </a:r>
              </a:p>
              <a:p>
                <a:pPr marL="0" indent="0">
                  <a:buNone/>
                </a:pPr>
                <a:r>
                  <a:rPr lang="en-US" dirty="0" smtClean="0"/>
                  <a:t>The Capital Asset Pricing Model (CAPM) models the risk of a stock as</a:t>
                </a:r>
              </a:p>
              <a:p>
                <a:pPr marL="0" indent="0">
                  <a:buNone/>
                </a:pPr>
                <a:r>
                  <a:rPr lang="en-US" dirty="0" smtClean="0"/>
                  <a:t>(stock risk) = (risk free rate) +</a:t>
                </a:r>
                <a:r>
                  <a:rPr lang="en-US" dirty="0">
                    <a:ea typeface="Cambria Math" charset="0"/>
                    <a:cs typeface="Cambria Math" charset="0"/>
                  </a:rPr>
                  <a:t> </a:t>
                </a:r>
                <a:r>
                  <a:rPr lang="en-US" dirty="0" smtClean="0">
                    <a:ea typeface="Cambria Math" charset="0"/>
                    <a:cs typeface="Cambria Math" charset="0"/>
                  </a:rPr>
                  <a:t>(volatility)</a:t>
                </a:r>
                <a:r>
                  <a:rPr lang="en-US" dirty="0" smtClean="0"/>
                  <a:t>(market return – risk free rate)</a:t>
                </a:r>
              </a:p>
              <a:p>
                <a:pPr marL="0" indent="0">
                  <a:buNone/>
                </a:pPr>
                <a:endParaRPr lang="en-US" dirty="0" smtClean="0"/>
              </a:p>
              <a:p>
                <a:pPr marL="0" indent="0">
                  <a:buNone/>
                </a:pPr>
                <a:r>
                  <a:rPr lang="en-US" dirty="0" smtClean="0"/>
                  <a:t>Estimated volatility (or risk):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oMath>
                </a14:m>
                <a:endParaRPr lang="en-US" i="1" dirty="0" smtClean="0">
                  <a:latin typeface="Cambria Math" charset="0"/>
                  <a:ea typeface="Cambria Math" charset="0"/>
                  <a:cs typeface="Cambria Math" charset="0"/>
                </a:endParaRPr>
              </a:p>
              <a:p>
                <a:pPr marL="0" indent="0">
                  <a:buNone/>
                </a:pPr>
                <a:endParaRPr lang="en-US" i="1" dirty="0">
                  <a:latin typeface="Cambria Math" charset="0"/>
                  <a:ea typeface="Cambria Math" charset="0"/>
                  <a:cs typeface="Cambria Math" charset="0"/>
                </a:endParaRPr>
              </a:p>
              <a:p>
                <a:pPr marL="0" indent="0">
                  <a:buNone/>
                </a:pPr>
                <a:r>
                  <a:rPr lang="en-US" dirty="0" smtClean="0"/>
                  <a:t>In this case,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r>
                      <a:rPr lang="en-US" b="0" i="1" smtClean="0">
                        <a:latin typeface="Cambria Math" charset="0"/>
                        <a:ea typeface="Cambria Math" charset="0"/>
                        <a:cs typeface="Cambria Math" charset="0"/>
                      </a:rPr>
                      <m:t>=1.0182</m:t>
                    </m:r>
                  </m:oMath>
                </a14:m>
                <a:r>
                  <a:rPr lang="en-US" dirty="0" smtClean="0">
                    <a:latin typeface="Cambria Math" charset="0"/>
                    <a:ea typeface="Cambria Math" charset="0"/>
                    <a:cs typeface="Cambria Math" charset="0"/>
                  </a:rPr>
                  <a:t> </a:t>
                </a:r>
              </a:p>
              <a:p>
                <a:pPr marL="0" indent="0">
                  <a:buNone/>
                </a:pPr>
                <a:endParaRPr lang="en-US" i="1" dirty="0" smtClean="0">
                  <a:latin typeface="Cambria Math" charset="0"/>
                  <a:ea typeface="Cambria Math" charset="0"/>
                  <a:cs typeface="Cambria Math" charset="0"/>
                </a:endParaRPr>
              </a:p>
              <a:p>
                <a:pPr marL="0" indent="0">
                  <a:buNone/>
                </a:pPr>
                <a:r>
                  <a:rPr lang="en-US" dirty="0" smtClean="0"/>
                  <a:t>So, Apple </a:t>
                </a:r>
                <a:r>
                  <a:rPr lang="en-US" dirty="0" smtClean="0"/>
                  <a:t>is </a:t>
                </a:r>
                <a:r>
                  <a:rPr lang="en-US" dirty="0" smtClean="0"/>
                  <a:t>1.82% more </a:t>
                </a:r>
                <a:r>
                  <a:rPr lang="en-US" dirty="0" smtClean="0"/>
                  <a:t>volatile </a:t>
                </a:r>
                <a:r>
                  <a:rPr lang="en-US" dirty="0" smtClean="0"/>
                  <a:t>(risky)</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2019" t="-149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239552"/>
            <a:ext cx="4343400" cy="3072347"/>
          </a:xfrm>
          <a:prstGeom prst="rect">
            <a:avLst/>
          </a:prstGeom>
        </p:spPr>
      </p:pic>
    </p:spTree>
    <p:extLst>
      <p:ext uri="{BB962C8B-B14F-4D97-AF65-F5344CB8AC3E}">
        <p14:creationId xmlns:p14="http://schemas.microsoft.com/office/powerpoint/2010/main" val="161823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a:xfrm>
            <a:off x="822959" y="1845734"/>
            <a:ext cx="7543801" cy="1735666"/>
          </a:xfrm>
        </p:spPr>
        <p:txBody>
          <a:bodyPr>
            <a:normAutofit lnSpcReduction="10000"/>
          </a:bodyPr>
          <a:lstStyle/>
          <a:p>
            <a:pPr marL="0" indent="0">
              <a:buNone/>
            </a:pPr>
            <a:r>
              <a:rPr lang="en-US" dirty="0" smtClean="0"/>
              <a:t>Up until this point, there isn’t any problem</a:t>
            </a:r>
          </a:p>
          <a:p>
            <a:pPr marL="0" indent="0">
              <a:buNone/>
            </a:pPr>
            <a:endParaRPr lang="en-US" dirty="0"/>
          </a:p>
          <a:p>
            <a:pPr marL="0" indent="0">
              <a:buNone/>
            </a:pPr>
            <a:r>
              <a:rPr lang="en-US" dirty="0" smtClean="0"/>
              <a:t>Suppose I want to know if the volatility is significantly greater than 1 </a:t>
            </a:r>
          </a:p>
          <a:p>
            <a:pPr marL="0" indent="0">
              <a:buNone/>
            </a:pPr>
            <a:r>
              <a:rPr lang="en-US" dirty="0" smtClean="0"/>
              <a:t>(this </a:t>
            </a:r>
            <a:r>
              <a:rPr lang="en-US" dirty="0" smtClean="0"/>
              <a:t>corresponds to </a:t>
            </a:r>
            <a:r>
              <a:rPr lang="en-US" dirty="0" smtClean="0"/>
              <a:t>being riskier than the </a:t>
            </a:r>
            <a:r>
              <a:rPr lang="en-US" dirty="0" smtClean="0"/>
              <a:t>underlying index)</a:t>
            </a:r>
          </a:p>
          <a:p>
            <a:pPr marL="0" indent="0">
              <a:buNone/>
            </a:pPr>
            <a:endParaRPr lang="en-US" i="1" dirty="0">
              <a:latin typeface="Cambria Math" charset="0"/>
              <a:ea typeface="Cambria Math" charset="0"/>
              <a:cs typeface="Cambria Math" charset="0"/>
            </a:endParaRPr>
          </a:p>
        </p:txBody>
      </p:sp>
      <mc:AlternateContent xmlns:mc="http://schemas.openxmlformats.org/markup-compatibility/2006" xmlns:a14="http://schemas.microsoft.com/office/drawing/2010/main">
        <mc:Choice Requires="a14">
          <p:sp>
            <p:nvSpPr>
              <p:cNvPr id="6" name="Rectangle 5"/>
              <p:cNvSpPr/>
              <p:nvPr/>
            </p:nvSpPr>
            <p:spPr>
              <a:xfrm>
                <a:off x="822958" y="3594100"/>
                <a:ext cx="7543801" cy="923330"/>
              </a:xfrm>
              <a:prstGeom prst="rect">
                <a:avLst/>
              </a:prstGeom>
            </p:spPr>
            <p:txBody>
              <a:bodyPr wrap="square">
                <a:spAutoFit/>
              </a:bodyPr>
              <a:lstStyle/>
              <a:p>
                <a:pPr marL="0" indent="0">
                  <a:buNone/>
                </a:pPr>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0</m:t>
                        </m:r>
                      </m:sub>
                    </m:sSub>
                    <m:r>
                      <a:rPr lang="en-US" i="1">
                        <a:latin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a:t> = 1</a:t>
                </a:r>
              </a:p>
              <a:p>
                <a:pPr marL="0" indent="0">
                  <a:buNone/>
                </a:pPr>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𝐴</m:t>
                        </m:r>
                      </m:sub>
                    </m:sSub>
                    <m:r>
                      <a:rPr lang="en-US" i="1">
                        <a:latin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a:t> &gt; </a:t>
                </a:r>
                <a:r>
                  <a:rPr lang="en-US" dirty="0" smtClean="0"/>
                  <a:t>1</a:t>
                </a:r>
              </a:p>
              <a:p>
                <a:pPr marL="0" indent="0">
                  <a:buNone/>
                </a:pP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22958" y="3594100"/>
                <a:ext cx="7543801" cy="923330"/>
              </a:xfrm>
              <a:prstGeom prst="rect">
                <a:avLst/>
              </a:prstGeom>
              <a:blipFill rotWithShape="0">
                <a:blip r:embed="rId2"/>
                <a:stretch>
                  <a:fillRect t="-3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22958" y="4879708"/>
                <a:ext cx="4572000" cy="533031"/>
              </a:xfrm>
              <a:prstGeom prst="rect">
                <a:avLst/>
              </a:prstGeom>
            </p:spPr>
            <p:txBody>
              <a:bodyPr>
                <a:spAutoFit/>
              </a:bodyPr>
              <a:lstStyle/>
              <a:p>
                <a:pPr marL="0" indent="0">
                  <a:buNone/>
                </a:pPr>
                <a:r>
                  <a:rPr lang="en-US" dirty="0" smtClean="0"/>
                  <a:t>T = </a:t>
                </a:r>
                <a14:m>
                  <m:oMath xmlns:m="http://schemas.openxmlformats.org/officeDocument/2006/math">
                    <m:f>
                      <m:fPr>
                        <m:ctrlPr>
                          <a:rPr lang="bg-BG" i="1">
                            <a:latin typeface="Cambria Math" charset="0"/>
                          </a:rPr>
                        </m:ctrlPr>
                      </m:fPr>
                      <m:num>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 −1</m:t>
                        </m:r>
                      </m:num>
                      <m:den>
                        <m:r>
                          <a:rPr lang="en-US" i="1">
                            <a:latin typeface="Cambria Math" charset="0"/>
                          </a:rPr>
                          <m:t>0.0531</m:t>
                        </m:r>
                      </m:den>
                    </m:f>
                  </m:oMath>
                </a14:m>
                <a:r>
                  <a:rPr lang="en-US" dirty="0"/>
                  <a:t> = </a:t>
                </a:r>
                <a:r>
                  <a:rPr lang="nb-NO" dirty="0"/>
                  <a:t>0.342</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822958" y="4879708"/>
                <a:ext cx="4572000" cy="533031"/>
              </a:xfrm>
              <a:prstGeom prst="rect">
                <a:avLst/>
              </a:prstGeom>
              <a:blipFill rotWithShape="0">
                <a:blip r:embed="rId3"/>
                <a:stretch>
                  <a:fillRect l="-1067" b="-4545"/>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726892743"/>
              </p:ext>
            </p:extLst>
          </p:nvPr>
        </p:nvGraphicFramePr>
        <p:xfrm>
          <a:off x="2971800" y="354915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t>Coefficient</a:t>
                      </a:r>
                      <a:endParaRPr lang="en-US" dirty="0"/>
                    </a:p>
                  </a:txBody>
                  <a:tcPr/>
                </a:tc>
                <a:tc>
                  <a:txBody>
                    <a:bodyPr/>
                    <a:lstStyle/>
                    <a:p>
                      <a:r>
                        <a:rPr lang="en-US" dirty="0" smtClean="0"/>
                        <a:t>Std.</a:t>
                      </a:r>
                      <a:r>
                        <a:rPr lang="en-US" baseline="0" dirty="0" smtClean="0"/>
                        <a:t> Error</a:t>
                      </a:r>
                      <a:endParaRPr lang="en-US" dirty="0"/>
                    </a:p>
                  </a:txBody>
                  <a:tcPr/>
                </a:tc>
              </a:tr>
              <a:tr h="370840">
                <a:tc>
                  <a:txBody>
                    <a:bodyPr/>
                    <a:lstStyle/>
                    <a:p>
                      <a:r>
                        <a:rPr lang="en-US" dirty="0" smtClean="0"/>
                        <a:t>Intercept</a:t>
                      </a:r>
                      <a:endParaRPr lang="en-US" dirty="0"/>
                    </a:p>
                  </a:txBody>
                  <a:tcPr/>
                </a:tc>
                <a:tc>
                  <a:txBody>
                    <a:bodyPr/>
                    <a:lstStyle/>
                    <a:p>
                      <a:r>
                        <a:rPr lang="en-US" dirty="0" smtClean="0"/>
                        <a:t>0.0004</a:t>
                      </a:r>
                      <a:endParaRPr lang="en-US" dirty="0"/>
                    </a:p>
                  </a:txBody>
                  <a:tcPr/>
                </a:tc>
                <a:tc>
                  <a:txBody>
                    <a:bodyPr/>
                    <a:lstStyle/>
                    <a:p>
                      <a:r>
                        <a:rPr lang="en-US" dirty="0" smtClean="0"/>
                        <a:t>0.0004</a:t>
                      </a:r>
                      <a:endParaRPr lang="en-US" dirty="0"/>
                    </a:p>
                  </a:txBody>
                  <a:tcPr/>
                </a:tc>
              </a:tr>
              <a:tr h="370840">
                <a:tc>
                  <a:txBody>
                    <a:bodyPr/>
                    <a:lstStyle/>
                    <a:p>
                      <a:r>
                        <a:rPr lang="en-US" dirty="0" smtClean="0"/>
                        <a:t>Slope</a:t>
                      </a:r>
                      <a:endParaRPr lang="en-US" dirty="0"/>
                    </a:p>
                  </a:txBody>
                  <a:tcPr/>
                </a:tc>
                <a:tc>
                  <a:txBody>
                    <a:bodyPr/>
                    <a:lstStyle/>
                    <a:p>
                      <a:r>
                        <a:rPr lang="en-US" dirty="0" smtClean="0"/>
                        <a:t>1.0182</a:t>
                      </a:r>
                      <a:endParaRPr lang="en-US" dirty="0"/>
                    </a:p>
                  </a:txBody>
                  <a:tcPr/>
                </a:tc>
                <a:tc>
                  <a:txBody>
                    <a:bodyPr/>
                    <a:lstStyle/>
                    <a:p>
                      <a:r>
                        <a:rPr lang="en-US" dirty="0" smtClean="0"/>
                        <a:t>0.0531</a:t>
                      </a:r>
                      <a:endParaRPr lang="en-US" dirty="0"/>
                    </a:p>
                  </a:txBody>
                  <a:tcPr/>
                </a:tc>
              </a:tr>
            </a:tbl>
          </a:graphicData>
        </a:graphic>
      </p:graphicFrame>
      <p:sp>
        <p:nvSpPr>
          <p:cNvPr id="9" name="TextBox 8"/>
          <p:cNvSpPr txBox="1"/>
          <p:nvPr/>
        </p:nvSpPr>
        <p:spPr>
          <a:xfrm>
            <a:off x="822958" y="5775017"/>
            <a:ext cx="2638351" cy="369332"/>
          </a:xfrm>
          <a:prstGeom prst="rect">
            <a:avLst/>
          </a:prstGeom>
          <a:noFill/>
        </p:spPr>
        <p:txBody>
          <a:bodyPr wrap="none" rtlCol="0">
            <a:spAutoFit/>
          </a:bodyPr>
          <a:lstStyle/>
          <a:p>
            <a:r>
              <a:rPr lang="en-US" dirty="0" smtClean="0"/>
              <a:t>What did we do wrong?</a:t>
            </a:r>
            <a:endParaRPr lang="en-US" dirty="0"/>
          </a:p>
        </p:txBody>
      </p:sp>
      <p:sp>
        <p:nvSpPr>
          <p:cNvPr id="10" name="TextBox 9"/>
          <p:cNvSpPr txBox="1"/>
          <p:nvPr/>
        </p:nvSpPr>
        <p:spPr>
          <a:xfrm>
            <a:off x="4556758" y="5636517"/>
            <a:ext cx="4419600" cy="646331"/>
          </a:xfrm>
          <a:prstGeom prst="rect">
            <a:avLst/>
          </a:prstGeom>
          <a:noFill/>
        </p:spPr>
        <p:txBody>
          <a:bodyPr wrap="square" rtlCol="0">
            <a:spAutoFit/>
          </a:bodyPr>
          <a:lstStyle/>
          <a:p>
            <a:r>
              <a:rPr lang="en-US" dirty="0" smtClean="0"/>
              <a:t>The Std. Error is bogus due to lack of independence!</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759" y="7086600"/>
            <a:ext cx="5448300" cy="4470400"/>
          </a:xfrm>
          <a:prstGeom prst="rect">
            <a:avLst/>
          </a:prstGeom>
        </p:spPr>
      </p:pic>
    </p:spTree>
    <p:extLst>
      <p:ext uri="{BB962C8B-B14F-4D97-AF65-F5344CB8AC3E}">
        <p14:creationId xmlns:p14="http://schemas.microsoft.com/office/powerpoint/2010/main" val="1231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Assessment</a:t>
            </a:r>
            <a:endParaRPr lang="en-US" dirty="0"/>
          </a:p>
        </p:txBody>
      </p:sp>
    </p:spTree>
    <p:extLst>
      <p:ext uri="{BB962C8B-B14F-4D97-AF65-F5344CB8AC3E}">
        <p14:creationId xmlns:p14="http://schemas.microsoft.com/office/powerpoint/2010/main" val="1966858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Model Assessment (Graphical)</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35" y="1981200"/>
            <a:ext cx="5730314"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815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Model Assessment (Graphical)</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37361"/>
            <a:ext cx="6477000" cy="4582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90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a:t>
            </a:r>
            <a:endParaRPr lang="en-US" dirty="0"/>
          </a:p>
        </p:txBody>
      </p:sp>
    </p:spTree>
    <p:extLst>
      <p:ext uri="{BB962C8B-B14F-4D97-AF65-F5344CB8AC3E}">
        <p14:creationId xmlns:p14="http://schemas.microsoft.com/office/powerpoint/2010/main" val="1471733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Model Assessment (Graphical)</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737360"/>
            <a:ext cx="6375927" cy="4511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995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Model Assessment (Graphical)</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98721"/>
            <a:ext cx="6477000" cy="460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5926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Model Assessment (Graphical)</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0" y="1762761"/>
            <a:ext cx="6477000" cy="450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696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Model Assessment (Graphical)</a:t>
            </a: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37360"/>
            <a:ext cx="6478110" cy="458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3358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Rules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4"/>
                <a:ext cx="7863841" cy="4023360"/>
              </a:xfrm>
            </p:spPr>
            <p:txBody>
              <a:bodyPr/>
              <a:lstStyle/>
              <a:p>
                <a:pPr>
                  <a:buFont typeface="Arial" charset="0"/>
                  <a:buChar char="•"/>
                </a:pPr>
                <a:r>
                  <a:rPr lang="en-US" dirty="0" smtClean="0"/>
                  <a:t> Don’t transform </a:t>
                </a:r>
                <a14:m>
                  <m:oMath xmlns:m="http://schemas.openxmlformats.org/officeDocument/2006/math">
                    <m:r>
                      <a:rPr lang="en-US" i="1">
                        <a:latin typeface="Cambria Math" charset="0"/>
                        <a:ea typeface="Cambria Math" charset="0"/>
                        <a:cs typeface="Cambria Math" charset="0"/>
                      </a:rPr>
                      <m:t>𝑌</m:t>
                    </m:r>
                  </m:oMath>
                </a14:m>
                <a:r>
                  <a:rPr lang="en-US" dirty="0" smtClean="0"/>
                  <a:t> </a:t>
                </a:r>
                <a:r>
                  <a:rPr lang="en-US" dirty="0"/>
                  <a:t>i</a:t>
                </a:r>
                <a:r>
                  <a:rPr lang="en-US" dirty="0" smtClean="0"/>
                  <a:t>f the variance of </a:t>
                </a:r>
                <a14:m>
                  <m:oMath xmlns:m="http://schemas.openxmlformats.org/officeDocument/2006/math">
                    <m:r>
                      <a:rPr lang="en-US" i="1">
                        <a:latin typeface="Cambria Math" charset="0"/>
                        <a:ea typeface="Cambria Math" charset="0"/>
                        <a:cs typeface="Cambria Math" charset="0"/>
                      </a:rPr>
                      <m:t>𝑌</m:t>
                    </m:r>
                  </m:oMath>
                </a14:m>
                <a:r>
                  <a:rPr lang="en-US" dirty="0" smtClean="0"/>
                  <a:t> seems to be constant across </a:t>
                </a:r>
                <a14:m>
                  <m:oMath xmlns:m="http://schemas.openxmlformats.org/officeDocument/2006/math">
                    <m:r>
                      <a:rPr lang="en-US" i="1">
                        <a:latin typeface="Cambria Math" charset="0"/>
                        <a:ea typeface="Cambria Math" charset="0"/>
                        <a:cs typeface="Cambria Math" charset="0"/>
                      </a:rPr>
                      <m:t>𝑋</m:t>
                    </m:r>
                  </m:oMath>
                </a14:m>
                <a:endParaRPr lang="en-US" i="1" dirty="0" smtClean="0"/>
              </a:p>
              <a:p>
                <a:pPr>
                  <a:buFont typeface="Arial" charset="0"/>
                  <a:buChar char="•"/>
                </a:pPr>
                <a:r>
                  <a:rPr lang="en-US" i="1" dirty="0"/>
                  <a:t> </a:t>
                </a:r>
                <a:r>
                  <a:rPr lang="en-US" dirty="0" smtClean="0"/>
                  <a:t>If </a:t>
                </a:r>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oMath>
                </a14:m>
                <a:r>
                  <a:rPr lang="en-US" i="1" dirty="0" smtClean="0"/>
                  <a:t> </a:t>
                </a:r>
                <a:r>
                  <a:rPr lang="en-US" dirty="0" smtClean="0"/>
                  <a:t>looks curved as a function of </a:t>
                </a:r>
                <a14:m>
                  <m:oMath xmlns:m="http://schemas.openxmlformats.org/officeDocument/2006/math">
                    <m:r>
                      <a:rPr lang="en-US" i="1">
                        <a:latin typeface="Cambria Math" charset="0"/>
                        <a:ea typeface="Cambria Math" charset="0"/>
                        <a:cs typeface="Cambria Math" charset="0"/>
                      </a:rPr>
                      <m:t>𝑋</m:t>
                    </m:r>
                  </m:oMath>
                </a14:m>
                <a:r>
                  <a:rPr lang="en-US" i="1" dirty="0" smtClean="0"/>
                  <a:t>, </a:t>
                </a:r>
                <a:r>
                  <a:rPr lang="en-US" dirty="0" smtClean="0"/>
                  <a:t>try transforming </a:t>
                </a:r>
                <a14:m>
                  <m:oMath xmlns:m="http://schemas.openxmlformats.org/officeDocument/2006/math">
                    <m:r>
                      <a:rPr lang="en-US" i="1">
                        <a:latin typeface="Cambria Math" charset="0"/>
                        <a:ea typeface="Cambria Math" charset="0"/>
                        <a:cs typeface="Cambria Math" charset="0"/>
                      </a:rPr>
                      <m:t>𝑋</m:t>
                    </m:r>
                  </m:oMath>
                </a14:m>
                <a:r>
                  <a:rPr lang="en-US" i="1" dirty="0" smtClean="0"/>
                  <a:t> </a:t>
                </a:r>
                <a:r>
                  <a:rPr lang="en-US" dirty="0" smtClean="0"/>
                  <a:t>or adding </a:t>
                </a:r>
                <a14:m>
                  <m:oMath xmlns:m="http://schemas.openxmlformats.org/officeDocument/2006/math">
                    <m:sSup>
                      <m:sSupPr>
                        <m:ctrlPr>
                          <a:rPr lang="en-US" i="1" smtClean="0">
                            <a:latin typeface="Cambria Math" charset="0"/>
                            <a:ea typeface="Cambria Math" charset="0"/>
                            <a:cs typeface="Cambria Math" charset="0"/>
                          </a:rPr>
                        </m:ctrlPr>
                      </m:sSupPr>
                      <m:e>
                        <m:r>
                          <a:rPr lang="en-US" i="1">
                            <a:latin typeface="Cambria Math" charset="0"/>
                            <a:ea typeface="Cambria Math" charset="0"/>
                            <a:cs typeface="Cambria Math" charset="0"/>
                          </a:rPr>
                          <m:t>𝑋</m:t>
                        </m:r>
                      </m:e>
                      <m:sup>
                        <m:r>
                          <a:rPr lang="en-US" b="0" i="1" smtClean="0">
                            <a:latin typeface="Cambria Math" charset="0"/>
                            <a:ea typeface="Cambria Math" charset="0"/>
                            <a:cs typeface="Cambria Math" charset="0"/>
                          </a:rPr>
                          <m:t>2</m:t>
                        </m:r>
                      </m:sup>
                    </m:sSup>
                  </m:oMath>
                </a14:m>
                <a:endParaRPr lang="en-US" i="1" dirty="0" smtClean="0"/>
              </a:p>
              <a:p>
                <a:pPr marL="0" indent="0">
                  <a:buNone/>
                </a:pPr>
                <a:r>
                  <a:rPr lang="en-US" dirty="0"/>
                  <a:t> </a:t>
                </a:r>
                <a:r>
                  <a:rPr lang="en-US" dirty="0" smtClean="0"/>
                  <a:t>(we will return to this in the next Chapter on multiple regression)</a:t>
                </a:r>
                <a:endParaRPr lang="en-US" dirty="0"/>
              </a:p>
              <a:p>
                <a:pPr>
                  <a:buFont typeface="Arial" charset="0"/>
                  <a:buChar char="•"/>
                </a:pPr>
                <a:r>
                  <a:rPr lang="en-US" dirty="0" smtClean="0"/>
                  <a:t> It is easier to diagnose problems by looking at the residuals</a:t>
                </a:r>
              </a:p>
              <a:p>
                <a:pPr>
                  <a:buFont typeface="Arial" charset="0"/>
                  <a:buChar char="•"/>
                </a:pPr>
                <a:r>
                  <a:rPr lang="en-US" dirty="0"/>
                  <a:t> </a:t>
                </a:r>
                <a:r>
                  <a:rPr lang="en-US" dirty="0" smtClean="0"/>
                  <a:t>Transforming either </a:t>
                </a:r>
                <a14:m>
                  <m:oMath xmlns:m="http://schemas.openxmlformats.org/officeDocument/2006/math">
                    <m:r>
                      <a:rPr lang="en-US" i="1">
                        <a:latin typeface="Cambria Math" charset="0"/>
                        <a:ea typeface="Cambria Math" charset="0"/>
                        <a:cs typeface="Cambria Math" charset="0"/>
                      </a:rPr>
                      <m:t>𝑋</m:t>
                    </m:r>
                  </m:oMath>
                </a14:m>
                <a:r>
                  <a:rPr lang="en-US" i="1" dirty="0" smtClean="0"/>
                  <a:t> </a:t>
                </a:r>
                <a:r>
                  <a:rPr lang="en-US" dirty="0" smtClean="0"/>
                  <a:t>or </a:t>
                </a:r>
                <a14:m>
                  <m:oMath xmlns:m="http://schemas.openxmlformats.org/officeDocument/2006/math">
                    <m:r>
                      <a:rPr lang="en-US" b="0" i="1" smtClean="0">
                        <a:latin typeface="Cambria Math" charset="0"/>
                        <a:ea typeface="Cambria Math" charset="0"/>
                        <a:cs typeface="Cambria Math" charset="0"/>
                      </a:rPr>
                      <m:t>𝑌</m:t>
                    </m:r>
                  </m:oMath>
                </a14:m>
                <a:r>
                  <a:rPr lang="en-US" i="1" dirty="0" smtClean="0"/>
                  <a:t> </a:t>
                </a:r>
                <a:r>
                  <a:rPr lang="en-US" dirty="0" smtClean="0"/>
                  <a:t>complicates the interpretation</a:t>
                </a:r>
                <a:endParaRPr lang="en-US"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4"/>
                <a:ext cx="7863841" cy="4023360"/>
              </a:xfrm>
              <a:blipFill rotWithShape="0">
                <a:blip r:embed="rId2"/>
                <a:stretch>
                  <a:fillRect l="-1860" t="-1667"/>
                </a:stretch>
              </a:blipFill>
            </p:spPr>
            <p:txBody>
              <a:bodyPr/>
              <a:lstStyle/>
              <a:p>
                <a:r>
                  <a:rPr lang="en-US">
                    <a:noFill/>
                  </a:rPr>
                  <a:t> </a:t>
                </a:r>
              </a:p>
            </p:txBody>
          </p:sp>
        </mc:Fallback>
      </mc:AlternateContent>
    </p:spTree>
    <p:extLst>
      <p:ext uri="{BB962C8B-B14F-4D97-AF65-F5344CB8AC3E}">
        <p14:creationId xmlns:p14="http://schemas.microsoft.com/office/powerpoint/2010/main" val="133710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&amp; Goals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normAutofit/>
              </a:bodyPr>
              <a:lstStyle/>
              <a:p>
                <a:pPr>
                  <a:buFont typeface="Arial" charset="0"/>
                  <a:buChar char="•"/>
                </a:pPr>
                <a:r>
                  <a:rPr lang="en-US" dirty="0" smtClean="0"/>
                  <a:t> There is a lot of notation and vocabulary involved in linear regression</a:t>
                </a:r>
                <a:endParaRPr lang="en-US" dirty="0"/>
              </a:p>
              <a:p>
                <a:pPr>
                  <a:buFont typeface="Arial" charset="0"/>
                  <a:buChar char="•"/>
                </a:pPr>
                <a:r>
                  <a:rPr lang="en-US" dirty="0" smtClean="0"/>
                  <a:t> The core goal behind simple linear regression is estimate a relationship between </a:t>
                </a:r>
              </a:p>
              <a:p>
                <a:pPr lvl="1">
                  <a:buFont typeface="Arial" charset="0"/>
                  <a:buChar char="•"/>
                </a:pPr>
                <a:r>
                  <a:rPr lang="en-US" sz="2000" dirty="0" smtClean="0"/>
                  <a:t>an input known as the </a:t>
                </a:r>
                <a:r>
                  <a:rPr lang="en-US" sz="2000" b="1" u="sng" cap="small" dirty="0" smtClean="0">
                    <a:solidFill>
                      <a:srgbClr val="FF0000"/>
                    </a:solidFill>
                  </a:rPr>
                  <a:t>explanatory variable</a:t>
                </a:r>
                <a:r>
                  <a:rPr lang="en-US" sz="2000" dirty="0" smtClean="0"/>
                  <a:t> and..</a:t>
                </a:r>
              </a:p>
              <a:p>
                <a:pPr lvl="1">
                  <a:buFont typeface="Arial" charset="0"/>
                  <a:buChar char="•"/>
                </a:pPr>
                <a:r>
                  <a:rPr lang="en-US" sz="2000" dirty="0" smtClean="0"/>
                  <a:t>another measurement known as the </a:t>
                </a:r>
                <a:r>
                  <a:rPr lang="en-US" sz="2000" b="1" u="sng" cap="small" dirty="0" smtClean="0">
                    <a:solidFill>
                      <a:srgbClr val="FF0000"/>
                    </a:solidFill>
                  </a:rPr>
                  <a:t>response variable</a:t>
                </a:r>
                <a:endParaRPr lang="en-US" sz="2000" dirty="0" smtClean="0"/>
              </a:p>
              <a:p>
                <a:pPr>
                  <a:buFont typeface="Arial" charset="0"/>
                  <a:buChar char="•"/>
                </a:pPr>
                <a:r>
                  <a:rPr lang="en-US" b="1" dirty="0" smtClean="0"/>
                  <a:t>Etymology: </a:t>
                </a:r>
              </a:p>
              <a:p>
                <a:pPr lvl="1">
                  <a:buFont typeface="Arial" charset="0"/>
                  <a:buChar char="•"/>
                </a:pPr>
                <a:r>
                  <a:rPr lang="en-US" sz="2000" b="1" dirty="0" smtClean="0"/>
                  <a:t>Linear:</a:t>
                </a:r>
                <a:r>
                  <a:rPr lang="en-US" sz="2000" dirty="0" smtClean="0"/>
                  <a:t> We model this relationship as linear for simplicity and interpretability.  We must check this modeling assumption.</a:t>
                </a:r>
              </a:p>
              <a:p>
                <a:pPr lvl="1">
                  <a:buFont typeface="Arial" charset="0"/>
                  <a:buChar char="•"/>
                </a:pPr>
                <a:r>
                  <a:rPr lang="en-US" sz="2000" b="1" dirty="0" smtClean="0"/>
                  <a:t>Regression:</a:t>
                </a:r>
                <a:r>
                  <a:rPr lang="en-US" sz="2000" dirty="0" smtClean="0"/>
                  <a:t> Charles Darwin’s cousin, Francis Galton, studied heritability of traits.  He found that extra tall people tend to have less tall offspring and extra short people tend to have less short offspring </a:t>
                </a:r>
                <a14:m>
                  <m:oMath xmlns:m="http://schemas.openxmlformats.org/officeDocument/2006/math">
                    <m:r>
                      <a:rPr lang="en-US" sz="2000" b="0" i="0" smtClean="0">
                        <a:solidFill>
                          <a:srgbClr val="FF0000"/>
                        </a:solidFill>
                        <a:latin typeface="Cambria Math" charset="0"/>
                        <a:ea typeface="Cambria Math" charset="0"/>
                        <a:cs typeface="Cambria Math" charset="0"/>
                      </a:rPr>
                      <m:t>    </m:t>
                    </m:r>
                    <m:r>
                      <a:rPr lang="en-US" sz="2000" i="1" smtClean="0">
                        <a:solidFill>
                          <a:srgbClr val="FF0000"/>
                        </a:solidFill>
                        <a:latin typeface="Cambria Math" charset="0"/>
                        <a:ea typeface="Cambria Math" charset="0"/>
                        <a:cs typeface="Cambria Math" charset="0"/>
                      </a:rPr>
                      <m:t>→</m:t>
                    </m:r>
                  </m:oMath>
                </a14:m>
                <a:r>
                  <a:rPr lang="en-US" sz="2000" dirty="0" smtClean="0"/>
                  <a:t> </a:t>
                </a:r>
                <a:r>
                  <a:rPr lang="en-US" sz="2000" dirty="0" smtClean="0">
                    <a:solidFill>
                      <a:srgbClr val="FF0000"/>
                    </a:solidFill>
                  </a:rPr>
                  <a:t>Regression</a:t>
                </a:r>
              </a:p>
              <a:p>
                <a:pPr>
                  <a:buFont typeface="Arial" charset="0"/>
                  <a:buChar char="•"/>
                </a:pPr>
                <a:endParaRPr lang="en-US" dirty="0"/>
              </a:p>
              <a:p>
                <a:pPr>
                  <a:buFont typeface="Arial"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1939" t="-1497" r="-2262" b="-952"/>
                </a:stretch>
              </a:blipFill>
            </p:spPr>
            <p:txBody>
              <a:bodyPr/>
              <a:lstStyle/>
              <a:p>
                <a:r>
                  <a:rPr lang="en-US">
                    <a:noFill/>
                  </a:rPr>
                  <a:t> </a:t>
                </a:r>
              </a:p>
            </p:txBody>
          </p:sp>
        </mc:Fallback>
      </mc:AlternateContent>
    </p:spTree>
    <p:extLst>
      <p:ext uri="{BB962C8B-B14F-4D97-AF65-F5344CB8AC3E}">
        <p14:creationId xmlns:p14="http://schemas.microsoft.com/office/powerpoint/2010/main" val="1738383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 for the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normAutofit/>
              </a:bodyPr>
              <a:lstStyle/>
              <a:p>
                <a:pPr>
                  <a:buFont typeface="Arial" charset="0"/>
                  <a:buChar char="•"/>
                </a:pPr>
                <a14:m>
                  <m:oMath xmlns:m="http://schemas.openxmlformats.org/officeDocument/2006/math">
                    <m:r>
                      <a:rPr lang="en-US" b="0" i="1" smtClean="0">
                        <a:latin typeface="Cambria Math" charset="0"/>
                      </a:rPr>
                      <m:t> </m:t>
                    </m:r>
                    <m:r>
                      <a:rPr lang="en-US" b="0" i="1" smtClean="0">
                        <a:latin typeface="Cambria Math" charset="0"/>
                      </a:rPr>
                      <m:t>𝑌</m:t>
                    </m:r>
                  </m:oMath>
                </a14:m>
                <a:r>
                  <a:rPr lang="en-US" dirty="0" smtClean="0"/>
                  <a:t> is the response variable</a:t>
                </a:r>
              </a:p>
              <a:p>
                <a:pPr>
                  <a:buFont typeface="Arial" charset="0"/>
                  <a:buChar char="•"/>
                </a:pPr>
                <a:r>
                  <a:rPr lang="en-US" b="0" dirty="0" smtClean="0"/>
                  <a:t> </a:t>
                </a:r>
                <a14:m>
                  <m:oMath xmlns:m="http://schemas.openxmlformats.org/officeDocument/2006/math">
                    <m:r>
                      <a:rPr lang="en-US" b="0" i="1" smtClean="0">
                        <a:latin typeface="Cambria Math" charset="0"/>
                      </a:rPr>
                      <m:t>𝑋</m:t>
                    </m:r>
                  </m:oMath>
                </a14:m>
                <a:r>
                  <a:rPr lang="en-US" dirty="0" smtClean="0"/>
                  <a:t> is the explanatory variable</a:t>
                </a:r>
              </a:p>
              <a:p>
                <a:pPr>
                  <a:buFont typeface="Arial" charset="0"/>
                  <a:buChar char="•"/>
                </a:pPr>
                <a:r>
                  <a:rPr lang="en-US" b="0" dirty="0" smtClean="0">
                    <a:ea typeface="Cambria Math" charset="0"/>
                    <a:cs typeface="Cambria Math" charset="0"/>
                  </a:rPr>
                  <a:t> </a:t>
                </a:r>
                <a14:m>
                  <m:oMath xmlns:m="http://schemas.openxmlformats.org/officeDocument/2006/math">
                    <m:r>
                      <a:rPr lang="en-US" b="0"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𝑌</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𝑋</m:t>
                    </m:r>
                    <m:r>
                      <a:rPr lang="en-US" b="0" i="1" smtClean="0">
                        <a:latin typeface="Cambria Math" charset="0"/>
                        <a:ea typeface="Cambria Math" charset="0"/>
                        <a:cs typeface="Cambria Math" charset="0"/>
                      </a:rPr>
                      <m:t>}</m:t>
                    </m:r>
                  </m:oMath>
                </a14:m>
                <a:r>
                  <a:rPr lang="en-US" dirty="0" smtClean="0"/>
                  <a:t> is the “mean of </a:t>
                </a:r>
                <a14:m>
                  <m:oMath xmlns:m="http://schemas.openxmlformats.org/officeDocument/2006/math">
                    <m:r>
                      <a:rPr lang="en-US" i="1">
                        <a:latin typeface="Cambria Math" charset="0"/>
                      </a:rPr>
                      <m:t>𝑌</m:t>
                    </m:r>
                  </m:oMath>
                </a14:m>
                <a:r>
                  <a:rPr lang="en-US" dirty="0" smtClean="0"/>
                  <a:t> as a function of </a:t>
                </a:r>
                <a14:m>
                  <m:oMath xmlns:m="http://schemas.openxmlformats.org/officeDocument/2006/math">
                    <m:r>
                      <a:rPr lang="en-US" i="1">
                        <a:latin typeface="Cambria Math" charset="0"/>
                      </a:rPr>
                      <m:t>𝑋</m:t>
                    </m:r>
                  </m:oMath>
                </a14:m>
                <a:r>
                  <a:rPr lang="en-US" dirty="0" smtClean="0"/>
                  <a:t>”</a:t>
                </a:r>
              </a:p>
              <a:p>
                <a:endParaRPr lang="en-US" dirty="0"/>
              </a:p>
              <a:p>
                <a:r>
                  <a:rPr lang="en-US" dirty="0" smtClean="0"/>
                  <a:t>For Simple Linear Regression (SLR), we write this mean as</a:t>
                </a:r>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b="0" i="1" smtClean="0">
                        <a:latin typeface="Cambria Math" charset="0"/>
                        <a:ea typeface="Cambria Math" charset="0"/>
                        <a:cs typeface="Cambria Math" charset="0"/>
                      </a:rPr>
                      <m:t>= </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 </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1</m:t>
                        </m:r>
                      </m:sub>
                    </m:sSub>
                    <m:r>
                      <a:rPr lang="en-US" b="0" i="1" smtClean="0">
                        <a:latin typeface="Cambria Math" charset="0"/>
                        <a:ea typeface="Cambria Math" charset="0"/>
                        <a:cs typeface="Cambria Math" charset="0"/>
                      </a:rPr>
                      <m:t>𝑋</m:t>
                    </m:r>
                  </m:oMath>
                </a14:m>
                <a:endParaRPr lang="en-US" dirty="0" smtClean="0"/>
              </a:p>
              <a:p>
                <a:pPr>
                  <a:buFont typeface="Arial" charset="0"/>
                  <a:buChar char="•"/>
                </a:pPr>
                <a:r>
                  <a:rPr lang="en-US" dirty="0" smtClean="0">
                    <a:ea typeface="Cambria Math" charset="0"/>
                    <a:cs typeface="Cambria Math" charset="0"/>
                  </a:rPr>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oMath>
                </a14:m>
                <a:r>
                  <a:rPr lang="en-US" dirty="0" smtClean="0"/>
                  <a:t> has the same </a:t>
                </a:r>
                <a:r>
                  <a:rPr lang="en-US" b="1" dirty="0" smtClean="0"/>
                  <a:t>units</a:t>
                </a:r>
                <a:r>
                  <a:rPr lang="en-US" dirty="0" smtClean="0"/>
                  <a:t> as </a:t>
                </a:r>
                <a14:m>
                  <m:oMath xmlns:m="http://schemas.openxmlformats.org/officeDocument/2006/math">
                    <m:r>
                      <a:rPr lang="en-US" i="1">
                        <a:latin typeface="Cambria Math" charset="0"/>
                        <a:ea typeface="Cambria Math" charset="0"/>
                        <a:cs typeface="Cambria Math" charset="0"/>
                      </a:rPr>
                      <m:t>𝑌</m:t>
                    </m:r>
                    <m:r>
                      <a:rPr lang="en-US" b="0" i="1" smtClean="0">
                        <a:latin typeface="Cambria Math" charset="0"/>
                        <a:ea typeface="Cambria Math" charset="0"/>
                        <a:cs typeface="Cambria Math" charset="0"/>
                      </a:rPr>
                      <m:t> </m:t>
                    </m:r>
                  </m:oMath>
                </a14:m>
                <a:endParaRPr lang="en-US" b="0" dirty="0" smtClean="0">
                  <a:ea typeface="Cambria Math" charset="0"/>
                  <a:cs typeface="Cambria Math" charset="0"/>
                </a:endParaRPr>
              </a:p>
              <a:p>
                <a:r>
                  <a:rPr lang="en-US" dirty="0"/>
                  <a:t>(this is </a:t>
                </a:r>
                <a:r>
                  <a:rPr lang="en-US" dirty="0" smtClean="0"/>
                  <a:t>the </a:t>
                </a:r>
                <a:r>
                  <a:rPr lang="en-US" dirty="0" smtClean="0">
                    <a:solidFill>
                      <a:srgbClr val="FF0000"/>
                    </a:solidFill>
                  </a:rPr>
                  <a:t>intercept</a:t>
                </a:r>
                <a:r>
                  <a:rPr lang="en-US" dirty="0" smtClean="0"/>
                  <a:t>)</a:t>
                </a:r>
              </a:p>
              <a:p>
                <a:pPr>
                  <a:buFont typeface="Arial" charset="0"/>
                  <a:buChar char="•"/>
                </a:pPr>
                <a:r>
                  <a:rPr lang="en-US" dirty="0" smtClean="0">
                    <a:ea typeface="Cambria Math" charset="0"/>
                    <a:cs typeface="Cambria Math" charset="0"/>
                  </a:rPr>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smtClean="0"/>
                  <a:t> has the same </a:t>
                </a:r>
                <a:r>
                  <a:rPr lang="en-US" b="1" dirty="0" smtClean="0"/>
                  <a:t>units</a:t>
                </a:r>
                <a:r>
                  <a:rPr lang="en-US" dirty="0" smtClean="0"/>
                  <a:t> as </a:t>
                </a:r>
                <a14:m>
                  <m:oMath xmlns:m="http://schemas.openxmlformats.org/officeDocument/2006/math">
                    <m:r>
                      <a:rPr lang="en-US" i="1">
                        <a:latin typeface="Cambria Math" charset="0"/>
                        <a:ea typeface="Cambria Math" charset="0"/>
                        <a:cs typeface="Cambria Math" charset="0"/>
                      </a:rPr>
                      <m:t>𝑌</m:t>
                    </m:r>
                  </m:oMath>
                </a14:m>
                <a:r>
                  <a:rPr lang="en-US" dirty="0" smtClean="0"/>
                  <a:t>/</a:t>
                </a:r>
                <a:r>
                  <a:rPr lang="en-US" dirty="0"/>
                  <a:t> </a:t>
                </a:r>
                <a14:m>
                  <m:oMath xmlns:m="http://schemas.openxmlformats.org/officeDocument/2006/math">
                    <m:r>
                      <a:rPr lang="en-US" i="1">
                        <a:latin typeface="Cambria Math" charset="0"/>
                      </a:rPr>
                      <m:t>𝑋</m:t>
                    </m:r>
                  </m:oMath>
                </a14:m>
                <a:endParaRPr lang="en-US" dirty="0" smtClean="0"/>
              </a:p>
              <a:p>
                <a:r>
                  <a:rPr lang="en-US" dirty="0" smtClean="0"/>
                  <a:t>(this is a </a:t>
                </a:r>
                <a:r>
                  <a:rPr lang="en-US" dirty="0" smtClean="0">
                    <a:solidFill>
                      <a:srgbClr val="FF0000"/>
                    </a:solidFill>
                  </a:rPr>
                  <a:t>rate</a:t>
                </a:r>
                <a:r>
                  <a:rPr lang="en-US" dirty="0" smtClean="0"/>
                  <a:t> or </a:t>
                </a:r>
                <a:r>
                  <a:rPr lang="en-US" dirty="0" smtClean="0">
                    <a:solidFill>
                      <a:srgbClr val="FF0000"/>
                    </a:solidFill>
                  </a:rPr>
                  <a:t>slope</a:t>
                </a:r>
                <a:r>
                  <a:rPr lang="en-US" dirty="0" smtClean="0"/>
                  <a:t>)</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2019" t="-9660" b="-1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652322" y="4419600"/>
                <a:ext cx="4517911" cy="2585323"/>
              </a:xfrm>
              <a:prstGeom prst="rect">
                <a:avLst/>
              </a:prstGeom>
              <a:noFill/>
            </p:spPr>
            <p:txBody>
              <a:bodyPr wrap="square" rtlCol="0">
                <a:spAutoFit/>
              </a:bodyPr>
              <a:lstStyle/>
              <a:p>
                <a:r>
                  <a:rPr lang="en-US" b="1" dirty="0" smtClean="0"/>
                  <a:t>Example:</a:t>
                </a:r>
                <a:r>
                  <a:rPr lang="en-US" dirty="0" smtClean="0"/>
                  <a:t> </a:t>
                </a:r>
                <a14:m>
                  <m:oMath xmlns:m="http://schemas.openxmlformats.org/officeDocument/2006/math">
                    <m:r>
                      <a:rPr lang="en-US" i="1">
                        <a:latin typeface="Cambria Math" charset="0"/>
                      </a:rPr>
                      <m:t>𝑌</m:t>
                    </m:r>
                  </m:oMath>
                </a14:m>
                <a:r>
                  <a:rPr lang="en-US" dirty="0" smtClean="0"/>
                  <a:t> (deaths per million) is mortality from skin cancer in a state &amp; </a:t>
                </a:r>
                <a14:m>
                  <m:oMath xmlns:m="http://schemas.openxmlformats.org/officeDocument/2006/math">
                    <m:r>
                      <a:rPr lang="en-US" i="1">
                        <a:latin typeface="Cambria Math" charset="0"/>
                      </a:rPr>
                      <m:t>𝑋</m:t>
                    </m:r>
                  </m:oMath>
                </a14:m>
                <a:r>
                  <a:rPr lang="en-US" dirty="0" smtClean="0"/>
                  <a:t> is state latitude (in degrees)</a:t>
                </a:r>
              </a:p>
              <a:p>
                <a:endParaRPr lang="en-US" dirty="0" smtClean="0"/>
              </a:p>
              <a:p>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oMath>
                </a14:m>
                <a:r>
                  <a:rPr lang="en-US" dirty="0"/>
                  <a:t> </a:t>
                </a:r>
                <a:r>
                  <a:rPr lang="en-US" dirty="0" smtClean="0"/>
                  <a:t>is in deaths </a:t>
                </a:r>
                <a:r>
                  <a:rPr lang="en-US" dirty="0"/>
                  <a:t>per million</a:t>
                </a:r>
              </a:p>
              <a:p>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a:t> </a:t>
                </a:r>
                <a:r>
                  <a:rPr lang="en-US" dirty="0" smtClean="0"/>
                  <a:t>is in (deaths per million)/degrees</a:t>
                </a:r>
                <a:endParaRPr lang="en-US" dirty="0"/>
              </a:p>
              <a:p>
                <a:endParaRPr lang="en-US" dirty="0"/>
              </a:p>
              <a:p>
                <a:endParaRPr lang="en-US" dirty="0" smtClean="0"/>
              </a:p>
              <a:p>
                <a:r>
                  <a:rPr 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52322" y="4419600"/>
                <a:ext cx="4517911" cy="2585323"/>
              </a:xfrm>
              <a:prstGeom prst="rect">
                <a:avLst/>
              </a:prstGeom>
              <a:blipFill rotWithShape="0">
                <a:blip r:embed="rId3"/>
                <a:stretch>
                  <a:fillRect l="-1080" t="-1179" r="-810"/>
                </a:stretch>
              </a:blipFill>
            </p:spPr>
            <p:txBody>
              <a:bodyPr/>
              <a:lstStyle/>
              <a:p>
                <a:r>
                  <a:rPr lang="en-US">
                    <a:noFill/>
                  </a:rPr>
                  <a:t> </a:t>
                </a:r>
              </a:p>
            </p:txBody>
          </p:sp>
        </mc:Fallback>
      </mc:AlternateContent>
    </p:spTree>
    <p:extLst>
      <p:ext uri="{BB962C8B-B14F-4D97-AF65-F5344CB8AC3E}">
        <p14:creationId xmlns:p14="http://schemas.microsoft.com/office/powerpoint/2010/main" val="5024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1011982"/>
            <a:ext cx="6131367" cy="52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Assumptions</a:t>
            </a:r>
            <a:endParaRPr lang="en-US" dirty="0"/>
          </a:p>
        </p:txBody>
      </p:sp>
      <p:pic>
        <p:nvPicPr>
          <p:cNvPr id="5" name="Picture 4" descr="http://farm1.static.flickr.com/144/398165839_238a480763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4251289"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1194686" y="3781481"/>
            <a:ext cx="872295" cy="472133"/>
          </a:xfrm>
          <a:prstGeom prst="rect">
            <a:avLst/>
          </a:prstGeom>
        </p:spPr>
      </p:pic>
      <p:sp>
        <p:nvSpPr>
          <p:cNvPr id="7" name="Left Brace 6"/>
          <p:cNvSpPr/>
          <p:nvPr/>
        </p:nvSpPr>
        <p:spPr>
          <a:xfrm>
            <a:off x="1472495" y="3850511"/>
            <a:ext cx="143595" cy="3092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2543119" y="3137786"/>
            <a:ext cx="872295" cy="472133"/>
          </a:xfrm>
          <a:prstGeom prst="rect">
            <a:avLst/>
          </a:prstGeom>
        </p:spPr>
      </p:pic>
      <p:pic>
        <p:nvPicPr>
          <p:cNvPr id="12" name="Picture 11"/>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3419419" y="2661091"/>
            <a:ext cx="872295" cy="472133"/>
          </a:xfrm>
          <a:prstGeom prst="rect">
            <a:avLst/>
          </a:prstGeom>
        </p:spPr>
      </p:pic>
      <p:pic>
        <p:nvPicPr>
          <p:cNvPr id="13" name="Picture 12"/>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1831726" y="3487521"/>
            <a:ext cx="872295" cy="472133"/>
          </a:xfrm>
          <a:prstGeom prst="rect">
            <a:avLst/>
          </a:prstGeom>
        </p:spPr>
      </p:pic>
      <p:cxnSp>
        <p:nvCxnSpPr>
          <p:cNvPr id="10" name="Straight Arrow Connector 9"/>
          <p:cNvCxnSpPr/>
          <p:nvPr/>
        </p:nvCxnSpPr>
        <p:spPr>
          <a:xfrm flipH="1" flipV="1">
            <a:off x="2345982" y="3886200"/>
            <a:ext cx="2745456" cy="114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691219" y="3234638"/>
            <a:ext cx="1400219" cy="180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2"/>
          </p:cNvCxnSpPr>
          <p:nvPr/>
        </p:nvCxnSpPr>
        <p:spPr>
          <a:xfrm flipH="1" flipV="1">
            <a:off x="2031807" y="3723588"/>
            <a:ext cx="3014693" cy="1640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335374" y="3115109"/>
            <a:ext cx="1711126" cy="224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2803477" y="3211183"/>
            <a:ext cx="143595" cy="3092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p:cNvCxnSpPr/>
          <p:nvPr/>
        </p:nvCxnSpPr>
        <p:spPr>
          <a:xfrm flipH="1" flipV="1">
            <a:off x="1524000" y="4009359"/>
            <a:ext cx="3567438" cy="1705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919657" y="3333306"/>
            <a:ext cx="2159123" cy="238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4319" y="5427672"/>
            <a:ext cx="3288081" cy="923330"/>
          </a:xfrm>
          <a:prstGeom prst="rect">
            <a:avLst/>
          </a:prstGeom>
          <a:noFill/>
        </p:spPr>
        <p:txBody>
          <a:bodyPr wrap="square" rtlCol="0">
            <a:spAutoFit/>
          </a:bodyPr>
          <a:lstStyle/>
          <a:p>
            <a:r>
              <a:rPr lang="en-US" dirty="0" smtClean="0"/>
              <a:t>There is an NBA salary cap &amp;</a:t>
            </a:r>
          </a:p>
          <a:p>
            <a:r>
              <a:rPr lang="en-US" dirty="0" smtClean="0"/>
              <a:t>only so many points can be scored in a game…</a:t>
            </a:r>
            <a:endParaRPr lang="en-US" dirty="0"/>
          </a:p>
        </p:txBody>
      </p:sp>
      <p:cxnSp>
        <p:nvCxnSpPr>
          <p:cNvPr id="32" name="Straight Arrow Connector 31"/>
          <p:cNvCxnSpPr/>
          <p:nvPr/>
        </p:nvCxnSpPr>
        <p:spPr>
          <a:xfrm flipH="1" flipV="1">
            <a:off x="3581400" y="5867400"/>
            <a:ext cx="1510038" cy="1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88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7" grpId="0" animBg="1"/>
      <p:bldP spid="27" grpId="1"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Assumption Checking</a:t>
            </a:r>
            <a:endParaRPr lang="en-US" dirty="0"/>
          </a:p>
        </p:txBody>
      </p:sp>
    </p:spTree>
    <p:extLst>
      <p:ext uri="{BB962C8B-B14F-4D97-AF65-F5344CB8AC3E}">
        <p14:creationId xmlns:p14="http://schemas.microsoft.com/office/powerpoint/2010/main" val="1552888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677" name="Text Box 5"/>
              <p:cNvSpPr txBox="1">
                <a:spLocks noChangeArrowheads="1"/>
              </p:cNvSpPr>
              <p:nvPr/>
            </p:nvSpPr>
            <p:spPr bwMode="auto">
              <a:xfrm>
                <a:off x="795478" y="3101327"/>
                <a:ext cx="8189903"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50000"/>
                  </a:spcBef>
                  <a:buNone/>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𝜇</m:t>
                      </m:r>
                      <m:d>
                        <m:dPr>
                          <m:begChr m:val="{"/>
                          <m:endChr m:val="}"/>
                          <m:ctrlPr>
                            <a:rPr lang="en-US" sz="2000" i="1">
                              <a:latin typeface="Cambria Math" charset="0"/>
                              <a:ea typeface="Cambria Math" charset="0"/>
                              <a:cs typeface="Cambria Math" charset="0"/>
                            </a:rPr>
                          </m:ctrlPr>
                        </m:dPr>
                        <m:e>
                          <m:r>
                            <a:rPr lang="en-US" sz="2000" i="1">
                              <a:latin typeface="Cambria Math" charset="0"/>
                              <a:ea typeface="Cambria Math" charset="0"/>
                              <a:cs typeface="Cambria Math" charset="0"/>
                            </a:rPr>
                            <m:t>𝑌</m:t>
                          </m:r>
                        </m:e>
                        <m:e>
                          <m:r>
                            <a:rPr lang="en-US" sz="2000" i="1">
                              <a:latin typeface="Cambria Math" charset="0"/>
                              <a:ea typeface="Cambria Math" charset="0"/>
                              <a:cs typeface="Cambria Math" charset="0"/>
                            </a:rPr>
                            <m:t>𝑋</m:t>
                          </m:r>
                        </m:e>
                      </m:d>
                      <m:r>
                        <a:rPr lang="en-US" sz="2000" i="1">
                          <a:latin typeface="Cambria Math" charset="0"/>
                          <a:ea typeface="Cambria Math" charset="0"/>
                          <a:cs typeface="Cambria Math" charset="0"/>
                        </a:rPr>
                        <m:t>= </m:t>
                      </m:r>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𝛽</m:t>
                          </m:r>
                        </m:e>
                        <m:sub>
                          <m:r>
                            <a:rPr lang="en-US" sz="2000" i="1">
                              <a:latin typeface="Cambria Math" charset="0"/>
                              <a:ea typeface="Cambria Math" charset="0"/>
                              <a:cs typeface="Cambria Math" charset="0"/>
                            </a:rPr>
                            <m:t>0</m:t>
                          </m:r>
                        </m:sub>
                      </m:sSub>
                      <m:r>
                        <a:rPr lang="en-US" sz="2000" i="1">
                          <a:latin typeface="Cambria Math" charset="0"/>
                          <a:ea typeface="Cambria Math" charset="0"/>
                          <a:cs typeface="Cambria Math" charset="0"/>
                        </a:rPr>
                        <m:t>+ </m:t>
                      </m:r>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𝛽</m:t>
                          </m:r>
                        </m:e>
                        <m:sub>
                          <m:r>
                            <a:rPr lang="en-US" sz="2000" i="1">
                              <a:latin typeface="Cambria Math" charset="0"/>
                              <a:ea typeface="Cambria Math" charset="0"/>
                              <a:cs typeface="Cambria Math" charset="0"/>
                            </a:rPr>
                            <m:t>1</m:t>
                          </m:r>
                        </m:sub>
                      </m:sSub>
                      <m:r>
                        <a:rPr lang="en-US" sz="2000" i="1">
                          <a:latin typeface="Cambria Math" charset="0"/>
                          <a:ea typeface="Cambria Math" charset="0"/>
                          <a:cs typeface="Cambria Math" charset="0"/>
                        </a:rPr>
                        <m:t>𝑋</m:t>
                      </m:r>
                      <m:r>
                        <a:rPr lang="en-US" sz="2000" b="0" i="1" smtClean="0">
                          <a:latin typeface="Cambria Math" charset="0"/>
                          <a:ea typeface="Cambria Math" charset="0"/>
                          <a:cs typeface="Cambria Math" charset="0"/>
                        </a:rPr>
                        <m:t> </m:t>
                      </m:r>
                      <m:r>
                        <a:rPr lang="is-IS" sz="2000" i="1" smtClean="0">
                          <a:latin typeface="Cambria Math" charset="0"/>
                          <a:ea typeface="Cambria Math" charset="0"/>
                          <a:cs typeface="Cambria Math" charset="0"/>
                        </a:rPr>
                        <m:t>→</m:t>
                      </m:r>
                      <m:r>
                        <a:rPr lang="en-US" sz="2000" i="1">
                          <a:latin typeface="Cambria Math" charset="0"/>
                          <a:ea typeface="Cambria Math" charset="0"/>
                          <a:cs typeface="Cambria Math" charset="0"/>
                        </a:rPr>
                        <m:t>𝜇</m:t>
                      </m:r>
                      <m:d>
                        <m:dPr>
                          <m:begChr m:val="{"/>
                          <m:endChr m:val="}"/>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𝐺𝑟𝑜𝑠𝑠</m:t>
                          </m:r>
                        </m:e>
                        <m:e>
                          <m:r>
                            <a:rPr lang="en-US" sz="2000" b="0" i="1" smtClean="0">
                              <a:latin typeface="Cambria Math" charset="0"/>
                              <a:ea typeface="Cambria Math" charset="0"/>
                              <a:cs typeface="Cambria Math" charset="0"/>
                            </a:rPr>
                            <m:t>𝐵𝑢𝑑𝑔𝑒𝑡</m:t>
                          </m:r>
                        </m:e>
                      </m:d>
                      <m:r>
                        <a:rPr lang="en-US" sz="2000" i="1">
                          <a:latin typeface="Cambria Math" charset="0"/>
                          <a:ea typeface="Cambria Math" charset="0"/>
                          <a:cs typeface="Cambria Math" charset="0"/>
                        </a:rPr>
                        <m:t>= </m:t>
                      </m:r>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𝛽</m:t>
                          </m:r>
                        </m:e>
                        <m:sub>
                          <m:r>
                            <a:rPr lang="en-US" sz="2000" i="1">
                              <a:latin typeface="Cambria Math" charset="0"/>
                              <a:ea typeface="Cambria Math" charset="0"/>
                              <a:cs typeface="Cambria Math" charset="0"/>
                            </a:rPr>
                            <m:t>0</m:t>
                          </m:r>
                        </m:sub>
                      </m:sSub>
                      <m:r>
                        <a:rPr lang="en-US" sz="2000" i="1">
                          <a:latin typeface="Cambria Math" charset="0"/>
                          <a:ea typeface="Cambria Math" charset="0"/>
                          <a:cs typeface="Cambria Math" charset="0"/>
                        </a:rPr>
                        <m:t>+ </m:t>
                      </m:r>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𝛽</m:t>
                          </m:r>
                        </m:e>
                        <m:sub>
                          <m:r>
                            <a:rPr lang="en-US" sz="2000" i="1">
                              <a:latin typeface="Cambria Math" charset="0"/>
                              <a:ea typeface="Cambria Math" charset="0"/>
                              <a:cs typeface="Cambria Math" charset="0"/>
                            </a:rPr>
                            <m:t>1</m:t>
                          </m:r>
                        </m:sub>
                      </m:sSub>
                      <m:r>
                        <a:rPr lang="en-US" sz="2000" b="0" i="1" smtClean="0">
                          <a:latin typeface="Cambria Math" charset="0"/>
                          <a:ea typeface="Cambria Math" charset="0"/>
                          <a:cs typeface="Cambria Math" charset="0"/>
                        </a:rPr>
                        <m:t>𝐵𝑢𝑑𝑔𝑒𝑡</m:t>
                      </m:r>
                    </m:oMath>
                  </m:oMathPara>
                </a14:m>
                <a:endParaRPr lang="en-US" altLang="en-US" sz="2000" dirty="0"/>
              </a:p>
            </p:txBody>
          </p:sp>
        </mc:Choice>
        <mc:Fallback>
          <p:sp>
            <p:nvSpPr>
              <p:cNvPr id="28677" name="Text Box 5"/>
              <p:cNvSpPr txBox="1">
                <a:spLocks noRot="1" noChangeAspect="1" noMove="1" noResize="1" noEditPoints="1" noAdjustHandles="1" noChangeArrowheads="1" noChangeShapeType="1" noTextEdit="1"/>
              </p:cNvSpPr>
              <p:nvPr/>
            </p:nvSpPr>
            <p:spPr bwMode="auto">
              <a:xfrm>
                <a:off x="795478" y="3101327"/>
                <a:ext cx="8189903" cy="400110"/>
              </a:xfrm>
              <a:prstGeom prst="rect">
                <a:avLst/>
              </a:prstGeom>
              <a:blipFill rotWithShape="0">
                <a:blip r:embed="rId2"/>
                <a:stretch>
                  <a:fillRect t="-98462" b="-1307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970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1821243"/>
            <a:ext cx="6521034" cy="11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Linearity</a:t>
            </a:r>
            <a:endParaRPr lang="en-US" dirty="0"/>
          </a:p>
        </p:txBody>
      </p:sp>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63" y="3810000"/>
            <a:ext cx="3596641"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2960" y="4001103"/>
            <a:ext cx="5157887" cy="1015663"/>
          </a:xfrm>
          <a:prstGeom prst="rect">
            <a:avLst/>
          </a:prstGeom>
          <a:noFill/>
        </p:spPr>
        <p:txBody>
          <a:bodyPr wrap="none" rtlCol="0">
            <a:spAutoFit/>
          </a:bodyPr>
          <a:lstStyle/>
          <a:p>
            <a:r>
              <a:rPr lang="en-US" sz="2000" dirty="0" smtClean="0">
                <a:latin typeface="+mn-lt"/>
              </a:rPr>
              <a:t>Two types of potential violations:</a:t>
            </a:r>
          </a:p>
          <a:p>
            <a:pPr marL="342900" indent="-342900">
              <a:buFont typeface="Arial" charset="0"/>
              <a:buChar char="•"/>
            </a:pPr>
            <a:r>
              <a:rPr lang="en-US" sz="2000" dirty="0" smtClean="0">
                <a:latin typeface="+mn-lt"/>
              </a:rPr>
              <a:t>A (straight) line is inadequate for the data</a:t>
            </a:r>
          </a:p>
          <a:p>
            <a:pPr marL="342900" indent="-342900">
              <a:buFont typeface="Arial" charset="0"/>
              <a:buChar char="•"/>
            </a:pPr>
            <a:r>
              <a:rPr lang="en-US" sz="2000" dirty="0" smtClean="0">
                <a:latin typeface="+mn-lt"/>
              </a:rPr>
              <a:t>There exists some outliers (extreme points) </a:t>
            </a:r>
            <a:r>
              <a:rPr lang="en-US" dirty="0" smtClean="0"/>
              <a:t> </a:t>
            </a:r>
            <a:endParaRPr lang="en-US" dirty="0"/>
          </a:p>
        </p:txBody>
      </p:sp>
      <p:cxnSp>
        <p:nvCxnSpPr>
          <p:cNvPr id="6" name="Straight Arrow Connector 5"/>
          <p:cNvCxnSpPr/>
          <p:nvPr/>
        </p:nvCxnSpPr>
        <p:spPr>
          <a:xfrm flipV="1">
            <a:off x="5715000" y="4347684"/>
            <a:ext cx="2651760" cy="45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324600" y="5048289"/>
            <a:ext cx="2042160" cy="4381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rot="8214325">
            <a:off x="5948618" y="3371399"/>
            <a:ext cx="4313311" cy="1181998"/>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5715000" y="4495800"/>
            <a:ext cx="2057400" cy="520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792212" y="5545537"/>
                <a:ext cx="3507692" cy="369332"/>
              </a:xfrm>
              <a:prstGeom prst="rect">
                <a:avLst/>
              </a:prstGeom>
              <a:noFill/>
            </p:spPr>
            <p:txBody>
              <a:bodyPr wrap="none" rtlCol="0">
                <a:spAutoFit/>
              </a:bodyPr>
              <a:lstStyle/>
              <a:p>
                <a14:m>
                  <m:oMath xmlns:m="http://schemas.openxmlformats.org/officeDocument/2006/math">
                    <m:r>
                      <a:rPr lang="is-IS" i="1" smtClean="0">
                        <a:latin typeface="Cambria Math" charset="0"/>
                        <a:ea typeface="Cambria Math" charset="0"/>
                        <a:cs typeface="Cambria Math" charset="0"/>
                      </a:rPr>
                      <m:t>→</m:t>
                    </m:r>
                  </m:oMath>
                </a14:m>
                <a:r>
                  <a:rPr lang="en-US" dirty="0" smtClean="0"/>
                  <a:t> Misleading answers from SLR</a:t>
                </a:r>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92212" y="5545537"/>
                <a:ext cx="3507692" cy="369332"/>
              </a:xfrm>
              <a:prstGeom prst="rect">
                <a:avLst/>
              </a:prstGeom>
              <a:blipFill rotWithShape="0">
                <a:blip r:embed="rId5"/>
                <a:stretch>
                  <a:fillRect t="-10000" r="-522" b="-26667"/>
                </a:stretch>
              </a:blipFill>
            </p:spPr>
            <p:txBody>
              <a:bodyPr/>
              <a:lstStyle/>
              <a:p>
                <a:r>
                  <a:rPr lang="en-US">
                    <a:noFill/>
                  </a:rPr>
                  <a:t> </a:t>
                </a:r>
              </a:p>
            </p:txBody>
          </p:sp>
        </mc:Fallback>
      </mc:AlternateContent>
    </p:spTree>
    <p:extLst>
      <p:ext uri="{BB962C8B-B14F-4D97-AF65-F5344CB8AC3E}">
        <p14:creationId xmlns:p14="http://schemas.microsoft.com/office/powerpoint/2010/main" val="100139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7" name="Text Box 5"/>
              <p:cNvSpPr txBox="1">
                <a:spLocks noChangeArrowheads="1"/>
              </p:cNvSpPr>
              <p:nvPr/>
            </p:nvSpPr>
            <p:spPr bwMode="auto">
              <a:xfrm>
                <a:off x="792212" y="2141657"/>
                <a:ext cx="818990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50000"/>
                  </a:spcBef>
                  <a:buNone/>
                </a:pPr>
                <a14:m>
                  <m:oMathPara xmlns:m="http://schemas.openxmlformats.org/officeDocument/2006/math">
                    <m:oMathParaPr>
                      <m:jc m:val="centerGroup"/>
                    </m:oMathParaPr>
                    <m:oMath xmlns:m="http://schemas.openxmlformats.org/officeDocument/2006/math">
                      <m:r>
                        <a:rPr lang="en-US" sz="2400" i="1">
                          <a:latin typeface="Cambria Math" charset="0"/>
                          <a:ea typeface="Cambria Math" charset="0"/>
                          <a:cs typeface="Cambria Math" charset="0"/>
                        </a:rPr>
                        <m:t>𝜇</m:t>
                      </m:r>
                      <m:d>
                        <m:dPr>
                          <m:begChr m:val="{"/>
                          <m:endChr m:val="}"/>
                          <m:ctrlPr>
                            <a:rPr lang="en-US" sz="2400" i="1">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𝐺𝑟𝑜𝑠𝑠</m:t>
                          </m:r>
                        </m:e>
                        <m:e>
                          <m:r>
                            <a:rPr lang="en-US" sz="2400" b="0" i="1" smtClean="0">
                              <a:latin typeface="Cambria Math" charset="0"/>
                              <a:ea typeface="Cambria Math" charset="0"/>
                              <a:cs typeface="Cambria Math" charset="0"/>
                            </a:rPr>
                            <m:t>𝐵𝑢𝑑𝑔𝑒𝑡</m:t>
                          </m:r>
                        </m:e>
                      </m:d>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0</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r>
                        <a:rPr lang="en-US" sz="2400" b="0" i="1" smtClean="0">
                          <a:latin typeface="Cambria Math" charset="0"/>
                          <a:ea typeface="Cambria Math" charset="0"/>
                          <a:cs typeface="Cambria Math" charset="0"/>
                        </a:rPr>
                        <m:t>𝐵𝑢𝑑𝑔𝑒𝑡</m:t>
                      </m:r>
                    </m:oMath>
                  </m:oMathPara>
                </a14:m>
                <a:endParaRPr lang="en-US" altLang="en-US" sz="2400" dirty="0"/>
              </a:p>
            </p:txBody>
          </p:sp>
        </mc:Choice>
        <mc:Fallback xmlns="">
          <p:sp>
            <p:nvSpPr>
              <p:cNvPr id="28677" name="Text Box 5"/>
              <p:cNvSpPr txBox="1">
                <a:spLocks noRot="1" noChangeAspect="1" noMove="1" noResize="1" noEditPoints="1" noAdjustHandles="1" noChangeArrowheads="1" noChangeShapeType="1" noTextEdit="1"/>
              </p:cNvSpPr>
              <p:nvPr/>
            </p:nvSpPr>
            <p:spPr bwMode="auto">
              <a:xfrm>
                <a:off x="792212" y="2141657"/>
                <a:ext cx="8189903" cy="461665"/>
              </a:xfrm>
              <a:prstGeom prst="rect">
                <a:avLst/>
              </a:prstGeom>
              <a:blipFill rotWithShape="0">
                <a:blip r:embed="rId2"/>
                <a:stretch>
                  <a:fillRect t="-100000" b="-132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Linearity: Line is Inadequate</a:t>
            </a:r>
            <a:endParaRPr lang="en-US" dirty="0"/>
          </a:p>
        </p:txBody>
      </p:sp>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163" y="3810000"/>
            <a:ext cx="3596641"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792212" y="3577465"/>
                <a:ext cx="4434840" cy="923330"/>
              </a:xfrm>
              <a:prstGeom prst="rect">
                <a:avLst/>
              </a:prstGeom>
              <a:noFill/>
            </p:spPr>
            <p:txBody>
              <a:bodyPr wrap="square" rtlCol="0">
                <a:spAutoFit/>
              </a:bodyPr>
              <a:lstStyle/>
              <a:p>
                <a:r>
                  <a:rPr lang="en-US" b="1" dirty="0" smtClean="0"/>
                  <a:t>From our SLR model:</a:t>
                </a:r>
              </a:p>
              <a:p>
                <a:r>
                  <a:rPr lang="en-US" dirty="0" smtClean="0"/>
                  <a:t>A $1 change in budget is associated with a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smtClean="0"/>
                  <a:t> change in mean gross</a:t>
                </a:r>
              </a:p>
            </p:txBody>
          </p:sp>
        </mc:Choice>
        <mc:Fallback xmlns="">
          <p:sp>
            <p:nvSpPr>
              <p:cNvPr id="2" name="TextBox 1"/>
              <p:cNvSpPr txBox="1">
                <a:spLocks noRot="1" noChangeAspect="1" noMove="1" noResize="1" noEditPoints="1" noAdjustHandles="1" noChangeArrowheads="1" noChangeShapeType="1" noTextEdit="1"/>
              </p:cNvSpPr>
              <p:nvPr/>
            </p:nvSpPr>
            <p:spPr>
              <a:xfrm>
                <a:off x="792212" y="3577465"/>
                <a:ext cx="4434840" cy="923330"/>
              </a:xfrm>
              <a:prstGeom prst="rect">
                <a:avLst/>
              </a:prstGeom>
              <a:blipFill rotWithShape="0">
                <a:blip r:embed="rId4"/>
                <a:stretch>
                  <a:fillRect l="-1238" t="-3974" b="-9934"/>
                </a:stretch>
              </a:blipFill>
            </p:spPr>
            <p:txBody>
              <a:bodyPr/>
              <a:lstStyle/>
              <a:p>
                <a:r>
                  <a:rPr lang="en-US">
                    <a:noFill/>
                  </a:rPr>
                  <a:t> </a:t>
                </a:r>
              </a:p>
            </p:txBody>
          </p:sp>
        </mc:Fallback>
      </mc:AlternateContent>
      <p:sp>
        <p:nvSpPr>
          <p:cNvPr id="12" name="Arc 11"/>
          <p:cNvSpPr/>
          <p:nvPr/>
        </p:nvSpPr>
        <p:spPr>
          <a:xfrm rot="8214325">
            <a:off x="5948618" y="3371399"/>
            <a:ext cx="4313311" cy="1181998"/>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5715000" y="4495800"/>
            <a:ext cx="18288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 Box 5"/>
              <p:cNvSpPr txBox="1">
                <a:spLocks noChangeArrowheads="1"/>
              </p:cNvSpPr>
              <p:nvPr/>
            </p:nvSpPr>
            <p:spPr bwMode="auto">
              <a:xfrm>
                <a:off x="822960" y="3004846"/>
                <a:ext cx="8189903" cy="4959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50000"/>
                  </a:spcBef>
                  <a:buNone/>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𝜇</m:t>
                      </m:r>
                      <m:d>
                        <m:dPr>
                          <m:begChr m:val="{"/>
                          <m:endChr m:val="}"/>
                          <m:ctrlPr>
                            <a:rPr lang="en-US" sz="2400" i="1">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𝐺𝑟𝑜𝑠𝑠</m:t>
                          </m:r>
                        </m:e>
                        <m:e>
                          <m:r>
                            <a:rPr lang="en-US" sz="2400" b="0" i="1" smtClean="0">
                              <a:latin typeface="Cambria Math" charset="0"/>
                              <a:ea typeface="Cambria Math" charset="0"/>
                              <a:cs typeface="Cambria Math" charset="0"/>
                            </a:rPr>
                            <m:t>𝐵𝑢𝑑𝑔𝑒𝑡</m:t>
                          </m:r>
                        </m:e>
                      </m:d>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0</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sSup>
                        <m:sSupPr>
                          <m:ctrlPr>
                            <a:rPr lang="en-US" sz="2400" i="1" smtClean="0">
                              <a:latin typeface="Cambria Math" charset="0"/>
                              <a:ea typeface="Cambria Math" charset="0"/>
                              <a:cs typeface="Cambria Math" charset="0"/>
                            </a:rPr>
                          </m:ctrlPr>
                        </m:sSupPr>
                        <m:e>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𝐵𝑢𝑑𝑔𝑒𝑡</m:t>
                          </m:r>
                          <m:r>
                            <a:rPr lang="en-US" sz="2400" i="1">
                              <a:latin typeface="Cambria Math" charset="0"/>
                              <a:ea typeface="Cambria Math" charset="0"/>
                              <a:cs typeface="Cambria Math" charset="0"/>
                            </a:rPr>
                            <m:t> −55)</m:t>
                          </m:r>
                          <m:r>
                            <m:rPr>
                              <m:nor/>
                            </m:rPr>
                            <a:rPr lang="en-US" altLang="en-US" sz="2400" dirty="0"/>
                            <m:t> </m:t>
                          </m:r>
                        </m:e>
                        <m:sup>
                          <m:r>
                            <a:rPr lang="en-US" sz="2400" b="0" i="1" smtClean="0">
                              <a:latin typeface="Cambria Math" charset="0"/>
                              <a:ea typeface="Cambria Math" charset="0"/>
                              <a:cs typeface="Cambria Math" charset="0"/>
                            </a:rPr>
                            <m:t>2</m:t>
                          </m:r>
                        </m:sup>
                      </m:sSup>
                    </m:oMath>
                  </m:oMathPara>
                </a14:m>
                <a:endParaRPr lang="en-US" altLang="en-US" sz="2400" dirty="0"/>
              </a:p>
            </p:txBody>
          </p:sp>
        </mc:Choice>
        <mc:Fallback xmlns="">
          <p:sp>
            <p:nvSpPr>
              <p:cNvPr id="13" name="Text Box 5"/>
              <p:cNvSpPr txBox="1">
                <a:spLocks noRot="1" noChangeAspect="1" noMove="1" noResize="1" noEditPoints="1" noAdjustHandles="1" noChangeArrowheads="1" noChangeShapeType="1" noTextEdit="1"/>
              </p:cNvSpPr>
              <p:nvPr/>
            </p:nvSpPr>
            <p:spPr bwMode="auto">
              <a:xfrm>
                <a:off x="822960" y="3004846"/>
                <a:ext cx="8189903" cy="495905"/>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p:cNvSpPr txBox="1"/>
          <p:nvPr/>
        </p:nvSpPr>
        <p:spPr>
          <a:xfrm>
            <a:off x="822960" y="1769553"/>
            <a:ext cx="3493264" cy="369332"/>
          </a:xfrm>
          <a:prstGeom prst="rect">
            <a:avLst/>
          </a:prstGeom>
          <a:noFill/>
        </p:spPr>
        <p:txBody>
          <a:bodyPr wrap="none" rtlCol="0">
            <a:spAutoFit/>
          </a:bodyPr>
          <a:lstStyle/>
          <a:p>
            <a:r>
              <a:rPr lang="en-US" dirty="0" smtClean="0"/>
              <a:t>Simple </a:t>
            </a:r>
            <a:r>
              <a:rPr lang="en-US" dirty="0"/>
              <a:t>l</a:t>
            </a:r>
            <a:r>
              <a:rPr lang="en-US" dirty="0" smtClean="0"/>
              <a:t>inear regression model:</a:t>
            </a:r>
            <a:endParaRPr lang="en-US" dirty="0"/>
          </a:p>
        </p:txBody>
      </p:sp>
      <p:sp>
        <p:nvSpPr>
          <p:cNvPr id="14" name="TextBox 13"/>
          <p:cNvSpPr txBox="1"/>
          <p:nvPr/>
        </p:nvSpPr>
        <p:spPr>
          <a:xfrm>
            <a:off x="792212" y="2657087"/>
            <a:ext cx="3801169" cy="369332"/>
          </a:xfrm>
          <a:prstGeom prst="rect">
            <a:avLst/>
          </a:prstGeom>
          <a:noFill/>
        </p:spPr>
        <p:txBody>
          <a:bodyPr wrap="none" rtlCol="0">
            <a:spAutoFit/>
          </a:bodyPr>
          <a:lstStyle/>
          <a:p>
            <a:r>
              <a:rPr lang="en-US" dirty="0" smtClean="0"/>
              <a:t>Suppose the </a:t>
            </a:r>
            <a:r>
              <a:rPr lang="en-US" dirty="0"/>
              <a:t>t</a:t>
            </a:r>
            <a:r>
              <a:rPr lang="en-US" dirty="0" smtClean="0"/>
              <a:t>rue model is instead:</a:t>
            </a:r>
            <a:endParaRPr lang="en-US" dirty="0"/>
          </a:p>
        </p:txBody>
      </p:sp>
      <p:sp>
        <p:nvSpPr>
          <p:cNvPr id="17" name="TextBox 16"/>
          <p:cNvSpPr txBox="1"/>
          <p:nvPr/>
        </p:nvSpPr>
        <p:spPr>
          <a:xfrm>
            <a:off x="792212" y="4581435"/>
            <a:ext cx="4434840" cy="2031325"/>
          </a:xfrm>
          <a:prstGeom prst="rect">
            <a:avLst/>
          </a:prstGeom>
          <a:noFill/>
        </p:spPr>
        <p:txBody>
          <a:bodyPr wrap="square" rtlCol="0">
            <a:spAutoFit/>
          </a:bodyPr>
          <a:lstStyle/>
          <a:p>
            <a:r>
              <a:rPr lang="en-US" b="1" dirty="0" smtClean="0"/>
              <a:t>From the true (but unknown) model:</a:t>
            </a:r>
          </a:p>
          <a:p>
            <a:r>
              <a:rPr lang="en-US" dirty="0" smtClean="0"/>
              <a:t>For budgets less than $55 m., increasing the budget is associated with a </a:t>
            </a:r>
            <a:r>
              <a:rPr lang="en-US" dirty="0" smtClean="0">
                <a:solidFill>
                  <a:srgbClr val="FF0000"/>
                </a:solidFill>
              </a:rPr>
              <a:t>decrease</a:t>
            </a:r>
            <a:r>
              <a:rPr lang="en-US" dirty="0" smtClean="0"/>
              <a:t> in gross.</a:t>
            </a:r>
          </a:p>
          <a:p>
            <a:r>
              <a:rPr lang="en-US" dirty="0" smtClean="0"/>
              <a:t>Budgets greater </a:t>
            </a:r>
            <a:r>
              <a:rPr lang="en-US" dirty="0"/>
              <a:t>than $55 m</a:t>
            </a:r>
            <a:r>
              <a:rPr lang="en-US" dirty="0" smtClean="0"/>
              <a:t>. </a:t>
            </a:r>
            <a:r>
              <a:rPr lang="en-US" dirty="0"/>
              <a:t>is associated </a:t>
            </a:r>
            <a:r>
              <a:rPr lang="en-US"/>
              <a:t>with </a:t>
            </a:r>
            <a:r>
              <a:rPr lang="en-US" smtClean="0"/>
              <a:t>an </a:t>
            </a:r>
            <a:r>
              <a:rPr lang="en-US" dirty="0" smtClean="0">
                <a:solidFill>
                  <a:srgbClr val="FF0000"/>
                </a:solidFill>
              </a:rPr>
              <a:t>increase</a:t>
            </a:r>
            <a:r>
              <a:rPr lang="en-US" dirty="0" smtClean="0"/>
              <a:t> </a:t>
            </a:r>
            <a:r>
              <a:rPr lang="en-US" dirty="0"/>
              <a:t>in gross.</a:t>
            </a:r>
          </a:p>
          <a:p>
            <a:endParaRPr lang="en-US" dirty="0" smtClean="0"/>
          </a:p>
        </p:txBody>
      </p:sp>
    </p:spTree>
    <p:extLst>
      <p:ext uri="{BB962C8B-B14F-4D97-AF65-F5344CB8AC3E}">
        <p14:creationId xmlns:p14="http://schemas.microsoft.com/office/powerpoint/2010/main" val="15258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Linearity: Outliers</a:t>
            </a:r>
            <a:endParaRPr lang="en-US" dirty="0"/>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163" y="3810000"/>
            <a:ext cx="3596641"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822960" y="4001103"/>
                <a:ext cx="4738203" cy="2123658"/>
              </a:xfrm>
              <a:prstGeom prst="rect">
                <a:avLst/>
              </a:prstGeom>
              <a:noFill/>
            </p:spPr>
            <p:txBody>
              <a:bodyPr wrap="square" rtlCol="0">
                <a:spAutoFit/>
              </a:bodyPr>
              <a:lstStyle/>
              <a:p>
                <a:r>
                  <a:rPr lang="en-US" sz="2000" dirty="0" smtClean="0">
                    <a:latin typeface="+mn-lt"/>
                  </a:rPr>
                  <a:t>Outliers dramatically affect the estimated coefficients due to:</a:t>
                </a:r>
              </a:p>
              <a:p>
                <a:pPr marL="342900" indent="-342900">
                  <a:buFont typeface="Arial" charset="0"/>
                  <a:buChar char="•"/>
                </a:pPr>
                <a:r>
                  <a:rPr lang="en-US" sz="2000" dirty="0" smtClean="0">
                    <a:latin typeface="+mn-lt"/>
                  </a:rPr>
                  <a:t>The sample average </a:t>
                </a:r>
                <a14:m>
                  <m:oMath xmlns:m="http://schemas.openxmlformats.org/officeDocument/2006/math">
                    <m:acc>
                      <m:accPr>
                        <m:chr m:val="̅"/>
                        <m:ctrlPr>
                          <a:rPr lang="en-US" sz="2000" i="1" smtClean="0">
                            <a:latin typeface="Cambria Math" charset="0"/>
                          </a:rPr>
                        </m:ctrlPr>
                      </m:accPr>
                      <m:e>
                        <m:r>
                          <a:rPr lang="en-US" sz="2000" b="0" i="1" smtClean="0">
                            <a:latin typeface="Cambria Math" charset="0"/>
                          </a:rPr>
                          <m:t>𝑌</m:t>
                        </m:r>
                      </m:e>
                    </m:acc>
                  </m:oMath>
                </a14:m>
                <a:r>
                  <a:rPr lang="en-US" dirty="0" smtClean="0"/>
                  <a:t> </a:t>
                </a:r>
                <a:r>
                  <a:rPr lang="en-US" dirty="0" smtClean="0"/>
                  <a:t>being</a:t>
                </a:r>
                <a:r>
                  <a:rPr lang="en-US" dirty="0" smtClean="0"/>
                  <a:t> </a:t>
                </a:r>
                <a:r>
                  <a:rPr lang="en-US" dirty="0" smtClean="0"/>
                  <a:t>“pulled” towards the outlier</a:t>
                </a:r>
              </a:p>
              <a:p>
                <a:pPr marL="285750" indent="-285750">
                  <a:buFont typeface="Arial" charset="0"/>
                  <a:buChar char="•"/>
                </a:pPr>
                <a:r>
                  <a:rPr lang="en-US" dirty="0" smtClean="0"/>
                  <a:t>As we minimize the RSS, the estimated line is altered substantially by a large residual</a:t>
                </a:r>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822960" y="4001103"/>
                <a:ext cx="4738203" cy="2123658"/>
              </a:xfrm>
              <a:prstGeom prst="rect">
                <a:avLst/>
              </a:prstGeom>
              <a:blipFill rotWithShape="0">
                <a:blip r:embed="rId3"/>
                <a:stretch>
                  <a:fillRect l="-1287" t="-1433" b="-3438"/>
                </a:stretch>
              </a:blipFill>
            </p:spPr>
            <p:txBody>
              <a:bodyPr/>
              <a:lstStyle/>
              <a:p>
                <a:r>
                  <a:rPr lang="en-US">
                    <a:noFill/>
                  </a:rPr>
                  <a:t> </a:t>
                </a:r>
              </a:p>
            </p:txBody>
          </p:sp>
        </mc:Fallback>
      </mc:AlternateContent>
      <p:cxnSp>
        <p:nvCxnSpPr>
          <p:cNvPr id="6" name="Straight Arrow Connector 5"/>
          <p:cNvCxnSpPr/>
          <p:nvPr/>
        </p:nvCxnSpPr>
        <p:spPr>
          <a:xfrm flipV="1">
            <a:off x="5715000" y="4347684"/>
            <a:ext cx="2651760" cy="45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324600" y="5048289"/>
            <a:ext cx="2042160" cy="438111"/>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990600" y="1930403"/>
            <a:ext cx="5465637" cy="1739667"/>
          </a:xfrm>
          <a:prstGeom prst="rect">
            <a:avLst/>
          </a:prstGeom>
          <a:solidFill>
            <a:srgbClr val="FF0000"/>
          </a:solidFill>
          <a:ln w="127000" cap="sq">
            <a:solidFill>
              <a:srgbClr val="FF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3144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_5371darrenPP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_5371darrenPPtheme" id="{45A9DFA8-B107-0749-9BF8-E2D2F4912A4A}" vid="{5A4F3BCF-9C42-8B47-B324-B92314DCDF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_5371darrenPPtheme</Template>
  <TotalTime>14798</TotalTime>
  <Words>677</Words>
  <Application>Microsoft Macintosh PowerPoint</Application>
  <PresentationFormat>On-screen Show (4:3)</PresentationFormat>
  <Paragraphs>144</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Cambria Math</vt:lpstr>
      <vt:lpstr>MS PGothic</vt:lpstr>
      <vt:lpstr>ＭＳ Ｐゴシック</vt:lpstr>
      <vt:lpstr>Arial</vt:lpstr>
      <vt:lpstr>_5371darrenPPtheme</vt:lpstr>
      <vt:lpstr>Simple Linear Regression: A Closer Look at Assumptions</vt:lpstr>
      <vt:lpstr>Review</vt:lpstr>
      <vt:lpstr>Terminology &amp; Goals</vt:lpstr>
      <vt:lpstr>Notation for the Mean</vt:lpstr>
      <vt:lpstr>Assumptions</vt:lpstr>
      <vt:lpstr>Assumption Checking</vt:lpstr>
      <vt:lpstr>Linearity</vt:lpstr>
      <vt:lpstr>Linearity: Line is Inadequate</vt:lpstr>
      <vt:lpstr>Linearity: Outliers</vt:lpstr>
      <vt:lpstr>Equal Standard Deviations</vt:lpstr>
      <vt:lpstr>Normality</vt:lpstr>
      <vt:lpstr>Independence</vt:lpstr>
      <vt:lpstr>Independence</vt:lpstr>
      <vt:lpstr>Independence</vt:lpstr>
      <vt:lpstr>Independence</vt:lpstr>
      <vt:lpstr>Independence</vt:lpstr>
      <vt:lpstr>Model Assessment</vt:lpstr>
      <vt:lpstr>Model Assessment (Graphical)</vt:lpstr>
      <vt:lpstr>Model Assessment (Graphical)</vt:lpstr>
      <vt:lpstr>Model Assessment (Graphical)</vt:lpstr>
      <vt:lpstr>Model Assessment (Graphical)</vt:lpstr>
      <vt:lpstr>Model Assessment (Graphical)</vt:lpstr>
      <vt:lpstr>Model Assessment (Graphical)</vt:lpstr>
      <vt:lpstr>General Rules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Homrighausen, Darren</cp:lastModifiedBy>
  <cp:revision>215</cp:revision>
  <dcterms:created xsi:type="dcterms:W3CDTF">2007-05-11T15:07:45Z</dcterms:created>
  <dcterms:modified xsi:type="dcterms:W3CDTF">2017-11-09T14:11:56Z</dcterms:modified>
</cp:coreProperties>
</file>