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363" r:id="rId2"/>
    <p:sldId id="367" r:id="rId3"/>
    <p:sldId id="368" r:id="rId4"/>
    <p:sldId id="333" r:id="rId5"/>
    <p:sldId id="369" r:id="rId6"/>
    <p:sldId id="387" r:id="rId7"/>
    <p:sldId id="381" r:id="rId8"/>
    <p:sldId id="348" r:id="rId9"/>
    <p:sldId id="349" r:id="rId10"/>
    <p:sldId id="350" r:id="rId11"/>
    <p:sldId id="370" r:id="rId12"/>
    <p:sldId id="351" r:id="rId13"/>
    <p:sldId id="324" r:id="rId14"/>
    <p:sldId id="323" r:id="rId15"/>
    <p:sldId id="373" r:id="rId16"/>
    <p:sldId id="328" r:id="rId17"/>
    <p:sldId id="327" r:id="rId18"/>
    <p:sldId id="375" r:id="rId19"/>
    <p:sldId id="329" r:id="rId20"/>
    <p:sldId id="326" r:id="rId21"/>
    <p:sldId id="374" r:id="rId22"/>
    <p:sldId id="361" r:id="rId23"/>
    <p:sldId id="388" r:id="rId24"/>
    <p:sldId id="360" r:id="rId25"/>
    <p:sldId id="362" r:id="rId26"/>
    <p:sldId id="376" r:id="rId27"/>
    <p:sldId id="377" r:id="rId28"/>
    <p:sldId id="378" r:id="rId29"/>
    <p:sldId id="380" r:id="rId30"/>
    <p:sldId id="389" r:id="rId31"/>
    <p:sldId id="383" r:id="rId32"/>
    <p:sldId id="390" r:id="rId33"/>
    <p:sldId id="384" r:id="rId34"/>
    <p:sldId id="385" r:id="rId35"/>
    <p:sldId id="386" r:id="rId36"/>
    <p:sldId id="391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3"/>
    <p:restoredTop sz="92490"/>
  </p:normalViewPr>
  <p:slideViewPr>
    <p:cSldViewPr>
      <p:cViewPr>
        <p:scale>
          <a:sx n="85" d="100"/>
          <a:sy n="85" d="100"/>
        </p:scale>
        <p:origin x="1688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BD03C6-8072-4C6E-AC30-C9DD480A82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26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7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07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09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80AA5-6AD3-41D0-B061-4C14C83CF5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7F337-E51F-4495-A16F-8E886207075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0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D7047-E6C9-4D13-8E88-6C68142F2A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42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91838-7871-4C13-9EE9-959BE7666B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A7295-6440-482E-9322-D575F36329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07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82ACB-D356-45ED-A64C-9D3E54E36A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8A5F9-2267-4354-B01A-97318945E9F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71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81236-8616-409E-A68E-6632DF57785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96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9CAFC0D-F5E2-4027-BB8E-BEBD5D7ADB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43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5CB025-7744-4D75-8E83-3D5FA1BCDA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57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6867541-3D5E-4386-AD78-79707BDA7D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04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5" Type="http://schemas.openxmlformats.org/officeDocument/2006/relationships/image" Target="../media/image110.png"/><Relationship Id="rId6" Type="http://schemas.openxmlformats.org/officeDocument/2006/relationships/image" Target="../media/image120.png"/><Relationship Id="rId7" Type="http://schemas.openxmlformats.org/officeDocument/2006/relationships/image" Target="../media/image130.png"/><Relationship Id="rId8" Type="http://schemas.openxmlformats.org/officeDocument/2006/relationships/image" Target="../media/image140.png"/><Relationship Id="rId9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37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40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8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3.png"/><Relationship Id="rId5" Type="http://schemas.openxmlformats.org/officeDocument/2006/relationships/image" Target="../media/image60.png"/><Relationship Id="rId6" Type="http://schemas.openxmlformats.org/officeDocument/2006/relationships/image" Target="../media/image64.png"/><Relationship Id="rId7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6" Type="http://schemas.openxmlformats.org/officeDocument/2006/relationships/image" Target="../media/image630.png"/><Relationship Id="rId7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Linear Regression: A Closer Look at Assumptions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</a:p>
          <a:p>
            <a:r>
              <a:rPr lang="en-US" dirty="0" smtClean="0"/>
              <a:t>Goodness of </a:t>
            </a:r>
            <a:r>
              <a:rPr lang="en-US" dirty="0" smtClean="0"/>
              <a:t>fit and Lack of fit tests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 descr="Scatterplot of pH by logtime overlaid with the fit line, a 95% confidence band and lower and upper 95% prediction limi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9126"/>
            <a:ext cx="4161431" cy="312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Scatter plot of residuals by logtime for pH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231" y="2272520"/>
            <a:ext cx="4130039" cy="309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7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Transforms: Linear-Log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2960" y="1906908"/>
                <a:ext cx="33964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μ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sz="20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l-GR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log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⁡(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906908"/>
                <a:ext cx="3396443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96923" b="-1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5830" y="5105400"/>
                <a:ext cx="8185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“a doubling of the explanatory variable is associated with a change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β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⁡(2)</m:t>
                    </m:r>
                  </m:oMath>
                </a14:m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in the mean of the response”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30" y="5105400"/>
                <a:ext cx="818577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596" t="-54717" b="-2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0214" y="5867400"/>
                <a:ext cx="861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Confidence intervals can be obtained by multiplying the end points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⁡(2)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4" y="5867400"/>
                <a:ext cx="86106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66"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2960" y="2395169"/>
                <a:ext cx="3681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μ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(2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sz="20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l-GR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log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⁡(2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2395169"/>
                <a:ext cx="3681777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95455" b="-1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22960" y="3202215"/>
                <a:ext cx="77001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μ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(2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μ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 = </m:t>
                      </m:r>
                      <m:sSub>
                        <m:sSubPr>
                          <m:ctrlPr>
                            <a:rPr lang="el-GR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−(</m:t>
                      </m:r>
                      <m:sSub>
                        <m:sSubPr>
                          <m:ctrlPr>
                            <a:rPr lang="el-GR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3202215"/>
                <a:ext cx="7700185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5455" b="-1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14800" y="3745468"/>
                <a:ext cx="40848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func>
                        <m:funcPr>
                          <m:ctrlP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unc>
                        <m:funcPr>
                          <m:ctrlP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745468"/>
                <a:ext cx="408482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4191000"/>
                <a:ext cx="40848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func>
                        <m:funcPr>
                          <m:ctrlP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log</m:t>
                      </m:r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⁡(2)</m:t>
                      </m:r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unc>
                        <m:funcPr>
                          <m:ctrlP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191000"/>
                <a:ext cx="4084825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114800" y="4648200"/>
                <a:ext cx="40848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log</m:t>
                      </m:r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⁡(2)</m:t>
                      </m:r>
                    </m:oMath>
                  </m:oMathPara>
                </a14:m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648200"/>
                <a:ext cx="4084825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8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Interpretation: Linear - Log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4459861"/>
            <a:ext cx="8168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evidence that each doubling of </a:t>
            </a:r>
            <a:r>
              <a:rPr lang="en-US" dirty="0"/>
              <a:t>time is associated with </a:t>
            </a:r>
            <a:r>
              <a:rPr lang="en-US" dirty="0" smtClean="0"/>
              <a:t>a </a:t>
            </a:r>
            <a:r>
              <a:rPr lang="en-US" dirty="0"/>
              <a:t>mean pH </a:t>
            </a:r>
            <a:r>
              <a:rPr lang="en-US" dirty="0" smtClean="0"/>
              <a:t>decrease of </a:t>
            </a:r>
            <a:r>
              <a:rPr lang="en-US" dirty="0"/>
              <a:t>(-0.72556)log(2) = -0.503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95% confidence interval is from </a:t>
            </a:r>
          </a:p>
          <a:p>
            <a:r>
              <a:rPr lang="en-US" dirty="0" smtClean="0"/>
              <a:t>((-0.726 - 2.31*0.034)log(2), (-0.726 + 2.31*0.034)log(2)) = (-0.558, -0.448)</a:t>
            </a:r>
            <a:endParaRPr 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7" y="1789678"/>
            <a:ext cx="34385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70116" y="3974068"/>
                <a:ext cx="4918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acc>
                      <m:r>
                        <m:rPr>
                          <m:nor/>
                        </m:rPr>
                        <a:rPr lang="en-US" dirty="0" smtClean="0"/>
                        <m:t>{</m:t>
                      </m:r>
                      <m:r>
                        <m:rPr>
                          <m:nor/>
                        </m:rPr>
                        <a:rPr lang="en-US" b="0" i="0" dirty="0" smtClean="0"/>
                        <m:t>pH</m:t>
                      </m:r>
                      <m:r>
                        <m:rPr>
                          <m:nor/>
                        </m:rPr>
                        <a:rPr lang="en-US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b="0" i="0" dirty="0" smtClean="0"/>
                        <m:t>log</m:t>
                      </m:r>
                      <m:r>
                        <m:rPr>
                          <m:nor/>
                        </m:rPr>
                        <a:rPr lang="en-US" b="0" i="0" dirty="0" smtClean="0"/>
                        <m:t>(</m:t>
                      </m:r>
                      <m:r>
                        <m:rPr>
                          <m:nor/>
                        </m:rPr>
                        <a:rPr lang="en-US" b="0" i="0" dirty="0" smtClean="0"/>
                        <m:t>Time</m:t>
                      </m:r>
                      <m:r>
                        <m:rPr>
                          <m:nor/>
                        </m:rPr>
                        <a:rPr lang="en-US" b="0" i="0" dirty="0" smtClean="0"/>
                        <m:t>)}</m:t>
                      </m:r>
                      <m:r>
                        <a:rPr lang="en-US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6.984−</m:t>
                      </m:r>
                      <m:r>
                        <a:rPr lang="en-US" b="0" i="1" dirty="0" smtClean="0">
                          <a:latin typeface="Cambria Math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/>
                        </a:rPr>
                        <m:t>.7257</m:t>
                      </m:r>
                      <m:r>
                        <a:rPr lang="en-US" b="0" i="0" dirty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charset="0"/>
                        </a:rPr>
                        <m:t>log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  <a:ea typeface="Cambria Math"/>
                        </a:rPr>
                        <m:t>Time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16" y="3974068"/>
                <a:ext cx="491814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85999" y="1752600"/>
            <a:ext cx="4343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6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2000 Presidential Election</a:t>
            </a:r>
            <a:endParaRPr lang="en-US" alt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22960" y="1737361"/>
            <a:ext cx="7543800" cy="45259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Fit a SLR of Buchanan votes on Bush </a:t>
            </a:r>
            <a:r>
              <a:rPr lang="en-US" altLang="en-US" dirty="0"/>
              <a:t>v</a:t>
            </a:r>
            <a:r>
              <a:rPr lang="en-US" altLang="en-US" dirty="0" smtClean="0"/>
              <a:t>otes</a:t>
            </a:r>
          </a:p>
          <a:p>
            <a:r>
              <a:rPr lang="en-US" altLang="en-US" dirty="0" smtClean="0"/>
              <a:t>Build a prediction interval at the observed number of Bush votes </a:t>
            </a:r>
          </a:p>
          <a:p>
            <a:r>
              <a:rPr lang="en-US" altLang="en-US" dirty="0" smtClean="0"/>
              <a:t>With this, we can predict how many votes Buchanan should receive given the explanatory variable Bush votes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3429000"/>
            <a:ext cx="73548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2960" y="5924550"/>
            <a:ext cx="7354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000" dirty="0" smtClean="0"/>
              <a:t>How </a:t>
            </a:r>
            <a:r>
              <a:rPr lang="en-US" altLang="en-US" sz="2000" dirty="0"/>
              <a:t>many of the votes for </a:t>
            </a:r>
            <a:r>
              <a:rPr lang="en-US" altLang="en-US" sz="2000" dirty="0" smtClean="0"/>
              <a:t>Buchanan </a:t>
            </a:r>
            <a:r>
              <a:rPr lang="en-US" altLang="en-US" sz="2000" dirty="0"/>
              <a:t>were meant for </a:t>
            </a:r>
            <a:r>
              <a:rPr lang="en-US" altLang="en-US" sz="2000" dirty="0" smtClean="0"/>
              <a:t>Gore</a:t>
            </a:r>
            <a:r>
              <a:rPr lang="en-US" altLang="en-US" sz="2000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2000 Presidential Election</a:t>
            </a:r>
            <a:endParaRPr lang="en-US" altLang="en-US" dirty="0" smtClean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76398"/>
            <a:ext cx="6041104" cy="455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28800"/>
                <a:ext cx="7406640" cy="145075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FontTx/>
                  <a:buNone/>
                </a:pPr>
                <a:r>
                  <a:rPr lang="en-US" altLang="en-US" dirty="0" smtClean="0">
                    <a:solidFill>
                      <a:srgbClr val="FF0000"/>
                    </a:solidFill>
                  </a:rPr>
                  <a:t>Residual Plot</a:t>
                </a:r>
                <a:r>
                  <a:rPr lang="en-US" altLang="en-US" dirty="0" smtClean="0"/>
                  <a:t>: A plot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en-US" b="0" i="1" smtClean="0">
                        <a:latin typeface="Cambria Math" charset="0"/>
                      </a:rPr>
                      <m:t>−</m:t>
                    </m:r>
                    <m:r>
                      <a:rPr lang="en-US" altLang="en-US" i="1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altLang="en-US" dirty="0" smtClean="0"/>
                  <a:t> versus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altLang="en-US" dirty="0" smtClean="0"/>
                  <a:t>, can better reveal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altLang="en-US" dirty="0" smtClean="0"/>
                  <a:t>non-linearity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altLang="en-US" dirty="0" smtClean="0"/>
                  <a:t>non constant variance 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altLang="en-US" dirty="0" smtClean="0"/>
                  <a:t>outliers</a:t>
                </a:r>
                <a:endParaRPr lang="en-US" altLang="en-US" dirty="0" smtClean="0"/>
              </a:p>
            </p:txBody>
          </p:sp>
        </mc:Choice>
        <mc:Fallback>
          <p:sp>
            <p:nvSpPr>
              <p:cNvPr id="153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28800"/>
                <a:ext cx="7406640" cy="1450757"/>
              </a:xfrm>
              <a:blipFill rotWithShape="0">
                <a:blip r:embed="rId2"/>
                <a:stretch>
                  <a:fillRect l="-1975" t="-714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279557"/>
            <a:ext cx="4088815" cy="303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2177"/>
            <a:ext cx="4797258" cy="363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2000 Presidential Election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029200" y="4572000"/>
            <a:ext cx="2743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29200" y="5105400"/>
            <a:ext cx="2743200" cy="3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4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1798637"/>
            <a:ext cx="4074166" cy="308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" y="1773237"/>
            <a:ext cx="4075907" cy="307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086600" y="19812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19812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2000 Presidential Election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Scatterplot: Buchanan vs. Bush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475138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33956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sample correlation coefficient</a:t>
                </a:r>
                <a:r>
                  <a:rPr lang="en-US" dirty="0" smtClean="0"/>
                  <a:t> describes the “degree of linear association between X and Y”</a:t>
                </a:r>
              </a:p>
              <a:p>
                <a:endParaRPr lang="en-US" dirty="0"/>
              </a:p>
              <a:p>
                <a:r>
                  <a:rPr lang="en-US" dirty="0" smtClean="0"/>
                  <a:t>It is commonly denoted “r” and must be between -1 and 1</a:t>
                </a:r>
              </a:p>
              <a:p>
                <a:endParaRPr lang="en-US" dirty="0"/>
              </a:p>
              <a:p>
                <a:r>
                  <a:rPr lang="en-US" dirty="0" smtClean="0"/>
                  <a:t>It is symmetric with respect to X and Y (unlike regression)</a:t>
                </a:r>
              </a:p>
              <a:p>
                <a:endParaRPr lang="en-US" dirty="0"/>
              </a:p>
              <a:p>
                <a:r>
                  <a:rPr lang="en-US" dirty="0" smtClean="0"/>
                  <a:t>Often, we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instead which is between 0 and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39" y="1676400"/>
            <a:ext cx="40147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676400"/>
            <a:ext cx="40433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2642544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53265"/>
            <a:ext cx="2590800" cy="157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6069842"/>
            <a:ext cx="1600200" cy="178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6083490"/>
            <a:ext cx="1600200" cy="164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5600" y="4753265"/>
            <a:ext cx="838200" cy="199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39000" y="4819650"/>
            <a:ext cx="762000" cy="133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2000 Presidential Election</a:t>
            </a:r>
            <a:endParaRPr lang="en-US" altLang="en-US" dirty="0" smtClean="0"/>
          </a:p>
        </p:txBody>
      </p:sp>
      <p:sp>
        <p:nvSpPr>
          <p:cNvPr id="13" name="Oval 12"/>
          <p:cNvSpPr/>
          <p:nvPr/>
        </p:nvSpPr>
        <p:spPr>
          <a:xfrm>
            <a:off x="2486296" y="1905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39163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 smtClean="0"/>
              <a:t>On November 7, 2000, the election between G.W. Bush and Al </a:t>
            </a:r>
            <a:r>
              <a:rPr lang="en-US" altLang="en-US" sz="2400" dirty="0"/>
              <a:t>Gore came down to electoral votes from Florida </a:t>
            </a:r>
            <a:endParaRPr lang="en-US" altLang="en-US" sz="2400" dirty="0" smtClean="0"/>
          </a:p>
          <a:p>
            <a:r>
              <a:rPr lang="en-US" altLang="en-US" sz="2400" dirty="0" smtClean="0"/>
              <a:t>Gore was projected the winner.</a:t>
            </a:r>
          </a:p>
          <a:p>
            <a:r>
              <a:rPr lang="en-US" altLang="en-US" sz="2400" dirty="0" smtClean="0"/>
              <a:t>Then Bush was projected the winner.</a:t>
            </a:r>
          </a:p>
          <a:p>
            <a:r>
              <a:rPr lang="en-US" altLang="en-US" sz="2400" dirty="0" smtClean="0"/>
              <a:t>Gore conceded.</a:t>
            </a:r>
          </a:p>
          <a:p>
            <a:r>
              <a:rPr lang="en-US" altLang="en-US" sz="2400" dirty="0" smtClean="0"/>
              <a:t>Bush’s lead was cut to only 1,738 votes.</a:t>
            </a:r>
          </a:p>
          <a:p>
            <a:r>
              <a:rPr lang="en-US" altLang="en-US" sz="2400" dirty="0" smtClean="0"/>
              <a:t>Gore retracts concession.</a:t>
            </a:r>
          </a:p>
          <a:p>
            <a:r>
              <a:rPr lang="en-US" altLang="en-US" sz="2400" dirty="0" smtClean="0"/>
              <a:t>Automatic recount </a:t>
            </a:r>
            <a:r>
              <a:rPr lang="en-US" altLang="en-US" sz="2400" dirty="0"/>
              <a:t>i</a:t>
            </a:r>
            <a:r>
              <a:rPr lang="en-US" altLang="en-US" sz="2400" dirty="0" smtClean="0"/>
              <a:t>nvoked.</a:t>
            </a:r>
          </a:p>
          <a:p>
            <a:r>
              <a:rPr lang="en-US" altLang="en-US" sz="2400" dirty="0" smtClean="0"/>
              <a:t>Bush lead by less than 400 votes!</a:t>
            </a:r>
          </a:p>
          <a:p>
            <a:r>
              <a:rPr lang="en-US" altLang="en-US" sz="2400" dirty="0" smtClean="0"/>
              <a:t>A strange phenomenon is discovered ….</a:t>
            </a:r>
          </a:p>
          <a:p>
            <a:endParaRPr lang="en-US" alt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2000 Presidential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6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5052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81400"/>
            <a:ext cx="3590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374" y="1752600"/>
            <a:ext cx="3611563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75868" y="5156537"/>
                <a:ext cx="448193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000" b="1" dirty="0" smtClean="0">
                    <a:latin typeface="Cambria Math" charset="0"/>
                    <a:ea typeface="Cambria Math" charset="0"/>
                    <a:cs typeface="Cambria Math" charset="0"/>
                  </a:rPr>
                  <a:t>Log-linear model:</a:t>
                </a:r>
              </a:p>
              <a:p>
                <a:endParaRPr lang="en-US" altLang="en-US" sz="20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</m:oMath>
                </a14:m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log </a:t>
                </a:r>
                <a:r>
                  <a:rPr lang="en-US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(Buchanan</a:t>
                </a:r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)|Bush} </a:t>
                </a:r>
                <a:r>
                  <a:rPr lang="en-US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l-GR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β</a:t>
                </a:r>
                <a:r>
                  <a:rPr lang="en-US" altLang="en-US" sz="2000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+</a:t>
                </a:r>
                <a:r>
                  <a:rPr lang="el-GR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 β</a:t>
                </a:r>
                <a:r>
                  <a:rPr lang="en-US" altLang="en-US" sz="2000" baseline="-25000" dirty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  <a:r>
                  <a:rPr lang="en-US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Bush</a:t>
                </a:r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68" y="5156537"/>
                <a:ext cx="4481932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359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22960" y="301843"/>
            <a:ext cx="7543800" cy="1450757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2000 Presidential Election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595688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3581400"/>
            <a:ext cx="36004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7" y="1752600"/>
            <a:ext cx="3656013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2960" y="301843"/>
            <a:ext cx="7543800" cy="1450757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2000 Presidential Election</a:t>
            </a: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75868" y="5156537"/>
                <a:ext cx="570113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000" b="1" dirty="0" smtClean="0">
                    <a:latin typeface="Cambria Math" charset="0"/>
                    <a:ea typeface="Cambria Math" charset="0"/>
                    <a:cs typeface="Cambria Math" charset="0"/>
                  </a:rPr>
                  <a:t>Linear-log model:</a:t>
                </a:r>
              </a:p>
              <a:p>
                <a:endParaRPr lang="en-US" altLang="en-US" sz="20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</m:oMath>
                </a14:m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Buchanan| </a:t>
                </a:r>
                <a:r>
                  <a:rPr lang="en-US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log </a:t>
                </a:r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(Bush)} </a:t>
                </a:r>
                <a:r>
                  <a:rPr lang="en-US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l-GR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β</a:t>
                </a:r>
                <a:r>
                  <a:rPr lang="en-US" altLang="en-US" sz="2000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+</a:t>
                </a:r>
                <a:r>
                  <a:rPr lang="el-GR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 β</a:t>
                </a:r>
                <a:r>
                  <a:rPr lang="en-US" altLang="en-US" sz="2000" baseline="-25000" dirty="0" smtClean="0">
                    <a:latin typeface="Cambria Math" charset="0"/>
                    <a:ea typeface="Cambria Math" charset="0"/>
                    <a:cs typeface="Cambria Math" charset="0"/>
                  </a:rPr>
                  <a:t>1 </a:t>
                </a:r>
                <a:r>
                  <a:rPr lang="en-US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log(B</a:t>
                </a:r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ush</a:t>
                </a:r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68" y="5156537"/>
                <a:ext cx="5701132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06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0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81400"/>
            <a:ext cx="3581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3654425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29" y="1752600"/>
            <a:ext cx="3673475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301843"/>
            <a:ext cx="7543800" cy="1450757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2000 Presidential Election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75868" y="5156537"/>
                <a:ext cx="570113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000" b="1" dirty="0" smtClean="0">
                    <a:latin typeface="Cambria Math" charset="0"/>
                    <a:ea typeface="Cambria Math" charset="0"/>
                    <a:cs typeface="Cambria Math" charset="0"/>
                  </a:rPr>
                  <a:t>Log-log model:</a:t>
                </a:r>
              </a:p>
              <a:p>
                <a:endParaRPr lang="en-US" altLang="en-US" sz="20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</m:oMath>
                </a14:m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Buchanan)| log(Bush)} </a:t>
                </a:r>
                <a:r>
                  <a:rPr lang="en-US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l-GR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β</a:t>
                </a:r>
                <a:r>
                  <a:rPr lang="en-US" altLang="en-US" sz="2000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+</a:t>
                </a:r>
                <a:r>
                  <a:rPr lang="el-GR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 β</a:t>
                </a:r>
                <a:r>
                  <a:rPr lang="en-US" altLang="en-US" sz="2000" baseline="-25000" dirty="0" smtClean="0">
                    <a:latin typeface="Cambria Math" charset="0"/>
                    <a:ea typeface="Cambria Math" charset="0"/>
                    <a:cs typeface="Cambria Math" charset="0"/>
                  </a:rPr>
                  <a:t>1 </a:t>
                </a:r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log(Bush)</a:t>
                </a:r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68" y="5156537"/>
                <a:ext cx="5701132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068" t="-3593" b="-4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Transforms: Log-Linear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2960" y="1906908"/>
                <a:ext cx="29091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μ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)|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sz="20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l-GR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906908"/>
                <a:ext cx="2909130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96923" b="-1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214" y="2883431"/>
                <a:ext cx="2901628" cy="414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latin typeface="Cambria Math"/>
                          <a:ea typeface="Cambria Math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/>
                        </a:rPr>
                        <m:t>edian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l-GR" sz="2000" b="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4" y="2883431"/>
                <a:ext cx="2901628" cy="4146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5900" y="3404875"/>
                <a:ext cx="6592702" cy="414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charset="0"/>
                          <a:ea typeface="Cambria Math"/>
                        </a:rPr>
                        <m:t>Median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/ </m:t>
                      </m:r>
                      <m:r>
                        <m:rPr>
                          <m:sty m:val="p"/>
                        </m:rPr>
                        <a:rPr lang="en-US" sz="2000" i="0" smtClean="0">
                          <a:latin typeface="Cambria Math"/>
                          <a:ea typeface="Cambria Math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/>
                        </a:rPr>
                        <m:t>edian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l-GR" sz="2000" i="1" dirty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 dirty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+1)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l-GR" sz="2000" i="1" dirty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 dirty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00" y="3404875"/>
                <a:ext cx="6592702" cy="414601"/>
              </a:xfrm>
              <a:prstGeom prst="rect">
                <a:avLst/>
              </a:prstGeom>
              <a:blipFill rotWithShape="0">
                <a:blip r:embed="rId4"/>
                <a:stretch>
                  <a:fillRect t="-91176" b="-1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43400" y="3810000"/>
                <a:ext cx="2200859" cy="41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810000"/>
                <a:ext cx="2200859" cy="414601"/>
              </a:xfrm>
              <a:prstGeom prst="rect">
                <a:avLst/>
              </a:prstGeom>
              <a:blipFill rotWithShape="0">
                <a:blip r:embed="rId5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433093" y="4267200"/>
                <a:ext cx="2196307" cy="41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ea typeface="Cambria Math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dirty="0" smtClean="0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dirty="0" smtClean="0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dirty="0" smtClean="0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093" y="4267200"/>
                <a:ext cx="2196307" cy="414601"/>
              </a:xfrm>
              <a:prstGeom prst="rect">
                <a:avLst/>
              </a:prstGeom>
              <a:blipFill rotWithShape="0">
                <a:blip r:embed="rId6"/>
                <a:stretch>
                  <a:fillRect l="-2770" t="-89706" b="-1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69352" y="4690799"/>
                <a:ext cx="888448" cy="41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52" y="4690799"/>
                <a:ext cx="888448" cy="41460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5830" y="5105400"/>
                <a:ext cx="7271370" cy="659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“a 1 unit increase in X is associated with a multiplicative change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 in Median(Y|X)”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30" y="5105400"/>
                <a:ext cx="7271370" cy="659283"/>
              </a:xfrm>
              <a:prstGeom prst="rect">
                <a:avLst/>
              </a:prstGeom>
              <a:blipFill rotWithShape="0">
                <a:blip r:embed="rId8"/>
                <a:stretch>
                  <a:fillRect l="-671" t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00214" y="5867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Confidence intervals can be obtained by </a:t>
            </a:r>
            <a:r>
              <a:rPr lang="en-US" dirty="0" err="1" smtClean="0"/>
              <a:t>exponentiating</a:t>
            </a:r>
            <a:r>
              <a:rPr lang="en-US" dirty="0" smtClean="0"/>
              <a:t> the end points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4097" y="2429049"/>
                <a:ext cx="564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Suppose the distribution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)</m:t>
                    </m:r>
                  </m:oMath>
                </a14:m>
                <a:r>
                  <a:rPr lang="en-US" dirty="0" smtClean="0"/>
                  <a:t> is symmetric, then: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7" y="2429049"/>
                <a:ext cx="564128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864" t="-93443" r="-108" b="-1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69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98" y="1758993"/>
            <a:ext cx="2952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6492" y="2813823"/>
                <a:ext cx="408752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edian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/>
                            </a:rPr>
                            <m:t>Buchanan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/>
                            </a:rPr>
                            <m:t>Bush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l-GR" altLang="en-US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n-US" altLang="en-US" baseline="-2500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/>
                            </a:rPr>
                            <m:t>Bush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l-GR" altLang="en-US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  <m:r>
                            <m:rPr>
                              <m:nor/>
                            </m:rPr>
                            <a:rPr lang="en-US" altLang="en-US" baseline="-25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2813823"/>
                <a:ext cx="4087529" cy="4237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114800" y="24994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84588" y="3431024"/>
                <a:ext cx="815461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doubling of the votes for Bush is associated with a multiplicative change of 2</a:t>
                </a:r>
                <a:r>
                  <a:rPr lang="en-US" baseline="30000" dirty="0" smtClean="0"/>
                  <a:t>0.731 </a:t>
                </a:r>
                <a:r>
                  <a:rPr lang="en-US" dirty="0" smtClean="0"/>
                  <a:t>= 1.66 in the </a:t>
                </a:r>
                <a:r>
                  <a:rPr lang="en-US" dirty="0" smtClean="0"/>
                  <a:t>(estimated) median </a:t>
                </a:r>
                <a:r>
                  <a:rPr lang="en-US" dirty="0" smtClean="0"/>
                  <a:t>of the number of Buchanan votes  </a:t>
                </a:r>
              </a:p>
              <a:p>
                <a:endParaRPr lang="en-US" dirty="0"/>
              </a:p>
              <a:p>
                <a:r>
                  <a:rPr lang="en-US" dirty="0" smtClean="0"/>
                  <a:t>In other words, a doubling of votes for Bush is associated with </a:t>
                </a:r>
                <a:r>
                  <a:rPr lang="en-US" dirty="0" smtClean="0"/>
                  <a:t>a 66% increase </a:t>
                </a:r>
                <a:r>
                  <a:rPr lang="en-US" dirty="0" smtClean="0"/>
                  <a:t>in the estimated median of Buchanan’s </a:t>
                </a:r>
                <a:r>
                  <a:rPr lang="en-US" dirty="0" smtClean="0"/>
                  <a:t>votes</a:t>
                </a:r>
              </a:p>
              <a:p>
                <a:endParaRPr lang="en-US" dirty="0"/>
              </a:p>
              <a:p>
                <a:r>
                  <a:rPr lang="en-US" dirty="0" smtClean="0"/>
                  <a:t>A 95%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is: </a:t>
                </a:r>
                <a:endParaRPr lang="en-US" dirty="0" smtClean="0"/>
              </a:p>
              <a:p>
                <a:r>
                  <a:rPr lang="en-US" dirty="0" smtClean="0"/>
                  <a:t>(0.731 - 2*0.036, 0.731 + 2 * 0.036) = (0.659,0.803)</a:t>
                </a:r>
              </a:p>
              <a:p>
                <a:r>
                  <a:rPr lang="en-US" dirty="0" smtClean="0"/>
                  <a:t>Therefore a 95% confidence interval for the </a:t>
                </a:r>
                <a:r>
                  <a:rPr lang="en-US" dirty="0" smtClean="0"/>
                  <a:t>median </a:t>
                </a:r>
                <a:r>
                  <a:rPr lang="en-US" dirty="0" smtClean="0"/>
                  <a:t>increase after a doubling of Bush votes is </a:t>
                </a:r>
                <a:r>
                  <a:rPr lang="en-US" dirty="0"/>
                  <a:t>(</a:t>
                </a:r>
                <a:r>
                  <a:rPr lang="en-US" dirty="0" smtClean="0"/>
                  <a:t>2</a:t>
                </a:r>
                <a:r>
                  <a:rPr lang="en-US" baseline="30000" dirty="0" smtClean="0"/>
                  <a:t>0.659</a:t>
                </a:r>
                <a:r>
                  <a:rPr lang="en-US" dirty="0"/>
                  <a:t>, </a:t>
                </a:r>
                <a:r>
                  <a:rPr lang="en-US" dirty="0" smtClean="0"/>
                  <a:t>2</a:t>
                </a:r>
                <a:r>
                  <a:rPr lang="en-US" baseline="30000" dirty="0" smtClean="0"/>
                  <a:t>0.803</a:t>
                </a:r>
                <a:r>
                  <a:rPr lang="en-US" dirty="0" smtClean="0"/>
                  <a:t>) = (1.58, 1.74). 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8" y="3431024"/>
                <a:ext cx="8154612" cy="2862322"/>
              </a:xfrm>
              <a:prstGeom prst="rect">
                <a:avLst/>
              </a:prstGeom>
              <a:blipFill rotWithShape="0">
                <a:blip r:embed="rId4"/>
                <a:stretch>
                  <a:fillRect l="-598" t="-1279" r="-523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22960" y="301843"/>
            <a:ext cx="7543800" cy="1450757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2000 Presidential Election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5800" y="1668482"/>
                <a:ext cx="570113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000" b="1" dirty="0" smtClean="0">
                    <a:latin typeface="Cambria Math" charset="0"/>
                    <a:ea typeface="Cambria Math" charset="0"/>
                    <a:cs typeface="Cambria Math" charset="0"/>
                  </a:rPr>
                  <a:t>Log-log model:</a:t>
                </a:r>
              </a:p>
              <a:p>
                <a:endParaRPr lang="en-US" altLang="en-US" sz="20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</m:oMath>
                </a14:m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Buchanan)| log(Bush)} </a:t>
                </a:r>
                <a:r>
                  <a:rPr lang="en-US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l-GR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β</a:t>
                </a:r>
                <a:r>
                  <a:rPr lang="en-US" altLang="en-US" sz="2000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+</a:t>
                </a:r>
                <a:r>
                  <a:rPr lang="el-GR" altLang="en-US" sz="2000" dirty="0">
                    <a:latin typeface="Cambria Math" charset="0"/>
                    <a:ea typeface="Cambria Math" charset="0"/>
                    <a:cs typeface="Cambria Math" charset="0"/>
                  </a:rPr>
                  <a:t> β</a:t>
                </a:r>
                <a:r>
                  <a:rPr lang="en-US" altLang="en-US" sz="2000" baseline="-25000" dirty="0" smtClean="0">
                    <a:latin typeface="Cambria Math" charset="0"/>
                    <a:ea typeface="Cambria Math" charset="0"/>
                    <a:cs typeface="Cambria Math" charset="0"/>
                  </a:rPr>
                  <a:t>1 </a:t>
                </a:r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log(Bush)</a:t>
                </a:r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68482"/>
                <a:ext cx="5701132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176" t="-3614" b="-50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7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799852"/>
            <a:ext cx="2952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14800" y="3978744"/>
            <a:ext cx="1685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dirty="0" smtClean="0"/>
              <a:t>(log(152846</a:t>
            </a:r>
            <a:r>
              <a:rPr lang="en-US" altLang="en-US" sz="1200" b="1" dirty="0"/>
              <a:t>) = </a:t>
            </a:r>
            <a:r>
              <a:rPr lang="en-US" altLang="en-US" sz="1200" b="1" dirty="0" smtClean="0"/>
              <a:t>11.93)</a:t>
            </a:r>
            <a:endParaRPr lang="en-US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5105400"/>
                <a:ext cx="845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95%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Prediction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Interval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for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Buchanan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Votes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at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Bush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Vote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</a:rPr>
                        <m:t>=152,846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is</m:t>
                      </m:r>
                      <m:r>
                        <a:rPr lang="en-US" b="0" i="1" smtClean="0">
                          <a:latin typeface="Cambria Math"/>
                        </a:rPr>
                        <m:t> (251, 1399)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05400"/>
                <a:ext cx="8458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2960" y="2978361"/>
                <a:ext cx="5701132" cy="1648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r>
                      <a:rPr lang="en-US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</m:oMath>
                </a14:m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Buchanan)| log(Bush)} </a:t>
                </a:r>
              </a:p>
              <a:p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altLang="en-US" sz="2000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alt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+</a:t>
                </a:r>
                <a:r>
                  <a:rPr lang="el-GR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altLang="en-US" sz="2000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alt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baseline="-2500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log(Bush)</a:t>
                </a:r>
              </a:p>
              <a:p>
                <a:r>
                  <a:rPr 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= -2.34 + 0.731(log(Bush))</a:t>
                </a:r>
              </a:p>
              <a:p>
                <a:r>
                  <a:rPr lang="en-US" sz="2000" dirty="0">
                    <a:latin typeface="Cambria Math" charset="0"/>
                    <a:ea typeface="Cambria Math" charset="0"/>
                    <a:cs typeface="Cambria Math" charset="0"/>
                  </a:rPr>
                  <a:t>= -2.34 + </a:t>
                </a:r>
                <a:r>
                  <a:rPr 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0.731(11.93)</a:t>
                </a:r>
              </a:p>
              <a:p>
                <a:r>
                  <a:rPr 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= 6.38</a:t>
                </a:r>
                <a:endParaRPr lang="en-US" sz="2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2978361"/>
                <a:ext cx="5701132" cy="1648465"/>
              </a:xfrm>
              <a:prstGeom prst="rect">
                <a:avLst/>
              </a:prstGeom>
              <a:blipFill rotWithShape="0">
                <a:blip r:embed="rId4"/>
                <a:stretch>
                  <a:fillRect l="-1070" t="-2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09600" y="4646536"/>
                <a:ext cx="8458200" cy="4167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 smtClean="0">
                    <a:ea typeface="Cambria Math" charset="0"/>
                    <a:cs typeface="Cambria Math" charset="0"/>
                  </a:rPr>
                  <a:t>Therefore: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Buchanan</m:t>
                        </m:r>
                      </m:e>
                    </m:acc>
                    <m:r>
                      <a:rPr lang="en-US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6.38</m:t>
                        </m:r>
                      </m:sup>
                    </m:sSup>
                    <m:r>
                      <a:rPr lang="en-US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=589.93</m:t>
                    </m:r>
                  </m:oMath>
                </a14:m>
                <a:r>
                  <a:rPr lang="en-US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 votes</a:t>
                </a:r>
                <a:endParaRPr lang="en-US" altLang="en-US" sz="20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46536"/>
                <a:ext cx="8458200" cy="416717"/>
              </a:xfrm>
              <a:prstGeom prst="rect">
                <a:avLst/>
              </a:prstGeom>
              <a:blipFill rotWithShape="0">
                <a:blip r:embed="rId5"/>
                <a:stretch>
                  <a:fillRect l="-720" t="-88406" b="-120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9600" y="5474732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altLang="en-US" dirty="0"/>
              <a:t>The actual vote count for </a:t>
            </a:r>
            <a:r>
              <a:rPr lang="en-US" altLang="en-US" dirty="0" smtClean="0"/>
              <a:t>Buchanan: 3407 </a:t>
            </a:r>
            <a:r>
              <a:rPr lang="en-US" altLang="en-US" dirty="0" smtClean="0"/>
              <a:t>votes</a:t>
            </a:r>
            <a:endParaRPr lang="en-US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en-US" dirty="0" smtClean="0"/>
              <a:t>Prediction: </a:t>
            </a:r>
            <a:r>
              <a:rPr lang="en-US" altLang="en-US" dirty="0" smtClean="0"/>
              <a:t>at least (3407 </a:t>
            </a:r>
            <a:r>
              <a:rPr lang="en-US" altLang="en-US" dirty="0"/>
              <a:t>– 1399 = </a:t>
            </a:r>
            <a:r>
              <a:rPr lang="en-US" altLang="en-US" dirty="0" smtClean="0"/>
              <a:t>2008) </a:t>
            </a:r>
            <a:r>
              <a:rPr lang="en-US" altLang="en-US" dirty="0"/>
              <a:t>votes were not meant for </a:t>
            </a:r>
            <a:r>
              <a:rPr lang="en-US" altLang="en-US" dirty="0" smtClean="0"/>
              <a:t>Buchanan</a:t>
            </a:r>
            <a:endParaRPr lang="en-US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en-US" dirty="0" smtClean="0"/>
              <a:t>If at least 400 would have been cast for Gore</a:t>
            </a:r>
            <a:r>
              <a:rPr lang="en-US" altLang="en-US" dirty="0"/>
              <a:t>, the world could be </a:t>
            </a:r>
            <a:r>
              <a:rPr lang="en-US" altLang="en-US" dirty="0" smtClean="0"/>
              <a:t>very different</a:t>
            </a:r>
            <a:endParaRPr lang="en-US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22960" y="301843"/>
            <a:ext cx="7543800" cy="1450757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2000 Presidential Election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6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Insulation and Voltage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36610"/>
              </p:ext>
            </p:extLst>
          </p:nvPr>
        </p:nvGraphicFramePr>
        <p:xfrm>
          <a:off x="1066800" y="1828800"/>
          <a:ext cx="1219200" cy="3810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Voltage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1579.52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2323.7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426.07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90800" y="1981200"/>
                <a:ext cx="65532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In an industrial laboratory, under uniform conditions, batches of electrical insulating fluid were subjected to constant voltages until the insulating property of the fluids broke down.  Seven different voltage levels, spaced 2 kilovolts apart from 26 to 38 kV were studied.  The measured responses were the times in minutes, until breakdown.  </a:t>
                </a:r>
              </a:p>
              <a:p>
                <a:endParaRPr lang="en-US" sz="200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μ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sSub>
                        <m:sSubPr>
                          <m:ctrlPr>
                            <a:rPr lang="el-GR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is-I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func>
                        <m:func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fName>
                        <m:e>
                          <m:r>
                            <a:rPr lang="en-US" sz="2000" i="1">
                              <a:latin typeface="Cambria Math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charset="0"/>
                            </a:rPr>
                            <m:t>Time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charset="0"/>
                            </a:rPr>
                            <m:t>Voltage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}</m:t>
                          </m:r>
                        </m:e>
                      </m:func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Voltage</m:t>
                      </m:r>
                    </m:oMath>
                  </m:oMathPara>
                </a14:m>
                <a:endParaRPr lang="en-US" sz="2000" dirty="0"/>
              </a:p>
              <a:p>
                <a:pPr/>
                <a:endParaRPr lang="en-US" sz="2000" dirty="0"/>
              </a:p>
              <a:p>
                <a:pPr/>
                <a:r>
                  <a:rPr lang="en-US" sz="1600" dirty="0" smtClean="0"/>
                  <a:t>(identifying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m:rPr>
                        <m:nor/>
                      </m:rPr>
                      <a:rPr lang="en-US" sz="1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a:rPr lang="en-US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 is an important part of the analysis)</a:t>
                </a:r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981200"/>
                <a:ext cx="6553200" cy="3108543"/>
              </a:xfrm>
              <a:prstGeom prst="rect">
                <a:avLst/>
              </a:prstGeom>
              <a:blipFill rotWithShape="0">
                <a:blip r:embed="rId2"/>
                <a:stretch>
                  <a:fillRect l="-930" t="-980" r="-1209" b="-1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2" descr="data:image/jpeg;base64,/9j/4AAQSkZJRgABAQAAAQABAAD/2wCEAAkGBw8PDA0NDQ8NDg0MDQ8MDQ4PDw8PDQ8OFBUWFhQRFBQYHSggGBolHBYVIjEhJSkrLi4wFx82ODMsNygtLisBCgoKDg0OGBAQGi0kHyQuLCwsLCwsLCwsLCsrLCwsLCwsLCwsLCwsLCwsLSwsLCwsLCwsLC4sLCwsLCwsLCwsLP/AABEIANUA7QMBEQACEQEDEQH/xAAcAAEAAgIDAQAAAAAAAAAAAAAABwgBBgMEBQL/xABPEAABAwICBQcEDAwFBAMAAAABAAIDBBEFBgcSITFhExQiQVFxgSMygpEIFRZCQ1VykpOhpOIXRFRkoqOxwdHS4eNSU2KywiQzg7M0Y5T/xAAbAQEAAQUBAAAAAAAAAAAAAAAABAEDBQYHAv/EADMRAQACAQIDBQYGAgMBAAAAAAABAgMEEQUhMQYSE0FRFBUiMlNxgZGhwdHhUmEWQrEj/9oADAMBAAIRAxEAPwCcUBAQEBAQEBAQEBAQEBBFunjN/M6AYfA61TiDSHkHbHSjY4+keiOGsg9bQ7m32zwpjZXXrKENp6i56T2geTl8QNp7WlBviAgICAgICAgICAgICAgICAgICAgICAgICAgIOtiVdHTU81TO4Mhp43TSOPUxoue88EFP84ZhlxPEaiuluOVfaNl9kcI2MYO4fXc9aD0tGWajhWKw1DiebS+Qq29RhcfOt2tNneBHWgtrG8Oa1zSHNcA5pG0EHaCEH0gICAgICAgICAgICAgICAgICAgICAgICAgIIQ9kJm+wZg0DtrtWetIO4b4oj9Tj6PaggtAQWP0C5t53h5w6Z16jDwBGSdr6U+b809Hu1UEqICAgICAgICAgICAgICAgICAgICAgICAgIPIzXj0WHYfUV03mwMu1vXJIdjGDvJAQU+xbEZaqpmqp3a01RI6WQ/6idw4DcB2BB6GT8vSYliENHGS0PJfLJa/Jwt85/wC4cSFE1urppMM5b+X6y9Vr3p2dTHsJloqyejmFpIJCwnqc33rxwIsfFXdPnpnxVy06TCkxtOztZOzDJhmI09dFc8k+0rB8JCdj2eIvbjZXlFwcPrY6iCKohcHwzxtljcNxY4XBQdhAQEBAQEBAQEBAQEBAQEBAQEBAQEBAQEFdNPmb+dVrcMgfenoHEz2Nw+r3EegLjvLuxBE6Cw+hvKvMsP51M21VXhryDe8cA2sZbqJvrHvHYuf9o+I+Pm8Gk/DX9ZSsNNo3l5enLK3LUzMUhbeWlAjqQBtdATsf6JPqJ7FK7M8Q7tp0155Tzr9/RTNTzQat2Rk7+x6zdrskwed3SiBnoiTtLL+UiHcTrDvd2IJrQEBAQEBAQEBAQEBAQEBAQEBAQEBAQEGq6Ss1twrC5qkEc4k8hSNPXM4GzrdYaLuPdxQVIkkc5znvJc5xLnOcSXOcdpJJ3lBt2jDK3tliTGyC9LS6s9T2OaD0YvSIt3ArFcY18aPTTaPmnlH8/g94696VmAOoLl8zMzvKc+KiFskb45GhzJGuY9p2hzXCxB8F7xZLY7xevWOakxuqznnLrsNxKekNzHfladx9/A7zT3ja08WldV4drK6vT1yx+P3Qb17s7POwXFJaOrgq6c6s1NIJGHqNt7TwIuDwKmvK4WWsaixChpq6A+TqYw+17lj9z4zxa4EeCD00GEGUBBhAQZQEBAQEBAQEBAQEBAQEBBhBVjTFm72zxVwidejodanprea51/KSj5RAHc1qDRmNLiGtBJcQAALkk7gAkztzkWd0b5YGGYZHE4DnM3l6o/8A2EbGdzRYd9z1rmXG+Ie16mdvlryj+U3HTuw2pYZcEGhaX8rc+w0zxNvVUAdMywu58XwkfHYLgdo4rY+zvEPZ8/hWn4bf++SzmpvG6ui6GiJf9j9m7kap+Ezu8lWEyUpO5lQB0mcA5o9bR2oLBIMoMIMoCAgICAgICAgICAgICAgICAgjrTZm72vwt1PC+1XiAdBHY9KOHdLJw2GwPa7ggrCgknQrlXndca6Zt6egcCwEdF9TvaPR87v1Vr3aHiHs+DwqT8Vv0jz/AIXcVN53WAXOkwQEGFWJ2neBWvStlf2uxNxjbalrNaentuab+UjHySR4OC6dwXX+16aJn5q8p/n8ULJXuy1CmqHxSRyxOLJIntkjeN7XtN2uHcQFl1tbzIOZ2YrhkFY0gSEclUsHwdQ0DXbwvscODgg2JAQEBAQEBAQEBAQEBAQEBAQEBBxVM7Io3yyODI42Oke52wNY0XJPggqJpAzO/FcUnrDcRX5KmYfeU7fNHedrjxcUHiYfRyVE8VPC0vlnkbFG0dbnGwXjJkrjpN7TyjmRG61WVMCjw+ggo47HkmeUfa3KSna9/ifqsuV8R1ltXntln8PsnUr3Y2dDOudKfCW05qGSyc5c9rWxamsA0C7iHEbNoUjhnCcmv73dnbb1UvkiryqLS1g8lg6aaAn/ADYX29bbhSsnZnW06bT9peYzVe/RZvwycgRV9I5x3NMrWu9TrFQMnCdZj52xy9xkrPm9pjw4BzSHNIuCCCCO0FY+1ZrO09XprekLLIxPDZYABy8flqVx6pmjzb9jhcePBZXg2vnSamJn5Z5S8ZK96FXpGFri1wLXNJa5pFiCNhBHUV0+JiY3hCSPoPzdzDE+azOtS4iWxOuejHUfBv4XvqnvHYgs0gICAgICAgICAgICAgICAgICAgh72QObuRpmYTA+01WBLVFp2tpweiz0nD1NPagr6gmPQVla5kxaduwXgo79u6SX/iDxctR7TcQ7tY01J5zzt9vKF/DTzlMy0hJV7054py2MinBu2ip2REdXKP8AKOPqcweC6N2b0/h6OLT1tMz+yJmneyOln1p6WXMJfW11NRx31qiVrCR71m97vBoJ8FY1OeuDDbLbyhWsbzstjRUrIYYoYmhscMbYo2jYAxosB9S5Lmy2y5LZLdZndPiNo2cytqoD025V5tWDEIW2grnHlbCwZVb3H0xd3eHLoXZ3iHj4PCtPxV/8/pEzU2ndGS2NZWt0S5t9tMKjdI69XSatPV385zgOhL6QF+8O7EG7ICAgICAgICAgICAgICAgICDoY7i0VFST1lQdWKnjMju023NHEmwHegp5mLGZa+tqK2oN5aiQvI6mN96wcALAdyDkyzgkmIV0FHFfWmeA51riOMbXvPAC6j6vU002G2W3SFa13nZavDaGOmp4aaBurFBG2KNvY0Dr4rlOoz2z5bZL9ZT4jaNnO5wAJJsACSewDerVK960VjzJVKzJiJq8Qq6om/L1EkjfkEnVHqsuuaXF4OGmP0iIQLTvO7zVfUTDoDwC7qjE5B5l6Snv/iNjI4eFhfiVqXanWd2ldPWevOUjBXnumhaMkiDysz4JHiFDPRy+bMzou62SDax47iB9YU7h+stpM9ctfLr9ni9e9GyqmJUMlNUS00zdWWCR0Ujf9TTbZw6wV1XFkrlpF6zynmhTG3JtOirNhwrFY5XuIpam1PVjqEZOyS3a02N+zW7V7UWwa4EAgggi4I2gjtQZQEBAQEBAQEBAQEBAQEBAQQF7IPN3KTx4PA7ydORNWEHzpiOhGfkg3PFw7EENIJ70JZW5tRHEZm2nrm+SuNrKYHZ847e4NWidpeIeJkjT0nlXr9/6SsNNo3SatUX2taR8U5pglfMDZ5hMEfbrykRg+GsT4LLcE0/ja3HHlHP8lvJO1ZVbXUEJyQQukeyNgLnyOaxjRvc5xsAPFUtaKxMz0gWvypgzaDDqWjba8EQEjgLB0p2yO8XErlPEtXOq1N8nlvy+ydSvdjZ6ygPYgIIb065W8zFoW7tWCsAHhHKf9p9Fbv2Y4hvWdNeenOv7wjZqf9kNLb0dZbQXm3n2G8ymdeqw5rY9p2yU26N3h5p7h2oJMQZQEBAQEBAQEBAQEBAQEGv56zKzC8MqK19i9rdSnYfhJ3bGN7r7TwBQVCrKl80sk0ri+WZ7pJHu3ue43JPig2HR3lk4nicUBB5vF5eqd1CJpHRv2uNh4nsWO4pro0entk8+kfd7pXvTstBGwNaGtAa1oDWtAsA0bAAuWXvN7Taespr6XlVE3sgcT1aWiowTeaV1Q8D/AAxjVaD4vPzVuPZPT72yZp+yPnnpCEFuqMkLQngHOsV509t4cPaJdu4zuuIx9TneiFge0Os8DS9yOtuX4ea7irvZYZc3TBAQEHWxCijqIJaeZuvFPG6KRva1wsfFX9PmtgyVyU6xKkxvGyquacDkw+uno5dpif0H2sJIjtY8d4/euraPU01OGuWvn/6gWjadnZyNmR+F4nT1rLljHak7B8JA7Y9vq2jiApKi31HUsmijmicHxTMbJG8bnMcLgjwKDlQEGUBAQEBAQEBAQEBAQVl045u5/iZpIXXpMOLohY9GSo3SP4280dx7UEbILLaK8re12GsMjbVVWGz1Fx0m3HQi9EH1krm/H+Ie1aju1n4a8o/eUzFTuw3NYFdEFcdM+J8vjk0YN2UccdMOzWA1n/W4jwXTOAafwdFXfrPNCyzvZoizS2szoqwDmODwh4tPVf8AVT3FiC8DUae5tvG65tx/We0aqYj5a8o/dMxV2q3BYNddDFMZpqUxNqJmRvqJGRQx3vLK9zg0BrRtO0jbuClafRZs8TNK8ojeZ8uTzNojq76ivQqAgjTTZlbnVEMQhbeooQeUsNr6Y7XfNO3uLltXZriHhZZ0955W6ff+1jNTeN0ArfEVP/sfM28rTyYRO68lNeakudroCenGPkk37ncEExoMoCAgICAgICAgICAg0jS5m72rwp5jdarq709ML7Wkjpy+iPrLUFVCdvEoN+0PZW59iPOJW3paAtlfcdGSb4Nn1Fx7h2rB8e4h7Lp+7Wfityj7ecruKnelYpc13TBBx1EzY43yPNmRsdI49jWi5/YruHHOS9aR5ypM7QqJidY6oqZ6h+x1RNJO4XvYvcXEX8V17FjjHStI6RER+SBM7vb0d4B7YYtTU7heFjuXqOzkWWJae/Y30lC4pq40umvk8+kfeXqle9OyzdfXQ00TpqiSOGJg6T3uDWjh/RcxxYMuov3aRMzKZMxEIjzhpl8+HCWf6TVyj644/wB7vUtw4f2ZrXa+pnef8Y/eVi+b0atoxbNiGY6aepkfM+IyVcj5CXOOo06u07ukWrK8YtTTaC8UjaOkfit4/itzWOXM00VAQfL2BwLXAFrgQQdoIO8FeqXmtotHWFNlYNIuWDhmJSwtB5vLeeldttyTj5l+1puPAHrXUuFa6NZp65PPpP3Qr17s7PIy/i8tDW09bAbS00jZAOpw98w8CLg96yTwuHgWKxVtHBWQG8VTG2RvaL72niDcHuQd9AQEBAQEBAQEBAQfL3BoLnEBrQSSTYADeSgqZpPzYcVxWWZpPNYbwUjdoHJNPn27XHb6h1INWpoHySMijaXySvbHG0b3PcbNA7yVS1orE2npAtNknLrMMw6GlbYyAcpUPHwk7gNY/sA4ALlvFddbWaib+Uco+ydSvdjZ7yxj2INQ0r4nzbAqwg2dUNFIztPKGzv0dZZzs/p/F1tZ8q8/yWss7VVlXSkNu+R85Q4RSVL4oeXxGqcGNL7iCGFo6N+txLiTYdg2rE8R4bOuvSt7bUjrHnMrlL91r2YMxVeIS8rWTPlIJ1GXtFGD1MYNjVN02kw6avdxV2eJtM9XlKSol/2PmH3lr6sjY1kdMw8XEuePqb61qXavPtix4/Wd1/BHOZTStGShAQEGmaVMre2OGP5Nt6ukvPT/AOJ1h04vSA9YCz3AOIey6ju2n4bcp/aVrLTvQrUV0hDTN7HvNvJzSYPO7yc956O582UDykY+UNo4tPagnxAQEBAQEBAQEBAQRZp5zfzOgGHQPtU4g0iSx6UdLucfSPR7g5BW9BLGgzK3KzvxWZvk6YmKlBGx0xHSfxDQbd54LVu0vEPCxRp6Tzt1+39r2Gm87pxWhJYgIIa9kFif/wACiaR8JVyDr6mRn/2Lduymn2pkzT58o/dGzz0hDrGFzg1oLnOIa0AXJJ3ADrW4TO3OUdveWtFOJVmq+ZoooTt1pweVI7RFv9dlhNZx/SaflE96fSP5XK4rSkvD9GeGYfTTzvYaueKCWTlKizmNc1pN2xjojd13PFa5btBqtVnpSvw1mY6fyveFWsK7rfkVYvQlh/I4HHIRZ1XPLUG++wPJt8LMv4rnnafN39Z3P8YiP3S8MfC35a4vCAgICruK66YsrcxxHnETbUtfrStsOiyb4Rn1hw+UexdJ4DxD2rT923zV5T9vKUPLXuy0ehq5IJop4XFksMjZY3je17TcFZxaW/yTmNmJ4bT1rLB0jNWZg+Dnbsez17uBCD3UBAQEBAQEBAQdXEq6Omp5qmdwZDTxulkceprRc+PBBT/OGYJMTxGorpbgzP8AJsvcRwjYxg7hbxuetB1MDwuWsq4KSAXkqJAxvYBvc48AASe5WdRmrgx2yX6RCsRvOy1mB4VFRUkFJALRU8YYO1x3ueeJJJPeuU6zVX1Oa2W3mnVrtGzvqK9CAgjjMmjZ+KYtLWVtRyVM1scUEUI1pnRtG3WcdjLuLtwO9bTpOPY9FpK4sVd7dZ36brFsU2tvLbMvZToMPaBSU8bH2sZSNed3e87f3LD6viup1U//AEty9I6LlaVr0e2sc9vDzxNyeDYk8bxRT27ywgftWS4RSL63FE+sPGT5ZVTAvsG0nYAuqIK22W6AU2H0dMPgKaKM/KDRrfXdcl4hm8bU5MnrMp9I2iIekob0ICAgIPCztl1mJYdPSOsJCOUgefeTt8093UeBKyXCtdOj1Fb+XSfs8ZK96NlV6mB8cj4pGlkkbnRvad7XNNiD4rqdbRaItHSUFJmgnN3M8R5hM61NiLgxpJ6MdVuYfS83v1VUWTQEBAQEBAQEBBB/shM37GYLA/adSeusd250UJ+p/wAxBBiCcdBmVuSgfiszbSVIMVKDvbAD0n2/1EWHAcVpXafiG9o01J6c7ff0ScNPOUsLT0gVAQEBAQEGqaU5tTAMQO7WibH857R+9ZngFO9rqf6W8vyyr7kjD+c4vh8G8Pqo3OHaxh13/otK6Fr83g6bJf0iUSsbzC1q5LM7808VAQEBAQEEHac8rclOzFIW+TqSIqqw2NnA6Lz8oC3e3it+7NcQ8XFOnvPOvT7f0iZqbTuiljy0hzSQ5pBBBsQRuIK2hZWy0XZsGK4VFM4jnUH/AE9WNx5VoFn9zhY99x1INvQEBBhBlAQEHkZrx6LDcPqK6bzYGEtbfbJIdjGDvNkFPsVxCWqqZqqd2vNUSOlkdt85xvYdgG4DqACD08kZdfiWIw0jbiMnlKh43sgb5x79wHEhQuIayukwWyz+H3eqV707LTU0DIo2RRtDI4mNjjYNjWsaLADwXKsuS2S83t1nmnRGzlVtUQEBAQEBBoemybVwCZv+bPTs/S1v+K2PsxXfW7+kSs5vlR1oJw7lcYfORdtHTSPB7JJLMH6Jeti7S5/D0fd/ymI/dZwxvZYFc7SxUVEBAQEBB0McwqKtpJ6ScXjnjLD2tPvXDiDY+ClaPVW02auWvk82rvGyqeN4XJR1c9JMLS08hjd2EdThwIsR3rq+DNXNjrkp0mN0GY2nZtWiLN3tXirDK7Vo6zVp6q5s1ov0JT8kn1FyuqLVBBlAQEBAQEFc9PmbudVzcMgdenw9xMxG0PqyLH5gJHe5yCKUFitD+VuY4dy8zbVVeGyvuOkyH4OP69Y9/Bc87R8Q9oz+FSfhr+speGm0bt+WuLwgICAgICAgjLT7NbCaZn+ZWtv3NjkP8FtXZSm+ovb0j91jP0hwaAMO1KGsqiNs9QImntZG2/7Xn1K52rzb5MeKJ6Rv+amCOUylRaikCAgICAgICqIn055W5SBmKwt8pTgRVQA2uhJs1/ok27jwW4dmOIbTOmvPXnX+EfNT/tCD1uqMs5oSzb7YYWKeZ16vDg2GS5u6SH4KTbv2DVPFvFBIyAgICAg1TSXmtuFYXNUAjnMnkKRp23mcNjrdjRdx7uKCpUkhc5znEuc4lznOJLnOO0kk7yg3HRVlb2xxJhkbekpNWeov5riD0IvSI28AViONa+NJppmPmnlH8rmOnelZQLmMzMzvKayqAgICAgICDwc7ZgdhtA+tbCJ2xSRtkZr6h1HuDdYGx23IWS4Voa6zP4U225T+jxe3djdC2kzP8OL01JFDDNCYZZJZRJqFpJaA3VIO333UFu/B+EW0FrzNomJ22RsmTvJH0YYxh9PhOH0YrKXnMjdZ0XKt5XlpXF2pq77i4FuC13jmj1WbU3y9ye7Hn/qF3FasREJAWsL4gICAgICAg4qumZLFJDK0PjlY6ORh2hzHCxB8CrmHLbFeL1naY5wpMbxsqxnXLz8NxGekdcsaeUgeffwO8x37QeLSuraDWV1eCuWPPr9/NBtXuzs59H2Z3YVilPWC/JX5GpaPf07yNcd4sHDi0KY8rd087JI2SxuD45GNkY9u1rmOFw4cCCg5EBAQYQVY0w5u9s8VcInXo6LWp6e3mvN/KS+kRbua1Bo0bC5zWtBc5xDWtAuS47AAFSZiI3kWh0eZZGGYZFA4DnEnl6pw65nDze5os3wPauY8a186vUzaPljlCbjr3YbMsQuCAgICAgICDwc+UXOMGxGIDWcaSV7B2vYNdoHi0LJ8Hy+Frcdv97fm8ZI3rKqq6mgpd0F5V15H4tM3oxa0NICNhktZ8ngCWjiT2LU+03Ee5T2anWev29F/DTfmmtaKlCAgICAgICAgj/THlbnuHmqibeqoA6Rth0nwb5GcbW1h3HtWy9nOIeBm8G8/Db9JWc1N43V3XQURYT2P+buXpH4VO681EDJTXO19MTtbtO3VcfU5o6kEvICAgjrTbm72vwt1NC61XiIdCyx6UcO6WThsOqD2uv1IKxIJN0I5W5zWOxGZt4KI2hvufUnd80be8tWudo+IeBg8Gs/Fb9I/tew03ndPa54liAgICAgICAg+ZGBzS13muBae47CveK3dvFvSVJVVw7Lc1Ri3tZF/3BUvgc6xsxjHEOeeAAJXWMuspi03j26bboMVmZ2WhwnD46WmhpYBqxU8bYmDrsBvPE7z3rlmq1F9Rltlv1mU2sbRs7ajvQgICAgICAgIMFViZid4FaNKOVva3EniNtqWqvPTW3NF+nH6JPqIXUOD6/2zTRafmjlP8/ihZKd2Xh5YxyXD6+mrofPp5A4tvYPYdj2HgWkjxWVW1wsHxKKrpYKuB2tDURtljPAjceI3HuQdxBxVVQyKN8srgyOJjpJHuNmtY0XJPggqJn/M78VxSesNxFfkqZh95Tt80d52uPFxQa8xtyBcNuQNY3sOJt1JIsJlnOmAUFDBRw1zNWFgDnchUgvkO17z0N5N1oPEOFcR1We2WadenOOiVS9Kxs9X8JmCflzPoan+RQf+P6//AA/WHrxasjSXgv5fH9FUfyKn/H9f/h+sK+LX1ZGknBfy+P6Of+VPcGv/AMP1g8Wvqz+EfBfy+L5k38qp7h1/0zxa+r6/CNg35fD82X+VPcOu+meLX1Z/CJg35fB6pP5U9w676Z4tfVn8IWD/ABhT/p/wVPcOu+meLX1ZGkDB/jCn9b/4J7i130zxa+rPu/wf4wpvnO/gnuLXfTk8Wvqz7vcI+MKX5x/gnuPXfTk8Wvq1jL2IYJS4nieInEKMyV0o5Hpf9uEhrn9Wwufe/BreKzGuwcQz6bFgjHO1Y5/7ny/KFus0i0zu2j3eYR8YUvz/AOiw3uTXfTlc8Svqe7zCPjCk+eqe5Nd9OTxK+rPu7wj4wpPpE9ya76cniV9T3dYR8YUn0gVPcuu+lJ4lfVn3c4R8YUf0oT3LrvpSeJX1PdxhPxjR/StVPc2u+lKviV9WfdxhPxjR/TNT3NrvpT+R4lfU92+E/GNF9MxU9z676VvyPEr6s+7bCfjGi+nZ/FPc+u+lb8jxK+p7tcK+MaH6eP8AinufXfSt+R4lfVn3aYV8Y0P/AOiP+Ke59d9K35HiV9Wr6R6zCcTw2SFuIUHOIfL0p5zEPKAHob9zhceo9SzHBcGu0eoibYrd2eU8v1/BbyTW0dVfVviKm32PWbbGTBp3bHF1RRXPvt8sQ/3AfKQTqgh32QObuRpmYTA60tWBLVEHa2nB6LPSI9TeKCvyAgICAgICAgICAgICAgICAgICAgICAgICAgIOzhtfJTVENTA4smp5GyxuHU5puPDgguFlLH48Sw+mrorATsBey9+TlGx7D3G/1IK15kwqWtrKitnqLy1MhkI5PY0e9YOluAsB3IPFky9q/C3/APH95B1JMK1ff39H+qDqyU1vffUg+DFx+pBjk+KDGogBl0HK2mv1/Ug5W0F/ffo/1QczcJv8J+j/AFQczcCv8L+h/VBysy5f4b9X95BzNyrf4f8AVfeQczcnX/GP1X3kHM3JF/xn9T99BytyFf8AGv1H30HK3R5f8b/UffQfY0c/nf2f76D6Gjb88+z/AH0H2NGX579n/uIPsaL/AM9+zf3EH1+Cz8++zf3ED8Fv579m/uIMfgt/Pfs39xA/Bd+e/Zv7iDjdoyt+O/Z/7iDido5t+OfZ/voOCTIFvxq//g++g2jJGJVeCxzwwTMmjne2TUkiIDHgEEt6XWNW/wAkIP/Z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302" y="439976"/>
            <a:ext cx="1272915" cy="114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7800" y="573023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1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Linear-Linear Model</a:t>
            </a:r>
            <a:endParaRPr lang="en-US" dirty="0"/>
          </a:p>
        </p:txBody>
      </p:sp>
      <p:pic>
        <p:nvPicPr>
          <p:cNvPr id="2050" name="Picture 2" descr="Scatterplot of time by voltage overlaid with the fit line, a 95% confidence band and lower and upper 95% prediction limi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5086"/>
            <a:ext cx="4290551" cy="32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atter plot of residuals by voltage fo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752600"/>
            <a:ext cx="42671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4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4126469"/>
            <a:ext cx="35909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5299" y="5421868"/>
                <a:ext cx="4147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Voltage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}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Voltage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99" y="5421868"/>
                <a:ext cx="414754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3443" b="-1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Scatterplot of logtime by voltage overlaid with the fit line, a 95% confidence band and lower and upper 95% prediction limits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752601"/>
            <a:ext cx="4267200" cy="320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catter plot of residuals by voltage for logtime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88" y="1760769"/>
            <a:ext cx="4256312" cy="31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Log-Linear </a:t>
            </a:r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035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Interpretation: Log – Linear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1785938"/>
            <a:ext cx="35909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5999" y="1752600"/>
            <a:ext cx="4343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22960" y="4005263"/>
                <a:ext cx="7787640" cy="2321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“We estimate that a </a:t>
                </a:r>
                <a:r>
                  <a:rPr lang="en-US" dirty="0" smtClean="0"/>
                  <a:t>1 kV increase in voltage </a:t>
                </a:r>
                <a:r>
                  <a:rPr lang="en-US" dirty="0" smtClean="0"/>
                  <a:t>leads to a multiplicative change in median </a:t>
                </a:r>
                <a:r>
                  <a:rPr lang="en-US" dirty="0" smtClean="0"/>
                  <a:t>time </a:t>
                </a:r>
                <a:r>
                  <a:rPr lang="en-US" dirty="0" smtClean="0"/>
                  <a:t>to insulation breakdown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e</a:t>
                </a:r>
                <a:r>
                  <a:rPr lang="en-US" baseline="30000" dirty="0" smtClean="0"/>
                  <a:t>-0.507  </a:t>
                </a:r>
                <a:r>
                  <a:rPr lang="en-US" baseline="30000" dirty="0" smtClean="0"/>
                  <a:t>= </a:t>
                </a:r>
                <a:r>
                  <a:rPr lang="en-US" dirty="0" smtClean="0"/>
                  <a:t>0.602”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(That is, a 40% decrease.  The causal language is due to randomization)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 95%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(-0.621, -0.393).  Therefore a 95% confidence interval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 is (</a:t>
                </a:r>
                <a:r>
                  <a:rPr lang="nb-NO" dirty="0"/>
                  <a:t>0.537</a:t>
                </a:r>
                <a:r>
                  <a:rPr lang="en-US" dirty="0" smtClean="0"/>
                  <a:t>, </a:t>
                </a:r>
                <a:r>
                  <a:rPr lang="nb-NO" dirty="0"/>
                  <a:t>0.675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4005263"/>
                <a:ext cx="7787640" cy="2321276"/>
              </a:xfrm>
              <a:prstGeom prst="rect">
                <a:avLst/>
              </a:prstGeom>
              <a:blipFill rotWithShape="0">
                <a:blip r:embed="rId3"/>
                <a:stretch>
                  <a:fillRect l="-626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91139"/>
            <a:ext cx="7863840" cy="1325692"/>
          </a:xfrm>
        </p:spPr>
        <p:txBody>
          <a:bodyPr/>
          <a:lstStyle/>
          <a:p>
            <a:r>
              <a:rPr lang="en-US" altLang="en-US" sz="2400" dirty="0" smtClean="0"/>
              <a:t>In Palm Beach, Buchanan had a large number of votes</a:t>
            </a:r>
          </a:p>
          <a:p>
            <a:r>
              <a:rPr lang="en-US" altLang="en-US" sz="2400" dirty="0" smtClean="0"/>
              <a:t>Also, there were a large number of ballots that where thrown out because two “chads” were punched out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971800"/>
            <a:ext cx="73548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960" y="5715000"/>
            <a:ext cx="7354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000" dirty="0" smtClean="0">
                <a:latin typeface="+mn-lt"/>
              </a:rPr>
              <a:t>How </a:t>
            </a:r>
            <a:r>
              <a:rPr lang="en-US" altLang="en-US" sz="2000" dirty="0">
                <a:latin typeface="+mn-lt"/>
              </a:rPr>
              <a:t>many of the votes for </a:t>
            </a:r>
            <a:r>
              <a:rPr lang="en-US" altLang="en-US" sz="2000" dirty="0" smtClean="0">
                <a:latin typeface="+mn-lt"/>
              </a:rPr>
              <a:t>Buchanan </a:t>
            </a:r>
            <a:r>
              <a:rPr lang="en-US" altLang="en-US" sz="2000" dirty="0">
                <a:latin typeface="+mn-lt"/>
              </a:rPr>
              <a:t>were meant for </a:t>
            </a:r>
            <a:r>
              <a:rPr lang="en-US" altLang="en-US" sz="2000" dirty="0" smtClean="0">
                <a:latin typeface="+mn-lt"/>
              </a:rPr>
              <a:t>Gore</a:t>
            </a:r>
            <a:r>
              <a:rPr lang="en-US" altLang="en-US" sz="2000" dirty="0">
                <a:latin typeface="+mn-lt"/>
              </a:rPr>
              <a:t>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2000 Presidential Election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0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ANOVA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999" y="1752600"/>
            <a:ext cx="4343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845734"/>
                <a:ext cx="7757160" cy="46140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can consider three different models for the mean relationship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|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} =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|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} = </m:t>
                    </m:r>
                    <m:sSub>
                      <m:sSubPr>
                        <m:ctrlPr>
                          <a:rPr lang="el-GR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β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β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|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} 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Reminder:</a:t>
                </a:r>
                <a:r>
                  <a:rPr lang="en-US" dirty="0" smtClean="0"/>
                  <a:t> We </a:t>
                </a:r>
                <a:r>
                  <a:rPr lang="en-US" dirty="0"/>
                  <a:t>can construct </a:t>
                </a:r>
                <a:r>
                  <a:rPr lang="en-US" dirty="0" smtClean="0"/>
                  <a:t>a classic </a:t>
                </a:r>
                <a:r>
                  <a:rPr lang="en-US" dirty="0"/>
                  <a:t>ANOVA table </a:t>
                </a:r>
                <a:r>
                  <a:rPr lang="en-US" dirty="0" smtClean="0"/>
                  <a:t>comparing</a:t>
                </a:r>
                <a:endParaRPr lang="en-US" dirty="0"/>
              </a:p>
              <a:p>
                <a:r>
                  <a:rPr lang="en-US" dirty="0"/>
                  <a:t>ESS = RSS(reduced) – RSS(full) = RSS(equal means) – </a:t>
                </a:r>
                <a:r>
                  <a:rPr lang="en-US" dirty="0" smtClean="0"/>
                  <a:t>RSS(separate means)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Also, we can construct an ANOVA table for SLR by comparing:</a:t>
                </a:r>
              </a:p>
              <a:p>
                <a:r>
                  <a:rPr lang="en-US" dirty="0" smtClean="0"/>
                  <a:t>ESS = RSS(reduced) – RSS(full) = RSS(equal means) – RSS(SLR)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845734"/>
                <a:ext cx="7757160" cy="4614052"/>
              </a:xfrm>
              <a:blipFill rotWithShape="0">
                <a:blip r:embed="rId2"/>
                <a:stretch>
                  <a:fillRect l="-1964" t="-4624" r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2895600" y="1630180"/>
            <a:ext cx="3429000" cy="24084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dirty="0" smtClean="0"/>
          </a:p>
          <a:p>
            <a:pPr fontAlgn="auto"/>
            <a:endParaRPr lang="en-US" dirty="0" smtClean="0"/>
          </a:p>
          <a:p>
            <a:pPr fontAlgn="auto"/>
            <a:r>
              <a:rPr lang="en-US" dirty="0" smtClean="0"/>
              <a:t>(separate means model)</a:t>
            </a:r>
          </a:p>
          <a:p>
            <a:pPr fontAlgn="auto"/>
            <a:r>
              <a:rPr lang="en-US" dirty="0" smtClean="0"/>
              <a:t>(simple linear regression, SLR)</a:t>
            </a:r>
          </a:p>
          <a:p>
            <a:pPr fontAlgn="auto"/>
            <a:r>
              <a:rPr lang="en-US" dirty="0" smtClean="0"/>
              <a:t>(equal means model)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933653" y="2274947"/>
            <a:ext cx="2983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(Treats voltage as nominal)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76010" y="2514600"/>
            <a:ext cx="367590" cy="13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5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2943202"/>
            <a:ext cx="4775200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ANOVA table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34" y="4328534"/>
            <a:ext cx="4216400" cy="138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328534"/>
            <a:ext cx="3594100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803400"/>
            <a:ext cx="3009900" cy="939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" y="5081742"/>
            <a:ext cx="3611685" cy="11141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6279" y="1724345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(Display 8.8 in book)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858000" y="2815174"/>
            <a:ext cx="1371600" cy="65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5400" y="5826523"/>
            <a:ext cx="3865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(Equal means model vs. SLR model)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278944" y="5651806"/>
            <a:ext cx="260090" cy="29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" y="3002849"/>
            <a:ext cx="3568700" cy="9271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36428" y="2543145"/>
            <a:ext cx="443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(Equal means model vs. separate means)</a:t>
            </a:r>
            <a:endParaRPr lang="en-US" sz="2000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829050" y="5090536"/>
            <a:ext cx="3790950" cy="929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96248" y="2881980"/>
            <a:ext cx="610267" cy="91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556618" y="5333720"/>
            <a:ext cx="1550245" cy="55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620000" y="1519002"/>
            <a:ext cx="356818" cy="194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954247" y="1163264"/>
                <a:ext cx="2244461" cy="355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(Variance Estimate: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𝑆𝑀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247" y="1163264"/>
                <a:ext cx="2244461" cy="355738"/>
              </a:xfrm>
              <a:prstGeom prst="rect">
                <a:avLst/>
              </a:prstGeom>
              <a:blipFill rotWithShape="0">
                <a:blip r:embed="rId8"/>
                <a:stretch>
                  <a:fillRect l="-1630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59801" y="2681925"/>
            <a:ext cx="2983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(Treats voltage as nominal)</a:t>
            </a:r>
            <a:endParaRPr lang="en-US" sz="20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801" y="4033773"/>
            <a:ext cx="292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(Treats voltage as interval)</a:t>
            </a:r>
            <a:endParaRPr lang="en-US" sz="2000" dirty="0">
              <a:latin typeface="+mn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416578" y="4354663"/>
            <a:ext cx="510529" cy="97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904536" y="3998925"/>
                <a:ext cx="2244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(Variance Estimate: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>
                  <a:latin typeface="+mn-lt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536" y="3998925"/>
                <a:ext cx="2244461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163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40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6" grpId="0"/>
      <p:bldP spid="23" grpId="1"/>
      <p:bldP spid="24" grpId="1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Checking the SLR </a:t>
            </a:r>
            <a:r>
              <a:rPr lang="en-US" dirty="0"/>
              <a:t>A</a:t>
            </a:r>
            <a:r>
              <a:rPr lang="en-US" dirty="0" smtClean="0"/>
              <a:t>ssumption Using Replication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999" y="1752600"/>
            <a:ext cx="4343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45734"/>
                <a:ext cx="7799763" cy="46140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can consider three different models for the mean relationship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(note: in the voltage example,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log</m:t>
                    </m:r>
                    <m:r>
                      <a:rPr lang="en-US" i="1">
                        <a:latin typeface="Cambria Math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Time</m:t>
                    </m:r>
                    <m:r>
                      <a:rPr lang="en-US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|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} =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|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} = </m:t>
                    </m:r>
                    <m:sSub>
                      <m:sSubPr>
                        <m:ctrlPr>
                          <a:rPr lang="el-GR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β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β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|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} 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construct an ANOVA table </a:t>
                </a:r>
                <a:r>
                  <a:rPr lang="en-US" dirty="0" smtClean="0"/>
                  <a:t>comparing</a:t>
                </a:r>
                <a:endParaRPr lang="en-US" dirty="0"/>
              </a:p>
              <a:p>
                <a:r>
                  <a:rPr lang="en-US" dirty="0"/>
                  <a:t>ESS = RSS(reduced) – RSS(full) = RSS(equal means) – </a:t>
                </a:r>
                <a:r>
                  <a:rPr lang="en-US" dirty="0" smtClean="0"/>
                  <a:t>RSS(separate means)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We can construct an ANOVA table out of SLR by comparing:</a:t>
                </a:r>
              </a:p>
              <a:p>
                <a:r>
                  <a:rPr lang="en-US" dirty="0" smtClean="0"/>
                  <a:t>ESS = RSS(reduced) – RSS(full) = RSS(equal means) – RSS(SLR)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45734"/>
                <a:ext cx="7799763" cy="4614052"/>
              </a:xfrm>
              <a:blipFill rotWithShape="0">
                <a:blip r:embed="rId2"/>
                <a:stretch>
                  <a:fillRect l="-1955" t="-4624" r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2895600" y="1630180"/>
            <a:ext cx="3429000" cy="24084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dirty="0" smtClean="0"/>
          </a:p>
          <a:p>
            <a:pPr fontAlgn="auto"/>
            <a:endParaRPr lang="en-US" dirty="0" smtClean="0"/>
          </a:p>
          <a:p>
            <a:pPr fontAlgn="auto"/>
            <a:r>
              <a:rPr lang="en-US" dirty="0" smtClean="0"/>
              <a:t>(separate means model)</a:t>
            </a:r>
          </a:p>
          <a:p>
            <a:pPr fontAlgn="auto"/>
            <a:r>
              <a:rPr lang="en-US" dirty="0" smtClean="0"/>
              <a:t>(simple linear regression, SLR)</a:t>
            </a:r>
          </a:p>
          <a:p>
            <a:pPr fontAlgn="auto"/>
            <a:r>
              <a:rPr lang="en-US" dirty="0" smtClean="0"/>
              <a:t>(equal means model)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09053" y="5087238"/>
            <a:ext cx="823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ESS = RSS(reduced) – RSS(full) = </a:t>
            </a:r>
            <a:r>
              <a:rPr lang="en-US" sz="2000" dirty="0" smtClean="0">
                <a:solidFill>
                  <a:srgbClr val="FF0000"/>
                </a:solidFill>
              </a:rPr>
              <a:t>RSS(SLR) </a:t>
            </a:r>
            <a:r>
              <a:rPr lang="en-US" sz="2000" dirty="0">
                <a:solidFill>
                  <a:srgbClr val="FF0000"/>
                </a:solidFill>
              </a:rPr>
              <a:t>– RSS(separate means)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131633" y="4953000"/>
            <a:ext cx="564567" cy="13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91200" y="5487348"/>
            <a:ext cx="533400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737361"/>
                <a:ext cx="7757160" cy="47224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900" dirty="0" smtClean="0"/>
                  <a:t>Test: is SLR </a:t>
                </a:r>
                <a:r>
                  <a:rPr lang="en-US" sz="1900" dirty="0" smtClean="0"/>
                  <a:t>“almost” as </a:t>
                </a:r>
                <a:r>
                  <a:rPr lang="en-US" sz="1900" dirty="0"/>
                  <a:t>good as </a:t>
                </a:r>
                <a:r>
                  <a:rPr lang="en-US" sz="1900" dirty="0" smtClean="0"/>
                  <a:t>separate means?</a:t>
                </a: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𝑙𝑜𝑓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bg-BG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𝑆𝑆𝑅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𝑆𝐿𝑅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𝑆𝑆𝑅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𝑆𝑀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𝑆𝐿𝑅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𝑆𝑀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𝑆𝑀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𝑙𝑜𝑓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180.07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173.75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74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69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2.52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𝑙𝑜𝑓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0.502 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       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737361"/>
                <a:ext cx="7757160" cy="4722425"/>
              </a:xfrm>
              <a:blipFill rotWithShape="0">
                <a:blip r:embed="rId2"/>
                <a:stretch>
                  <a:fillRect l="-707" t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2943202"/>
            <a:ext cx="47752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34" y="4328534"/>
            <a:ext cx="4216400" cy="1384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05400" y="5826523"/>
            <a:ext cx="3865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(Equal means model vs. SLR model)</a:t>
            </a:r>
            <a:endParaRPr lang="en-US" sz="20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78944" y="5651806"/>
            <a:ext cx="260090" cy="29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556618" y="5333720"/>
            <a:ext cx="1550245" cy="55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620000" y="1519002"/>
            <a:ext cx="356818" cy="194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54247" y="1163264"/>
                <a:ext cx="2244461" cy="355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(Variance Estimate: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𝑆𝑀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247" y="1163264"/>
                <a:ext cx="2244461" cy="355738"/>
              </a:xfrm>
              <a:prstGeom prst="rect">
                <a:avLst/>
              </a:prstGeom>
              <a:blipFill rotWithShape="0">
                <a:blip r:embed="rId5"/>
                <a:stretch>
                  <a:fillRect l="-1630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09601" y="2144894"/>
                <a:ext cx="36029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 </m:t>
                    </m:r>
                  </m:oMath>
                </a14:m>
                <a:r>
                  <a:rPr lang="en-US" dirty="0" smtClean="0"/>
                  <a:t>The SLR model is adequate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 </m:t>
                    </m:r>
                  </m:oMath>
                </a14:m>
                <a:r>
                  <a:rPr lang="en-US" dirty="0"/>
                  <a:t>The SLR model is </a:t>
                </a:r>
                <a:r>
                  <a:rPr lang="en-US" dirty="0" smtClean="0"/>
                  <a:t>inadequate</a:t>
                </a:r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2144894"/>
                <a:ext cx="3602909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4717" r="-677" b="-6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47912" y="4516288"/>
                <a:ext cx="2078909" cy="85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(Under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𝑙𝑜𝑓</m:t>
                        </m:r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+mn-lt"/>
                  </a:rPr>
                  <a:t> has</a:t>
                </a:r>
              </a:p>
              <a:p>
                <a:r>
                  <a:rPr lang="en-US" sz="1600" dirty="0" smtClean="0">
                    <a:latin typeface="+mn-lt"/>
                  </a:rPr>
                  <a:t>a F-distribution w/  </a:t>
                </a:r>
              </a:p>
              <a:p>
                <a:r>
                  <a:rPr lang="en-US" sz="1600" dirty="0" smtClean="0">
                    <a:latin typeface="+mn-lt"/>
                  </a:rPr>
                  <a:t>_ &amp; _ deg. of freedom)</a:t>
                </a: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912" y="4516288"/>
                <a:ext cx="2078909" cy="854336"/>
              </a:xfrm>
              <a:prstGeom prst="rect">
                <a:avLst/>
              </a:prstGeom>
              <a:blipFill rotWithShape="0">
                <a:blip r:embed="rId7"/>
                <a:stretch>
                  <a:fillRect l="-1466" t="-1285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438400" y="3726113"/>
            <a:ext cx="564271" cy="14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09422" y="3581400"/>
            <a:ext cx="2763892" cy="158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002671" y="1519002"/>
            <a:ext cx="4946713" cy="177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378622">
            <a:off x="3755626" y="2012642"/>
            <a:ext cx="38158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n-lt"/>
              </a:rPr>
              <a:t>(always use variance estimate from full model)</a:t>
            </a:r>
            <a:endParaRPr lang="en-US" sz="1500" dirty="0"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858000" y="2815174"/>
            <a:ext cx="1371600" cy="65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36428" y="2543145"/>
            <a:ext cx="443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(Equal means model vs. separate means)</a:t>
            </a:r>
            <a:endParaRPr lang="en-US" sz="2000" dirty="0"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596248" y="2881980"/>
            <a:ext cx="610267" cy="91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Checking the SLR Assumption Using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737361"/>
                <a:ext cx="7757160" cy="47224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900" dirty="0" smtClean="0"/>
                  <a:t>Test: is SLR </a:t>
                </a:r>
                <a:r>
                  <a:rPr lang="en-US" sz="1900" dirty="0" smtClean="0"/>
                  <a:t>“almost” as </a:t>
                </a:r>
                <a:r>
                  <a:rPr lang="en-US" sz="1900" dirty="0"/>
                  <a:t>good as </a:t>
                </a:r>
                <a:r>
                  <a:rPr lang="en-US" sz="1900" dirty="0" smtClean="0"/>
                  <a:t>separate means?</a:t>
                </a: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𝑙𝑜𝑓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bg-BG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𝑆𝑆𝑅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𝑆𝐿𝑅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𝑆𝑆𝑅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𝑆𝑀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𝑆𝐿𝑅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𝑆𝑀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𝑆𝑀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𝑙𝑜𝑓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180.07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173.75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74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69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2.52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𝑙𝑜𝑓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0.502 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         </a:t>
                </a:r>
                <a:endParaRPr lang="en-US" dirty="0"/>
              </a:p>
            </p:txBody>
          </p:sp>
        </mc:Choice>
        <mc:Fallback>
          <p:sp>
            <p:nvSpPr>
              <p:cNvPr id="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737361"/>
                <a:ext cx="7757160" cy="4722425"/>
              </a:xfrm>
              <a:blipFill rotWithShape="0">
                <a:blip r:embed="rId2"/>
                <a:stretch>
                  <a:fillRect l="-707" t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477470"/>
            <a:ext cx="4434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Caveat:</a:t>
            </a:r>
            <a:r>
              <a:rPr lang="en-US" dirty="0" smtClean="0"/>
              <a:t> We need multiple </a:t>
            </a:r>
            <a:r>
              <a:rPr lang="en-US" dirty="0"/>
              <a:t>Response values </a:t>
            </a:r>
            <a:r>
              <a:rPr lang="en-US" dirty="0" smtClean="0"/>
              <a:t>to occur </a:t>
            </a:r>
            <a:r>
              <a:rPr lang="en-US" dirty="0"/>
              <a:t>at each explanatory variable </a:t>
            </a:r>
            <a:r>
              <a:rPr lang="en-US" dirty="0" smtClean="0"/>
              <a:t>value</a:t>
            </a:r>
            <a:r>
              <a:rPr lang="en-US" dirty="0"/>
              <a:t> </a:t>
            </a:r>
            <a:r>
              <a:rPr lang="en-US" dirty="0" smtClean="0"/>
              <a:t>for this to be meaningful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08785" y="5189546"/>
            <a:ext cx="4466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“There is no evidence that the simple linear regression model of log(time) onto voltage is inadequate for this data”</a:t>
            </a:r>
            <a:endParaRPr lang="en-US" sz="2000" dirty="0"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08" y="2967884"/>
            <a:ext cx="3920571" cy="12730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30" y="4457319"/>
            <a:ext cx="1079500" cy="5080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155735" y="3293905"/>
            <a:ext cx="5083265" cy="150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47912" y="4516288"/>
                <a:ext cx="2078909" cy="85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(Under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𝑙𝑜𝑓</m:t>
                        </m:r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+mn-lt"/>
                  </a:rPr>
                  <a:t> has</a:t>
                </a:r>
              </a:p>
              <a:p>
                <a:r>
                  <a:rPr lang="en-US" sz="1600" dirty="0" smtClean="0">
                    <a:latin typeface="+mn-lt"/>
                  </a:rPr>
                  <a:t>a F-distribution w/  </a:t>
                </a:r>
              </a:p>
              <a:p>
                <a:r>
                  <a:rPr lang="en-US" sz="1600" dirty="0" smtClean="0">
                    <a:latin typeface="+mn-lt"/>
                  </a:rPr>
                  <a:t>_ &amp; _ deg. of freedom)</a:t>
                </a: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912" y="4516288"/>
                <a:ext cx="2078909" cy="854336"/>
              </a:xfrm>
              <a:prstGeom prst="rect">
                <a:avLst/>
              </a:prstGeom>
              <a:blipFill rotWithShape="0">
                <a:blip r:embed="rId6"/>
                <a:stretch>
                  <a:fillRect l="-1466" t="-1285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2514600" y="3293905"/>
            <a:ext cx="5410200" cy="187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09422" y="3352800"/>
            <a:ext cx="5343978" cy="181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9601" y="2144894"/>
                <a:ext cx="36029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 </m:t>
                    </m:r>
                  </m:oMath>
                </a14:m>
                <a:r>
                  <a:rPr lang="en-US" dirty="0" smtClean="0"/>
                  <a:t>The SLR model is adequate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 </m:t>
                    </m:r>
                  </m:oMath>
                </a14:m>
                <a:r>
                  <a:rPr lang="en-US" dirty="0"/>
                  <a:t>The SLR model is </a:t>
                </a:r>
                <a:r>
                  <a:rPr lang="en-US" dirty="0" smtClean="0"/>
                  <a:t>inadequate</a:t>
                </a:r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2144894"/>
                <a:ext cx="360290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4717" r="-677" b="-6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Checking the SLR Assumption Using Replication: Goodness of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: Proportion of Variation Explained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635" t="-8824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the percentage of total variation in the </a:t>
                </a:r>
                <a:r>
                  <a:rPr lang="en-US" dirty="0" smtClean="0"/>
                  <a:t>response explained </a:t>
                </a:r>
                <a:r>
                  <a:rPr lang="en-US" dirty="0" smtClean="0"/>
                  <a:t>by the model</a:t>
                </a:r>
              </a:p>
              <a:p>
                <a:endParaRPr lang="en-US" dirty="0"/>
              </a:p>
              <a:p>
                <a:r>
                  <a:rPr lang="en-US" dirty="0" smtClean="0"/>
                  <a:t>For the voltage example, this </a:t>
                </a:r>
              </a:p>
              <a:p>
                <a:r>
                  <a:rPr lang="en-US" dirty="0" smtClean="0"/>
                  <a:t>would be interpreted as </a:t>
                </a:r>
              </a:p>
              <a:p>
                <a:r>
                  <a:rPr lang="en-US" dirty="0" smtClean="0"/>
                  <a:t>“51%  of the variation in (log) </a:t>
                </a:r>
              </a:p>
              <a:p>
                <a:r>
                  <a:rPr lang="en-US" dirty="0"/>
                  <a:t>b</a:t>
                </a:r>
                <a:r>
                  <a:rPr lang="en-US" dirty="0" smtClean="0"/>
                  <a:t>reakdown time is explained by </a:t>
                </a:r>
              </a:p>
              <a:p>
                <a:r>
                  <a:rPr lang="en-US" dirty="0" smtClean="0"/>
                  <a:t>the SLR on voltage”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667" r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2354440"/>
            <a:ext cx="4216400" cy="3810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447800" y="4038600"/>
            <a:ext cx="632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Confidence and Prediction Intervals: 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3200400"/>
            <a:ext cx="58166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02" y="5029200"/>
            <a:ext cx="539750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778000"/>
            <a:ext cx="3556000" cy="11324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1787473"/>
            <a:ext cx="3311943" cy="699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49" y="2480417"/>
            <a:ext cx="4972051" cy="71029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181600" y="2910484"/>
            <a:ext cx="2981744" cy="105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33426" y="2910484"/>
            <a:ext cx="429917" cy="248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962400" y="2910484"/>
            <a:ext cx="4803156" cy="105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279" y="5207168"/>
            <a:ext cx="3615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“We predict the median time to breakdown at 33 </a:t>
            </a:r>
            <a:r>
              <a:rPr lang="en-US" sz="2000" dirty="0" smtClean="0">
                <a:latin typeface="+mn-lt"/>
              </a:rPr>
              <a:t>k</a:t>
            </a:r>
            <a:r>
              <a:rPr lang="en-US" sz="2000" dirty="0">
                <a:latin typeface="+mn-lt"/>
              </a:rPr>
              <a:t>V</a:t>
            </a:r>
            <a:r>
              <a:rPr lang="en-US" sz="2000" dirty="0" smtClean="0">
                <a:latin typeface="+mn-lt"/>
              </a:rPr>
              <a:t> is between 6.39 and 13.05 sec.”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042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28800"/>
                <a:ext cx="7406640" cy="145075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FontTx/>
                  <a:buNone/>
                </a:pPr>
                <a:r>
                  <a:rPr lang="en-US" altLang="en-US" dirty="0" smtClean="0">
                    <a:solidFill>
                      <a:srgbClr val="FF0000"/>
                    </a:solidFill>
                  </a:rPr>
                  <a:t>Residual Plot</a:t>
                </a:r>
                <a:r>
                  <a:rPr lang="en-US" altLang="en-US" dirty="0" smtClean="0"/>
                  <a:t>: A plot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en-US" b="0" i="1" smtClean="0">
                        <a:latin typeface="Cambria Math" charset="0"/>
                      </a:rPr>
                      <m:t>−</m:t>
                    </m:r>
                    <m:r>
                      <a:rPr lang="en-US" altLang="en-US" i="1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altLang="en-US" dirty="0" smtClean="0"/>
                  <a:t> versus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altLang="en-US" dirty="0" smtClean="0"/>
                  <a:t>, can better </a:t>
                </a:r>
                <a:r>
                  <a:rPr lang="en-US" altLang="en-US" dirty="0" smtClean="0"/>
                  <a:t>reveal</a:t>
                </a:r>
                <a:r>
                  <a:rPr lang="is-IS" altLang="en-US" dirty="0" smtClean="0"/>
                  <a:t>…</a:t>
                </a:r>
                <a:endParaRPr lang="en-US" alt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altLang="en-US" dirty="0" smtClean="0"/>
                  <a:t>non-linearity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altLang="en-US" dirty="0" smtClean="0"/>
                  <a:t>non constant variance 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altLang="en-US" dirty="0" smtClean="0"/>
                  <a:t>outliers</a:t>
                </a:r>
                <a:endParaRPr lang="en-US" altLang="en-US" dirty="0" smtClean="0"/>
              </a:p>
            </p:txBody>
          </p:sp>
        </mc:Choice>
        <mc:Fallback>
          <p:sp>
            <p:nvSpPr>
              <p:cNvPr id="153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28800"/>
                <a:ext cx="7406640" cy="1450757"/>
              </a:xfrm>
              <a:blipFill rotWithShape="0">
                <a:blip r:embed="rId2"/>
                <a:stretch>
                  <a:fillRect l="-1975" t="-714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279557"/>
            <a:ext cx="4088815" cy="303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2177"/>
            <a:ext cx="4797258" cy="363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Plot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05200" y="5029200"/>
            <a:ext cx="5181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38400" y="3089382"/>
            <a:ext cx="4495800" cy="44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Transforms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397782"/>
                  </p:ext>
                </p:extLst>
              </p:nvPr>
            </p:nvGraphicFramePr>
            <p:xfrm>
              <a:off x="948690" y="2420654"/>
              <a:ext cx="7814310" cy="2199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8479"/>
                    <a:gridCol w="2953195"/>
                    <a:gridCol w="36526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Linear: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{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|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}= 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Linear-log: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{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|</m:t>
                                </m:r>
                                <m:func>
                                  <m:funcPr>
                                    <m:ctrlP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}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log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⁡(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Log-linear: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{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log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⁡(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)|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}= 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Log-log: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{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log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⁡(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)|</m:t>
                                </m:r>
                                <m:func>
                                  <m:funcPr>
                                    <m:ctrlP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}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log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⁡(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  <m:r>
                                  <a:rPr lang="en-US" altLang="en-US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397782"/>
                  </p:ext>
                </p:extLst>
              </p:nvPr>
            </p:nvGraphicFramePr>
            <p:xfrm>
              <a:off x="948690" y="2420654"/>
              <a:ext cx="7814310" cy="2199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8479"/>
                    <a:gridCol w="2953195"/>
                    <a:gridCol w="36526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031" t="-96721" r="-124124" b="-5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00" t="-96721" r="-333" b="-539344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5" t="-80000" r="-548990" b="-11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031" t="-80000" r="-124124" b="-11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00" t="-80000" r="-333" b="-119333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5" t="-180000" r="-548990" b="-1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031" t="-180000" r="-124124" b="-1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00" t="-180000" r="-333" b="-19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1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Transforms: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45734"/>
            <a:ext cx="3276599" cy="40233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Richter magnitude scale</a:t>
            </a:r>
            <a:r>
              <a:rPr lang="en-US" dirty="0"/>
              <a:t> (also </a:t>
            </a:r>
            <a:r>
              <a:rPr lang="en-US" b="1" dirty="0"/>
              <a:t>Richter scale</a:t>
            </a:r>
            <a:r>
              <a:rPr lang="en-US" dirty="0"/>
              <a:t>) assigns a magnitude number to quantify the size of </a:t>
            </a:r>
            <a:r>
              <a:rPr lang="en-US" dirty="0" smtClean="0"/>
              <a:t>an earthquake</a:t>
            </a:r>
          </a:p>
          <a:p>
            <a:r>
              <a:rPr lang="en-US" dirty="0" smtClean="0"/>
              <a:t>It is a “base-10” logarithmic scale</a:t>
            </a:r>
          </a:p>
          <a:p>
            <a:r>
              <a:rPr lang="en-US" dirty="0" smtClean="0"/>
              <a:t>It computes the ratio of the maximum amplitude of the seismic wave to a baseline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752600"/>
            <a:ext cx="5127240" cy="411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on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Transformations are like medications, you should only be using them if you really need them and there are always side-effects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71251"/>
            <a:ext cx="792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certain kind of meat processing may begin once the pH in postmortem </a:t>
            </a:r>
            <a:r>
              <a:rPr lang="en-US" dirty="0"/>
              <a:t>m</a:t>
            </a:r>
            <a:r>
              <a:rPr lang="en-US" dirty="0" smtClean="0"/>
              <a:t>uscle of a steer carcass decreases to 6.0 </a:t>
            </a:r>
          </a:p>
          <a:p>
            <a:pPr marL="0" indent="0">
              <a:buNone/>
            </a:pPr>
            <a:r>
              <a:rPr lang="en-US" dirty="0" smtClean="0"/>
              <a:t>The pH at time of slaughter is around 7.0 to 7.2.  </a:t>
            </a:r>
          </a:p>
          <a:p>
            <a:pPr marL="0" indent="0">
              <a:buNone/>
            </a:pPr>
            <a:r>
              <a:rPr lang="en-US" dirty="0" smtClean="0"/>
              <a:t>It is not practical to monitor the pH decline for each animal so an estimate is needed of the time after slaughter at which the pH reaches 6.0</a:t>
            </a:r>
          </a:p>
          <a:p>
            <a:pPr marL="0" indent="0">
              <a:buNone/>
            </a:pPr>
            <a:r>
              <a:rPr lang="en-US" dirty="0" smtClean="0"/>
              <a:t>To estimate this time, 10 steer carcasses were assigned to be measured for pH at one of five times after slaughter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27" y="4014156"/>
            <a:ext cx="3048000" cy="228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Meat </a:t>
            </a:r>
            <a:r>
              <a:rPr lang="en-US" dirty="0"/>
              <a:t>Processing and </a:t>
            </a:r>
            <a:r>
              <a:rPr lang="en-US" dirty="0" smtClean="0"/>
              <a:t>Acidity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9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Linear-Linear</a:t>
            </a:r>
            <a:endParaRPr lang="en-US" dirty="0"/>
          </a:p>
        </p:txBody>
      </p:sp>
      <p:pic>
        <p:nvPicPr>
          <p:cNvPr id="4098" name="Picture 2" descr="Scatterplot of pH by time overlaid with the fit line, a 95% confidence band and lower and upper 95% prediction limi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199"/>
            <a:ext cx="42672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catter plot of residuals by time for pH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42671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C065C-504A-4EBA-9497-F28CD9AA925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12010" y="5818106"/>
            <a:ext cx="536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Means seem slightly curved: Try log transform of </a:t>
            </a:r>
            <a:r>
              <a:rPr lang="en-US" i="1" dirty="0" smtClean="0"/>
              <a:t>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30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21302</TotalTime>
  <Words>1384</Words>
  <Application>Microsoft Macintosh PowerPoint</Application>
  <PresentationFormat>On-screen Show (4:3)</PresentationFormat>
  <Paragraphs>314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Calibri Light</vt:lpstr>
      <vt:lpstr>Cambria Math</vt:lpstr>
      <vt:lpstr>ＭＳ Ｐゴシック</vt:lpstr>
      <vt:lpstr>Arial</vt:lpstr>
      <vt:lpstr>_5371darrenPPtheme</vt:lpstr>
      <vt:lpstr>Simple Linear Regression: A Closer Look at Assumptions</vt:lpstr>
      <vt:lpstr>Example:  2000 Presidential Election</vt:lpstr>
      <vt:lpstr>Example:  2000 Presidential Election</vt:lpstr>
      <vt:lpstr>Residuals Plot</vt:lpstr>
      <vt:lpstr>Log Transforms</vt:lpstr>
      <vt:lpstr>Log Transforms: Example</vt:lpstr>
      <vt:lpstr>Comment on Transformations</vt:lpstr>
      <vt:lpstr>Example:  Meat Processing and Acidity</vt:lpstr>
      <vt:lpstr>Linear-Linear</vt:lpstr>
      <vt:lpstr>Linear-Log</vt:lpstr>
      <vt:lpstr>Log Transforms: Linear-Log</vt:lpstr>
      <vt:lpstr>Interpretation: Linear - Log</vt:lpstr>
      <vt:lpstr>Example:  2000 Presidential Election</vt:lpstr>
      <vt:lpstr>Example:  2000 Presidential Election</vt:lpstr>
      <vt:lpstr>Example:  2000 Presidential Election</vt:lpstr>
      <vt:lpstr>Example:  2000 Presidential Election</vt:lpstr>
      <vt:lpstr>Scatterplot: Buchanan vs. Bush</vt:lpstr>
      <vt:lpstr>Reminder: Correlation</vt:lpstr>
      <vt:lpstr>Example:  2000 Presidential Election</vt:lpstr>
      <vt:lpstr>Example:  2000 Presidential Election</vt:lpstr>
      <vt:lpstr>Example:  2000 Presidential Election</vt:lpstr>
      <vt:lpstr>Example:  2000 Presidential Election</vt:lpstr>
      <vt:lpstr>Log Transforms: Log-Linear</vt:lpstr>
      <vt:lpstr>Example:  2000 Presidential Election</vt:lpstr>
      <vt:lpstr>Example:  2000 Presidential Election</vt:lpstr>
      <vt:lpstr>Insulation and Voltage Data</vt:lpstr>
      <vt:lpstr>A Linear-Linear Model</vt:lpstr>
      <vt:lpstr>A Log-Linear Model</vt:lpstr>
      <vt:lpstr>Interpretation: Log – Linear</vt:lpstr>
      <vt:lpstr>Regression ANOVA table</vt:lpstr>
      <vt:lpstr>Regression ANOVA table</vt:lpstr>
      <vt:lpstr>Checking the SLR Assumption Using Replication</vt:lpstr>
      <vt:lpstr>Checking the SLR Assumption Using Replication</vt:lpstr>
      <vt:lpstr>Checking the SLR Assumption Using Replication: Goodness of Fit</vt:lpstr>
      <vt:lpstr>R^2: Proportion of Variation Explained</vt:lpstr>
      <vt:lpstr>Getting Confidence and Prediction Intervals: SAS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Homrighausen, Darren</cp:lastModifiedBy>
  <cp:revision>242</cp:revision>
  <cp:lastPrinted>2017-11-14T00:52:34Z</cp:lastPrinted>
  <dcterms:created xsi:type="dcterms:W3CDTF">2007-05-11T15:07:45Z</dcterms:created>
  <dcterms:modified xsi:type="dcterms:W3CDTF">2017-11-16T18:13:30Z</dcterms:modified>
</cp:coreProperties>
</file>