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2" r:id="rId2"/>
    <p:sldId id="293" r:id="rId3"/>
    <p:sldId id="294" r:id="rId4"/>
    <p:sldId id="295" r:id="rId5"/>
    <p:sldId id="297" r:id="rId6"/>
    <p:sldId id="300" r:id="rId7"/>
    <p:sldId id="299" r:id="rId8"/>
    <p:sldId id="302" r:id="rId9"/>
    <p:sldId id="304" r:id="rId10"/>
    <p:sldId id="305" r:id="rId11"/>
    <p:sldId id="321" r:id="rId12"/>
    <p:sldId id="30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63"/>
    <p:restoredTop sz="92456"/>
  </p:normalViewPr>
  <p:slideViewPr>
    <p:cSldViewPr>
      <p:cViewPr>
        <p:scale>
          <a:sx n="93" d="100"/>
          <a:sy n="93" d="100"/>
        </p:scale>
        <p:origin x="-424" y="-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17C06-E3CD-2D46-8153-22D44819B557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3BBF-A744-6042-A0D2-B4318736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3BBF-A744-6042-A0D2-B431873664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ANOVA: ESS = RSS(reduce) – RSS(full) &lt;-&gt;</a:t>
            </a:r>
            <a:r>
              <a:rPr lang="en-US" baseline="0" dirty="0" smtClean="0"/>
              <a:t> Model = Total –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3BBF-A744-6042-A0D2-B431873664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69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Cook’s D: Change in estimate after</a:t>
            </a:r>
            <a:r>
              <a:rPr lang="en-US" baseline="0" dirty="0" smtClean="0"/>
              <a:t> deleting each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3BBF-A744-6042-A0D2-B431873664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C24-FC4C-BC4D-83F8-C78D02418E69}" type="datetime1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A621-616E-FD46-A70D-B677236EC2FE}" type="datetime1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1E10-14F9-0440-A16B-C49BAAADC090}" type="datetime1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9123-2D4E-A346-BC3C-093AA5A45A7D}" type="datetime1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242E-675A-C040-B968-F5C8A32AB9F5}" type="datetime1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3E32-75FA-9A42-BC03-19299CFC50DB}" type="datetime1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5464-7B18-224F-817F-53C3B1314C3E}" type="datetime1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06A-0ED2-C640-ADFF-857EB79A9536}" type="datetime1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0A23-56D0-744D-BC30-E58024BE5DE4}" type="datetime1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CC91832-2DE3-5249-8087-266C69946740}" type="datetime1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8FFD1D-E0A9-4CF2-A762-7A93DD84C42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A88D-841A-B24F-90C1-8A830C1747AD}" type="datetime1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FF5FB1-172F-554F-B5D1-04E58ED7F16A}" type="datetime1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8FFD1D-E0A9-4CF2-A762-7A93DD84C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03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8318962" cy="1143000"/>
          </a:xfrm>
        </p:spPr>
        <p:txBody>
          <a:bodyPr/>
          <a:lstStyle/>
          <a:p>
            <a:r>
              <a:rPr lang="en-US" dirty="0" smtClean="0"/>
              <a:t>Overview of a more general regression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Meadowfoam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Categorical Explanatory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57842" y="2195343"/>
                <a:ext cx="4674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m:rPr>
                          <m:nor/>
                        </m:rPr>
                        <a:rPr lang="en-US" dirty="0" smtClean="0"/>
                        <m:t>{</m:t>
                      </m:r>
                      <m:r>
                        <m:rPr>
                          <m:nor/>
                        </m:rPr>
                        <a:rPr lang="en-US" dirty="0" smtClean="0"/>
                        <m:t>flowers</m:t>
                      </m:r>
                      <m:r>
                        <m:rPr>
                          <m:nor/>
                        </m:rPr>
                        <a:rPr lang="en-US" dirty="0" smtClean="0"/>
                        <m:t>|</m:t>
                      </m:r>
                      <m:r>
                        <m:rPr>
                          <m:nor/>
                        </m:rPr>
                        <a:rPr lang="en-US" dirty="0" smtClean="0"/>
                        <m:t>light</m:t>
                      </m:r>
                      <m:r>
                        <m:rPr>
                          <m:nor/>
                        </m:rPr>
                        <a:rPr lang="en-US" dirty="0" smtClean="0"/>
                        <m:t>, </m:t>
                      </m:r>
                      <m:r>
                        <m:rPr>
                          <m:nor/>
                        </m:rPr>
                        <a:rPr lang="en-US" dirty="0" smtClean="0"/>
                        <m:t>time</m:t>
                      </m:r>
                      <m:r>
                        <m:rPr>
                          <m:nor/>
                        </m:rPr>
                        <a:rPr lang="en-US" dirty="0" smtClean="0"/>
                        <m:t> = 1} 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light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842" y="2195343"/>
                <a:ext cx="467403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59466"/>
            <a:ext cx="6115050" cy="361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67435" y="1731220"/>
                <a:ext cx="4017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m:rPr>
                          <m:nor/>
                        </m:rPr>
                        <a:rPr lang="en-US" dirty="0" smtClean="0"/>
                        <m:t>{</m:t>
                      </m:r>
                      <m:r>
                        <m:rPr>
                          <m:nor/>
                        </m:rPr>
                        <a:rPr lang="en-US" dirty="0" smtClean="0"/>
                        <m:t>flowers</m:t>
                      </m:r>
                      <m:r>
                        <m:rPr>
                          <m:nor/>
                        </m:rPr>
                        <a:rPr lang="en-US" dirty="0" smtClean="0"/>
                        <m:t>|</m:t>
                      </m:r>
                      <m:r>
                        <m:rPr>
                          <m:nor/>
                        </m:rPr>
                        <a:rPr lang="en-US" dirty="0" smtClean="0"/>
                        <m:t>light</m:t>
                      </m:r>
                      <m:r>
                        <m:rPr>
                          <m:nor/>
                        </m:rPr>
                        <a:rPr lang="en-US" dirty="0" smtClean="0"/>
                        <m:t>, </m:t>
                      </m:r>
                      <m:r>
                        <m:rPr>
                          <m:nor/>
                        </m:rPr>
                        <a:rPr lang="en-US" dirty="0" smtClean="0"/>
                        <m:t>time</m:t>
                      </m:r>
                      <m:r>
                        <m:rPr>
                          <m:nor/>
                        </m:rPr>
                        <a:rPr lang="en-US" dirty="0" smtClean="0"/>
                        <m:t> = 0} =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dirty="0" smtClean="0">
                          <a:latin typeface="Cambria Math" charset="0"/>
                        </a:rPr>
                        <m:t>light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35" y="1731220"/>
                <a:ext cx="401712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05000" y="3693107"/>
                <a:ext cx="1067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693107"/>
                <a:ext cx="106728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61296" y="3334926"/>
                <a:ext cx="662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296" y="3334926"/>
                <a:ext cx="66204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" y="1968193"/>
                <a:ext cx="4235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m:rPr>
                          <m:nor/>
                        </m:rPr>
                        <a:rPr lang="en-US" dirty="0" smtClean="0"/>
                        <m:t>{</m:t>
                      </m:r>
                      <m:r>
                        <m:rPr>
                          <m:nor/>
                        </m:rPr>
                        <a:rPr lang="en-US" dirty="0" smtClean="0"/>
                        <m:t>flowers</m:t>
                      </m:r>
                      <m:r>
                        <m:rPr>
                          <m:nor/>
                        </m:rPr>
                        <a:rPr lang="en-US" dirty="0" smtClean="0"/>
                        <m:t>|</m:t>
                      </m:r>
                      <m:r>
                        <m:rPr>
                          <m:nor/>
                        </m:rPr>
                        <a:rPr lang="en-US" dirty="0" smtClean="0"/>
                        <m:t>light</m:t>
                      </m:r>
                      <m:r>
                        <m:rPr>
                          <m:nor/>
                        </m:rPr>
                        <a:rPr lang="en-US" dirty="0" smtClean="0"/>
                        <m:t>} 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𝑙𝑖𝑔h𝑡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𝑡𝑖𝑚𝑒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68193"/>
                <a:ext cx="423507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029" y="1757739"/>
            <a:ext cx="4033771" cy="405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57373" y="3478805"/>
            <a:ext cx="421109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Residuals:</a:t>
            </a:r>
            <a:r>
              <a:rPr lang="en-US" sz="2000" dirty="0"/>
              <a:t> No evidence of changing variance nor model misfit</a:t>
            </a:r>
          </a:p>
          <a:p>
            <a:r>
              <a:rPr lang="en-US" sz="1600" dirty="0"/>
              <a:t>(what does “Predicted Value” mean</a:t>
            </a:r>
            <a:r>
              <a:rPr lang="en-US" sz="1600" dirty="0" smtClean="0"/>
              <a:t>?)</a:t>
            </a:r>
          </a:p>
          <a:p>
            <a:r>
              <a:rPr lang="en-US" sz="2000" u="sng" dirty="0"/>
              <a:t>Influence:</a:t>
            </a:r>
            <a:r>
              <a:rPr lang="en-US" sz="2000" dirty="0"/>
              <a:t> No evidence of </a:t>
            </a:r>
            <a:r>
              <a:rPr lang="en-US" sz="2000" dirty="0" smtClean="0"/>
              <a:t>extreme or influential points</a:t>
            </a:r>
          </a:p>
          <a:p>
            <a:r>
              <a:rPr lang="en-US" sz="2000" dirty="0" smtClean="0"/>
              <a:t>(High leverage + large residual)</a:t>
            </a:r>
            <a:endParaRPr lang="en-US" sz="2000" dirty="0"/>
          </a:p>
          <a:p>
            <a:r>
              <a:rPr lang="en-US" sz="2000" u="sng" dirty="0" smtClean="0"/>
              <a:t>Normality:</a:t>
            </a:r>
            <a:r>
              <a:rPr lang="en-US" sz="2000" dirty="0" smtClean="0"/>
              <a:t> No evidence of any issue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Meadowfoam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smtClean="0"/>
              <a:t>Checking </a:t>
            </a:r>
            <a:r>
              <a:rPr lang="en-US" dirty="0" smtClean="0"/>
              <a:t>Assumptions</a:t>
            </a:r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24193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4329932" y="2592520"/>
            <a:ext cx="748167" cy="11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77811" y="3733800"/>
            <a:ext cx="700288" cy="174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71281" y="4949505"/>
            <a:ext cx="752465" cy="53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43400" y="2592520"/>
            <a:ext cx="2057400" cy="115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15420" y="2547979"/>
            <a:ext cx="3104580" cy="199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521991" y="3755607"/>
            <a:ext cx="3235618" cy="80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1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Meadowfoam</a:t>
            </a:r>
            <a:r>
              <a:rPr lang="en-US" dirty="0" smtClean="0"/>
              <a:t>: 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1737360"/>
            <a:ext cx="449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estimate that Increasing “Light Intensity” decreases </a:t>
            </a:r>
            <a:r>
              <a:rPr lang="en-US" dirty="0" smtClean="0"/>
              <a:t>the mean number of flowers per plant by </a:t>
            </a:r>
            <a:r>
              <a:rPr lang="en-US" dirty="0" smtClean="0"/>
              <a:t>4.0 </a:t>
            </a:r>
            <a:r>
              <a:rPr lang="en-US" dirty="0" smtClean="0"/>
              <a:t>flowers per plant per 100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mol</a:t>
            </a:r>
            <a:r>
              <a:rPr lang="en-US" dirty="0" smtClean="0"/>
              <a:t> / m2 / sec.  (95% confidence interval from 3.0 to 5.1)  </a:t>
            </a:r>
          </a:p>
          <a:p>
            <a:endParaRPr lang="en-US" dirty="0"/>
          </a:p>
          <a:p>
            <a:r>
              <a:rPr lang="en-US" dirty="0" smtClean="0"/>
              <a:t>Beginning the light treatment 24 days before PFI (time = 0) increased the mean number of flowers per plant by an estimated 12.2 flowers (95% confidence interval from 6.7 to 17.6)  </a:t>
            </a:r>
          </a:p>
          <a:p>
            <a:endParaRPr lang="en-US" dirty="0"/>
          </a:p>
          <a:p>
            <a:r>
              <a:rPr lang="en-US" dirty="0" smtClean="0"/>
              <a:t>We can draw the above causal relationship since the seeds were randomly assigned to each treatment group. 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95" y="1905000"/>
            <a:ext cx="3215924" cy="436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1866900"/>
            <a:ext cx="561090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53" y="3848100"/>
            <a:ext cx="1905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4" descr="data:image/jpeg;base64,/9j/4AAQSkZJRgABAQAAAQABAAD/2wCEAAkGBxIPEA8PDxAQDw8PDxAQEA8PDw8MDg8PFRQWFhQRFBQYHCggGBolGxQUITEhJSkrLi4uFx8zODMsNygtLisBCgoKDg0OFxAQFy0cHBwsLCwsLCwsLCwsKywsLCwsLCwsLCwsLCwsLCwsLCwsLCwsLCwsLCwsLCwsLCwsLCwsLP/AABEIANAA3AMBEQACEQEDEQH/xAAbAAACAwEBAQAAAAAAAAAAAAAAAQIDBAUGB//EAD4QAAEEAAMFBQQIBQMFAAAAAAEAAgMRBBIhBSIxQVETYXGBkQaSobEUFSMyQlLB0RZTYnLw0uHxMzRDg6P/xAAaAQEBAQEBAQEAAAAAAAAAAAAAAQIDBAUG/8QALhEBAQACAQMEAAUDBAMAAAAAAAECEQMSITEEE0FRBRQiMmFxkaFSgcHwM0Ji/9oADAMBAAIRAxEAPwDTK7M4nqvlcuXXncvt5SWNAUDtQNQKkBSuwUm1CIuGEkP/AI3+6VqceV8Q1TGEk/I70KvtZ/S6p/Q5PyO90p7Wf0ao+iP/ACP90qe1n9GqicM8fgd7pU9vKfBqoOjI4gjxBCmr9CCyJUqEoJBBNqokrsCm0CbCKbUlNhhXaJAIHSbVkWwFEJSgzLIkCsiSbDpFOk2OpsCWUOeyBoMjwDqGm2t4gZtOa9Xpsv1abw+nb2ThMVPEH4l0geSfs+wjDWdx3rK+rcq3qtR2O/uP/qePkVndNKTs5w5N82zBTf8AH+TSJwR/K33ph+ib/wC7TSIwTr4Dx7SX5Urs00R4aQDdc0HlmbLIAfTVNrI84/acplfFiYcPKWEjOyN8dCly5cMbN6T57uWQvkuZKBgoJhUNEK1NKVoEgVqBhyCYciDOm1ZSVvaIlybEC9S0LOsVEg5BNr0FgcinmQXYWXK9jrqnA9eauGWspV8PVfxc5hI3H1oN10RrvGq+zeWRrLKxfF7Y3xjb75/0rPvROur2e1d6dn/9B+yvvT6a66n/ABWP5TvJ7UvLPo60f4ub/Jf7zFPen0e4cnta0Ansn8PzMC1OWX4OuvP7Z2z2se5CIBK7eIcHOkA5HRef1eesZ/JlezhUvnsIFQAVEwqJIEoBBElQK0DCoaaDpNDMQgrcmxU5QJqzai1qmxYGq7RYFdqCpsNh1HiFJe404hu85fUzreRNdZHcudrDS06+au+6mDofEJs0C4BURlaCCFqUVPfcMY4094+S5+svbFclK8LKJQJUSBTanauwIEVBEqCKokFRMBaEqQZyFzqIOapaqBYpsMMWbRINUEwFdhpsKlNobUlF0x3neP6L6eV7RukG6LFZaI3aeazKEDxWpRcDoukFeIdSvyM0DT2TO8vPxXL1XexcvhYGLzyMjs00aLIlgRas1USoIlUJRAUESroLMgm2RXYnnTaqXLFQrWQrRRayHagMyoMygMyIbTqPFJ5Fsg3n/wBy+nl4jeRl2hWbezKTOCzBY0X60tyC7NQXSDNiHXfiiw4hTIx/SfmuXP3yXk8xc0LlIwdK6VFzU0yqesWCorGlRKBhUOk0IuCqIFqlikAsiSKgSpWStZ0pEqiGZTQMyaU8yaSlnTQM6mkW4TekY0cytYY7ykWNOKFOdXVfQ5Zrs3kqJvgvPtloY3RbguZE4cj97RdYJujtt87pUZZ4SB5/FFV4OXNGwniMzT5FY5fK5/DQ165MJ5kEXvVFMjliooLlgIFBIFBILUglS0E5qlioFqzoJTSqysskVlUCVRAoqNqh2mkFppEC5NDobCH2heeDG/Nd/TY/r23jO4mlzuJ/MSV25Mt0EYXFHUwrBlHeV2wx3IrqtaCT4j5L0aVjyaGvzLGkZMVwd3OUvhHOYA2Nw/EH2fA81OWbwlW+EGzLysLBKgDIggXLNEVNBhNCQCsgmAtyCbWrWhZkV6VQMaz0iPZqaGQuXBES5QQJRUSVVRJQK1UFrSIlTQ34R2WN3V3/AAvRxXUtbiOZc7doYkV1R2MBGS1p711wrfS6rGau8f0Xql7mnPE1F98nWsM/KGKFl9cwCsUrg4i846Oa5pHeNQs2/osNbilpXHTC5hTSpG00h0poATQmE0LWNWpBaGLUirGsWpFWZU0IOWaILI5DnrysoOkVVDtE0F2qoRkVEcysEg5VEgUGjmRyaGt86s/Na8Y/1b+Cc+ipEX0BRPTgt+WtOph8Wd0cBYXXDFep1+2IJ/ub8l6bE25hbb5AOYK5/NPkmnVl82C1J3iVycU3eB6PDvjR+a5zzpcfKEkdEjoSsMWJMairQxUBaomhlU0GGppFzAtxV7QtKZNIiD5lm02zvnWLTart1F2Dspy6flamiOyHKz0q6qH1O5a/Kmqj9SuV/LGqkNjOT8sapjYzlfyxqpjYxT8uaT+q8u8eA1Kznw9MtNMDTpm5ut3qf+F5s74n01YccTjRAslax47fCNUuEddEtB6Ei/Rdvas+TTpYfDEVoumOFXTrPgOv9zV26aaYWQkTuPiufRdnipxwZ2scBRFgjzWJLj5avdzMVBeYc9VjLtTGd1sOD7VrZB+IAnx5/JdceKWJnj3XDZi17LPSmNndyvsr0pfVyeymjGze5PZi6SGzU9qHSmMB3K+1DpS+gq+2dIOBT2jSDtndye1DpVnZg6J7MOlH6qHRPZh0uyIAvT0tn2ITQOwCaB2ITQOxCaC7EJoPsgmhzPaLdgNcXEN9eAXl9VdYyT5TW2OHYRAzvaRutytduk+S8nFw9V3e7rlhPNSa2Fp1eAegJce/gvZNY9mdYrYIsMdQHOPXs/1KluPnRMcXRjazk52lca0Wpn/C9MbpcutOI1bytb6omu6jI3tTT2k9DYKTKHSjEwji38R1BsKWY2GqzbSwABB+7m4XwN968+eMyl1e506rN7PaMkjPGOVw8jqF24LuLnHVyhejTAyhNB0mgUE0HQQNQCoEAgE0BNKFWSRRaAtAiUBaAtBwdu4zEMmYIIu0AYXOusoIOhJK+N+I82Hu445Zas/5engxurdNOE9qopqGKDopK1LHGWM/suuHPnhNa6ky440txmG5P0PMR5vkumPq8b5x1Wfbvw3YR8DzuTx+FEH0W/fwTpsbW4UHg+Nw8CFfcxTS0YWwdYjw5rcyn0a7qZcBGXWcgN8Q4BXsjG/ZcbQ/JMY7cCaeHD0TeM+U1Q3GNhpsjmShwrhQPXTguHLy8Wu7phjl4YsFs5zHTYjJ2UcpbkjJzEAD7x6Lz+i9bjycnRI1y4ajTa+u84tAWgdqAtAZldAzKAtUO0CtA7QFoC0CtAWgRQK0BaDy+1to/aTR9o9kZAa5zGtkIPgSLHmvznqOHi5fWzLOb09fHnlOPUcqHBMcbjxELuVPzQH0d+6+jMZ8Vi5NkWFeBeUlubJmaMzS/oCFi41drsp1zA7uhsHQ9CufRPpZf5XROIoCx4aLMwx+l3Wlk7wHDM4URzIW+jHXhPk5pnFwtzuI/E5W4zcT4PLvOvpzJKvTjvwTbJj37oI/CdE1Na0stdHD+1YeyKHJTnODC69Avn+i9Llxeq6t9nTlsywt+3UX6Z4QgaApAkAgEAgLQO0BaAtE2LRStArQFoEgT35QT0BPTgs5ZdMtJN2Pnu18QSKy5S5xcT1X570s6s7na+jyak1IWzYnE6C/kvblk4ar0mzpWxgCnB2Y53AgjLWgaOVHXvIScsnaFwtb245rmFoz/dLADwfYaA9x6jL8Uy5ZqrjjTjniDRujMAN7W7oa8eqzMsNeC41CV+YvcODnki+NEkqXLe7FkVT0XDyV33QSN3+6itb7prsy47g48NLpUjysuLySCtMrgfisyay21fD6XHJmAdycAfVfX+HjTQCBgoGgVIEgECQCAQK0QWilaAQCAtBm2m6oJXdG16ml4/X5XH0+Wvp24JLnNvFYlmeSOoyQKOS6Dh4jgvhfh/6cba9vP8O5h8FHlvJJGfyh4kZfiRa92WeF8SuEmSTotNPgucybaMFQDg6rIoWCtyzVZbH4ttjgW5QHbtCxwoclu8k2nSzykU7LZFiidCVm6+Fm/kEAlvgEt7pFjxRCtvcjJj4N3QcQVrqTTyOP2U95Lma1x46Ljy+qx4rOr5dceK5eHv8AZWkMQJstYGk94Gq+v6blnLx45z5ePlw6MrGu13cxaAtAZkEg9A0EbQK0BaAtFRtGQii0AgEAgo2jCZImxAW6aQADrWq+Z+KZWcNxnnLs9HppOrd8RB2zmxF2rTIeZ3dByC+Xw+nmOMxwy3r7ejLk3d2M00Lhq5pAvjoWk+K73jyx8s7gkwrhYAunBmhFlx5Ac1q8d7nVFEkbmktdoenHTrallxuqu0VBYTu+YW5eyfIcfu+AV+mV82tK1FbpS3jqAtZTcIUzXRH6RA3O0tqWPq3jfzXyvWcHvYdNurPD08eWr/Ddg5Y3M+zBaLNg8idV9P8AA+XPLguOfnGvP63DWcv2vtfaeMrVBaAtAZkEg9BMOBUESFRG0BaBWogtVRaAtAWgLRHN25t84KeAtYHhsbrF0QXEajyBXxvxC3LPHHG613ezhxnTbVbtoNnHaiwHdV4phcfLt2VGbouk/hOzVHtEjXKLL8ztXa63QHLxXacuvhjpVSy5iKblDWhrQTmIaOp5rGWW6smkC3RZ2qYG75ha32Dc3h4LX0i2TktVkOe0ijz5q/CNWwi2F5JdbSRu8V4/UZdt68OuON0mWMa5wjBDXku15G6WvwXk/XyY/Hap6qXolvwkv0jwBAkDQCAQFoGHoJWCoDKm1VAqxk7RRaBWgLQThFuA71MvBI8dj9pOxE057LtoY3miG2WAaXpy0Xyebj6suqPXjdRq2fjWsBERMYJstBOW/A6Ljvkw8Vv9NaZZC8gktB4brQy/GuazllcvJOwAWGljEFj3aJVNrjl8wtSfpTaRP3fD9VfpE5tQt3wyzuYRXcrvsROCQxuzVZGoXHk4vcxuN+W5lpnk20ZJ4xlDGk71c+i6fh/pceDPcrHNn1Y6dpfdeIrQFoESgVoC0BaAtA7QPMgQKiESqC0UIC0GLbM5ZBIWktcWlrSORK8/qeTo47XXhw6stPG7CxFO1Lont0JBLdfFfO69zqxd7jJ2r10BLxbhHL3luU+rVn3b8zZ0/TTh8M23nKGtczKBeejYsgnzWevHv8djVdI7PjJO43SwcrtGM3qf3mg31XXWPdN1xjA7ReaWOhuhd0S2BiJ1ajmFqWaRJ0JoadVdzSLux3RxVt7E8pDDXWhWbkRezBWrKjyO2SIJmN4vLxQ58RquuGfT3Xo29SHL7Eu5t4r27HaoVoBAIFaAQCAQCCSjItVUUBaAtBz9svGQNPAm76EL4/4zlZxyR7vRTva57MDFI53bscM0bQ17N1zS3UOb/nJfmsuTn4JOjt3338WPdljM3XwkUlHLLBOdCO0jMchHMEtPFe7D8Xl/8uGnnz4LP2urhcE9wFTYYOcTlicHggdM12T5L0YZ4cnjOON6sfhq+qpxxjYf7ZP3C6Xiz+JKz7kVuwMvOB/kWlY6OSf+i+5COCf/ACpPQJrP/TTrhHCPA/6Up15NCustftOuJfRZKH2Evut/dXWep+mp7kXDDTVQw7vN7Grr0Z9P7f8ALPuJSYSWtGwg9Hzc/ILOWOWP1F679NMOx5iPtJms/phZr7zl34/Scl/dlr+jHuVwnex2XFFxcZBJbjK4Ava0aZAuPJ6HPLmxw3+jzt6MOfHHC3Xdp2ns0wkEWWHQHoehX3eOaxk+nhy73bAtoVoC0CQCABQO0BaAzIJv4oygSgVopIBFc/bLdwOstDTqRru87Xg/EeC8vDdTdj0+m5OjPv8AKOyMS5nMyRM4nLnDf0C/KZeq5MZ03V/jJ9G8eNeh2c6J5JDQD1Gi9PHeDlmssNVxy68fFdvBSAnf14AaWvVwcOEyl08+WTpdg1wo3XcSF9GcPHnNfbl1WJjDAcC73irPRYT5v9066Ygrm71tb/KY/wCq/wBzqJ0H9TvIrF9J/wDVXr/hB2Fv8b/eWMvSdv31ev8AhmxWBZlJrMf6iXLhn6fU11VZnthwked7G5Wso2corhquXD6WZcuMvx3/ALOlzsxrvr7jysWIxQD2jqfHVc7yyZSGixbBKx7aJGU8BZvlXmu2GW+6V4xzS05XAtcOIIohdmUUAgEAgVoEgRQK0GgmwkZV2gLQIoqOZFZ8TMADmogjUHmFm0eFl2m/ByOOGkIbejCSWjupfK9X6Lh5/wB+L18XNli9r7HbfZimv7UwYeXMGsGZ32mnHhovicn4XjhdTPX9d/8AD0e/v4fQcFhpGaucx9ji22j48V7eL03Nx+M5lP7OGeeOXxps7Ujiw+W8vdhy54+cHKyfFSGIHPTxBC7z1WPzLP8AZnpqQnaeBC1+a4vs6aTpmjiR6rN9TxT5XpqDsU3rfhqueXqsPiW/7L0VTiZSWmg4accpJ8gvLycmWXjG/wBmpJPlVgsGWOa4kcDobzWV29Pw54ckyys/oZ5SzTfOywvo5RxcHFMfZaA5wA4nkT08l8X1HFz3OdM/y6yzTp4HC5QNSdOfevrcWPTNOTm43Z4lmLpn5AaayNmr6HMnku3XJ2TTJi/ZyRusThI3oTld+xW9ppxZY3MJa4FrhxBFFaREFAWgLQCCKAQWwuRlF2hQIlBElBW9yK5O1X2CPFYqx4rHxa2dV5c8du+NXbDmFmMwMma43RLo3tPC2vHD0Xl5MPmt6lfXfZrbscMLITFMwNGhc8Tmul6HTwXHCzj3C42vSx7Whd+MD+4FvzXac2P2xcK0NxLT91zXeDgVuc1TpS7Tu+Sl5cvqGjvw9ArOS/waDpQOLgPMBX3b9mmWfa0LPvTMFdDZ+CnvavenStLwQHtILTqHDgV6On5ifwr+svtGR1946knQaKzlvVMdGvlqfIzm5t+IXTttly9u7QMYDIrLnEWW8GtHHXqvN6vLPo6ePzWsdS93PwcxBD6u9bverrquPp8cuOdV7mWr2jq/SmgXmod5ryX0Z3c3n/aKYOewWCQ03rfE8LW8UrlWtIECQFoEgLCKGvVZWza0f8oqCq0CJQVylBy8ciuBNhC48uNdy5ZRuV6P2f2XE0W6rPNeDlltd8a9AWRdfkvPcK3tS7EVoHWFPbNqHY1wOlKe2vUPpjuvoaT206l8WOcPPvU9tdmJnO5fqnQu11mtarp39U6E2WFxYicA6R7Irt4Y4+tLvxSyzvqMZXt4dDEbcwLj/wBywH+oOHzC911XF57aftlh8LNEYR9KbvmUxnIWChlykiiePopMdUr3BhztDhRD2gtI4EEWF0s2yhFgyNNTzrmpMdeDbQcPlFuG6BrYsVztdIjxmLewveYhUZcS0dy6M1VaBkoFaILQK0UAoqIVZXxOsUoKbrRAiUFTygxYlv8AnzRY50jaPBYq7acLLS8+eLpK2B98yuVje02RDm8rFixY3Dt/OfRZVa2Fg1zE+VKKuZiGt4aqdJsDHdFehOoziiRyVmBtgxT7XSYs2uNiMPa7RisbsFa6SM7dDZ20sVhWdnBPIxl3k0c0eF8AqbaMVtzGT5O0nfcbszSyoyHVV7qujaRxuIk0kxEzm3qDI4g+S1pNujA/T/ZbZXeR9CgXkfRAjfQ/BAG+nxCBa93vIAE93r/siv/Z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99" y="1855246"/>
            <a:ext cx="20955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20" y="1848971"/>
            <a:ext cx="693964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Meadowfoam</a:t>
            </a:r>
            <a:r>
              <a:rPr lang="en-US" dirty="0" smtClean="0"/>
              <a:t> Flowering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0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1722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38600" y="3733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Early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355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Meadowfoam</a:t>
            </a:r>
            <a:r>
              <a:rPr lang="en-US" dirty="0" smtClean="0"/>
              <a:t> Flowering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Meadowfoam</a:t>
            </a:r>
            <a:r>
              <a:rPr lang="en-US" dirty="0" smtClean="0"/>
              <a:t> Flowering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06" y="1773219"/>
            <a:ext cx="4649993" cy="450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86399" y="1845734"/>
            <a:ext cx="3657601" cy="44698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we thought of this question like a one-group problem, there would be 12 treatments: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Intensity = 150, Timing = Late</a:t>
            </a:r>
          </a:p>
          <a:p>
            <a:pPr marL="0" indent="0">
              <a:buNone/>
            </a:pPr>
            <a:r>
              <a:rPr lang="is-IS" dirty="0" smtClean="0"/>
              <a:t>….</a:t>
            </a:r>
          </a:p>
          <a:p>
            <a:pPr>
              <a:buFont typeface="Arial" charset="0"/>
              <a:buChar char="•"/>
            </a:pPr>
            <a:r>
              <a:rPr lang="en-US" dirty="0"/>
              <a:t> Intensity = </a:t>
            </a:r>
            <a:r>
              <a:rPr lang="en-US" dirty="0" smtClean="0"/>
              <a:t>900, </a:t>
            </a:r>
            <a:r>
              <a:rPr lang="en-US" dirty="0"/>
              <a:t>Timing = </a:t>
            </a:r>
            <a:r>
              <a:rPr lang="en-US" dirty="0" smtClean="0"/>
              <a:t>Early</a:t>
            </a:r>
          </a:p>
          <a:p>
            <a:pPr marL="0" indent="0">
              <a:buNone/>
            </a:pPr>
            <a:r>
              <a:rPr lang="en-US" sz="1400" dirty="0" smtClean="0"/>
              <a:t>(there are two </a:t>
            </a:r>
            <a:r>
              <a:rPr lang="en-US" sz="1400" dirty="0" err="1" smtClean="0"/>
              <a:t>codings</a:t>
            </a:r>
            <a:r>
              <a:rPr lang="en-US" sz="1400" dirty="0" smtClean="0"/>
              <a:t> of same timing variable)</a:t>
            </a:r>
          </a:p>
          <a:p>
            <a:pPr marL="0" indent="0">
              <a:buNone/>
            </a:pPr>
            <a:r>
              <a:rPr lang="en-US" dirty="0" smtClean="0"/>
              <a:t>But, it is more helpful to think of there being all combinations of two grouping variables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6 light intensities</a:t>
            </a:r>
          </a:p>
          <a:p>
            <a:pPr>
              <a:buFont typeface="Arial" charset="0"/>
              <a:buChar char="•"/>
            </a:pPr>
            <a:r>
              <a:rPr lang="en-US" dirty="0"/>
              <a:t> 2 timing levels </a:t>
            </a:r>
          </a:p>
        </p:txBody>
      </p:sp>
    </p:spTree>
    <p:extLst>
      <p:ext uri="{BB962C8B-B14F-4D97-AF65-F5344CB8AC3E}">
        <p14:creationId xmlns:p14="http://schemas.microsoft.com/office/powerpoint/2010/main" val="9876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974" y="3886200"/>
            <a:ext cx="32280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5800" y="1784924"/>
                <a:ext cx="4029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m:rPr>
                          <m:nor/>
                        </m:rPr>
                        <a:rPr lang="en-US" dirty="0" smtClean="0"/>
                        <m:t>{</m:t>
                      </m:r>
                      <m:r>
                        <m:rPr>
                          <m:nor/>
                        </m:rPr>
                        <a:rPr lang="en-US" dirty="0" smtClean="0"/>
                        <m:t>flowers</m:t>
                      </m:r>
                      <m:r>
                        <m:rPr>
                          <m:nor/>
                        </m:rPr>
                        <a:rPr lang="en-US" dirty="0" smtClean="0"/>
                        <m:t>|</m:t>
                      </m:r>
                      <m:r>
                        <m:rPr>
                          <m:nor/>
                        </m:rPr>
                        <a:rPr lang="en-US" b="0" i="0" dirty="0" smtClean="0"/>
                        <m:t>intensity</m:t>
                      </m:r>
                      <m:r>
                        <m:rPr>
                          <m:nor/>
                        </m:rPr>
                        <a:rPr lang="en-US" dirty="0" smtClean="0"/>
                        <m:t>} 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dirty="0" smtClean="0">
                          <a:latin typeface="Cambria Math" charset="0"/>
                        </a:rPr>
                        <m:t>intensity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784924"/>
                <a:ext cx="402988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19" y="2189195"/>
            <a:ext cx="3429000" cy="169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94" y="2286000"/>
            <a:ext cx="341644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418" y="1752665"/>
            <a:ext cx="2113202" cy="43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Meadowfoam</a:t>
            </a:r>
            <a:r>
              <a:rPr lang="en-US" dirty="0" smtClean="0"/>
              <a:t> Flowering</a:t>
            </a:r>
            <a:br>
              <a:rPr lang="en-US" dirty="0" smtClean="0"/>
            </a:br>
            <a:r>
              <a:rPr lang="en-US" dirty="0" smtClean="0"/>
              <a:t>Flowers vs. Intensity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7" y="1828800"/>
            <a:ext cx="2946233" cy="353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6" y="1828800"/>
            <a:ext cx="2911464" cy="353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707" y="1802380"/>
            <a:ext cx="2800293" cy="353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51851" y="5105400"/>
            <a:ext cx="453149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71486" y="5105400"/>
            <a:ext cx="505314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56192" y="4942114"/>
            <a:ext cx="516208" cy="163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5486400"/>
            <a:ext cx="20193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5524500"/>
            <a:ext cx="2000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30" y="5605462"/>
            <a:ext cx="24193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Meadowfoam</a:t>
            </a:r>
            <a:r>
              <a:rPr lang="en-US" dirty="0"/>
              <a:t> Flowering</a:t>
            </a:r>
            <a:br>
              <a:rPr lang="en-US" dirty="0"/>
            </a:br>
            <a:r>
              <a:rPr lang="en-US" dirty="0"/>
              <a:t>Flowers vs. Intensity &amp; Time</a:t>
            </a:r>
          </a:p>
        </p:txBody>
      </p:sp>
    </p:spTree>
    <p:extLst>
      <p:ext uri="{BB962C8B-B14F-4D97-AF65-F5344CB8AC3E}">
        <p14:creationId xmlns:p14="http://schemas.microsoft.com/office/powerpoint/2010/main" val="338406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6630" y="1815872"/>
                <a:ext cx="550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m:rPr>
                          <m:nor/>
                        </m:rPr>
                        <a:rPr lang="en-US" dirty="0" smtClean="0"/>
                        <m:t>{</m:t>
                      </m:r>
                      <m:r>
                        <m:rPr>
                          <m:nor/>
                        </m:rPr>
                        <a:rPr lang="en-US" dirty="0" smtClean="0"/>
                        <m:t>flowers</m:t>
                      </m:r>
                      <m:r>
                        <m:rPr>
                          <m:nor/>
                        </m:rPr>
                        <a:rPr lang="en-US" dirty="0" smtClean="0"/>
                        <m:t>|</m:t>
                      </m:r>
                      <m:r>
                        <m:rPr>
                          <m:nor/>
                        </m:rPr>
                        <a:rPr lang="en-US" b="0" i="0" dirty="0" smtClean="0"/>
                        <m:t>intensity</m:t>
                      </m:r>
                      <m:r>
                        <m:rPr>
                          <m:nor/>
                        </m:rPr>
                        <a:rPr lang="en-US" b="0" i="0" dirty="0" smtClean="0"/>
                        <m:t>,</m:t>
                      </m:r>
                      <m:r>
                        <m:rPr>
                          <m:nor/>
                        </m:rPr>
                        <a:rPr lang="en-US" b="0" i="0" dirty="0" smtClean="0"/>
                        <m:t>time</m:t>
                      </m:r>
                      <m:r>
                        <m:rPr>
                          <m:nor/>
                        </m:rPr>
                        <a:rPr lang="en-US" dirty="0" smtClean="0"/>
                        <m:t>} 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dirty="0" smtClean="0">
                          <a:latin typeface="Cambria Math" charset="0"/>
                          <a:ea typeface="Cambria Math"/>
                        </a:rPr>
                        <m:t>intensity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  <a:ea typeface="Cambria Math"/>
                        </a:rPr>
                        <m:t>time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0" y="1815872"/>
                <a:ext cx="5502981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476" y="3045401"/>
            <a:ext cx="3876061" cy="274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62800" y="31332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Slopes = -.04047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 flipH="1">
            <a:off x="7848600" y="3502601"/>
            <a:ext cx="228600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29600" y="3502601"/>
            <a:ext cx="255963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1990" y="5715000"/>
            <a:ext cx="4804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Intercept = 83.46  </a:t>
            </a:r>
          </a:p>
          <a:p>
            <a:r>
              <a:rPr lang="en-US" dirty="0" smtClean="0"/>
              <a:t>(Note that X = 0 is off the left end of the chart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680330" y="2286000"/>
            <a:ext cx="328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Intercept = 83.45417 -12.15833</a:t>
            </a:r>
          </a:p>
          <a:p>
            <a:r>
              <a:rPr lang="en-US" dirty="0"/>
              <a:t>	</a:t>
            </a:r>
            <a:r>
              <a:rPr lang="en-US" dirty="0" smtClean="0"/>
              <a:t>= 71.3</a:t>
            </a:r>
            <a:endParaRPr lang="en-US" dirty="0"/>
          </a:p>
        </p:txBody>
      </p:sp>
      <p:sp>
        <p:nvSpPr>
          <p:cNvPr id="13" name="5-Point Star 12"/>
          <p:cNvSpPr/>
          <p:nvPr/>
        </p:nvSpPr>
        <p:spPr>
          <a:xfrm>
            <a:off x="4996476" y="3009444"/>
            <a:ext cx="222630" cy="2286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4349370" y="5867400"/>
            <a:ext cx="222630" cy="2286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4999595" y="3553422"/>
            <a:ext cx="22263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4495800" y="2380565"/>
            <a:ext cx="22263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41" y="2344383"/>
            <a:ext cx="2934978" cy="398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7</a:t>
            </a:fld>
            <a:endParaRPr lang="en-US"/>
          </a:p>
        </p:txBody>
      </p: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1810565"/>
            <a:ext cx="24193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Meadowfoam</a:t>
            </a:r>
            <a:r>
              <a:rPr lang="en-US" dirty="0"/>
              <a:t> Flowering</a:t>
            </a:r>
            <a:br>
              <a:rPr lang="en-US" dirty="0"/>
            </a:br>
            <a:r>
              <a:rPr lang="en-US" dirty="0"/>
              <a:t>Flowers vs. </a:t>
            </a:r>
            <a:r>
              <a:rPr lang="en-US" dirty="0" smtClean="0"/>
              <a:t>Intensity &amp; Time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0" y="5334000"/>
            <a:ext cx="6858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Intensity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276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7" grpId="0"/>
      <p:bldP spid="13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09750"/>
            <a:ext cx="576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19325"/>
            <a:ext cx="53054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97" y="2619375"/>
            <a:ext cx="5814128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57" y="2243136"/>
            <a:ext cx="247454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24625" y="4294571"/>
            <a:ext cx="2619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assumption is needed for the inferential tools developed in the next Chapter (intervals, tests, etc.)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4625" y="3278686"/>
            <a:ext cx="241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“Constant Variance Assumption”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863840" cy="1450757"/>
          </a:xfrm>
        </p:spPr>
        <p:txBody>
          <a:bodyPr>
            <a:normAutofit/>
          </a:bodyPr>
          <a:lstStyle/>
          <a:p>
            <a:r>
              <a:rPr lang="en-US" smtClean="0"/>
              <a:t>Categorical </a:t>
            </a:r>
            <a:r>
              <a:rPr lang="en-US" dirty="0" smtClean="0"/>
              <a:t>Explanatory Variable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25" y="1783896"/>
            <a:ext cx="7171075" cy="50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2438400"/>
            <a:ext cx="4576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Explanatory Variable Values:</a:t>
            </a:r>
          </a:p>
          <a:p>
            <a:r>
              <a:rPr lang="en-US" dirty="0" smtClean="0"/>
              <a:t>Time: {0: “24 days before PFI”, 1: “After PFI”}</a:t>
            </a:r>
          </a:p>
          <a:p>
            <a:r>
              <a:rPr lang="en-US" dirty="0" smtClean="0"/>
              <a:t>Light: {150, 300, 450, 600, 750, 900}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3998" y="3440668"/>
                <a:ext cx="4886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m:rPr>
                          <m:nor/>
                        </m:rPr>
                        <a:rPr lang="en-US" dirty="0" smtClean="0"/>
                        <m:t>{</m:t>
                      </m:r>
                      <m:r>
                        <m:rPr>
                          <m:nor/>
                        </m:rPr>
                        <a:rPr lang="en-US" dirty="0" smtClean="0"/>
                        <m:t>flowers</m:t>
                      </m:r>
                      <m:r>
                        <m:rPr>
                          <m:nor/>
                        </m:rPr>
                        <a:rPr lang="en-US" dirty="0" smtClean="0"/>
                        <m:t>|</m:t>
                      </m:r>
                      <m:r>
                        <m:rPr>
                          <m:nor/>
                        </m:rPr>
                        <a:rPr lang="en-US" dirty="0" smtClean="0"/>
                        <m:t>light</m:t>
                      </m:r>
                      <m:r>
                        <m:rPr>
                          <m:nor/>
                        </m:rPr>
                        <a:rPr lang="en-US" dirty="0" smtClean="0"/>
                        <m:t>, </m:t>
                      </m:r>
                      <m:r>
                        <m:rPr>
                          <m:nor/>
                        </m:rPr>
                        <a:rPr lang="en-US" dirty="0" smtClean="0"/>
                        <m:t>time</m:t>
                      </m:r>
                      <m:r>
                        <m:rPr>
                          <m:nor/>
                        </m:rPr>
                        <a:rPr lang="en-US" dirty="0" smtClean="0"/>
                        <m:t> = 0} =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 dirty="0">
                          <a:latin typeface="Cambria Math"/>
                        </a:rPr>
                        <m:t>light</m:t>
                      </m:r>
                      <m:r>
                        <a:rPr lang="en-US" b="0" i="0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98" y="3440668"/>
                <a:ext cx="488640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8144" y="4495800"/>
                <a:ext cx="4898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m:rPr>
                          <m:nor/>
                        </m:rPr>
                        <a:rPr lang="en-US" dirty="0" smtClean="0"/>
                        <m:t>{</m:t>
                      </m:r>
                      <m:r>
                        <m:rPr>
                          <m:nor/>
                        </m:rPr>
                        <a:rPr lang="en-US" dirty="0" smtClean="0"/>
                        <m:t>flowers</m:t>
                      </m:r>
                      <m:r>
                        <m:rPr>
                          <m:nor/>
                        </m:rPr>
                        <a:rPr lang="en-US" dirty="0" smtClean="0"/>
                        <m:t>|</m:t>
                      </m:r>
                      <m:r>
                        <m:rPr>
                          <m:nor/>
                        </m:rPr>
                        <a:rPr lang="en-US" dirty="0" smtClean="0"/>
                        <m:t>light</m:t>
                      </m:r>
                      <m:r>
                        <m:rPr>
                          <m:nor/>
                        </m:rPr>
                        <a:rPr lang="en-US" dirty="0" smtClean="0"/>
                        <m:t>, </m:t>
                      </m:r>
                      <m:r>
                        <m:rPr>
                          <m:nor/>
                        </m:rPr>
                        <a:rPr lang="en-US" dirty="0" smtClean="0"/>
                        <m:t>time</m:t>
                      </m:r>
                      <m:r>
                        <m:rPr>
                          <m:nor/>
                        </m:rPr>
                        <a:rPr lang="en-US" dirty="0" smtClean="0"/>
                        <m:t> = 1} 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light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44" y="4495800"/>
                <a:ext cx="489845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09800" y="5029200"/>
                <a:ext cx="4667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m:rPr>
                          <m:nor/>
                        </m:rPr>
                        <a:rPr lang="en-US" dirty="0" smtClean="0"/>
                        <m:t>{</m:t>
                      </m:r>
                      <m:r>
                        <m:rPr>
                          <m:nor/>
                        </m:rPr>
                        <a:rPr lang="en-US" dirty="0" smtClean="0"/>
                        <m:t>flowers</m:t>
                      </m:r>
                      <m:r>
                        <m:rPr>
                          <m:nor/>
                        </m:rPr>
                        <a:rPr lang="en-US" dirty="0" smtClean="0"/>
                        <m:t>|</m:t>
                      </m:r>
                      <m:r>
                        <m:rPr>
                          <m:nor/>
                        </m:rPr>
                        <a:rPr lang="en-US" dirty="0" smtClean="0"/>
                        <m:t>light</m:t>
                      </m:r>
                      <m:r>
                        <m:rPr>
                          <m:nor/>
                        </m:rPr>
                        <a:rPr lang="en-US" dirty="0" smtClean="0"/>
                        <m:t>, </m:t>
                      </m:r>
                      <m:r>
                        <m:rPr>
                          <m:nor/>
                        </m:rPr>
                        <a:rPr lang="en-US" dirty="0" smtClean="0"/>
                        <m:t>time</m:t>
                      </m:r>
                      <m:r>
                        <m:rPr>
                          <m:nor/>
                        </m:rPr>
                        <a:rPr lang="en-US" dirty="0" smtClean="0"/>
                        <m:t> = 1} 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light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029200"/>
                <a:ext cx="466762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4971" y="3974068"/>
                <a:ext cx="4195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m:rPr>
                          <m:nor/>
                        </m:rPr>
                        <a:rPr lang="en-US" dirty="0" smtClean="0"/>
                        <m:t>{</m:t>
                      </m:r>
                      <m:r>
                        <m:rPr>
                          <m:nor/>
                        </m:rPr>
                        <a:rPr lang="en-US" dirty="0" smtClean="0"/>
                        <m:t>flowers</m:t>
                      </m:r>
                      <m:r>
                        <m:rPr>
                          <m:nor/>
                        </m:rPr>
                        <a:rPr lang="en-US" dirty="0" smtClean="0"/>
                        <m:t>|</m:t>
                      </m:r>
                      <m:r>
                        <m:rPr>
                          <m:nor/>
                        </m:rPr>
                        <a:rPr lang="en-US" dirty="0" smtClean="0"/>
                        <m:t>light</m:t>
                      </m:r>
                      <m:r>
                        <m:rPr>
                          <m:nor/>
                        </m:rPr>
                        <a:rPr lang="en-US" dirty="0" smtClean="0"/>
                        <m:t>, </m:t>
                      </m:r>
                      <m:r>
                        <m:rPr>
                          <m:nor/>
                        </m:rPr>
                        <a:rPr lang="en-US" dirty="0" smtClean="0"/>
                        <m:t>time</m:t>
                      </m:r>
                      <m:r>
                        <m:rPr>
                          <m:nor/>
                        </m:rPr>
                        <a:rPr lang="en-US" dirty="0" smtClean="0"/>
                        <m:t> = 0} 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light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971" y="3974068"/>
                <a:ext cx="41958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2960" y="5496362"/>
                <a:ext cx="8321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the adjustment in the expected (mean) number of flowers in the “after PFI” group</a:t>
                </a:r>
                <a:r>
                  <a:rPr lang="en-US" dirty="0"/>
                  <a:t> </a:t>
                </a:r>
                <a:r>
                  <a:rPr lang="en-US" dirty="0" smtClean="0"/>
                  <a:t>relative to the ”24 days before PFI’ group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5496362"/>
                <a:ext cx="8321040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58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FD1D-E0A9-4CF2-A762-7A93DD84C4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1819</TotalTime>
  <Words>443</Words>
  <Application>Microsoft Macintosh PowerPoint</Application>
  <PresentationFormat>On-screen Show (4:3)</PresentationFormat>
  <Paragraphs>73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Arial</vt:lpstr>
      <vt:lpstr>_5371darrenPPtheme</vt:lpstr>
      <vt:lpstr>Multiple Regression</vt:lpstr>
      <vt:lpstr>Meadowfoam Flowering </vt:lpstr>
      <vt:lpstr>Meadowfoam Flowering </vt:lpstr>
      <vt:lpstr>Meadowfoam Flowering </vt:lpstr>
      <vt:lpstr>Meadowfoam Flowering Flowers vs. Intensity</vt:lpstr>
      <vt:lpstr>Meadowfoam Flowering Flowers vs. Intensity &amp; Time</vt:lpstr>
      <vt:lpstr>Meadowfoam Flowering Flowers vs. Intensity &amp; Time</vt:lpstr>
      <vt:lpstr>Multiple Regression</vt:lpstr>
      <vt:lpstr>Categorical Explanatory Variable</vt:lpstr>
      <vt:lpstr>Meadowfoam:  Categorical Explanatory Variable</vt:lpstr>
      <vt:lpstr>Meadowfoam:  Checking Assumptions</vt:lpstr>
      <vt:lpstr>Meadowfoam: Conclusion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Multiple Regression</dc:title>
  <dc:creator>Bivin Sadler</dc:creator>
  <cp:lastModifiedBy>Homrighausen, Darren</cp:lastModifiedBy>
  <cp:revision>88</cp:revision>
  <dcterms:created xsi:type="dcterms:W3CDTF">2015-01-19T18:29:54Z</dcterms:created>
  <dcterms:modified xsi:type="dcterms:W3CDTF">2017-11-13T02:23:21Z</dcterms:modified>
</cp:coreProperties>
</file>