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18" r:id="rId3"/>
    <p:sldId id="311" r:id="rId4"/>
    <p:sldId id="317" r:id="rId5"/>
    <p:sldId id="310" r:id="rId6"/>
    <p:sldId id="312" r:id="rId7"/>
    <p:sldId id="313" r:id="rId8"/>
    <p:sldId id="314" r:id="rId9"/>
    <p:sldId id="315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8"/>
    <p:restoredTop sz="92504"/>
  </p:normalViewPr>
  <p:slideViewPr>
    <p:cSldViewPr>
      <p:cViewPr>
        <p:scale>
          <a:sx n="84" d="100"/>
          <a:sy n="84" d="100"/>
        </p:scale>
        <p:origin x="1560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the housing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</a:t>
            </a:r>
            <a:br>
              <a:rPr lang="en-US" dirty="0" smtClean="0"/>
            </a:br>
            <a:r>
              <a:rPr lang="en-US" dirty="0" smtClean="0"/>
              <a:t>Model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49651"/>
            <a:ext cx="7543800" cy="27864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2960" y="5257800"/>
                <a:ext cx="7863840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257800"/>
                <a:ext cx="7863840" cy="553165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 </a:t>
            </a:r>
            <a:br>
              <a:rPr lang="en-US" dirty="0" smtClean="0"/>
            </a:br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strong evidence of assumption violations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845734"/>
            <a:ext cx="26670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60" y="1845734"/>
            <a:ext cx="2692400" cy="2628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</a:t>
            </a:r>
            <a:br>
              <a:rPr lang="en-US" dirty="0" smtClean="0"/>
            </a:br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49651"/>
            <a:ext cx="7543800" cy="2786448"/>
          </a:xfrm>
        </p:spPr>
      </p:pic>
      <p:sp>
        <p:nvSpPr>
          <p:cNvPr id="3" name="Frame 2"/>
          <p:cNvSpPr/>
          <p:nvPr/>
        </p:nvSpPr>
        <p:spPr>
          <a:xfrm>
            <a:off x="5791200" y="4191000"/>
            <a:ext cx="609600" cy="3573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658" y="4788794"/>
            <a:ext cx="765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Evidence that </a:t>
            </a:r>
            <a:r>
              <a:rPr lang="en-US" sz="2000" dirty="0" err="1" smtClean="0"/>
              <a:t>nBedrooms</a:t>
            </a:r>
            <a:r>
              <a:rPr lang="en-US" sz="2000" dirty="0" smtClean="0"/>
              <a:t> isn’t an important explanatory variable </a:t>
            </a:r>
            <a:r>
              <a:rPr lang="en-US" sz="2000" b="1" dirty="0" smtClean="0">
                <a:solidFill>
                  <a:srgbClr val="FF0000"/>
                </a:solidFill>
              </a:rPr>
              <a:t>given</a:t>
            </a:r>
            <a:r>
              <a:rPr lang="en-US" sz="2000" dirty="0" smtClean="0"/>
              <a:t> the other explanatory variables are in the model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1200" y="4548390"/>
            <a:ext cx="228600" cy="32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2625" y="5749375"/>
            <a:ext cx="765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refit/recheck the model without </a:t>
            </a:r>
            <a:r>
              <a:rPr lang="en-US" sz="2000" dirty="0" err="1" smtClean="0"/>
              <a:t>nBedrooms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 </a:t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 err="1" smtClean="0"/>
              <a:t>nBedrooms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752600"/>
            <a:ext cx="7937500" cy="2606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2960" y="5257800"/>
                <a:ext cx="7863840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257800"/>
                <a:ext cx="7863840" cy="553165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look pretty good, no </a:t>
            </a:r>
            <a:r>
              <a:rPr lang="en-US" dirty="0" smtClean="0"/>
              <a:t>strong evidence </a:t>
            </a:r>
            <a:r>
              <a:rPr lang="en-US" dirty="0"/>
              <a:t>of assumption violations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786398"/>
            <a:ext cx="26289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26546"/>
            <a:ext cx="2705100" cy="2527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Multiple Regression: </a:t>
            </a:r>
            <a:br>
              <a:rPr lang="en-US" dirty="0" smtClean="0"/>
            </a:br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 </a:t>
            </a:r>
            <a:br>
              <a:rPr lang="en-US" dirty="0" smtClean="0"/>
            </a:br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766858"/>
            <a:ext cx="8470900" cy="278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581" y="4599778"/>
                <a:ext cx="7863840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" y="4599778"/>
                <a:ext cx="7863840" cy="553165"/>
              </a:xfrm>
              <a:prstGeom prst="rect">
                <a:avLst/>
              </a:prstGeom>
              <a:blipFill rotWithShape="0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5152943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sqFootage</a:t>
            </a:r>
            <a:r>
              <a:rPr lang="en-US" b="1" dirty="0" smtClean="0"/>
              <a:t>:</a:t>
            </a:r>
            <a:r>
              <a:rPr lang="en-US" dirty="0" smtClean="0"/>
              <a:t> There is evidence to suggest that </a:t>
            </a:r>
            <a:r>
              <a:rPr lang="en-US" dirty="0" err="1" smtClean="0"/>
              <a:t>sqFootage</a:t>
            </a:r>
            <a:r>
              <a:rPr lang="en-US" dirty="0" smtClean="0"/>
              <a:t> is associated with mean sale price and that this association depends on </a:t>
            </a:r>
            <a:r>
              <a:rPr lang="en-US" dirty="0" smtClean="0"/>
              <a:t>zip code </a:t>
            </a:r>
            <a:r>
              <a:rPr lang="en-US" dirty="0" smtClean="0"/>
              <a:t>(p-value 0.0066). We estimate every 1 sq. ft. increase is associated with a -$73 increase for zip=75224 or a -73+350 = $277 increase for zip=75225 in </a:t>
            </a:r>
            <a:r>
              <a:rPr lang="en-US" dirty="0"/>
              <a:t>mean sale </a:t>
            </a:r>
            <a:r>
              <a:rPr lang="en-US" dirty="0" smtClean="0"/>
              <a:t>price,</a:t>
            </a:r>
            <a:r>
              <a:rPr lang="en-US" dirty="0" smtClean="0">
                <a:solidFill>
                  <a:srgbClr val="FF0000"/>
                </a:solidFill>
              </a:rPr>
              <a:t> given </a:t>
            </a:r>
            <a:r>
              <a:rPr lang="en-US" dirty="0" smtClean="0"/>
              <a:t>the other explanatory variables in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05600" y="3810000"/>
            <a:ext cx="152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 </a:t>
            </a:r>
            <a:br>
              <a:rPr lang="en-US" dirty="0" smtClean="0"/>
            </a:br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766858"/>
            <a:ext cx="8470900" cy="278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581" y="4599778"/>
                <a:ext cx="7863840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" y="4599778"/>
                <a:ext cx="7863840" cy="553165"/>
              </a:xfrm>
              <a:prstGeom prst="rect">
                <a:avLst/>
              </a:prstGeom>
              <a:blipFill rotWithShape="0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3100" y="5152943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nBathrooms</a:t>
            </a:r>
            <a:r>
              <a:rPr lang="en-US" b="1" dirty="0" smtClean="0"/>
              <a:t>:</a:t>
            </a:r>
            <a:r>
              <a:rPr lang="en-US" dirty="0" smtClean="0"/>
              <a:t> There is evidence to suggest that </a:t>
            </a:r>
            <a:r>
              <a:rPr lang="en-US" dirty="0" err="1" smtClean="0"/>
              <a:t>nBathrooms</a:t>
            </a:r>
            <a:r>
              <a:rPr lang="en-US" dirty="0" smtClean="0"/>
              <a:t> is associated with mean sale price (p-value 0.0014). We estimate every additional bathroom is associated with a $306,893 increase in </a:t>
            </a:r>
            <a:r>
              <a:rPr lang="en-US" dirty="0"/>
              <a:t>mean sale </a:t>
            </a:r>
            <a:r>
              <a:rPr lang="en-US" dirty="0" smtClean="0"/>
              <a:t>price,</a:t>
            </a:r>
            <a:r>
              <a:rPr lang="en-US" dirty="0" smtClean="0">
                <a:solidFill>
                  <a:srgbClr val="FF0000"/>
                </a:solidFill>
              </a:rPr>
              <a:t> given </a:t>
            </a:r>
            <a:r>
              <a:rPr lang="en-US" dirty="0" smtClean="0"/>
              <a:t>the other explanatory variables in the model (95% confidence interval of [$131654,$482133]).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Regression: </a:t>
            </a:r>
            <a:br>
              <a:rPr lang="en-US" dirty="0" smtClean="0"/>
            </a:b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100" y="5152943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nBathrooms</a:t>
            </a:r>
            <a:r>
              <a:rPr lang="en-US" b="1" dirty="0" smtClean="0"/>
              <a:t>:</a:t>
            </a:r>
            <a:r>
              <a:rPr lang="en-US" dirty="0" smtClean="0"/>
              <a:t> There is evidence to suggest that </a:t>
            </a:r>
            <a:r>
              <a:rPr lang="en-US" dirty="0" err="1" smtClean="0"/>
              <a:t>nBathrooms</a:t>
            </a:r>
            <a:r>
              <a:rPr lang="en-US" dirty="0" smtClean="0"/>
              <a:t> is associated with mean sale price (p-value 0.0014). We estimate every additional bathroom is associated with a $306,893 increase in </a:t>
            </a:r>
            <a:r>
              <a:rPr lang="en-US" dirty="0"/>
              <a:t>mean sale </a:t>
            </a:r>
            <a:r>
              <a:rPr lang="en-US" dirty="0" smtClean="0"/>
              <a:t>price</a:t>
            </a:r>
            <a:r>
              <a:rPr lang="en-US" dirty="0" smtClean="0">
                <a:solidFill>
                  <a:srgbClr val="FF0000"/>
                </a:solidFill>
              </a:rPr>
              <a:t>, given </a:t>
            </a:r>
            <a:r>
              <a:rPr lang="en-US" dirty="0" smtClean="0"/>
              <a:t>the other explanatory variables in the model (95% confidence interval of [$131654,$482133]).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1706881"/>
            <a:ext cx="83210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Suppose I’m a homeowner in one of these two </a:t>
            </a:r>
            <a:r>
              <a:rPr lang="en-US" sz="1900" dirty="0" smtClean="0"/>
              <a:t>zip codes</a:t>
            </a:r>
            <a:endParaRPr lang="en-US" sz="1900" dirty="0"/>
          </a:p>
          <a:p>
            <a:endParaRPr lang="en-US" sz="19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900" dirty="0" smtClean="0"/>
              <a:t>I read this report and decide that by converting a portion of my existing house to add an additional bathroom I will </a:t>
            </a:r>
            <a:r>
              <a:rPr lang="en-US" sz="1900" dirty="0" smtClean="0"/>
              <a:t>increase my </a:t>
            </a:r>
            <a:r>
              <a:rPr lang="en-US" sz="1900" dirty="0" smtClean="0"/>
              <a:t>house’s sale </a:t>
            </a:r>
            <a:r>
              <a:rPr lang="en-US" sz="1900" dirty="0" smtClean="0"/>
              <a:t>price.</a:t>
            </a:r>
          </a:p>
          <a:p>
            <a:pPr marL="342900" indent="-342900">
              <a:buFont typeface="+mj-lt"/>
              <a:buAutoNum type="arabicPeriod"/>
            </a:pPr>
            <a:endParaRPr lang="en-US" sz="19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900" dirty="0" smtClean="0"/>
              <a:t>I read this report and decide </a:t>
            </a:r>
            <a:r>
              <a:rPr lang="en-US" sz="1900" dirty="0" smtClean="0"/>
              <a:t>if I </a:t>
            </a:r>
            <a:r>
              <a:rPr lang="en-US" sz="1900" dirty="0" smtClean="0"/>
              <a:t>add on to my house to add an additional </a:t>
            </a:r>
            <a:r>
              <a:rPr lang="en-US" sz="1900" dirty="0" smtClean="0"/>
              <a:t>bathroom, </a:t>
            </a:r>
            <a:r>
              <a:rPr lang="en-US" sz="1900" dirty="0"/>
              <a:t>I </a:t>
            </a:r>
            <a:r>
              <a:rPr lang="en-US" sz="1900" dirty="0" smtClean="0"/>
              <a:t>will cause my house’s </a:t>
            </a:r>
            <a:r>
              <a:rPr lang="en-US" sz="1900" dirty="0"/>
              <a:t>sale price to </a:t>
            </a:r>
            <a:r>
              <a:rPr lang="en-US" sz="1900" dirty="0" smtClean="0"/>
              <a:t>increase between </a:t>
            </a:r>
            <a:r>
              <a:rPr lang="en-US" sz="1900" dirty="0"/>
              <a:t>[$131654,$482133</a:t>
            </a:r>
            <a:r>
              <a:rPr lang="en-US" sz="1900" dirty="0" smtClean="0"/>
              <a:t>]</a:t>
            </a:r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/>
              <a:t>What interpretation errors am I making in each case?</a:t>
            </a:r>
            <a:endParaRPr lang="en-US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581" y="4599778"/>
                <a:ext cx="7863840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" y="4599778"/>
                <a:ext cx="7863840" cy="553165"/>
              </a:xfrm>
              <a:prstGeom prst="rect">
                <a:avLst/>
              </a:prstGeom>
              <a:blipFill rotWithShape="0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Zillow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Many companies are currently trying to make online businesses for providing information to prospective buyers/sellers of houses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zillow.com</a:t>
            </a:r>
            <a:r>
              <a:rPr lang="en-US" dirty="0" smtClean="0"/>
              <a:t>, </a:t>
            </a:r>
            <a:r>
              <a:rPr lang="en-US" dirty="0" err="1" smtClean="0"/>
              <a:t>trulia.com</a:t>
            </a:r>
            <a:r>
              <a:rPr lang="en-US" dirty="0" smtClean="0"/>
              <a:t>, </a:t>
            </a:r>
            <a:r>
              <a:rPr lang="en-US" dirty="0" err="1" smtClean="0"/>
              <a:t>redfin.com</a:t>
            </a:r>
            <a:r>
              <a:rPr lang="en-US" dirty="0" smtClean="0"/>
              <a:t>, </a:t>
            </a:r>
            <a:r>
              <a:rPr lang="en-US" dirty="0" err="1" smtClean="0"/>
              <a:t>realtor.com</a:t>
            </a:r>
            <a:r>
              <a:rPr lang="en-US" dirty="0" smtClean="0"/>
              <a:t>,</a:t>
            </a:r>
            <a:r>
              <a:rPr lang="is-IS" dirty="0" smtClean="0"/>
              <a:t>…)</a:t>
            </a:r>
          </a:p>
          <a:p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 One of the core parts of the business is to analyze/predict the sale price of houses based on factors such as square footage, number of bedrooms/bathrooms, location, school district, ...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 We will look at data from zillow to build a sale price model using multiple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Involving </a:t>
            </a:r>
            <a:r>
              <a:rPr lang="en-US" dirty="0" err="1"/>
              <a:t>Zipcode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37887"/>
            <a:ext cx="4419600" cy="44867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37887"/>
            <a:ext cx="4343400" cy="45222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67102"/>
            <a:ext cx="6187440" cy="61777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2786656"/>
            <a:ext cx="22827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dirty="0" smtClean="0"/>
              <a:t>Scatterp</a:t>
            </a:r>
            <a:r>
              <a:rPr lang="en-US" sz="2000" dirty="0"/>
              <a:t>l</a:t>
            </a:r>
            <a:r>
              <a:rPr lang="en-US" sz="2000" dirty="0" smtClean="0"/>
              <a:t>ot </a:t>
            </a:r>
            <a:r>
              <a:rPr lang="en-US" sz="2000" dirty="0" smtClean="0"/>
              <a:t>matrix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 smtClean="0"/>
              <a:t>“Draftsmen plot”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 smtClean="0"/>
              <a:t>“Pairs plot”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40" y="826296"/>
            <a:ext cx="5359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Involving </a:t>
            </a:r>
            <a:r>
              <a:rPr lang="en-US" dirty="0" err="1" smtClean="0"/>
              <a:t>Zipcode</a:t>
            </a:r>
            <a:r>
              <a:rPr lang="en-US" dirty="0" smtClean="0"/>
              <a:t> and Using “PROC GLM”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28800"/>
            <a:ext cx="7543800" cy="31535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" y="3086546"/>
                <a:ext cx="7863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6546"/>
                <a:ext cx="7863840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4989729"/>
                <a:ext cx="7863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89729"/>
                <a:ext cx="786384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7086600" y="5266728"/>
            <a:ext cx="838200" cy="55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9160" y="5791200"/>
            <a:ext cx="395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known as an </a:t>
            </a:r>
            <a:r>
              <a:rPr lang="en-US" sz="2000" b="1" u="sng" cap="small" dirty="0" smtClean="0">
                <a:solidFill>
                  <a:srgbClr val="FF0000"/>
                </a:solidFill>
              </a:rPr>
              <a:t>interaction term</a:t>
            </a:r>
            <a:endParaRPr lang="en-US" sz="2000" b="1" u="sng" cap="small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5419128"/>
            <a:ext cx="359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are known as </a:t>
            </a:r>
            <a:r>
              <a:rPr lang="en-US" sz="2000" b="1" u="sng" cap="small" dirty="0" smtClean="0">
                <a:solidFill>
                  <a:srgbClr val="FF0000"/>
                </a:solidFill>
              </a:rPr>
              <a:t>main effects</a:t>
            </a:r>
            <a:endParaRPr lang="en-US" sz="2000" b="1" u="sng" cap="small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53000" y="5328909"/>
            <a:ext cx="625082" cy="17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55920" y="5253969"/>
            <a:ext cx="887159" cy="28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38600" y="1631913"/>
            <a:ext cx="3048000" cy="63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3885" y="1309002"/>
            <a:ext cx="400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class statement </a:t>
            </a:r>
            <a:r>
              <a:rPr lang="en-US" sz="2000" smtClean="0"/>
              <a:t>is crucial (why?)</a:t>
            </a:r>
            <a:endParaRPr lang="en-US" sz="2000" b="1" u="sng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Involving </a:t>
            </a:r>
            <a:r>
              <a:rPr lang="en-US" dirty="0" smtClean="0"/>
              <a:t>Zip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61272"/>
            <a:ext cx="4114800" cy="3710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0173"/>
            <a:ext cx="4267200" cy="3721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685800" y="5617155"/>
                <a:ext cx="7863840" cy="291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0" y="5617155"/>
                <a:ext cx="7863840" cy="291618"/>
              </a:xfrm>
              <a:prstGeom prst="rect">
                <a:avLst/>
              </a:prstGeom>
              <a:blipFill rotWithShape="0">
                <a:blip r:embed="rId4"/>
                <a:stretch>
                  <a:fillRect t="-25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6562" y="6008424"/>
                <a:ext cx="8507037" cy="291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62" y="6008424"/>
                <a:ext cx="8507037" cy="291618"/>
              </a:xfrm>
              <a:prstGeom prst="rect">
                <a:avLst/>
              </a:prstGeom>
              <a:blipFill rotWithShape="0">
                <a:blip r:embed="rId5"/>
                <a:stretch>
                  <a:fillRect t="-27660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7924800" y="4038600"/>
            <a:ext cx="76200" cy="200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05200" y="3962400"/>
            <a:ext cx="228600" cy="16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Involving </a:t>
            </a:r>
            <a:r>
              <a:rPr lang="en-US" dirty="0" smtClean="0"/>
              <a:t>Zip Code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Model Fit and Residuals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52600"/>
            <a:ext cx="6934200" cy="15948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1" y="2291359"/>
            <a:ext cx="3885349" cy="2918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419144"/>
            <a:ext cx="6629400" cy="1905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1" y="2362200"/>
            <a:ext cx="3885349" cy="291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9080" y="3408885"/>
                <a:ext cx="54559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3408885"/>
                <a:ext cx="5455920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5800" y="3865146"/>
                <a:ext cx="43434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65146"/>
                <a:ext cx="4343400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224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4267200" y="2929081"/>
            <a:ext cx="762000" cy="47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4310260"/>
            <a:ext cx="914400" cy="56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6400800" y="2057400"/>
            <a:ext cx="3048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29400" y="1066800"/>
            <a:ext cx="8382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416" y="697468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(Ignore these)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p-value for the interaction term is significant, interpret it even if the </a:t>
            </a:r>
            <a:r>
              <a:rPr lang="en-US" dirty="0" smtClean="0"/>
              <a:t>p-values </a:t>
            </a:r>
            <a:r>
              <a:rPr lang="en-US" dirty="0" smtClean="0"/>
              <a:t>for the main effects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not significant</a:t>
            </a:r>
          </a:p>
          <a:p>
            <a:r>
              <a:rPr lang="en-US" dirty="0" smtClean="0"/>
              <a:t>There </a:t>
            </a:r>
            <a:r>
              <a:rPr lang="en-US" dirty="0"/>
              <a:t>is evidence </a:t>
            </a:r>
            <a:r>
              <a:rPr lang="en-US" dirty="0" smtClean="0"/>
              <a:t>that </a:t>
            </a:r>
            <a:r>
              <a:rPr lang="en-US" dirty="0" err="1"/>
              <a:t>sqFootage</a:t>
            </a:r>
            <a:r>
              <a:rPr lang="en-US" dirty="0"/>
              <a:t> </a:t>
            </a:r>
            <a:r>
              <a:rPr lang="en-US" dirty="0" smtClean="0"/>
              <a:t>depends </a:t>
            </a:r>
            <a:r>
              <a:rPr lang="en-US" smtClean="0"/>
              <a:t>on </a:t>
            </a:r>
            <a:r>
              <a:rPr lang="en-US" smtClean="0"/>
              <a:t>zip code 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dirty="0" smtClean="0"/>
              <a:t>wo-sided p-value 0.0028 for the interaction). </a:t>
            </a:r>
            <a:r>
              <a:rPr lang="en-US" dirty="0"/>
              <a:t>We estimate every 1 sq. ft. increase is associated with </a:t>
            </a:r>
            <a:r>
              <a:rPr lang="en-US" dirty="0" smtClean="0"/>
              <a:t>an $90.6 increase for zip=75224 or 90.6+459.2 </a:t>
            </a:r>
            <a:r>
              <a:rPr lang="en-US" dirty="0"/>
              <a:t>= </a:t>
            </a:r>
            <a:r>
              <a:rPr lang="en-US" dirty="0" smtClean="0"/>
              <a:t>$549.8 increase for </a:t>
            </a:r>
            <a:r>
              <a:rPr lang="en-US" dirty="0"/>
              <a:t>zip=75225 </a:t>
            </a:r>
            <a:r>
              <a:rPr lang="en-US" dirty="0" smtClean="0"/>
              <a:t>in </a:t>
            </a:r>
            <a:r>
              <a:rPr lang="en-US" dirty="0"/>
              <a:t>mean sale </a:t>
            </a:r>
            <a:r>
              <a:rPr lang="en-US" dirty="0" smtClean="0"/>
              <a:t>price.</a:t>
            </a:r>
          </a:p>
          <a:p>
            <a:endParaRPr lang="en-US" dirty="0"/>
          </a:p>
          <a:p>
            <a:r>
              <a:rPr lang="en-US" dirty="0" smtClean="0"/>
              <a:t>(To get confidence intervals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this effect we can use a</a:t>
            </a:r>
          </a:p>
          <a:p>
            <a:r>
              <a:rPr lang="en-US" dirty="0" smtClean="0"/>
              <a:t>contrasts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Involving </a:t>
            </a:r>
            <a:r>
              <a:rPr lang="en-US" dirty="0" smtClean="0"/>
              <a:t>Zip Code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419144"/>
            <a:ext cx="6629400" cy="1905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5800" y="3865146"/>
                <a:ext cx="43434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65146"/>
                <a:ext cx="4343400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224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209800" y="3048000"/>
            <a:ext cx="6477000" cy="28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Regression:</a:t>
            </a:r>
            <a:br>
              <a:rPr lang="en-US" dirty="0"/>
            </a:br>
            <a:r>
              <a:rPr lang="en-US" dirty="0" smtClean="0"/>
              <a:t>Additional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that the residuals show evidence of an assumption violation</a:t>
            </a:r>
          </a:p>
          <a:p>
            <a:endParaRPr lang="en-US" dirty="0"/>
          </a:p>
          <a:p>
            <a:r>
              <a:rPr lang="en-US" dirty="0" smtClean="0"/>
              <a:t>Hence, our results/interpretation are highly suspect</a:t>
            </a:r>
          </a:p>
          <a:p>
            <a:endParaRPr lang="en-US" dirty="0"/>
          </a:p>
          <a:p>
            <a:r>
              <a:rPr lang="en-US" dirty="0" smtClean="0"/>
              <a:t>We can try and add additional explanatory variables to improve the linearity assumption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4800600"/>
                <a:ext cx="7863840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00600"/>
                <a:ext cx="7863840" cy="553165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12149</TotalTime>
  <Words>623</Words>
  <Application>Microsoft Macintosh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Arial</vt:lpstr>
      <vt:lpstr>_5371darrenPPtheme</vt:lpstr>
      <vt:lpstr>Multiple Regression</vt:lpstr>
      <vt:lpstr>Zillow Data</vt:lpstr>
      <vt:lpstr>Involving Zipcode</vt:lpstr>
      <vt:lpstr>Scatterplot Matrix</vt:lpstr>
      <vt:lpstr>Involving Zipcode and Using “PROC GLM” </vt:lpstr>
      <vt:lpstr>Involving Zip Code</vt:lpstr>
      <vt:lpstr>Involving Zip Code:  Model Fit and Residuals</vt:lpstr>
      <vt:lpstr>Involving Zip Code:  Interpretation</vt:lpstr>
      <vt:lpstr>Multiple Regression: Additional variables</vt:lpstr>
      <vt:lpstr>Multiple Regression: Model Statement</vt:lpstr>
      <vt:lpstr>Multiple Regression:  Residuals</vt:lpstr>
      <vt:lpstr>Multiple Regression: Interpretation</vt:lpstr>
      <vt:lpstr>Multiple Regression:  Without nBedrooms</vt:lpstr>
      <vt:lpstr>Multiple Regression:  Residuals</vt:lpstr>
      <vt:lpstr>Multiple Regression:  Interpretation</vt:lpstr>
      <vt:lpstr>Multiple Regression:  Interpretation</vt:lpstr>
      <vt:lpstr>Multiple Regression:  Interpretation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93</cp:revision>
  <cp:lastPrinted>2017-11-21T04:43:01Z</cp:lastPrinted>
  <dcterms:created xsi:type="dcterms:W3CDTF">2015-01-29T08:52:07Z</dcterms:created>
  <dcterms:modified xsi:type="dcterms:W3CDTF">2017-11-21T04:43:20Z</dcterms:modified>
</cp:coreProperties>
</file>