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70" r:id="rId3"/>
    <p:sldId id="257" r:id="rId4"/>
    <p:sldId id="258" r:id="rId5"/>
    <p:sldId id="259" r:id="rId6"/>
    <p:sldId id="261" r:id="rId7"/>
    <p:sldId id="260" r:id="rId8"/>
    <p:sldId id="265" r:id="rId9"/>
    <p:sldId id="269" r:id="rId10"/>
    <p:sldId id="266" r:id="rId11"/>
    <p:sldId id="267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48"/>
    <p:restoredTop sz="92453"/>
  </p:normalViewPr>
  <p:slideViewPr>
    <p:cSldViewPr>
      <p:cViewPr>
        <p:scale>
          <a:sx n="84" d="100"/>
          <a:sy n="84" d="100"/>
        </p:scale>
        <p:origin x="152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97B160-92B4-4D76-9D0D-0780B343C2DC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91C3AD-E8EE-4C7C-A74B-4DBCBA7D8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28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1C3AD-E8EE-4C7C-A74B-4DBCBA7D8D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93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343A7-32E2-694E-9613-325035990FAE}" type="datetime1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028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CBB54-73C1-9D45-A6D1-5487972A89D9}" type="datetime1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47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9F16-99D5-2541-9711-CC0F02E7F1F6}" type="datetime1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9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4E4C-1DBA-9B44-900E-407DC34FBF1C}" type="datetime1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731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23F74-8415-4C4A-89EE-0F562FD5EE31}" type="datetime1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16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B864C-12A9-514B-A731-0B4CF4B0D2E6}" type="datetime1">
              <a:rPr lang="en-US" smtClean="0"/>
              <a:t>11/29/16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19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743E9-8714-BF4F-A2CD-80FB41963FBE}" type="datetime1">
              <a:rPr lang="en-US" smtClean="0"/>
              <a:t>11/29/16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3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83CBC-D8EE-C645-98A0-20E1EE9D1B2C}" type="datetime1">
              <a:rPr lang="en-US" smtClean="0"/>
              <a:t>11/29/16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50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A8E0-42C4-C04C-B181-2BAA929033B4}" type="datetime1">
              <a:rPr lang="en-US" smtClean="0"/>
              <a:t>11/29/16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19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7F2C508-64EC-BA46-B3B0-BF15BA16133D}" type="datetime1">
              <a:rPr lang="en-US" smtClean="0"/>
              <a:t>11/29/16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24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3043-FF55-054F-8D45-9786AA47478A}" type="datetime1">
              <a:rPr lang="en-US" smtClean="0"/>
              <a:t>11/29/16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903811A-63B3-3948-9481-534DE0B1AD39}" type="datetime1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316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Confounding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Alternative association between the treatment and outcome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59080"/>
            <a:ext cx="8117622" cy="591312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0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 are Many Examples of Confounding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4038600"/>
            <a:ext cx="3429000" cy="1955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400" y="1843405"/>
            <a:ext cx="6578600" cy="1066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36225" y="2955092"/>
            <a:ext cx="4150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Batting averages </a:t>
            </a:r>
            <a:r>
              <a:rPr lang="en-US" dirty="0" smtClean="0"/>
              <a:t>in Major </a:t>
            </a:r>
            <a:r>
              <a:rPr lang="en-US" smtClean="0"/>
              <a:t>League Baseball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438400" y="5016500"/>
            <a:ext cx="3078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Kidney stone treatments</a:t>
            </a:r>
          </a:p>
          <a:p>
            <a:r>
              <a:rPr lang="en-US" dirty="0" smtClean="0"/>
              <a:t>(This is why blinding is crucial in clinical trials)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1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Berkeley Admissions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672086"/>
              </p:ext>
            </p:extLst>
          </p:nvPr>
        </p:nvGraphicFramePr>
        <p:xfrm>
          <a:off x="2308860" y="2608580"/>
          <a:ext cx="4572000" cy="110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/>
                <a:gridCol w="1143000"/>
                <a:gridCol w="1143000"/>
                <a:gridCol w="1143000"/>
              </a:tblGrid>
              <a:tr h="298167"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Admitted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Denied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1198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1493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44.52%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1278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30.35%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08860" y="4648200"/>
            <a:ext cx="53771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Is there evidence of discrimination?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1826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Berkeley Admissions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5123"/>
              </p:ext>
            </p:extLst>
          </p:nvPr>
        </p:nvGraphicFramePr>
        <p:xfrm>
          <a:off x="1344584" y="2445033"/>
          <a:ext cx="6096000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Selectivity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Admitted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333 (25.5%)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High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High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451 (26.5%)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High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1251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Moderate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865 (62.5%)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Moderate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Moderate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106 (79.7%)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Moderate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325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Confounding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u="sng" cap="small" dirty="0" smtClean="0">
                <a:solidFill>
                  <a:srgbClr val="FF0000"/>
                </a:solidFill>
              </a:rPr>
              <a:t>confounder</a:t>
            </a:r>
            <a:r>
              <a:rPr lang="en-US" dirty="0" smtClean="0"/>
              <a:t> is an unaccounted for variable associate with both the treatment and response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456685"/>
            <a:ext cx="5748944" cy="37569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23681"/>
            <a:ext cx="8293100" cy="2527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9" y="2456684"/>
            <a:ext cx="5755778" cy="375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035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Sociology Study: </a:t>
            </a:r>
            <a:br>
              <a:rPr lang="en-US" dirty="0" smtClean="0"/>
            </a:br>
            <a:r>
              <a:rPr lang="en-US" dirty="0" smtClean="0"/>
              <a:t>Effect of Policing on Crime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543" y="1767840"/>
            <a:ext cx="3451458" cy="455675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02" y="1958339"/>
            <a:ext cx="5486841" cy="417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14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5240"/>
            <a:ext cx="6324600" cy="63246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Linear Regression: Crime and Policing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1786891"/>
            <a:ext cx="4826000" cy="7112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752600"/>
            <a:ext cx="3797300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2564131"/>
            <a:ext cx="2463800" cy="24756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616" y="2689225"/>
            <a:ext cx="2443184" cy="23505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805042"/>
            <a:ext cx="4176039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22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Linear Regression: Crime and Policing/Population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1786891"/>
            <a:ext cx="4826000" cy="7112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438401"/>
            <a:ext cx="5715000" cy="1376188"/>
          </a:xfrm>
          <a:prstGeom prst="rect">
            <a:avLst/>
          </a:prstGeom>
        </p:spPr>
      </p:pic>
      <p:pic>
        <p:nvPicPr>
          <p:cNvPr id="10" name="Content Placeholder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3977111"/>
            <a:ext cx="5524500" cy="67108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4638676"/>
            <a:ext cx="5715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06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Contour Plot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7</a:t>
            </a:fld>
            <a:endParaRPr 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752600"/>
            <a:ext cx="4857142" cy="4572007"/>
          </a:xfrm>
        </p:spPr>
      </p:pic>
    </p:spTree>
    <p:extLst>
      <p:ext uri="{BB962C8B-B14F-4D97-AF65-F5344CB8AC3E}">
        <p14:creationId xmlns:p14="http://schemas.microsoft.com/office/powerpoint/2010/main" val="19150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1844"/>
            <a:ext cx="7543800" cy="1450757"/>
          </a:xfrm>
        </p:spPr>
        <p:txBody>
          <a:bodyPr/>
          <a:lstStyle/>
          <a:p>
            <a:r>
              <a:rPr lang="en-US" dirty="0" smtClean="0"/>
              <a:t>Chocolate</a:t>
            </a:r>
            <a:br>
              <a:rPr lang="en-US" dirty="0" smtClean="0"/>
            </a:br>
            <a:r>
              <a:rPr lang="en-US" dirty="0" smtClean="0"/>
              <a:t>Study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301844"/>
            <a:ext cx="5930900" cy="5537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400" y="2743200"/>
            <a:ext cx="2743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Important:</a:t>
            </a:r>
          </a:p>
          <a:p>
            <a:r>
              <a:rPr lang="en-US" dirty="0" smtClean="0"/>
              <a:t>- We can say that chocolate consumption is </a:t>
            </a:r>
            <a:r>
              <a:rPr lang="en-US" b="1" dirty="0" smtClean="0">
                <a:solidFill>
                  <a:srgbClr val="FF0000"/>
                </a:solidFill>
              </a:rPr>
              <a:t>predictive </a:t>
            </a:r>
            <a:r>
              <a:rPr lang="en-US" dirty="0" smtClean="0"/>
              <a:t>of </a:t>
            </a:r>
            <a:r>
              <a:rPr lang="en-US" dirty="0"/>
              <a:t>N</a:t>
            </a:r>
            <a:r>
              <a:rPr lang="en-US" dirty="0" smtClean="0"/>
              <a:t>obel prizes </a:t>
            </a:r>
          </a:p>
          <a:p>
            <a:r>
              <a:rPr lang="en-US" dirty="0" smtClean="0"/>
              <a:t>- We cannot say that changing chocolate consumption will </a:t>
            </a:r>
            <a:r>
              <a:rPr lang="en-US" b="1" dirty="0" smtClean="0">
                <a:solidFill>
                  <a:srgbClr val="FF0000"/>
                </a:solidFill>
              </a:rPr>
              <a:t>change </a:t>
            </a:r>
            <a:r>
              <a:rPr lang="en-US" dirty="0" smtClean="0"/>
              <a:t>the number of Nobel prizes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62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1844"/>
            <a:ext cx="7543800" cy="1450757"/>
          </a:xfrm>
        </p:spPr>
        <p:txBody>
          <a:bodyPr/>
          <a:lstStyle/>
          <a:p>
            <a:r>
              <a:rPr lang="en-US" dirty="0" smtClean="0"/>
              <a:t>Chocolate</a:t>
            </a:r>
            <a:br>
              <a:rPr lang="en-US" dirty="0" smtClean="0"/>
            </a:br>
            <a:r>
              <a:rPr lang="en-US" dirty="0" smtClean="0"/>
              <a:t>Study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301844"/>
            <a:ext cx="5930900" cy="5537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400" y="2743200"/>
            <a:ext cx="2743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Important:</a:t>
            </a:r>
          </a:p>
          <a:p>
            <a:r>
              <a:rPr lang="en-US" u="sng" dirty="0" smtClean="0"/>
              <a:t>Prediction</a:t>
            </a:r>
            <a:r>
              <a:rPr lang="en-US" dirty="0" smtClean="0"/>
              <a:t>: Predict Y after </a:t>
            </a:r>
            <a:r>
              <a:rPr lang="en-US" b="1" dirty="0" smtClean="0">
                <a:solidFill>
                  <a:srgbClr val="FF0000"/>
                </a:solidFill>
              </a:rPr>
              <a:t>observing</a:t>
            </a:r>
            <a:r>
              <a:rPr lang="en-US" dirty="0" smtClean="0"/>
              <a:t> X</a:t>
            </a:r>
          </a:p>
          <a:p>
            <a:r>
              <a:rPr lang="en-US" u="sng" dirty="0" smtClean="0"/>
              <a:t>Causation</a:t>
            </a:r>
            <a:r>
              <a:rPr lang="en-US" dirty="0" smtClean="0"/>
              <a:t>: Predict Y after </a:t>
            </a:r>
            <a:r>
              <a:rPr lang="en-US" b="1" dirty="0" smtClean="0">
                <a:solidFill>
                  <a:srgbClr val="FF0000"/>
                </a:solidFill>
              </a:rPr>
              <a:t>setting</a:t>
            </a:r>
            <a:r>
              <a:rPr lang="en-US" dirty="0" smtClean="0"/>
              <a:t> </a:t>
            </a:r>
            <a:r>
              <a:rPr lang="en-US" dirty="0" smtClean="0"/>
              <a:t>X</a:t>
            </a:r>
          </a:p>
          <a:p>
            <a:endParaRPr lang="en-US" dirty="0"/>
          </a:p>
          <a:p>
            <a:r>
              <a:rPr lang="en-US" dirty="0" smtClean="0"/>
              <a:t>(note that randomization breaks any confounding relationships and hence allows for causal inference)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61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_5371darrenPPtheme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_5371darrenPPtheme" id="{45A9DFA8-B107-0749-9BF8-E2D2F4912A4A}" vid="{5A4F3BCF-9C42-8B47-B324-B92314DCDF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_5371darrenPPtheme</Template>
  <TotalTime>10674</TotalTime>
  <Words>216</Words>
  <Application>Microsoft Macintosh PowerPoint</Application>
  <PresentationFormat>On-screen Show (4:3)</PresentationFormat>
  <Paragraphs>87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Calibri</vt:lpstr>
      <vt:lpstr>Calibri Light</vt:lpstr>
      <vt:lpstr>_5371darrenPPtheme</vt:lpstr>
      <vt:lpstr>Confounding</vt:lpstr>
      <vt:lpstr>Confounding</vt:lpstr>
      <vt:lpstr>Sociology Study:  Effect of Policing on Crime</vt:lpstr>
      <vt:lpstr>PowerPoint Presentation</vt:lpstr>
      <vt:lpstr>Simple Linear Regression: Crime and Policing</vt:lpstr>
      <vt:lpstr>Multiple Linear Regression: Crime and Policing/Population</vt:lpstr>
      <vt:lpstr>Contour Plot</vt:lpstr>
      <vt:lpstr>Chocolate Study</vt:lpstr>
      <vt:lpstr>Chocolate Study</vt:lpstr>
      <vt:lpstr>PowerPoint Presentation</vt:lpstr>
      <vt:lpstr>There are Many Examples of Confounding</vt:lpstr>
      <vt:lpstr>Berkeley Admissions</vt:lpstr>
      <vt:lpstr>Berkeley Admissions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Regression II</dc:title>
  <dc:creator>Bivin Sadler</dc:creator>
  <cp:lastModifiedBy>Homrighausen, Darren</cp:lastModifiedBy>
  <cp:revision>85</cp:revision>
  <dcterms:created xsi:type="dcterms:W3CDTF">2015-01-29T08:52:07Z</dcterms:created>
  <dcterms:modified xsi:type="dcterms:W3CDTF">2016-11-29T22:07:06Z</dcterms:modified>
</cp:coreProperties>
</file>