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97" r:id="rId2"/>
    <p:sldId id="327" r:id="rId3"/>
    <p:sldId id="328" r:id="rId4"/>
    <p:sldId id="329" r:id="rId5"/>
    <p:sldId id="33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dler, Bivin Philip" initials="SBP" lastIdx="1" clrIdx="0"/>
  <p:cmAuthor id="1" name="Microsoft Office User" initials="Office" lastIdx="1" clrIdx="1">
    <p:extLst/>
  </p:cmAuthor>
  <p:cmAuthor id="2" name="Microsoft Office User" initials="Office [2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83" autoAdjust="0"/>
    <p:restoredTop sz="92513"/>
  </p:normalViewPr>
  <p:slideViewPr>
    <p:cSldViewPr snapToGrid="0">
      <p:cViewPr>
        <p:scale>
          <a:sx n="96" d="100"/>
          <a:sy n="96" d="100"/>
        </p:scale>
        <p:origin x="86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27695-685F-49FD-9893-C53B7BBCDE76}" type="datetimeFigureOut">
              <a:rPr lang="en-US" smtClean="0"/>
              <a:t>8/26/17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E32AD-9AF3-4101-B38C-45B71FAED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39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E32AD-9AF3-4101-B38C-45B71FAEDE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47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E32AD-9AF3-4101-B38C-45B71FAEDE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48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E32AD-9AF3-4101-B38C-45B71FAEDE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36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9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839AA6-FA43-43D2-AC30-6B73533D2B6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2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5E8C77-F075-4443-BDC3-6B877140820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706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4781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41D47-0F9B-42AA-9502-8CC4830DFCA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810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BC5B7D-D6B0-4550-9BAF-D21F2647AC7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55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79BFEE-52BD-4BE0-94C7-06B01ACF3A9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9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8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F45BE4-C238-4599-8AA5-D020FA18230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534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AED8DA-D847-4B2C-9265-8C39346120A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944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6F5F2-34A5-495D-BDE3-DD41883751D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1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22E670-A92B-4E87-8BC8-605B555D5E8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081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4" y="0"/>
            <a:ext cx="48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9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6" y="6459789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9"/>
            <a:ext cx="3486151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63705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9224478-803B-426A-9453-CAB0C9990173}" type="slidenum">
              <a:rPr lang="en-US" altLang="en-US" smtClean="0">
                <a:solidFill>
                  <a:srgbClr val="637052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6370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50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0"/>
            <a:ext cx="9143990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8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C8B780-A6CD-48FC-BB36-3871CDE6558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624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6400800"/>
            <a:ext cx="9144002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" y="6334318"/>
            <a:ext cx="9144002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2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3" y="6459789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Arial" charset="0"/>
              <a:ea typeface="MS PGothic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9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Arial" charset="0"/>
              <a:ea typeface="MS PGothic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5" y="6459789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7EF1939-3C87-43DB-A89B-601AEEBEAEDF}" type="slidenum">
              <a:rPr lang="en-US" altLang="en-US" smtClean="0">
                <a:latin typeface="Arial" charset="0"/>
                <a:ea typeface="MS PGothic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charset="0"/>
              <a:ea typeface="MS PGothic" pitchFamily="34" charset="-12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50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34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Statistical Conclusion </a:t>
            </a:r>
            <a:r>
              <a:rPr lang="en-US" dirty="0" smtClean="0"/>
              <a:t>&amp; Scope </a:t>
            </a:r>
            <a:r>
              <a:rPr lang="en-US" dirty="0"/>
              <a:t>of Inference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839AA6-FA43-43D2-AC30-6B73533D2B6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09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major part of a statistical analysis is relaying the results in a readable and accurate way that includes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Evidence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Interpretation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is the idea behind the </a:t>
            </a:r>
            <a:r>
              <a:rPr lang="en-US" u="sng" cap="small" dirty="0" smtClean="0"/>
              <a:t>Statistical Conclusion</a:t>
            </a:r>
            <a:r>
              <a:rPr lang="en-US" dirty="0" smtClean="0"/>
              <a:t> and </a:t>
            </a:r>
            <a:r>
              <a:rPr lang="en-US" u="sng" cap="small" dirty="0" smtClean="0"/>
              <a:t>Scope of Inference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BC5B7D-D6B0-4550-9BAF-D21F2647AC79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79226" y="2554111"/>
            <a:ext cx="2315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cap="small" dirty="0" smtClean="0">
                <a:solidFill>
                  <a:srgbClr val="FF0000"/>
                </a:solidFill>
              </a:rPr>
              <a:t>(statistical conclusion)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42059" y="2985647"/>
            <a:ext cx="198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cap="small" dirty="0" smtClean="0">
                <a:solidFill>
                  <a:srgbClr val="FF0000"/>
                </a:solidFill>
              </a:rPr>
              <a:t>(scope of inference)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04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should include any statistical evidence you think are relevant and valid.  This includes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Estimates of parameters of interest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Confidence interval(s)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p-value(s) and a description of the relevant hypotheses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Example: </a:t>
            </a:r>
            <a:r>
              <a:rPr lang="en-US" dirty="0" smtClean="0"/>
              <a:t>These data provide overwhelming evidence that </a:t>
            </a:r>
            <a:r>
              <a:rPr lang="en-US" dirty="0"/>
              <a:t>from 1976 to </a:t>
            </a:r>
            <a:r>
              <a:rPr lang="en-US" dirty="0" smtClean="0"/>
              <a:t>1978, </a:t>
            </a:r>
            <a:r>
              <a:rPr lang="en-US" dirty="0"/>
              <a:t>the </a:t>
            </a:r>
            <a:r>
              <a:rPr lang="en-US" dirty="0" smtClean="0"/>
              <a:t>mean beak depth increased (one-sided p-value &lt; 0.001 from a two sample t-test). The difference in means is estimated to be 0.67 mm (95% confidence interval [0.38,0.96] mm).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BC5B7D-D6B0-4550-9BAF-D21F2647AC79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678017" y="2769704"/>
            <a:ext cx="503583" cy="21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339548" y="3180522"/>
            <a:ext cx="1868556" cy="1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08104" y="2702819"/>
            <a:ext cx="2809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(Don’t forget to include the   unit (e.g. miles, years, ...))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37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2" cy="4343031"/>
          </a:xfrm>
        </p:spPr>
        <p:txBody>
          <a:bodyPr>
            <a:noAutofit/>
          </a:bodyPr>
          <a:lstStyle/>
          <a:p>
            <a:r>
              <a:rPr lang="en-US" sz="2200" dirty="0" smtClean="0"/>
              <a:t>Inform the reader about the limits of this particular </a:t>
            </a:r>
            <a:r>
              <a:rPr lang="en-US" sz="2200" dirty="0" smtClean="0"/>
              <a:t>data or study  </a:t>
            </a:r>
          </a:p>
          <a:p>
            <a:r>
              <a:rPr lang="en-US" sz="2200" dirty="0" smtClean="0"/>
              <a:t>This includes:</a:t>
            </a:r>
            <a:endParaRPr lang="en-US" sz="2200" dirty="0" smtClean="0"/>
          </a:p>
          <a:p>
            <a:pPr>
              <a:buFont typeface="Arial" charset="0"/>
              <a:buChar char="•"/>
            </a:pPr>
            <a:r>
              <a:rPr lang="en-US" sz="2200" dirty="0" smtClean="0"/>
              <a:t> Pointing out what type of study it is</a:t>
            </a:r>
          </a:p>
          <a:p>
            <a:pPr>
              <a:buFont typeface="Arial" charset="0"/>
              <a:buChar char="•"/>
            </a:pPr>
            <a:r>
              <a:rPr lang="en-US" sz="2200" dirty="0" smtClean="0"/>
              <a:t> Does the sampling mechanism allow us to extend the results to a larger population than just the subjects in the study?</a:t>
            </a:r>
          </a:p>
          <a:p>
            <a:pPr>
              <a:buFont typeface="Arial" charset="0"/>
              <a:buChar char="•"/>
            </a:pPr>
            <a:r>
              <a:rPr lang="en-US" sz="2200" dirty="0" smtClean="0"/>
              <a:t> Does the experimental condition allow for a causal inference?</a:t>
            </a:r>
          </a:p>
          <a:p>
            <a:pPr marL="201168" lvl="1" indent="0">
              <a:buNone/>
            </a:pPr>
            <a:r>
              <a:rPr lang="en-US" dirty="0"/>
              <a:t>(this could include a discussion of why causation might be reasonable to infer even in an observational study)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sz="2200" dirty="0" smtClean="0"/>
              <a:t>Are the assumptions underlying the evidence stated in the statistical conclusion seriously violated?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BC5B7D-D6B0-4550-9BAF-D21F2647AC79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53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sz="1000" b="1" dirty="0" smtClean="0"/>
          </a:p>
          <a:p>
            <a:pPr marL="0" indent="0">
              <a:buNone/>
            </a:pPr>
            <a:r>
              <a:rPr lang="en-US" b="1" dirty="0" smtClean="0"/>
              <a:t>Example: </a:t>
            </a:r>
            <a:r>
              <a:rPr lang="en-US" dirty="0" smtClean="0"/>
              <a:t>Since this was an observational study, a causal conclusion doesn’t formally follow.  However, a lack of alternate explanations make it difficult to identify possible confounders.  The study took a census of all the birds on the islands and hence no sampling mechanism was used.  Thus, the results </a:t>
            </a:r>
            <a:r>
              <a:rPr lang="en-US" smtClean="0"/>
              <a:t>can’t be </a:t>
            </a:r>
            <a:r>
              <a:rPr lang="en-US" dirty="0" smtClean="0"/>
              <a:t>extended to any  broader population.  A potential serious problem with the statistical analysis is that the same birds are likely to be in both the before and after groups and hence the groups are not independent. 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BC5B7D-D6B0-4550-9BAF-D21F2647AC7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56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11662</TotalTime>
  <Words>353</Words>
  <Application>Microsoft Macintosh PowerPoint</Application>
  <PresentationFormat>On-screen Show (4:3)</PresentationFormat>
  <Paragraphs>37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MS PGothic</vt:lpstr>
      <vt:lpstr>Arial</vt:lpstr>
      <vt:lpstr>Retrospect</vt:lpstr>
      <vt:lpstr>Statistical Conclusion &amp; Scope of Inference</vt:lpstr>
      <vt:lpstr>Overview</vt:lpstr>
      <vt:lpstr>Statistical Conclusion</vt:lpstr>
      <vt:lpstr>Scope of Inference</vt:lpstr>
      <vt:lpstr>Scope of Inference</vt:lpstr>
    </vt:vector>
  </TitlesOfParts>
  <Company>Southern Methodist University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Sadler, Bivin Philip</dc:creator>
  <cp:lastModifiedBy>Homrighausen, Darren</cp:lastModifiedBy>
  <cp:revision>115</cp:revision>
  <dcterms:created xsi:type="dcterms:W3CDTF">2014-09-08T10:07:10Z</dcterms:created>
  <dcterms:modified xsi:type="dcterms:W3CDTF">2017-08-26T22:37:21Z</dcterms:modified>
</cp:coreProperties>
</file>