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1" r:id="rId2"/>
    <p:sldId id="272" r:id="rId3"/>
    <p:sldId id="306" r:id="rId4"/>
    <p:sldId id="305" r:id="rId5"/>
    <p:sldId id="307" r:id="rId6"/>
    <p:sldId id="308" r:id="rId7"/>
    <p:sldId id="312" r:id="rId8"/>
    <p:sldId id="310" r:id="rId9"/>
    <p:sldId id="313" r:id="rId10"/>
    <p:sldId id="315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2361"/>
  </p:normalViewPr>
  <p:slideViewPr>
    <p:cSldViewPr>
      <p:cViewPr>
        <p:scale>
          <a:sx n="84" d="100"/>
          <a:sy n="84" d="100"/>
        </p:scale>
        <p:origin x="2088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D4FF-4E87-E94A-9C27-FB2345889AC4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1E94-926E-BB4D-8724-BBD90BA62992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D727-58EA-044D-BE41-E85290FA18F7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A5A3-F915-8147-8F7D-3772B12AE2B0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D31-D2C6-E744-BB2C-689D8F26C72D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D446-3380-9A42-8B99-DD857140BA02}" type="datetime1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B76E-8E51-D74A-BE46-94C722F87B4B}" type="datetime1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19B9-4FD1-BB44-A89B-44496BA401E1}" type="datetime1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6B5F-2D2C-BF42-9F3D-919BACEFBCB7}" type="datetime1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8383DD6-9676-4B49-BC2C-6168C439376F}" type="datetime1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73CAA-2CD9-9645-BAF7-72EBA839F03A}" type="datetime1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F37EF6-E02C-1F42-A326-725A1D69F01E}" type="datetime1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Repeated Measures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564179"/>
          </a:xfrm>
        </p:spPr>
        <p:txBody>
          <a:bodyPr>
            <a:normAutofit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Repeated measures considerations</a:t>
            </a:r>
          </a:p>
          <a:p>
            <a:r>
              <a:rPr lang="en-US" dirty="0" smtClean="0"/>
              <a:t>Another example and exercise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7871C5B-0F68-2B44-9AE5-5ACD81422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56513"/>
              </p:ext>
            </p:extLst>
          </p:nvPr>
        </p:nvGraphicFramePr>
        <p:xfrm>
          <a:off x="853439" y="2362200"/>
          <a:ext cx="6229352" cy="2434592"/>
        </p:xfrm>
        <a:graphic>
          <a:graphicData uri="http://schemas.openxmlformats.org/drawingml/2006/table">
            <a:tbl>
              <a:tblPr/>
              <a:tblGrid>
                <a:gridCol w="1178160">
                  <a:extLst>
                    <a:ext uri="{9D8B030D-6E8A-4147-A177-3AD203B41FA5}">
                      <a16:colId xmlns="" xmlns:a16="http://schemas.microsoft.com/office/drawing/2014/main" val="3211802715"/>
                    </a:ext>
                  </a:extLst>
                </a:gridCol>
                <a:gridCol w="1178160">
                  <a:extLst>
                    <a:ext uri="{9D8B030D-6E8A-4147-A177-3AD203B41FA5}">
                      <a16:colId xmlns="" xmlns:a16="http://schemas.microsoft.com/office/drawing/2014/main" val="4194700517"/>
                    </a:ext>
                  </a:extLst>
                </a:gridCol>
                <a:gridCol w="1178160">
                  <a:extLst>
                    <a:ext uri="{9D8B030D-6E8A-4147-A177-3AD203B41FA5}">
                      <a16:colId xmlns="" xmlns:a16="http://schemas.microsoft.com/office/drawing/2014/main" val="1335267766"/>
                    </a:ext>
                  </a:extLst>
                </a:gridCol>
                <a:gridCol w="1178160">
                  <a:extLst>
                    <a:ext uri="{9D8B030D-6E8A-4147-A177-3AD203B41FA5}">
                      <a16:colId xmlns="" xmlns:a16="http://schemas.microsoft.com/office/drawing/2014/main" val="3459947927"/>
                    </a:ext>
                  </a:extLst>
                </a:gridCol>
                <a:gridCol w="1516712">
                  <a:extLst>
                    <a:ext uri="{9D8B030D-6E8A-4147-A177-3AD203B41FA5}">
                      <a16:colId xmlns="" xmlns:a16="http://schemas.microsoft.com/office/drawing/2014/main" val="1419020497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 Means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9637815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5731103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8152180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9231439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9115250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9472378"/>
                  </a:ext>
                </a:extLst>
              </a:tr>
              <a:tr h="281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49.66666667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4511385"/>
                  </a:ext>
                </a:extLst>
              </a:tr>
              <a:tr h="464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Means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42.833333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45.333333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49.666667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45.9444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61555669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Simulated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Suppose we measure 6 subjects at 3 time points each: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Resist the temptation to treat this as:</a:t>
            </a:r>
          </a:p>
          <a:p>
            <a:pPr>
              <a:buFont typeface="Arial" charset="0"/>
              <a:buChar char="•"/>
            </a:pPr>
            <a:r>
              <a:rPr lang="en-US" dirty="0"/>
              <a:t>A</a:t>
            </a:r>
            <a:r>
              <a:rPr lang="en-US" smtClean="0"/>
              <a:t> </a:t>
            </a:r>
            <a:r>
              <a:rPr lang="en-US" dirty="0" smtClean="0"/>
              <a:t>one-way ANOVA with groups given by either subject or time 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two-way ANOVA without replication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9156" y="6031468"/>
            <a:ext cx="141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(Go to HW 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7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 data sets</a:t>
            </a:r>
          </a:p>
          <a:p>
            <a:r>
              <a:rPr lang="en-US" b="1" dirty="0" smtClean="0"/>
              <a:t>John Snow &amp; Cholera:</a:t>
            </a:r>
            <a:r>
              <a:rPr lang="en-US" dirty="0" smtClean="0"/>
              <a:t> Record the location and times of cholera cases to identify probably causes of the outbreaks</a:t>
            </a:r>
          </a:p>
          <a:p>
            <a:r>
              <a:rPr lang="en-US" b="1" dirty="0" smtClean="0"/>
              <a:t>The Framingham Heart Study:</a:t>
            </a:r>
            <a:r>
              <a:rPr lang="en-US" dirty="0" smtClean="0"/>
              <a:t>  A randomly selected group of patients from Framingham, MA was examined and found free from cardio-vascular disease (CVD).  These patients were re-examined periodically and their mortality cause was </a:t>
            </a:r>
            <a:r>
              <a:rPr lang="en-US" dirty="0" smtClean="0"/>
              <a:t>recorded</a:t>
            </a:r>
            <a:endParaRPr lang="en-US" dirty="0" smtClean="0"/>
          </a:p>
          <a:p>
            <a:r>
              <a:rPr lang="en-US" dirty="0" smtClean="0"/>
              <a:t>(This is known as a longitudinal cohort design)</a:t>
            </a:r>
          </a:p>
          <a:p>
            <a:r>
              <a:rPr lang="en-US" b="1" dirty="0" smtClean="0"/>
              <a:t>Electronic Testing:</a:t>
            </a:r>
            <a:r>
              <a:rPr lang="en-US" dirty="0" smtClean="0"/>
              <a:t> Testing has transitioned from pencil/paper to physical calculators to computer-based calculators.  The effect of these changes needed to be assessed.  A random group of students take a standardized test 3 times, each with different calculation methods.</a:t>
            </a:r>
          </a:p>
          <a:p>
            <a:r>
              <a:rPr lang="en-US" dirty="0" smtClean="0"/>
              <a:t>(this is known as a cross-over design)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78866"/>
          </a:xfrm>
        </p:spPr>
        <p:txBody>
          <a:bodyPr>
            <a:normAutofit/>
          </a:bodyPr>
          <a:lstStyle/>
          <a:p>
            <a:r>
              <a:rPr lang="en-US" dirty="0" smtClean="0"/>
              <a:t>A general repeated measure occurs when the “same” subject/location is measured multiple times</a:t>
            </a:r>
          </a:p>
          <a:p>
            <a:r>
              <a:rPr lang="en-US" dirty="0" smtClean="0"/>
              <a:t>It is a particular example in which correlations exist (either deliberately or not) in the data set based on this </a:t>
            </a:r>
            <a:r>
              <a:rPr lang="en-US" dirty="0" smtClean="0">
                <a:solidFill>
                  <a:srgbClr val="FF0000"/>
                </a:solidFill>
              </a:rPr>
              <a:t>repeated measuring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This could be over time: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-Pre and post testing for the efficacy of an educational program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Or over space: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-Measure the amount of oxygen at different depths in a core sample of ice near the south pole.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key idea is that each subject can function as its own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key feature of repeated measures is </a:t>
                </a:r>
                <a:r>
                  <a:rPr lang="en-US" dirty="0" smtClean="0"/>
                  <a:t>measuring the changes </a:t>
                </a:r>
                <a:r>
                  <a:rPr lang="en-US" dirty="0"/>
                  <a:t>in the response over a relevant interval of time or </a:t>
                </a:r>
                <a:r>
                  <a:rPr lang="en-US" dirty="0" smtClean="0"/>
                  <a:t>space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fundamental premise of repeated measures modeling is that observations on the same subject are likely to be </a:t>
                </a:r>
                <a:r>
                  <a:rPr lang="en-US" dirty="0" smtClean="0"/>
                  <a:t>correlated:</a:t>
                </a:r>
              </a:p>
              <a:p>
                <a14:m>
                  <m:oMath xmlns:m="http://schemas.openxmlformats.org/officeDocument/2006/math"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observations closer </a:t>
                </a:r>
                <a:r>
                  <a:rPr lang="en-US" dirty="0"/>
                  <a:t>together in time or space </a:t>
                </a:r>
                <a:r>
                  <a:rPr lang="en-US" dirty="0" smtClean="0"/>
                  <a:t>are more </a:t>
                </a:r>
                <a:r>
                  <a:rPr lang="en-US" dirty="0"/>
                  <a:t>highly correlated than observations farther apart in time or </a:t>
                </a:r>
                <a:r>
                  <a:rPr lang="en-US" dirty="0" smtClean="0"/>
                  <a:t>space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serial correlation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Repeated measures </a:t>
                </a:r>
                <a:r>
                  <a:rPr lang="en-US" dirty="0" smtClean="0"/>
                  <a:t>tend to resemble </a:t>
                </a:r>
                <a:r>
                  <a:rPr lang="en-US" dirty="0" smtClean="0"/>
                  <a:t>a split design with treatment being the whole plot and time being the split plot</a:t>
                </a:r>
              </a:p>
              <a:p>
                <a:r>
                  <a:rPr lang="en-US" dirty="0" smtClean="0"/>
                  <a:t>The primary difference is that the “within” sums of squares model requires independence for split plot, whereas the repeated measures is dependent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940041" cy="4023360"/>
              </a:xfrm>
              <a:blipFill rotWithShape="0">
                <a:blip r:embed="rId3"/>
                <a:stretch>
                  <a:fillRect l="-1919" t="-1667" r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</a:t>
            </a:r>
            <a:r>
              <a:rPr lang="en-US" dirty="0"/>
              <a:t>select a suitable model for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mean </a:t>
            </a:r>
            <a:r>
              <a:rPr lang="en-US" dirty="0" smtClean="0"/>
              <a:t>and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covariance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The </a:t>
            </a:r>
            <a:r>
              <a:rPr lang="en-US" dirty="0"/>
              <a:t>model for the mean is determined by the design of the </a:t>
            </a:r>
            <a:r>
              <a:rPr lang="en-US" dirty="0" smtClean="0"/>
              <a:t>experiment (ignoring the </a:t>
            </a:r>
            <a:r>
              <a:rPr lang="en-US" dirty="0"/>
              <a:t>repeated </a:t>
            </a:r>
            <a:r>
              <a:rPr lang="en-US" dirty="0" smtClean="0"/>
              <a:t>measurements aspect)</a:t>
            </a:r>
          </a:p>
          <a:p>
            <a:r>
              <a:rPr lang="en-US" dirty="0" smtClean="0"/>
              <a:t>The </a:t>
            </a:r>
            <a:r>
              <a:rPr lang="en-US" dirty="0"/>
              <a:t>experimental unit on which the measurements will be repeated through time or space is referred to as the </a:t>
            </a:r>
            <a:r>
              <a:rPr lang="en-US" dirty="0" smtClean="0">
                <a:solidFill>
                  <a:srgbClr val="FF0000"/>
                </a:solidFill>
              </a:rPr>
              <a:t>subject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Between subjects model</a:t>
            </a:r>
            <a:r>
              <a:rPr lang="en-US" dirty="0" smtClean="0"/>
              <a:t>: The portion </a:t>
            </a:r>
            <a:r>
              <a:rPr lang="en-US" dirty="0"/>
              <a:t>of the experiment that does not include the repeated measure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Within subjects model</a:t>
            </a:r>
            <a:r>
              <a:rPr lang="en-US" dirty="0" smtClean="0"/>
              <a:t>: The </a:t>
            </a:r>
            <a:r>
              <a:rPr lang="en-US" dirty="0"/>
              <a:t>portion of the </a:t>
            </a:r>
            <a:r>
              <a:rPr lang="en-US" dirty="0" smtClean="0"/>
              <a:t>experiment </a:t>
            </a:r>
            <a:r>
              <a:rPr lang="en-US" dirty="0"/>
              <a:t>that involves the repeated </a:t>
            </a:r>
            <a:r>
              <a:rPr lang="en-US" dirty="0" smtClean="0"/>
              <a:t>measurements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2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Covariance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Covariance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25026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We have already explored the most relevant covariance structures: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Unstructured </a:t>
                </a:r>
                <a:r>
                  <a:rPr lang="en-US" dirty="0"/>
                  <a:t>model: All </a:t>
                </a:r>
                <a:r>
                  <a:rPr lang="en-US" dirty="0" smtClean="0"/>
                  <a:t>variances/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arbitrary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Independence </a:t>
                </a:r>
                <a:r>
                  <a:rPr lang="en-US" dirty="0"/>
                  <a:t>model: All variances are equal, and all </a:t>
                </a:r>
                <a:r>
                  <a:rPr lang="en-US" dirty="0" err="1"/>
                  <a:t>covariances</a:t>
                </a:r>
                <a:r>
                  <a:rPr lang="en-US" dirty="0"/>
                  <a:t> are zero. 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Compound </a:t>
                </a:r>
                <a:r>
                  <a:rPr lang="en-US" dirty="0"/>
                  <a:t>symmetry: All variances are equal and all </a:t>
                </a:r>
                <a:r>
                  <a:rPr lang="en-US" dirty="0" err="1"/>
                  <a:t>covariances</a:t>
                </a:r>
                <a:r>
                  <a:rPr lang="en-US" dirty="0"/>
                  <a:t> are equal.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This </a:t>
                </a:r>
                <a:r>
                  <a:rPr lang="en-US" dirty="0"/>
                  <a:t>model represents the simplest </a:t>
                </a:r>
                <a:r>
                  <a:rPr lang="en-US" dirty="0" smtClean="0"/>
                  <a:t>nontrivial </a:t>
                </a:r>
                <a:r>
                  <a:rPr lang="en-US" dirty="0"/>
                  <a:t>covariance </a:t>
                </a:r>
                <a:r>
                  <a:rPr lang="en-US" dirty="0" smtClean="0"/>
                  <a:t>structure)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Autoregressive: All variances are equal and the </a:t>
                </a:r>
                <a:r>
                  <a:rPr lang="en-US" dirty="0" err="1" smtClean="0"/>
                  <a:t>covariances</a:t>
                </a:r>
                <a:r>
                  <a:rPr lang="en-US" dirty="0" smtClean="0"/>
                  <a:t> go to zero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𝐴𝑅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 smtClean="0"/>
                  <a:t> for time/distance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(Note that this can be generalized to where unequal time/space intervals occur)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250266"/>
              </a:xfrm>
              <a:blipFill rotWithShape="0">
                <a:blip r:embed="rId2"/>
                <a:stretch>
                  <a:fillRect l="-1832" t="-1578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Type I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In general, if the selected covariance structure </a:t>
            </a:r>
            <a:r>
              <a:rPr lang="en-US" dirty="0" smtClean="0"/>
              <a:t>under-models </a:t>
            </a:r>
            <a:r>
              <a:rPr lang="en-US" dirty="0"/>
              <a:t>the true </a:t>
            </a:r>
            <a:r>
              <a:rPr lang="en-US" dirty="0" smtClean="0"/>
              <a:t>correlation, </a:t>
            </a:r>
            <a:r>
              <a:rPr lang="en-US" dirty="0"/>
              <a:t>the type I error rate will be </a:t>
            </a:r>
            <a:r>
              <a:rPr lang="en-US" dirty="0" smtClean="0"/>
              <a:t>inflated</a:t>
            </a:r>
          </a:p>
          <a:p>
            <a:r>
              <a:rPr lang="en-US" dirty="0"/>
              <a:t>(e.g</a:t>
            </a:r>
            <a:r>
              <a:rPr lang="en-US" dirty="0" smtClean="0"/>
              <a:t>. </a:t>
            </a:r>
            <a:r>
              <a:rPr lang="en-US" dirty="0"/>
              <a:t>the independence model is used when </a:t>
            </a:r>
            <a:r>
              <a:rPr lang="en-US" dirty="0" smtClean="0"/>
              <a:t>the AR model is needed)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selected covariance structure over-models the true </a:t>
            </a:r>
            <a:r>
              <a:rPr lang="en-US" dirty="0" smtClean="0"/>
              <a:t>correlation, </a:t>
            </a:r>
            <a:r>
              <a:rPr lang="en-US" dirty="0"/>
              <a:t>then the power suffers. </a:t>
            </a:r>
            <a:endParaRPr lang="en-US" dirty="0" smtClean="0"/>
          </a:p>
          <a:p>
            <a:r>
              <a:rPr lang="en-US" dirty="0"/>
              <a:t>(e.g</a:t>
            </a:r>
            <a:r>
              <a:rPr lang="en-US" dirty="0" smtClean="0"/>
              <a:t>. </a:t>
            </a:r>
            <a:r>
              <a:rPr lang="en-US" dirty="0"/>
              <a:t>the unstructured model is used when </a:t>
            </a:r>
            <a:r>
              <a:rPr lang="en-US" dirty="0" smtClean="0"/>
              <a:t>an AR </a:t>
            </a:r>
            <a:r>
              <a:rPr lang="en-US" dirty="0"/>
              <a:t>model would be adequate)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important to identify the simplest covariance model that adequately accounts for the correlation structure in the data. </a:t>
            </a:r>
            <a:endParaRPr lang="en-US" dirty="0" smtClean="0"/>
          </a:p>
          <a:p>
            <a:r>
              <a:rPr lang="en-US" dirty="0" smtClean="0"/>
              <a:t>(This </a:t>
            </a:r>
            <a:r>
              <a:rPr lang="en-US" dirty="0"/>
              <a:t>maximizes power without </a:t>
            </a:r>
            <a:r>
              <a:rPr lang="en-US" dirty="0" smtClean="0"/>
              <a:t>compromising </a:t>
            </a:r>
            <a:r>
              <a:rPr lang="en-US" dirty="0"/>
              <a:t>control over type I </a:t>
            </a:r>
            <a:r>
              <a:rPr lang="en-US" dirty="0" smtClean="0"/>
              <a:t>error)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9475"/>
      </p:ext>
    </p:extLst>
  </p:cSld>
  <p:clrMapOvr>
    <a:masterClrMapping/>
  </p:clrMapOvr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28739</TotalTime>
  <Words>713</Words>
  <Application>Microsoft Macintosh PowerPoint</Application>
  <PresentationFormat>On-screen Show (4:3)</PresentationFormat>
  <Paragraphs>117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_5371darrenPPtheme</vt:lpstr>
      <vt:lpstr>Repeated Measures</vt:lpstr>
      <vt:lpstr>Examples</vt:lpstr>
      <vt:lpstr>Repeated Measures</vt:lpstr>
      <vt:lpstr>Repeated Measures</vt:lpstr>
      <vt:lpstr>Foundations</vt:lpstr>
      <vt:lpstr>Two Main Ingredients</vt:lpstr>
      <vt:lpstr>Choosing the Covariance Structure</vt:lpstr>
      <vt:lpstr>Choosing the Covariance Structure</vt:lpstr>
      <vt:lpstr>Power and Type I Error</vt:lpstr>
      <vt:lpstr>In-class Example</vt:lpstr>
      <vt:lpstr>Some Simulated Data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388</cp:revision>
  <cp:lastPrinted>2018-02-21T22:59:08Z</cp:lastPrinted>
  <dcterms:created xsi:type="dcterms:W3CDTF">2015-01-29T08:52:07Z</dcterms:created>
  <dcterms:modified xsi:type="dcterms:W3CDTF">2018-04-10T04:43:15Z</dcterms:modified>
</cp:coreProperties>
</file>