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1" r:id="rId2"/>
    <p:sldId id="272" r:id="rId3"/>
    <p:sldId id="330" r:id="rId4"/>
    <p:sldId id="320" r:id="rId5"/>
    <p:sldId id="275" r:id="rId6"/>
    <p:sldId id="274" r:id="rId7"/>
    <p:sldId id="276" r:id="rId8"/>
    <p:sldId id="277" r:id="rId9"/>
    <p:sldId id="278" r:id="rId10"/>
    <p:sldId id="322" r:id="rId11"/>
    <p:sldId id="321" r:id="rId12"/>
    <p:sldId id="323" r:id="rId13"/>
    <p:sldId id="279" r:id="rId14"/>
    <p:sldId id="324" r:id="rId15"/>
    <p:sldId id="327" r:id="rId16"/>
    <p:sldId id="328" r:id="rId17"/>
    <p:sldId id="325" r:id="rId18"/>
    <p:sldId id="326" r:id="rId19"/>
    <p:sldId id="329" r:id="rId20"/>
    <p:sldId id="282" r:id="rId21"/>
    <p:sldId id="331" r:id="rId22"/>
    <p:sldId id="3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FF"/>
    <a:srgbClr val="F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9"/>
    <p:restoredTop sz="92463"/>
  </p:normalViewPr>
  <p:slideViewPr>
    <p:cSldViewPr>
      <p:cViewPr>
        <p:scale>
          <a:sx n="77" d="100"/>
          <a:sy n="77" d="100"/>
        </p:scale>
        <p:origin x="253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8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0B8E-8A21-5847-9D1D-5ADDCAEFE3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8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B808-925F-A744-9DAF-3BD61009A9A9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760C-48A9-0340-895A-EBA92DE17D33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9B47-3218-F748-B797-455EA8737104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EE38-C4BF-234D-A8A1-A9EDCD107FD4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E0C2-BD2F-104C-8CEB-7B44B1BDA259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4B1B-DC5D-6544-B78B-67975BF5A90D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F4F-8173-364A-9D31-B514129FE69D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7720-0981-874E-86E1-BC992939C362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D593-3144-1B43-9924-18DDEA4C7C0E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EBC75B-4EBE-F141-83A4-5E166B5E65ED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8CED-EEF4-D542-BF97-3D81696C356E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5405A8-69AF-E34C-9BC6-FE0B34ED4ABE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7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Regression: A Model for the Mean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Leverage</a:t>
            </a:r>
          </a:p>
          <a:p>
            <a:r>
              <a:rPr lang="en-US" dirty="0" err="1" smtClean="0"/>
              <a:t>Studentized</a:t>
            </a:r>
            <a:r>
              <a:rPr lang="en-US" dirty="0" smtClean="0"/>
              <a:t> residuals</a:t>
            </a:r>
          </a:p>
          <a:p>
            <a:r>
              <a:rPr lang="en-US" dirty="0" smtClean="0"/>
              <a:t>Cooks-D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the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is the response variable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are the explanatory variables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is the “mean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as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X</m:t>
                    </m:r>
                    <m:r>
                      <a:rPr lang="en-US" b="0" i="0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  <a:p>
                <a:r>
                  <a:rPr lang="en-US" dirty="0" smtClean="0"/>
                  <a:t>This gets estimated from data:</a:t>
                </a:r>
              </a:p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:r>
                  <a:rPr lang="is-IS" dirty="0" smtClean="0"/>
                  <a:t>…,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via solving for the “least squares” solution: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minimizer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o</a:t>
                </a:r>
                <a:r>
                  <a:rPr lang="en-US" dirty="0" smtClean="0"/>
                  <a:t>ver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quality of this solution depends on whether the assumptions are reasonably met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1612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cs-CZ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cs-CZ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1, </m:t>
                              </m:r>
                              <m:sSup>
                                <m:sSupPr>
                                  <m:ctrlPr>
                                    <a:rPr lang="cs-CZ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𝕐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cs-CZ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  <a:blipFill rotWithShape="0">
                <a:blip r:embed="rId3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Leverage for 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2959" y="2896609"/>
                <a:ext cx="7787641" cy="353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Data: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:r>
                  <a:rPr lang="is-IS" dirty="0"/>
                  <a:t>…,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Estimate model via:</a:t>
                </a:r>
                <a:endParaRPr lang="en-US" dirty="0"/>
              </a:p>
              <a:p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minimizer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over </a:t>
                </a:r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corresponds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, where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𝕐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 that we can write the vector of fitted values as: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𝕐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𝕏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ℍ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𝕐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This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ℍ</m:t>
                    </m:r>
                  </m:oMath>
                </a14:m>
                <a:r>
                  <a:rPr lang="en-US" dirty="0" smtClean="0"/>
                  <a:t>” is an important object..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96609"/>
                <a:ext cx="7787641" cy="3531993"/>
              </a:xfrm>
              <a:prstGeom prst="rect">
                <a:avLst/>
              </a:prstGeom>
              <a:blipFill rotWithShape="0">
                <a:blip r:embed="rId4"/>
                <a:stretch>
                  <a:fillRect l="-626" t="-862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Leverage for 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leverage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is defined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ℍ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r>
                  <a:rPr lang="en-US" sz="1800" dirty="0" smtClean="0"/>
                  <a:t>(that is,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 smtClean="0"/>
                  <a:t> diagonal entry of the </a:t>
                </a:r>
                <a:r>
                  <a:rPr lang="en-US" sz="1800" i="1" dirty="0" smtClean="0"/>
                  <a:t>n</a:t>
                </a:r>
                <a:r>
                  <a:rPr lang="en-US" sz="1800" dirty="0" smtClean="0"/>
                  <a:t> by </a:t>
                </a:r>
                <a:r>
                  <a:rPr lang="en-US" sz="1800" i="1" dirty="0" smtClean="0"/>
                  <a:t>n</a:t>
                </a:r>
                <a:r>
                  <a:rPr lang="en-US" sz="1800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ℍ</m:t>
                    </m:r>
                    <m:r>
                      <a:rPr lang="en-US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𝕏</m:t>
                        </m:r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How large is too large? Somewhat arbitrary cut-off: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4BFF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r>
                      <a:rPr lang="en-US" b="0" i="1" smtClean="0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𝕌𝔻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𝕍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4BFF"/>
                    </a:solidFill>
                  </a:rPr>
                  <a:t> </a:t>
                </a:r>
              </a:p>
              <a:p>
                <a:r>
                  <a:rPr lang="en-US" sz="1800" dirty="0" smtClean="0">
                    <a:solidFill>
                      <a:srgbClr val="FF4BFF"/>
                    </a:solidFill>
                  </a:rPr>
                  <a:t>(</a:t>
                </a:r>
                <a:r>
                  <a:rPr lang="en-US" sz="1800" dirty="0">
                    <a:solidFill>
                      <a:srgbClr val="FF4BFF"/>
                    </a:solidFill>
                  </a:rPr>
                  <a:t>as in the notes _</a:t>
                </a:r>
                <a:r>
                  <a:rPr lang="en-US" sz="1800" dirty="0" err="1" smtClean="0">
                    <a:solidFill>
                      <a:srgbClr val="FF4BFF"/>
                    </a:solidFill>
                  </a:rPr>
                  <a:t>linearAlgebraProbabilityOnly.pdf</a:t>
                </a:r>
                <a:r>
                  <a:rPr lang="en-US" sz="1800" dirty="0" smtClean="0">
                    <a:solidFill>
                      <a:srgbClr val="FF4BFF"/>
                    </a:solidFill>
                  </a:rPr>
                  <a:t>) </a:t>
                </a:r>
              </a:p>
              <a:p>
                <a:r>
                  <a:rPr lang="en-US" dirty="0" smtClean="0">
                    <a:solidFill>
                      <a:srgbClr val="FF4BFF"/>
                    </a:solidFill>
                  </a:rPr>
                  <a:t>The orthogonal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4B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𝕌</m:t>
                    </m:r>
                  </m:oMath>
                </a14:m>
                <a:r>
                  <a:rPr lang="en-US" dirty="0" smtClean="0">
                    <a:solidFill>
                      <a:srgbClr val="FF4BFF"/>
                    </a:solidFill>
                  </a:rPr>
                  <a:t> has n rows and p columns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4B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ℍ</m:t>
                        </m:r>
                      </m:e>
                      <m:sub>
                        <m:r>
                          <a:rPr lang="en-US" i="1">
                            <a:solidFill>
                              <a:srgbClr val="FF4BFF"/>
                            </a:solidFill>
                            <a:latin typeface="Cambria Math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solidFill>
                          <a:srgbClr val="FF4BFF"/>
                        </a:solidFill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FF4B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4B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4BFF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4BFF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4BFF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>
                  <a:solidFill>
                    <a:srgbClr val="FF4BFF"/>
                  </a:solidFill>
                </a:endParaRPr>
              </a:p>
              <a:p>
                <a:r>
                  <a:rPr lang="en-US" sz="1800" dirty="0" smtClean="0">
                    <a:solidFill>
                      <a:srgbClr val="FF4BFF"/>
                    </a:solidFill>
                  </a:rPr>
                  <a:t>(It is also the partial derivative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4B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solidFill>
                      <a:srgbClr val="FF4BFF"/>
                    </a:solidFill>
                  </a:rPr>
                  <a:t> w/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4B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FF4BFF"/>
                    </a:solidFill>
                  </a:rPr>
                  <a:t>)</a:t>
                </a:r>
                <a:endParaRPr lang="en-US" sz="1800" dirty="0">
                  <a:solidFill>
                    <a:srgbClr val="FF4B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808" t="-1361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𝑟𝑒𝑠𝑖𝑑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like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 makes sense to report a “normalized” version of the residuals</a:t>
                </a: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Looking at the above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𝑟𝑒𝑠𝑖𝑑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𝑟𝑒𝑠𝑖𝑑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So, we can normalize the residuals if we have an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 by reporting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𝑟𝑒𝑠𝑖𝑑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g-BG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  <a:blipFill rotWithShape="0">
                <a:blip r:embed="rId3"/>
                <a:stretch>
                  <a:fillRect l="-183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Residuals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common convention: use the word “</a:t>
                </a:r>
                <a:r>
                  <a:rPr lang="en-US" dirty="0" err="1" smtClean="0"/>
                  <a:t>studentized</a:t>
                </a:r>
                <a:r>
                  <a:rPr lang="en-US" dirty="0" smtClean="0"/>
                  <a:t>” instead of normalized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leads to the definition of </a:t>
                </a:r>
                <a:r>
                  <a:rPr lang="en-US" u="sng" cap="small" dirty="0" err="1" smtClean="0">
                    <a:solidFill>
                      <a:srgbClr val="FF0000"/>
                    </a:solidFill>
                  </a:rPr>
                  <a:t>studentized</a:t>
                </a:r>
                <a:r>
                  <a:rPr lang="en-US" u="sng" cap="small" dirty="0" smtClean="0">
                    <a:solidFill>
                      <a:srgbClr val="FF0000"/>
                    </a:solidFill>
                  </a:rPr>
                  <a:t> residual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𝑠𝑡𝑢𝑑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𝑟𝑒𝑠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𝑟𝑒𝑠𝑖𝑑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Observation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considered extreme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𝑠𝑡𝑢𝑑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𝑟𝑒𝑠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&gt;2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  <a:blipFill rotWithShape="0">
                <a:blip r:embed="rId3"/>
                <a:stretch>
                  <a:fillRect l="-183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Residuals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81800" y="2514600"/>
            <a:ext cx="2362200" cy="9102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700" dirty="0" smtClean="0"/>
              <a:t>(Important: We would expect 5% of observations to exceed this threshold)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6" y="3993391"/>
            <a:ext cx="1927807" cy="1875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010180"/>
            <a:ext cx="2971800" cy="23004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211448" y="4689898"/>
            <a:ext cx="2340098" cy="9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181600" y="4724400"/>
            <a:ext cx="152921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49" y="4038600"/>
            <a:ext cx="1958551" cy="189571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Residuals vs. </a:t>
            </a:r>
            <a:r>
              <a:rPr lang="en-US" dirty="0" err="1" smtClean="0"/>
              <a:t>Studentized</a:t>
            </a:r>
            <a:r>
              <a:rPr lang="en-US" dirty="0" smtClean="0"/>
              <a:t> Residuals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" y="1960716"/>
            <a:ext cx="2058981" cy="2058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14" y="1999796"/>
            <a:ext cx="1860381" cy="1819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49" y="4038600"/>
            <a:ext cx="1958551" cy="1895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6" y="3993391"/>
            <a:ext cx="1927807" cy="1875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010180"/>
            <a:ext cx="2971800" cy="23004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11448" y="4689898"/>
            <a:ext cx="2340098" cy="9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181600" y="4724400"/>
            <a:ext cx="152921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Putting Leverage and </a:t>
            </a:r>
            <a:r>
              <a:rPr lang="en-US" dirty="0" err="1" smtClean="0"/>
              <a:t>Studentized</a:t>
            </a:r>
            <a:r>
              <a:rPr lang="en-US" dirty="0" smtClean="0"/>
              <a:t> Residuals Together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1745382"/>
            <a:ext cx="2387600" cy="2286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1" y="1741371"/>
            <a:ext cx="23368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36" y="1773456"/>
            <a:ext cx="2971800" cy="23004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81097" y="2446548"/>
            <a:ext cx="2340098" cy="9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51249" y="2481050"/>
            <a:ext cx="152921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40040" cy="1450757"/>
          </a:xfrm>
        </p:spPr>
        <p:txBody>
          <a:bodyPr/>
          <a:lstStyle/>
          <a:p>
            <a:r>
              <a:rPr lang="en-US" dirty="0" smtClean="0"/>
              <a:t>Cook’s D(</a:t>
            </a:r>
            <a:r>
              <a:rPr lang="en-US" dirty="0" err="1" smtClean="0"/>
              <a:t>istance</a:t>
            </a:r>
            <a:r>
              <a:rPr lang="en-US" dirty="0" smtClean="0"/>
              <a:t>): The Key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can be a difficult task, especially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&gt;3</m:t>
                    </m:r>
                  </m:oMath>
                </a14:m>
                <a:r>
                  <a:rPr lang="en-US" dirty="0" smtClean="0"/>
                  <a:t>, to disentangle: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Is the residual small due to a good fitting model or does that point have enough leverage to ”pull” the model fit towards it?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A direct way to measure the affect of an observation is via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sensitivity analysis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This means, fitting the model with an observation and without an observation and measuring the change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 large change indicates that observation is having an outsized effect on the model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/>
          <a:lstStyle/>
          <a:p>
            <a:r>
              <a:rPr lang="en-US" dirty="0"/>
              <a:t>Cook’s D(</a:t>
            </a:r>
            <a:r>
              <a:rPr lang="en-US" dirty="0" err="1"/>
              <a:t>istance</a:t>
            </a:r>
            <a:r>
              <a:rPr lang="en-US" dirty="0"/>
              <a:t>): The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16241" cy="4023360"/>
              </a:xfrm>
            </p:spPr>
            <p:txBody>
              <a:bodyPr/>
              <a:lstStyle/>
              <a:p>
                <a:r>
                  <a:rPr lang="en-US" dirty="0" smtClean="0"/>
                  <a:t>Let’s define the least squares solution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observation removed: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minimizer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over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corresponds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Now, we can compare the model with and without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observation by comparing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𝕏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16241" cy="4023360"/>
              </a:xfrm>
              <a:blipFill rotWithShape="0">
                <a:blip r:embed="rId2"/>
                <a:stretch>
                  <a:fillRect l="-76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Cook’s D(</a:t>
            </a:r>
            <a:r>
              <a:rPr lang="en-US" dirty="0" err="1"/>
              <a:t>istance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52600"/>
                <a:ext cx="7543801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𝕏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𝑠𝑡𝑢𝑑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𝑟𝑒𝑠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Hence, Cook’s D is large if both: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close to 1 (that is, if the observation has high leverage)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𝑠𝑡𝑢𝑑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𝑟𝑒𝑠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large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52600"/>
                <a:ext cx="7543801" cy="4023360"/>
              </a:xfrm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4200" y="550317"/>
                <a:ext cx="2209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MSE for the least squares fit to all n observations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50317"/>
                <a:ext cx="22098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486" t="-3289" r="-248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267200" y="1066800"/>
            <a:ext cx="25146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10000"/>
            <a:ext cx="2971800" cy="2300462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 rot="10800000">
            <a:off x="6332048" y="3832855"/>
            <a:ext cx="110377" cy="133933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9492" y="4317856"/>
                <a:ext cx="1066800" cy="410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m:rPr>
                          <m:nor/>
                        </m:rP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𝕏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acc>
                      <m:r>
                        <m:rPr>
                          <m:nor/>
                        </m:rP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92" y="4317856"/>
                <a:ext cx="1066800" cy="410241"/>
              </a:xfrm>
              <a:prstGeom prst="rect">
                <a:avLst/>
              </a:prstGeom>
              <a:blipFill rotWithShape="0">
                <a:blip r:embed="rId5"/>
                <a:stretch>
                  <a:fillRect l="-1714" t="-5882" r="-12571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5018373" y="4747441"/>
            <a:ext cx="174053" cy="2286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2508" y="5890441"/>
            <a:ext cx="16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leverage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Influential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3"/>
          <a:stretch/>
        </p:blipFill>
        <p:spPr bwMode="auto">
          <a:xfrm>
            <a:off x="838200" y="0"/>
            <a:ext cx="7620000" cy="62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Sensitivity Analysis to the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Cook’s D is in terms of the fitted values</a:t>
            </a:r>
          </a:p>
          <a:p>
            <a:r>
              <a:rPr lang="en-US" dirty="0"/>
              <a:t>We can extend </a:t>
            </a:r>
            <a:r>
              <a:rPr lang="en-US" dirty="0" smtClean="0"/>
              <a:t>this </a:t>
            </a:r>
            <a:r>
              <a:rPr lang="en-US" dirty="0"/>
              <a:t>idea </a:t>
            </a:r>
            <a:r>
              <a:rPr lang="en-US" dirty="0" smtClean="0"/>
              <a:t>to the coefficients as well</a:t>
            </a:r>
          </a:p>
          <a:p>
            <a:r>
              <a:rPr lang="en-US" dirty="0" smtClean="0"/>
              <a:t>This can be helpful because a high leverage observation might not affect the coefficient estimate of an explanatory variable of interest</a:t>
            </a:r>
          </a:p>
          <a:p>
            <a:r>
              <a:rPr lang="en-US" dirty="0" smtClean="0"/>
              <a:t>We need to use PROC REG to get the necessary 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the following website for details on computation:</a:t>
            </a:r>
          </a:p>
          <a:p>
            <a:r>
              <a:rPr lang="en-US" sz="1200" dirty="0"/>
              <a:t>(https://</a:t>
            </a:r>
            <a:r>
              <a:rPr lang="en-US" sz="1200" dirty="0" err="1"/>
              <a:t>support.sas.com</a:t>
            </a:r>
            <a:r>
              <a:rPr lang="en-US" sz="1200" dirty="0"/>
              <a:t>/documentation/cdl/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statug</a:t>
            </a:r>
            <a:r>
              <a:rPr lang="en-US" sz="1200" dirty="0"/>
              <a:t>/63347/HTML/default/viewer.htm#statug_reg_sect040.htm)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085167"/>
            <a:ext cx="4597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Sensitivity Analysis to the </a:t>
            </a:r>
            <a:r>
              <a:rPr lang="en-US" dirty="0" smtClean="0"/>
              <a:t>Coefficients: </a:t>
            </a:r>
            <a:r>
              <a:rPr lang="en-US" dirty="0" err="1" smtClean="0"/>
              <a:t>dfbetas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752600"/>
                <a:ext cx="8321041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 smtClean="0"/>
                  <a:t> explanatory variables, so there will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 smtClean="0"/>
                  <a:t> plots</a:t>
                </a:r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observations, so there will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values for each plot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752600"/>
                <a:ext cx="8321041" cy="4572000"/>
              </a:xfrm>
              <a:blipFill rotWithShape="0">
                <a:blip r:embed="rId2"/>
                <a:stretch>
                  <a:fillRect l="-733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" y="2583686"/>
            <a:ext cx="4477097" cy="2597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583686"/>
            <a:ext cx="4498274" cy="2694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8398" y="5383768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“Exclude”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538376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“Include”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Dataset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7" y="1905000"/>
            <a:ext cx="7543800" cy="17696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60" y="3872792"/>
            <a:ext cx="4165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An influential observation is an observation that has a disproportionate affect on the estimated regression model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Addressing influential observations is related to, but distinct from, assumption checking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 the estimated regression model is based on average squared deviations, it is very sensitive to observations that are extreme in some direction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general idea is similar to the “outlier strategy” in Chapter 3.3.1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However, the details are a little different due to there being outliers in </a:t>
            </a:r>
            <a:r>
              <a:rPr lang="en-US" i="1" dirty="0" smtClean="0"/>
              <a:t>X</a:t>
            </a:r>
            <a:r>
              <a:rPr lang="en-US" dirty="0" smtClean="0"/>
              <a:t> or in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Observations: </a:t>
            </a:r>
            <a:r>
              <a:rPr lang="en-US" dirty="0" smtClean="0"/>
              <a:t>Included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45" y="2006600"/>
            <a:ext cx="5170651" cy="360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3263900" cy="762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</a:t>
            </a:r>
            <a:r>
              <a:rPr lang="en-US" dirty="0" smtClean="0"/>
              <a:t>Observations: Excluded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49483"/>
            <a:ext cx="3314700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21" y="1985034"/>
            <a:ext cx="5208660" cy="36010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Observations: </a:t>
            </a:r>
            <a:r>
              <a:rPr lang="en-US" dirty="0" smtClean="0"/>
              <a:t>Included and Excluded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5400000">
            <a:off x="6527106" y="1552514"/>
            <a:ext cx="207007" cy="1673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32639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49483"/>
            <a:ext cx="3314700" cy="73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43304"/>
            <a:ext cx="4576659" cy="35427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62400" y="4724400"/>
            <a:ext cx="1600200" cy="86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10567" y="2934646"/>
            <a:ext cx="2995033" cy="34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55647"/>
            <a:ext cx="2971800" cy="7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43304"/>
            <a:ext cx="4576659" cy="3542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4400" y="5246231"/>
                <a:ext cx="1835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246231"/>
                <a:ext cx="18352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3333" t="-4000" r="-4666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816162" y="5060759"/>
            <a:ext cx="0" cy="180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5400000">
            <a:off x="6497889" y="3830892"/>
            <a:ext cx="293661" cy="3626959"/>
          </a:xfrm>
          <a:prstGeom prst="righ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3918" y="5940623"/>
                <a:ext cx="786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𝑿</m:t>
                          </m:r>
                        </m:e>
                      </m:acc>
                      <m:r>
                        <a:rPr lang="en-US" sz="2000" b="1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18" y="5940623"/>
                <a:ext cx="78648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5504" t="-4000" r="-5503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4498081" y="5458040"/>
            <a:ext cx="273395" cy="392924"/>
          </a:xfrm>
          <a:prstGeom prst="righ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14800" y="5919045"/>
                <a:ext cx="1087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</m:acc>
                      <m:r>
                        <a:rPr lang="en-US" sz="20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045"/>
                <a:ext cx="108714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685" t="-4000" r="-219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67200" y="5200095"/>
                <a:ext cx="3577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200095"/>
                <a:ext cx="357704" cy="400110"/>
              </a:xfrm>
              <a:prstGeom prst="rect">
                <a:avLst/>
              </a:prstGeom>
              <a:blipFill rotWithShape="0">
                <a:blip r:embed="rId7"/>
                <a:stretch>
                  <a:fillRect r="-2542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29096" y="5233904"/>
                <a:ext cx="3577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96" y="5233904"/>
                <a:ext cx="357704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25424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438317" y="5053243"/>
            <a:ext cx="0" cy="180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86444" y="5053242"/>
            <a:ext cx="0" cy="180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3048000"/>
                <a:ext cx="281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Note: Here,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=9</m:t>
                    </m:r>
                  </m:oMath>
                </a14:m>
                <a:r>
                  <a:rPr lang="en-US" dirty="0" smtClean="0"/>
                  <a:t> observations, with each of the four “circles” on the left being duplicated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0"/>
                <a:ext cx="2819400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1948" t="-2538" r="-173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Leverage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u="sng" cap="small" dirty="0" smtClean="0">
                    <a:solidFill>
                      <a:srgbClr val="FF0000"/>
                    </a:solidFill>
                  </a:rPr>
                  <a:t>leverage</a:t>
                </a:r>
                <a:r>
                  <a:rPr lang="en-US" dirty="0" smtClean="0"/>
                  <a:t>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is defined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</a:t>
                </a:r>
                <a:r>
                  <a:rPr lang="en-US" dirty="0" smtClean="0"/>
                  <a:t>:</a:t>
                </a:r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s-I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 words, this can be expressed equivalently as: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The squared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from the mean in units of standard deviation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Or the proportion of total sum of squares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contributed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  <a:blipFill rotWithShape="0">
                <a:blip r:embed="rId3"/>
                <a:stretch>
                  <a:fillRect l="-191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Leverage for Simple Linear Regression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36382"/>
            <a:ext cx="1778000" cy="222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038600"/>
            <a:ext cx="1739900" cy="223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3997401"/>
            <a:ext cx="2971800" cy="23004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438400" y="4960197"/>
            <a:ext cx="2080260" cy="6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81600" y="4724400"/>
            <a:ext cx="1752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18538</TotalTime>
  <Words>524</Words>
  <Application>Microsoft Macintosh PowerPoint</Application>
  <PresentationFormat>On-screen Show (4:3)</PresentationFormat>
  <Paragraphs>157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_5371darrenPPtheme</vt:lpstr>
      <vt:lpstr>Multiple Regression: A Model for the Mean</vt:lpstr>
      <vt:lpstr>Influential Observations</vt:lpstr>
      <vt:lpstr>An Example Dataset</vt:lpstr>
      <vt:lpstr>Influential Observations</vt:lpstr>
      <vt:lpstr>Influential Observations: Included</vt:lpstr>
      <vt:lpstr>Influential Observations: Excluded</vt:lpstr>
      <vt:lpstr>Influential Observations: Included and Excluded</vt:lpstr>
      <vt:lpstr>The Idea of Leverage</vt:lpstr>
      <vt:lpstr>Definition of Leverage for Simple Linear Regression</vt:lpstr>
      <vt:lpstr>Notation for the Mean</vt:lpstr>
      <vt:lpstr>Definition of Leverage for Multiple Linear Regression</vt:lpstr>
      <vt:lpstr>Definition of Leverage for Multiple Linear Regression</vt:lpstr>
      <vt:lpstr>Normalized Residuals</vt:lpstr>
      <vt:lpstr>Normalized Residuals</vt:lpstr>
      <vt:lpstr>Raw Residuals vs. Studentized Residuals</vt:lpstr>
      <vt:lpstr>Putting Leverage and Studentized Residuals Together</vt:lpstr>
      <vt:lpstr>Cook’s D(istance): The Key Idea</vt:lpstr>
      <vt:lpstr>Cook’s D(istance): The Key Idea</vt:lpstr>
      <vt:lpstr>Cook’s D(istance)</vt:lpstr>
      <vt:lpstr>PowerPoint Presentation</vt:lpstr>
      <vt:lpstr>Applying Sensitivity Analysis to the Coefficients</vt:lpstr>
      <vt:lpstr>Applying Sensitivity Analysis to the Coefficients: dfbetas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235</cp:revision>
  <dcterms:created xsi:type="dcterms:W3CDTF">2015-01-29T08:52:07Z</dcterms:created>
  <dcterms:modified xsi:type="dcterms:W3CDTF">2018-01-30T18:13:27Z</dcterms:modified>
</cp:coreProperties>
</file>