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1" r:id="rId2"/>
    <p:sldId id="293" r:id="rId3"/>
    <p:sldId id="272" r:id="rId4"/>
    <p:sldId id="274" r:id="rId5"/>
    <p:sldId id="280" r:id="rId6"/>
    <p:sldId id="277" r:id="rId7"/>
    <p:sldId id="275" r:id="rId8"/>
    <p:sldId id="276" r:id="rId9"/>
    <p:sldId id="278" r:id="rId10"/>
    <p:sldId id="281" r:id="rId11"/>
    <p:sldId id="279" r:id="rId12"/>
    <p:sldId id="282" r:id="rId13"/>
    <p:sldId id="283" r:id="rId14"/>
    <p:sldId id="284" r:id="rId15"/>
    <p:sldId id="285" r:id="rId16"/>
    <p:sldId id="286" r:id="rId17"/>
    <p:sldId id="289" r:id="rId18"/>
    <p:sldId id="288" r:id="rId19"/>
    <p:sldId id="290" r:id="rId20"/>
    <p:sldId id="28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4"/>
    <p:restoredTop sz="92463"/>
  </p:normalViewPr>
  <p:slideViewPr>
    <p:cSldViewPr>
      <p:cViewPr>
        <p:scale>
          <a:sx n="86" d="100"/>
          <a:sy n="86" d="100"/>
        </p:scale>
        <p:origin x="11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B160-92B4-4D76-9D0D-0780B343C2DC}" type="datetimeFigureOut">
              <a:rPr lang="en-US" smtClean="0"/>
              <a:t>3/3/18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C3AD-E8EE-4C7C-A74B-4DBCBA7D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2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12A7-7F67-E941-B030-91A74E188E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82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12A7-7F67-E941-B030-91A74E188E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43A7-32E2-694E-9613-325035990FAE}" type="datetime1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2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BB54-73C1-9D45-A6D1-5487972A89D9}" type="datetime1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4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9F16-99D5-2541-9711-CC0F02E7F1F6}" type="datetime1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9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4E4C-1DBA-9B44-900E-407DC34FBF1C}" type="datetime1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3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3F74-8415-4C4A-89EE-0F562FD5EE31}" type="datetime1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864C-12A9-514B-A731-0B4CF4B0D2E6}" type="datetime1">
              <a:rPr lang="en-US" smtClean="0"/>
              <a:t>3/3/18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1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43E9-8714-BF4F-A2CD-80FB41963FBE}" type="datetime1">
              <a:rPr lang="en-US" smtClean="0"/>
              <a:t>3/3/18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3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3CBC-D8EE-C645-98A0-20E1EE9D1B2C}" type="datetime1">
              <a:rPr lang="en-US" smtClean="0"/>
              <a:t>3/3/18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5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A8E0-42C4-C04C-B181-2BAA929033B4}" type="datetime1">
              <a:rPr lang="en-US" smtClean="0"/>
              <a:t>3/3/18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7F2C508-64EC-BA46-B3B0-BF15BA16133D}" type="datetime1">
              <a:rPr lang="en-US" smtClean="0"/>
              <a:t>3/3/18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2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3043-FF55-054F-8D45-9786AA47478A}" type="datetime1">
              <a:rPr lang="en-US" smtClean="0"/>
              <a:t>3/3/18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03811A-63B3-3948-9481-534DE0B1AD39}" type="datetime1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31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Multifactor Studies w/o Replication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259379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Variance Estimation</a:t>
            </a:r>
            <a:endParaRPr lang="en-US" smtClean="0"/>
          </a:p>
          <a:p>
            <a:r>
              <a:rPr lang="en-US" dirty="0" smtClean="0"/>
              <a:t>Why </a:t>
            </a:r>
            <a:r>
              <a:rPr lang="en-US" dirty="0" smtClean="0"/>
              <a:t>would designs have no replication</a:t>
            </a:r>
          </a:p>
          <a:p>
            <a:r>
              <a:rPr lang="en-US" dirty="0" smtClean="0"/>
              <a:t>What hypotheses can still be tested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Multifactor Studies w/o Replication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0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Variance in </a:t>
            </a:r>
            <a:r>
              <a:rPr lang="en-US" dirty="0" smtClean="0"/>
              <a:t>ANOVA </a:t>
            </a:r>
            <a:r>
              <a:rPr lang="en-US" dirty="0"/>
              <a:t>w/o Replication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Due to the fact that ANOVA deals only with categorical explanatory variables (i.e. factors), without replication we cannot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If there is no replication, there is a mean term in the model for every observation.  </a:t>
                </a:r>
              </a:p>
              <a:p>
                <a:r>
                  <a:rPr lang="en-US" dirty="0" smtClean="0"/>
                  <a:t>Hence, we are in a more complicated version of </a:t>
                </a:r>
                <a:r>
                  <a:rPr lang="en-US" dirty="0"/>
                  <a:t>basic example </a:t>
                </a:r>
                <a:r>
                  <a:rPr lang="en-US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A.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dirty="0"/>
                  <a:t>We have </a:t>
                </a:r>
                <a:r>
                  <a:rPr lang="en-US" dirty="0"/>
                  <a:t>a single observation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Y</m:t>
                    </m:r>
                  </m:oMath>
                </a14:m>
                <a:r>
                  <a:rPr lang="en-US" dirty="0"/>
                  <a:t>.  We can estimate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acc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cannot be </a:t>
                </a:r>
                <a:r>
                  <a:rPr lang="en-US" dirty="0" smtClean="0"/>
                  <a:t>estimated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this case, it is impossible to estimate the variance unless some simplifying assumptions are made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00" t="-3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Would a Design Lack Replication?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want to develop a new rocket engine for space craft</a:t>
            </a:r>
          </a:p>
          <a:p>
            <a:r>
              <a:rPr lang="en-US" dirty="0" smtClean="0"/>
              <a:t>We want an engine that, for a fixed weight of fuel or metals, can fly the highest</a:t>
            </a:r>
          </a:p>
          <a:p>
            <a:r>
              <a:rPr lang="en-US" dirty="0" smtClean="0"/>
              <a:t>We have narrowed down the options to</a:t>
            </a:r>
          </a:p>
          <a:p>
            <a:pPr>
              <a:buFont typeface="Arial" charset="0"/>
              <a:buChar char="•"/>
            </a:pPr>
            <a:r>
              <a:rPr lang="en-US" dirty="0"/>
              <a:t>Using one of two types of rocket fuels (F1,F2)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Using one of two types of metal alloys for the shielding (A1, A2)</a:t>
            </a:r>
          </a:p>
          <a:p>
            <a:r>
              <a:rPr lang="en-US" dirty="0" smtClean="0"/>
              <a:t>Our engineers cannot agree which of these factor levels will be best nor even if there might be an </a:t>
            </a:r>
            <a:r>
              <a:rPr lang="en-US" i="1" dirty="0" smtClean="0"/>
              <a:t>interaction </a:t>
            </a:r>
            <a:r>
              <a:rPr lang="en-US" dirty="0" smtClean="0"/>
              <a:t>between these factors</a:t>
            </a:r>
          </a:p>
          <a:p>
            <a:r>
              <a:rPr lang="en-US" dirty="0" smtClean="0"/>
              <a:t>The only way to decide will be to make production-scale tests</a:t>
            </a:r>
          </a:p>
          <a:p>
            <a:r>
              <a:rPr lang="en-US" dirty="0" smtClean="0"/>
              <a:t>However, production-scale tests for rockets are incredibly expensive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a Design Lack Replication?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Using notation, we are looking to estimate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</a:p>
              <a:p>
                <a:r>
                  <a:rPr lang="en-US" dirty="0" smtClean="0"/>
                  <a:t>Where we need to include the interaction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dirty="0" smtClean="0"/>
                  <a:t> due to the possibility that the metal alloy might react with the fuel type</a:t>
                </a:r>
              </a:p>
              <a:p>
                <a:endParaRPr lang="en-US" dirty="0"/>
              </a:p>
              <a:p>
                <a:r>
                  <a:rPr lang="en-US" dirty="0" smtClean="0"/>
                  <a:t>Our company has just completed a round of investor funding and only has the money/time for 4 “test runs”.  How can we allocate them in this experiment?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8" t="-1667" r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2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a Design Lack Replication?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four test runs could be allocated as:</a:t>
            </a:r>
          </a:p>
          <a:p>
            <a:r>
              <a:rPr lang="en-US" dirty="0" smtClean="0"/>
              <a:t>1. Measure A1,F1 four times.  </a:t>
            </a:r>
          </a:p>
          <a:p>
            <a:r>
              <a:rPr lang="en-US" dirty="0" smtClean="0"/>
              <a:t>This would put us in the “one-sample” case from last semester.  We could get a variance estimate, but we have no information about: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A2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nor F2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nor the interaction between alloy and fuel</a:t>
            </a:r>
          </a:p>
          <a:p>
            <a:pPr marL="0" indent="0">
              <a:buNone/>
            </a:pPr>
            <a:r>
              <a:rPr lang="en-US" dirty="0" smtClean="0"/>
              <a:t>2. We could allocate 2 runs to A1,F1, and </a:t>
            </a:r>
            <a:r>
              <a:rPr lang="en-US" dirty="0"/>
              <a:t>2 runs to </a:t>
            </a:r>
            <a:r>
              <a:rPr lang="en-US" dirty="0" smtClean="0"/>
              <a:t>A2,F2</a:t>
            </a:r>
          </a:p>
          <a:p>
            <a:pPr marL="0" indent="0">
              <a:buNone/>
            </a:pPr>
            <a:r>
              <a:rPr lang="en-US" dirty="0"/>
              <a:t>This would put us in the </a:t>
            </a:r>
            <a:r>
              <a:rPr lang="en-US" dirty="0" smtClean="0"/>
              <a:t>“two-sample</a:t>
            </a:r>
            <a:r>
              <a:rPr lang="en-US" dirty="0"/>
              <a:t>” case from last semester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We can test for differences between these two configurations, but have no information about A1,F2 nor A2,F1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a Design Lack Replication?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711441" cy="447886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four test runs could be allocated as:</a:t>
                </a:r>
              </a:p>
              <a:p>
                <a:pPr marL="0" indent="0">
                  <a:buNone/>
                </a:pPr>
                <a:r>
                  <a:rPr lang="en-US" dirty="0"/>
                  <a:t>3</a:t>
                </a:r>
                <a:r>
                  <a:rPr lang="en-US" dirty="0" smtClean="0"/>
                  <a:t>. </a:t>
                </a:r>
                <a:r>
                  <a:rPr lang="en-US" dirty="0"/>
                  <a:t>We could allocate 2 runs to A1,F1, 1</a:t>
                </a:r>
                <a:r>
                  <a:rPr lang="en-US" dirty="0" smtClean="0"/>
                  <a:t> run </a:t>
                </a:r>
                <a:r>
                  <a:rPr lang="en-US" dirty="0"/>
                  <a:t>to </a:t>
                </a:r>
                <a:r>
                  <a:rPr lang="en-US" dirty="0" smtClean="0"/>
                  <a:t>A2,F2, and 1 run to F1, A2</a:t>
                </a:r>
              </a:p>
              <a:p>
                <a:pPr marL="0" indent="0">
                  <a:buNone/>
                </a:pPr>
                <a:r>
                  <a:rPr lang="en-US" dirty="0"/>
                  <a:t>This </a:t>
                </a:r>
                <a:r>
                  <a:rPr lang="en-US" dirty="0" smtClean="0"/>
                  <a:t>does give us some information about 3 of the level combinations.</a:t>
                </a:r>
              </a:p>
              <a:p>
                <a:pPr marL="0" indent="0">
                  <a:buNone/>
                </a:pPr>
                <a:r>
                  <a:rPr lang="en-US" dirty="0" smtClean="0"/>
                  <a:t>Under the additive model specification: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can estimate each mean term with 1 left over degree of freedom each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Let’s look at an example</a:t>
                </a:r>
                <a:r>
                  <a:rPr lang="is-IS" dirty="0" smtClean="0"/>
                  <a:t>…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711441" cy="4478866"/>
              </a:xfrm>
              <a:blipFill rotWithShape="0">
                <a:blip r:embed="rId2"/>
                <a:stretch>
                  <a:fillRect l="-1976" t="-1497" r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7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1768591"/>
            <a:ext cx="3987800" cy="1905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" y="4191000"/>
            <a:ext cx="41275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4" y="5197520"/>
            <a:ext cx="4076700" cy="787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822959" y="3704820"/>
                <a:ext cx="3444241" cy="261977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704820"/>
                <a:ext cx="3444241" cy="2619779"/>
              </a:xfrm>
              <a:prstGeom prst="rect">
                <a:avLst/>
              </a:prstGeom>
              <a:blipFill rotWithShape="0">
                <a:blip r:embed="rId5"/>
                <a:stretch>
                  <a:fillRect l="-2478" t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5242559" y="3705180"/>
                <a:ext cx="3444241" cy="447886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59" y="3705180"/>
                <a:ext cx="3444241" cy="4478866"/>
              </a:xfrm>
              <a:prstGeom prst="rect">
                <a:avLst/>
              </a:prstGeom>
              <a:blipFill rotWithShape="0">
                <a:blip r:embed="rId6"/>
                <a:stretch>
                  <a:fillRect l="-2478" t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47" y="4191000"/>
            <a:ext cx="5105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5197520"/>
            <a:ext cx="4229100" cy="10668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7425344" y="3124200"/>
            <a:ext cx="194656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398587" y="2610048"/>
                <a:ext cx="2800960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 information about F2 A1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21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587" y="2610048"/>
                <a:ext cx="2800960" cy="668645"/>
              </a:xfrm>
              <a:prstGeom prst="rect">
                <a:avLst/>
              </a:prstGeom>
              <a:blipFill rotWithShape="0">
                <a:blip r:embed="rId9"/>
                <a:stretch>
                  <a:fillRect l="-1961" t="-4545" r="-87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6172200" y="3124200"/>
            <a:ext cx="1253144" cy="286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10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a Design Lack Replication?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711441" cy="4478866"/>
          </a:xfrm>
        </p:spPr>
        <p:txBody>
          <a:bodyPr>
            <a:normAutofit/>
          </a:bodyPr>
          <a:lstStyle/>
          <a:p>
            <a:r>
              <a:rPr lang="en-US" dirty="0" smtClean="0"/>
              <a:t>The four test runs could be allocated as: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/>
              <a:t>We could allocate </a:t>
            </a:r>
            <a:r>
              <a:rPr lang="en-US" dirty="0" smtClean="0"/>
              <a:t>1 run to each combination</a:t>
            </a:r>
          </a:p>
          <a:p>
            <a:pPr marL="0" indent="0">
              <a:buNone/>
            </a:pPr>
            <a:r>
              <a:rPr lang="en-US" dirty="0"/>
              <a:t>This </a:t>
            </a:r>
            <a:r>
              <a:rPr lang="en-US" dirty="0" smtClean="0"/>
              <a:t>does give us some information about all 4 of the level combinations.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Let’s look at an example</a:t>
            </a:r>
            <a:r>
              <a:rPr lang="is-IS" dirty="0" smtClean="0"/>
              <a:t>…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8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822959" y="3704820"/>
                <a:ext cx="3444241" cy="261977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704820"/>
                <a:ext cx="3444241" cy="2619779"/>
              </a:xfrm>
              <a:prstGeom prst="rect">
                <a:avLst/>
              </a:prstGeom>
              <a:blipFill rotWithShape="0">
                <a:blip r:embed="rId2"/>
                <a:stretch>
                  <a:fillRect l="-2478" t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5242559" y="3705180"/>
                <a:ext cx="3444241" cy="447886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59" y="3705180"/>
                <a:ext cx="3444241" cy="4478866"/>
              </a:xfrm>
              <a:prstGeom prst="rect">
                <a:avLst/>
              </a:prstGeom>
              <a:blipFill rotWithShape="0">
                <a:blip r:embed="rId3"/>
                <a:stretch>
                  <a:fillRect l="-2478" t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352082" y="2262485"/>
            <a:ext cx="2745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about all model parameters, but no variance estimate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1752600"/>
            <a:ext cx="4013200" cy="1943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198356"/>
            <a:ext cx="4114800" cy="901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567" y="4193483"/>
            <a:ext cx="5080000" cy="889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" y="5237709"/>
            <a:ext cx="4114800" cy="8509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5231384"/>
            <a:ext cx="4216400" cy="10795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7425344" y="3124200"/>
            <a:ext cx="299444" cy="287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172200" y="3124200"/>
            <a:ext cx="1253144" cy="286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1743"/>
            <a:ext cx="2148494" cy="20980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99486"/>
            <a:ext cx="2055318" cy="198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0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18273"/>
            <a:ext cx="4013200" cy="194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734" y="5181600"/>
            <a:ext cx="4218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still estimate the means, it is just with the observations themselves </a:t>
            </a:r>
          </a:p>
          <a:p>
            <a:r>
              <a:rPr lang="en-US" dirty="0" smtClean="0"/>
              <a:t>Testing is impossible w/o variance estimate</a:t>
            </a:r>
          </a:p>
          <a:p>
            <a:r>
              <a:rPr lang="en-US" dirty="0" smtClean="0"/>
              <a:t>(as in </a:t>
            </a:r>
            <a:r>
              <a:rPr lang="en-US" dirty="0"/>
              <a:t>basic example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.)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" y="4127916"/>
            <a:ext cx="5080000" cy="8890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604" y="1918273"/>
            <a:ext cx="4112396" cy="3098643"/>
          </a:xfrm>
        </p:spPr>
      </p:pic>
    </p:spTree>
    <p:extLst>
      <p:ext uri="{BB962C8B-B14F-4D97-AF65-F5344CB8AC3E}">
        <p14:creationId xmlns:p14="http://schemas.microsoft.com/office/powerpoint/2010/main" val="209913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25937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example, cost/time considerations demand that we can only have 4 test runs</a:t>
            </a:r>
          </a:p>
          <a:p>
            <a:r>
              <a:rPr lang="en-US" dirty="0" smtClean="0"/>
              <a:t>The most informative configuration would be 1 test run at each factor level combination </a:t>
            </a:r>
          </a:p>
          <a:p>
            <a:r>
              <a:rPr lang="en-US" dirty="0" smtClean="0"/>
              <a:t>If we cannot rule out the interaction before running the analysis, then the best we can do is estimate each mean</a:t>
            </a:r>
          </a:p>
          <a:p>
            <a:r>
              <a:rPr lang="en-US" dirty="0" smtClean="0"/>
              <a:t>If we have reason to believe that the additive model is sufficient, then the analysis can proceed as </a:t>
            </a:r>
            <a:r>
              <a:rPr lang="en-US" smtClean="0"/>
              <a:t>an additive/crossed </a:t>
            </a:r>
            <a:r>
              <a:rPr lang="en-US" dirty="0" smtClean="0"/>
              <a:t>analysis as before</a:t>
            </a:r>
          </a:p>
          <a:p>
            <a:endParaRPr lang="en-US" dirty="0"/>
          </a:p>
          <a:p>
            <a:r>
              <a:rPr lang="en-US" dirty="0" smtClean="0"/>
              <a:t>(Note that we can actually still do testing in the interaction model if we have an auxiliary variance estimate)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01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is Key to </a:t>
            </a:r>
            <a:r>
              <a:rPr lang="en-US" dirty="0" smtClean="0"/>
              <a:t>Statistics: Sharing Strength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8092441" cy="447886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key theme in statistics is to “share strength” across observations for the purpose of estimation/prediction</a:t>
                </a:r>
              </a:p>
              <a:p>
                <a:r>
                  <a:rPr lang="en-US" dirty="0" smtClean="0"/>
                  <a:t>Instead of formally defining “sharing strength”, here are some examples: 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We have </a:t>
                </a:r>
                <a:r>
                  <a:rPr lang="en-US" dirty="0" smtClean="0"/>
                  <a:t>observations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,…,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en-US" dirty="0" smtClean="0"/>
                  <a:t> </a:t>
                </a:r>
                <a:r>
                  <a:rPr lang="en-US" dirty="0" smtClean="0"/>
                  <a:t>All </a:t>
                </a:r>
                <a:r>
                  <a:rPr lang="en-US" dirty="0" smtClean="0"/>
                  <a:t>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 (that is, all observations have the same “X” value). </a:t>
                </a:r>
                <a:r>
                  <a:rPr lang="en-US" dirty="0"/>
                  <a:t>T</a:t>
                </a:r>
                <a:r>
                  <a:rPr lang="en-US" dirty="0" smtClean="0"/>
                  <a:t>hen </a:t>
                </a:r>
                <a:r>
                  <a:rPr lang="en-US" dirty="0" smtClean="0"/>
                  <a:t>we can 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μ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dirty="0" smtClean="0"/>
                  <a:t> via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We have </a:t>
                </a:r>
                <a:r>
                  <a:rPr lang="en-US" dirty="0"/>
                  <a:t>observations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 </a:t>
                </a:r>
                <a:r>
                  <a:rPr lang="en-US" dirty="0" smtClean="0"/>
                  <a:t>In MLR it</a:t>
                </a:r>
                <a:r>
                  <a:rPr lang="en-US" dirty="0" smtClean="0"/>
                  <a:t> </a:t>
                </a:r>
                <a:r>
                  <a:rPr lang="en-US" dirty="0" smtClean="0"/>
                  <a:t>is common that no two observations have the same </a:t>
                </a:r>
                <a:r>
                  <a:rPr lang="en-US" dirty="0" smtClean="0"/>
                  <a:t>“X” value</a:t>
                </a:r>
                <a:r>
                  <a:rPr lang="en-US" dirty="0" smtClean="0"/>
                  <a:t>. We can still </a:t>
                </a:r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charset="0"/>
                        <a:ea typeface="Cambria Math" charset="0"/>
                        <a:cs typeface="Cambria Math" charset="0"/>
                      </a:rPr>
                      <m:t>μ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(that is, the mean of 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), </a:t>
                </a:r>
                <a:r>
                  <a:rPr lang="en-US" dirty="0" smtClean="0"/>
                  <a:t>but via a more complicated sample mean </a:t>
                </a:r>
                <a:r>
                  <a:rPr lang="en-US" dirty="0" smtClean="0"/>
                  <a:t>(</a:t>
                </a:r>
                <a:r>
                  <a:rPr lang="en-US" dirty="0" smtClean="0"/>
                  <a:t>e.g. Chapter 7.3.2</a:t>
                </a:r>
                <a:r>
                  <a:rPr lang="en-US" dirty="0" smtClean="0"/>
                  <a:t>) </a:t>
                </a:r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For one-way ANOVA, we estimate the overall variance by taking a weighted average of each of the variances of (e.g. Chapter 5.2.2)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8092441" cy="4478866"/>
              </a:xfrm>
              <a:blipFill rotWithShape="0">
                <a:blip r:embed="rId2"/>
                <a:stretch>
                  <a:fillRect l="-1807" t="-1497" r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4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is Key to </a:t>
            </a:r>
            <a:r>
              <a:rPr lang="en-US" dirty="0" smtClean="0"/>
              <a:t>Statistics:</a:t>
            </a:r>
            <a:br>
              <a:rPr lang="en-US" dirty="0" smtClean="0"/>
            </a:br>
            <a:r>
              <a:rPr lang="en-US" dirty="0" smtClean="0"/>
              <a:t>A Basic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8321040" cy="4478866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A </a:t>
                </a:r>
                <a:r>
                  <a:rPr lang="en-US" dirty="0" smtClean="0"/>
                  <a:t>general observation about estimation: Suppose we have data from a distribution </a:t>
                </a:r>
                <a:r>
                  <a:rPr lang="en-US" dirty="0" smtClean="0"/>
                  <a:t>with</a:t>
                </a:r>
                <a:r>
                  <a:rPr lang="is-IS" dirty="0" smtClean="0"/>
                  <a:t>: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unknown population mean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dirty="0" smtClean="0"/>
                  <a:t> and unknown </a:t>
                </a:r>
                <a:r>
                  <a:rPr lang="en-US" dirty="0"/>
                  <a:t>population </a:t>
                </a:r>
                <a:r>
                  <a:rPr lang="en-US" dirty="0" smtClean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smtClean="0"/>
                  <a:t>Consider two scenarios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dirty="0" smtClean="0"/>
                  <a:t>We have </a:t>
                </a:r>
                <a:r>
                  <a:rPr lang="en-US" dirty="0"/>
                  <a:t>a single observation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Y</m:t>
                    </m:r>
                  </m:oMath>
                </a14:m>
                <a:r>
                  <a:rPr lang="en-US" dirty="0" smtClean="0"/>
                  <a:t>.  We can estimate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cannot be estimated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dirty="0"/>
                  <a:t>We have </a:t>
                </a:r>
                <a:r>
                  <a:rPr lang="en-US" dirty="0" smtClean="0"/>
                  <a:t>two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  <a:r>
                  <a:rPr lang="en-US" dirty="0" smtClean="0"/>
                  <a:t>If we additionally assume that 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have the same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dirty="0" smtClean="0"/>
                  <a:t>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w</a:t>
                </a:r>
                <a:r>
                  <a:rPr lang="en-US" dirty="0" smtClean="0"/>
                  <a:t>e </a:t>
                </a:r>
                <a:r>
                  <a:rPr lang="en-US" dirty="0"/>
                  <a:t>can estimate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acc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and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is-IS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The assumptions of </a:t>
                </a:r>
                <a:r>
                  <a:rPr lang="en-US" dirty="0" smtClean="0"/>
                  <a:t>equal mean and variance allows us to </a:t>
                </a:r>
                <a:r>
                  <a:rPr lang="en-US" dirty="0"/>
                  <a:t>”</a:t>
                </a:r>
                <a:r>
                  <a:rPr lang="en-US" dirty="0" smtClean="0"/>
                  <a:t>share </a:t>
                </a:r>
                <a:r>
                  <a:rPr lang="en-US" dirty="0"/>
                  <a:t>strength” </a:t>
                </a:r>
                <a:endParaRPr lang="en-US" dirty="0" smtClean="0"/>
              </a:p>
              <a:p>
                <a:r>
                  <a:rPr lang="en-US" dirty="0" smtClean="0"/>
                  <a:t>We </a:t>
                </a:r>
                <a:r>
                  <a:rPr lang="en-US" dirty="0" smtClean="0"/>
                  <a:t>need at least two observations ”sharing strength” to estimate a variance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845734"/>
                <a:ext cx="8321040" cy="4478866"/>
              </a:xfrm>
              <a:blipFill rotWithShape="0">
                <a:blip r:embed="rId2"/>
                <a:stretch>
                  <a:fillRect l="-1905" t="-1497" r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to Estimate the Variance?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Anytime we are trying to quantify uncertainty, we need an estimate of the variance</a:t>
                </a:r>
              </a:p>
              <a:p>
                <a:r>
                  <a:rPr lang="en-US" sz="1600" dirty="0" smtClean="0"/>
                  <a:t>(well, technically, we just need an estimate of the variability)</a:t>
                </a:r>
              </a:p>
              <a:p>
                <a:r>
                  <a:rPr lang="en-US" b="1" dirty="0" smtClean="0"/>
                  <a:t>Examples: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Confidence Intervals: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</m:oMath>
                </a14:m>
                <a:r>
                  <a:rPr lang="en-US" dirty="0" smtClean="0"/>
                  <a:t> (quantile)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Testing hypotheses: </a:t>
                </a:r>
                <a:r>
                  <a:rPr lang="en-US" dirty="0" err="1" smtClean="0"/>
                  <a:t>Var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𝕏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𝕏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, so we need an estimate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in order to do inference in MLR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19" t="-1667" r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Variance in MLR w/o Replication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45734"/>
                <a:ext cx="8458201" cy="4478866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In MLR, it doesn’t make sense to assume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has the same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However, </a:t>
                </a:r>
                <a:r>
                  <a:rPr lang="en-US" dirty="0" smtClean="0"/>
                  <a:t>we </a:t>
                </a:r>
                <a:r>
                  <a:rPr lang="en-US" dirty="0" smtClean="0"/>
                  <a:t>can </a:t>
                </a:r>
                <a:r>
                  <a:rPr lang="en-US" dirty="0" smtClean="0"/>
                  <a:t>still “share </a:t>
                </a:r>
                <a:r>
                  <a:rPr lang="en-US" dirty="0" smtClean="0"/>
                  <a:t>strength” by assuming a model that encodes a principled way of combining </a:t>
                </a:r>
                <a:r>
                  <a:rPr lang="en-US" dirty="0" smtClean="0"/>
                  <a:t>observations even though they have different means</a:t>
                </a:r>
              </a:p>
              <a:p>
                <a:r>
                  <a:rPr lang="en-US" dirty="0" smtClean="0"/>
                  <a:t>We can use all of the observations to estimate the </a:t>
                </a:r>
                <a:r>
                  <a:rPr lang="en-US" i="1" dirty="0" smtClean="0"/>
                  <a:t>shared</a:t>
                </a:r>
                <a:r>
                  <a:rPr lang="en-US" dirty="0" smtClean="0"/>
                  <a:t> model parameters:</a:t>
                </a:r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…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/>
                  <a:t>e</a:t>
                </a:r>
                <a:r>
                  <a:rPr lang="en-US" dirty="0" smtClean="0"/>
                  <a:t>ven though perhaps no two observations have the same mean</a:t>
                </a:r>
              </a:p>
              <a:p>
                <a:endParaRPr lang="en-US" dirty="0"/>
              </a:p>
              <a:p>
                <a:r>
                  <a:rPr lang="en-US" dirty="0" smtClean="0"/>
                  <a:t>Let’s look at this in more detail..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45734"/>
                <a:ext cx="8458201" cy="4478866"/>
              </a:xfrm>
              <a:blipFill rotWithShape="0">
                <a:blip r:embed="rId2"/>
                <a:stretch>
                  <a:fillRect l="-1730" t="-9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the Variance in </a:t>
            </a:r>
            <a:r>
              <a:rPr lang="en-US" dirty="0" smtClean="0"/>
              <a:t>MLR w/o Replication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47886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As mentioned, there is often no replication with </a:t>
                </a:r>
                <a:r>
                  <a:rPr lang="en-US" dirty="0" smtClean="0"/>
                  <a:t>MLR</a:t>
                </a:r>
                <a:endParaRPr lang="en-US" dirty="0" smtClean="0"/>
              </a:p>
              <a:p>
                <a:r>
                  <a:rPr lang="en-US" dirty="0" smtClean="0"/>
                  <a:t>To estimate the variance, we instead do the </a:t>
                </a:r>
                <a:r>
                  <a:rPr lang="en-US" dirty="0" smtClean="0"/>
                  <a:t>following:</a:t>
                </a:r>
                <a:endParaRPr lang="en-US" dirty="0" smtClean="0"/>
              </a:p>
              <a:p>
                <a:r>
                  <a:rPr lang="en-US" dirty="0" smtClean="0"/>
                  <a:t>1. Take </a:t>
                </a: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𝑛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observations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and estimate the model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…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ε</m:t>
                    </m:r>
                  </m:oMath>
                </a14:m>
                <a:r>
                  <a:rPr lang="en-US" dirty="0" smtClean="0"/>
                  <a:t>, where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charset="0"/>
                        <a:ea typeface="Cambria Math" charset="0"/>
                        <a:cs typeface="Cambria Math" charset="0"/>
                      </a:rPr>
                      <m:t>ε</m:t>
                    </m:r>
                  </m:oMath>
                </a14:m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/>
                  <a:t>w</a:t>
                </a:r>
                <a:r>
                  <a:rPr lang="en-US" dirty="0" smtClean="0"/>
                  <a:t>hich produces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acc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via least squares</a:t>
                </a:r>
              </a:p>
              <a:p>
                <a:r>
                  <a:rPr lang="en-US" dirty="0" smtClean="0"/>
                  <a:t>2. Estimate </a:t>
                </a:r>
                <a:r>
                  <a:rPr lang="en-US" dirty="0" smtClean="0"/>
                  <a:t>the variance via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Note that this </a:t>
                </a:r>
                <a:r>
                  <a:rPr lang="en-US" dirty="0" smtClean="0"/>
                  <a:t>requires </a:t>
                </a:r>
                <a:r>
                  <a:rPr lang="en-US" dirty="0" smtClean="0"/>
                  <a:t>that the variance </a:t>
                </a:r>
                <a:r>
                  <a:rPr lang="en-US" dirty="0" smtClean="0"/>
                  <a:t>estimate </a:t>
                </a:r>
                <a:r>
                  <a:rPr lang="en-US" dirty="0" smtClean="0"/>
                  <a:t>depends on the form for the </a:t>
                </a:r>
                <a:r>
                  <a:rPr lang="en-US" dirty="0" smtClean="0"/>
                  <a:t>model.</a:t>
                </a:r>
                <a:r>
                  <a:rPr lang="en-US" dirty="0"/>
                  <a:t> </a:t>
                </a:r>
                <a:r>
                  <a:rPr lang="en-US" dirty="0" smtClean="0"/>
                  <a:t>H</a:t>
                </a:r>
                <a:r>
                  <a:rPr lang="en-US" dirty="0" smtClean="0"/>
                  <a:t>ence,</a:t>
                </a:r>
                <a:r>
                  <a:rPr lang="en-US" dirty="0" smtClean="0"/>
                  <a:t> it </a:t>
                </a:r>
                <a:r>
                  <a:rPr lang="en-US" dirty="0" smtClean="0"/>
                  <a:t>could be a poor estimate </a:t>
                </a:r>
                <a:r>
                  <a:rPr lang="en-US" dirty="0" smtClean="0"/>
                  <a:t>if</a:t>
                </a:r>
                <a:r>
                  <a:rPr lang="is-IS" dirty="0" smtClean="0"/>
                  <a:t>…</a:t>
                </a:r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is-IS" dirty="0" smtClean="0"/>
                  <a:t>… t</a:t>
                </a:r>
                <a:r>
                  <a:rPr lang="en-US" dirty="0" smtClean="0"/>
                  <a:t>he </a:t>
                </a:r>
                <a:r>
                  <a:rPr lang="en-US" dirty="0" smtClean="0"/>
                  <a:t>model doesn’t capture the </a:t>
                </a:r>
                <a:r>
                  <a:rPr lang="en-US" dirty="0" smtClean="0"/>
                  <a:t>mean </a:t>
                </a:r>
                <a:r>
                  <a:rPr lang="en-US" dirty="0" smtClean="0"/>
                  <a:t>very well</a:t>
                </a:r>
              </a:p>
              <a:p>
                <a:pPr>
                  <a:buFont typeface="Arial" charset="0"/>
                  <a:buChar char="•"/>
                </a:pPr>
                <a:r>
                  <a:rPr lang="is-IS" dirty="0" smtClean="0"/>
                  <a:t>… </a:t>
                </a:r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 smtClean="0"/>
                  <a:t>variances aren’t constant as a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478866"/>
              </a:xfrm>
              <a:blipFill rotWithShape="0">
                <a:blip r:embed="rId2"/>
                <a:stretch>
                  <a:fillRect l="-2019" t="-1497" r="-1131" b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Variance in MLR w</a:t>
            </a:r>
            <a:r>
              <a:rPr lang="en-US" dirty="0" smtClean="0"/>
              <a:t>/ Replication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863841" cy="440266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Suppose instead that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is-IS" dirty="0" smtClean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are such that there is replication</a:t>
                </a:r>
              </a:p>
              <a:p>
                <a:r>
                  <a:rPr lang="en-US" sz="1700" dirty="0" smtClean="0"/>
                  <a:t>(a previous example was the </a:t>
                </a:r>
                <a:r>
                  <a:rPr lang="en-US" sz="1700" dirty="0"/>
                  <a:t>meat processing on slide 9 of </a:t>
                </a:r>
                <a:r>
                  <a:rPr lang="en-US" sz="1700" dirty="0" smtClean="0"/>
                  <a:t>8b_linearRegressionDarren)</a:t>
                </a:r>
              </a:p>
              <a:p>
                <a:r>
                  <a:rPr lang="en-US" dirty="0" smtClean="0"/>
                  <a:t>In this case, we can directly estimate the variance in a model-free </a:t>
                </a:r>
                <a:r>
                  <a:rPr lang="en-US" dirty="0" smtClean="0"/>
                  <a:t>way</a:t>
                </a:r>
              </a:p>
              <a:p>
                <a:r>
                  <a:rPr lang="en-US" dirty="0" smtClean="0"/>
                  <a:t>The MLR model again: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+… 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charset="0"/>
                        <a:ea typeface="Cambria Math" charset="0"/>
                        <a:cs typeface="Cambria Math" charset="0"/>
                      </a:rPr>
                      <m:t>ε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charset="0"/>
                        <a:ea typeface="Cambria Math" charset="0"/>
                        <a:cs typeface="Cambria Math" charset="0"/>
                      </a:rPr>
                      <m:t>ε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Instead </a:t>
                </a:r>
                <a:r>
                  <a:rPr lang="en-US" dirty="0" smtClean="0"/>
                  <a:t>of estimating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via least squares, we can form an estimate via a restricted sample </a:t>
                </a:r>
                <a:r>
                  <a:rPr lang="en-US" dirty="0" smtClean="0"/>
                  <a:t>average (this is like basic example </a:t>
                </a:r>
                <a:r>
                  <a:rPr lang="en-US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B.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dirty="0" smtClean="0"/>
                  <a:t>: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acc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is-I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𝟏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 smtClean="0"/>
                  <a:t> is the number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that equal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863841" cy="4402666"/>
              </a:xfrm>
              <a:blipFill rotWithShape="0">
                <a:blip r:embed="rId2"/>
                <a:stretch>
                  <a:fillRect l="-1938" t="-1524" r="-2558" b="-4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2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Variance in MLR w/ Replication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402666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Given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the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estimate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of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given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by</m:t>
                    </m:r>
                    <m:r>
                      <m:rPr>
                        <m:nor/>
                      </m:rPr>
                      <a:rPr lang="en-US" b="0" i="0" dirty="0" smtClean="0"/>
                      <m:t>:</m:t>
                    </m:r>
                  </m:oMath>
                </a14:m>
                <a:endParaRPr lang="en-US" i="1" dirty="0" smtClean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acc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𝟏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And the general model for the response: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charset="0"/>
                        <a:ea typeface="Cambria Math" charset="0"/>
                        <a:cs typeface="Cambria Math" charset="0"/>
                      </a:rPr>
                      <m:t>ε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We can estimate the variance without the linearity assumption nor the equal variances assumption: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)=</m:t>
                    </m:r>
                    <m:f>
                      <m:fPr>
                        <m:ctrlPr>
                          <a:rPr lang="bg-BG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̌"/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𝑌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𝟏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(of course, this is only defined at the original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Alternatively, we can get an estimate of the variance </a:t>
                </a:r>
                <a:r>
                  <a:rPr lang="en-US" dirty="0"/>
                  <a:t>without the </a:t>
                </a:r>
                <a:r>
                  <a:rPr lang="en-US" dirty="0" smtClean="0"/>
                  <a:t>linearity assumption but with the equal variances assumption by taking a weighted average of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with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402666"/>
              </a:xfrm>
              <a:blipFill rotWithShape="0">
                <a:blip r:embed="rId2"/>
                <a:stretch>
                  <a:fillRect l="-1939" t="-9280" b="-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5371darrenPP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5371darrenPPtheme" id="{45A9DFA8-B107-0749-9BF8-E2D2F4912A4A}" vid="{5A4F3BCF-9C42-8B47-B324-B92314DCD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_5371darrenPPtheme</Template>
  <TotalTime>20334</TotalTime>
  <Words>748</Words>
  <Application>Microsoft Macintosh PowerPoint</Application>
  <PresentationFormat>On-screen Show (4:3)</PresentationFormat>
  <Paragraphs>153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Cambria Math</vt:lpstr>
      <vt:lpstr>Arial</vt:lpstr>
      <vt:lpstr>_5371darrenPPtheme</vt:lpstr>
      <vt:lpstr>Multifactor Studies w/o Replication</vt:lpstr>
      <vt:lpstr>Background</vt:lpstr>
      <vt:lpstr>Replication is Key to Statistics: Sharing Strength</vt:lpstr>
      <vt:lpstr>Replication is Key to Statistics: A Basic Example</vt:lpstr>
      <vt:lpstr>Why Do We Need to Estimate the Variance?</vt:lpstr>
      <vt:lpstr>Estimating the Variance in MLR w/o Replication</vt:lpstr>
      <vt:lpstr>Estimating the Variance in MLR w/o Replication</vt:lpstr>
      <vt:lpstr>Estimating the Variance in MLR w/ Replication</vt:lpstr>
      <vt:lpstr>Estimating the Variance in MLR w/ Replication</vt:lpstr>
      <vt:lpstr>Multifactor Studies w/o Replication</vt:lpstr>
      <vt:lpstr>Estimating the Variance in ANOVA w/o Replication</vt:lpstr>
      <vt:lpstr>Why Would a Design Lack Replication?</vt:lpstr>
      <vt:lpstr>Why Would a Design Lack Replication?</vt:lpstr>
      <vt:lpstr>Why Would a Design Lack Replication?</vt:lpstr>
      <vt:lpstr>Why Would a Design Lack Replication?</vt:lpstr>
      <vt:lpstr>Example</vt:lpstr>
      <vt:lpstr>Why Would a Design Lack Replication?</vt:lpstr>
      <vt:lpstr>Example</vt:lpstr>
      <vt:lpstr>Example (Continued)</vt:lpstr>
      <vt:lpstr>Summary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Regression II</dc:title>
  <dc:creator>Bivin Sadler</dc:creator>
  <cp:lastModifiedBy>Homrighausen, Darren</cp:lastModifiedBy>
  <cp:revision>328</cp:revision>
  <dcterms:created xsi:type="dcterms:W3CDTF">2015-01-29T08:52:07Z</dcterms:created>
  <dcterms:modified xsi:type="dcterms:W3CDTF">2018-03-04T22:13:48Z</dcterms:modified>
</cp:coreProperties>
</file>