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3"/>
    <p:restoredTop sz="92422"/>
  </p:normalViewPr>
  <p:slideViewPr>
    <p:cSldViewPr>
      <p:cViewPr>
        <p:scale>
          <a:sx n="84" d="100"/>
          <a:sy n="84" d="100"/>
        </p:scale>
        <p:origin x="2280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Regression: A Model for the Mean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Extra Sums of squares tests</a:t>
            </a:r>
          </a:p>
          <a:p>
            <a:r>
              <a:rPr lang="en-US" dirty="0" smtClean="0"/>
              <a:t>Testing different </a:t>
            </a:r>
            <a:r>
              <a:rPr lang="en-US" dirty="0" smtClean="0"/>
              <a:t>hypotheses</a:t>
            </a:r>
          </a:p>
          <a:p>
            <a:r>
              <a:rPr lang="en-US" dirty="0" smtClean="0"/>
              <a:t>A Preliminary look at Prediction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Prediction is a very important task that seems very similar to inference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Here, we want to estimate a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such that I can produce an ”estimate” or “prediction”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with only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However, the details and motivation are quite different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Primarily: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C</a:t>
                </a:r>
                <a:r>
                  <a:rPr lang="en-US" dirty="0" smtClean="0"/>
                  <a:t>onfounding is not a concern when building a predictive model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Confounding is a primary concern when attempting to do inference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What is a good example that demonstrates the difference between building a predictive model and an inferential model?</a:t>
                </a: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marL="201168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Suppose that the true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given by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and some random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Then the quality of our prediction can be decomposed into three quantities: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Approximation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Estimation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Irreducible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The best possible prediction 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, which is unknown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alt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 good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has small </a:t>
                </a:r>
                <a:r>
                  <a:rPr lang="en-US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Approximation and Estimation errors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023360"/>
              </a:xfrm>
              <a:blipFill rotWithShape="0">
                <a:blip r:embed="rId2"/>
                <a:stretch>
                  <a:fillRect l="-175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Returning to: Including “Wrong</a:t>
            </a:r>
            <a:r>
              <a:rPr lang="en-US" dirty="0" smtClean="0"/>
              <a:t>” Explanatory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45734"/>
            <a:ext cx="5638800" cy="4614052"/>
          </a:xfrm>
        </p:spPr>
        <p:txBody>
          <a:bodyPr>
            <a:normAutofit/>
          </a:bodyPr>
          <a:lstStyle/>
          <a:p>
            <a:r>
              <a:rPr lang="en-US" dirty="0" smtClean="0"/>
              <a:t>There are roughly four possible (unknown) outcomes: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correctly specified.  All relevant explanatory variables are included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under specified. Some important explanatory variables are omitted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Model includes unimportant explanatory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over specified. Some redundant (or nearly redundant) explanatory variables are included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57467" y="1845734"/>
                <a:ext cx="3086533" cy="45550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Ideal case.  Estimates are unbiased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Estimates are biased and we are overestimating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. We can get incorrect inferences due to confounding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Estimates are unbiased. However, the inclusion of irrelevant parameters decreases power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We’ll return to this during multicollinearity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467" y="1845734"/>
                <a:ext cx="3086533" cy="4555066"/>
              </a:xfrm>
              <a:prstGeom prst="rect">
                <a:avLst/>
              </a:prstGeom>
              <a:blipFill rotWithShape="0">
                <a:blip r:embed="rId2"/>
                <a:stretch>
                  <a:fillRect l="-5138" r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943601" y="2133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43602" y="2133600"/>
            <a:ext cx="3200398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948029" y="6160523"/>
            <a:ext cx="3200398" cy="2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0" y="2133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473441" cy="4023360"/>
          </a:xfrm>
        </p:spPr>
        <p:txBody>
          <a:bodyPr/>
          <a:lstStyle/>
          <a:p>
            <a:r>
              <a:rPr lang="en-US" dirty="0" smtClean="0"/>
              <a:t>When the scientific question of interest is primarily about making predictions, the decrease in power from too large a model is important</a:t>
            </a:r>
          </a:p>
          <a:p>
            <a:endParaRPr lang="en-US" dirty="0"/>
          </a:p>
          <a:p>
            <a:r>
              <a:rPr lang="en-US" dirty="0" smtClean="0"/>
              <a:t>If we want to build a predictive model for housing prices, confounding isn’t a concern</a:t>
            </a:r>
          </a:p>
          <a:p>
            <a:endParaRPr lang="en-US" dirty="0"/>
          </a:p>
          <a:p>
            <a:r>
              <a:rPr lang="en-US" dirty="0" smtClean="0"/>
              <a:t>Let’s return to the ”main effects” fitted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4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321041" cy="457030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Previously, we left the </a:t>
            </a:r>
            <a:r>
              <a:rPr lang="en-US" dirty="0" err="1" smtClean="0"/>
              <a:t>zipcode</a:t>
            </a:r>
            <a:r>
              <a:rPr lang="en-US" dirty="0" smtClean="0"/>
              <a:t> and </a:t>
            </a:r>
            <a:r>
              <a:rPr lang="en-US" dirty="0" err="1" smtClean="0"/>
              <a:t>nBedroom</a:t>
            </a:r>
            <a:r>
              <a:rPr lang="en-US" dirty="0" smtClean="0"/>
              <a:t>  terms in the model, due to being more concerned about confounding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considering building a predictive model, it makes sense to make sure that each of the terms in the model are important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 this case, we can try and jointly test for inclusion of </a:t>
            </a:r>
            <a:r>
              <a:rPr lang="en-US" dirty="0" err="1" smtClean="0"/>
              <a:t>zipcode</a:t>
            </a:r>
            <a:r>
              <a:rPr lang="en-US" dirty="0" smtClean="0"/>
              <a:t> and </a:t>
            </a:r>
            <a:r>
              <a:rPr lang="en-US" dirty="0" err="1" smtClean="0"/>
              <a:t>nBedroom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0646"/>
            <a:ext cx="5105400" cy="1514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3400" y="1845734"/>
                <a:ext cx="6271261" cy="56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45734"/>
                <a:ext cx="6271261" cy="567784"/>
              </a:xfrm>
              <a:prstGeom prst="rect">
                <a:avLst/>
              </a:prstGeom>
              <a:blipFill rotWithShape="0">
                <a:blip r:embed="rId3"/>
                <a:stretch>
                  <a:fillRect t="-8602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87583"/>
            <a:ext cx="4305300" cy="927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383183"/>
            <a:ext cx="4343400" cy="95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304799" y="1763747"/>
                <a:ext cx="5334000" cy="859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99" y="1763747"/>
                <a:ext cx="5334000" cy="859402"/>
              </a:xfrm>
              <a:prstGeom prst="rect">
                <a:avLst/>
              </a:prstGeom>
              <a:blipFill rotWithShape="0">
                <a:blip r:embed="rId4"/>
                <a:stretch>
                  <a:fillRect t="-496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274319" y="5410200"/>
                <a:ext cx="5334000" cy="56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19" y="5410200"/>
                <a:ext cx="5334000" cy="567784"/>
              </a:xfrm>
              <a:prstGeom prst="rect">
                <a:avLst/>
              </a:prstGeom>
              <a:blipFill rotWithShape="0">
                <a:blip r:embed="rId5"/>
                <a:stretch>
                  <a:fillRect t="-8602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04018"/>
              </p:ext>
            </p:extLst>
          </p:nvPr>
        </p:nvGraphicFramePr>
        <p:xfrm>
          <a:off x="2743199" y="3142783"/>
          <a:ext cx="636270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42"/>
                <a:gridCol w="835104"/>
                <a:gridCol w="1039655"/>
                <a:gridCol w="1187291"/>
                <a:gridCol w="715804"/>
                <a:gridCol w="954405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 &gt; 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2.69E12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2.96E12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1828800" y="3886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05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Fail to reject</a:t>
            </a:r>
            <a:r>
              <a:rPr lang="is-IS" sz="2000" dirty="0" smtClean="0"/>
              <a:t>… What does that mean?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61405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700" dirty="0" smtClean="0"/>
          </a:p>
          <a:p>
            <a:r>
              <a:rPr lang="en-US" sz="1700" dirty="0" smtClean="0"/>
              <a:t>(This discussion is from Chapter 10.2.4. We </a:t>
            </a:r>
            <a:r>
              <a:rPr lang="en-US" sz="1700" dirty="0"/>
              <a:t>will return </a:t>
            </a:r>
            <a:r>
              <a:rPr lang="en-US" sz="1700" dirty="0" smtClean="0"/>
              <a:t>to this again in Chapter 12 when we discuss model selection)</a:t>
            </a:r>
            <a:endParaRPr lang="en-US" sz="17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03400"/>
            <a:ext cx="5730241" cy="2408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4321678"/>
            <a:ext cx="5715000" cy="681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34644" y="3541823"/>
                <a:ext cx="3509356" cy="844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=$336342.84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44" y="3541823"/>
                <a:ext cx="3509356" cy="844783"/>
              </a:xfrm>
              <a:prstGeom prst="rect">
                <a:avLst/>
              </a:prstGeom>
              <a:blipFill rotWithShape="0">
                <a:blip r:embed="rId4"/>
                <a:stretch>
                  <a:fillRect t="-5036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1202" y="4578413"/>
            <a:ext cx="338882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sz="2000" dirty="0" smtClean="0">
                <a:solidFill>
                  <a:schemeClr val="tx1"/>
                </a:solidFill>
              </a:rPr>
              <a:t>The confidence limits we choose again depends on the scientific question.. </a:t>
            </a:r>
            <a:endParaRPr lang="en-US" sz="2000" dirty="0"/>
          </a:p>
          <a:p>
            <a:pPr/>
            <a:r>
              <a:rPr lang="en-US" sz="1600" dirty="0"/>
              <a:t>(details in </a:t>
            </a:r>
            <a:r>
              <a:rPr lang="en-US" sz="1600" dirty="0" smtClean="0"/>
              <a:t>7b_linearRegressionDarren)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For Groups of Explanatory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Sums of Squares F-Test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comparing the “reduced” model: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with a “full” model that interacts each of the main effects with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want to test for the suitability of the more complex model, we need to test the hypothesis: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default t-tests do not address this hypothesis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2958" y="2133600"/>
                <a:ext cx="8016242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133600"/>
                <a:ext cx="8016242" cy="645498"/>
              </a:xfrm>
              <a:prstGeom prst="rect">
                <a:avLst/>
              </a:prstGeom>
              <a:blipFill rotWithShape="0"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2958" y="3093090"/>
                <a:ext cx="71780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𝑓𝑡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093090"/>
                <a:ext cx="717804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55" b="-48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5337" y="4648200"/>
                <a:ext cx="3596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0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At least one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7" y="4648200"/>
                <a:ext cx="3596642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Sums of Squares </a:t>
            </a:r>
            <a:r>
              <a:rPr lang="en-US" dirty="0" smtClean="0"/>
              <a:t>F-Test: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010126"/>
            <a:ext cx="3352800" cy="78577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(</a:t>
            </a:r>
            <a:r>
              <a:rPr lang="en-US" sz="1400" dirty="0"/>
              <a:t>see </a:t>
            </a:r>
            <a:r>
              <a:rPr lang="en-US" sz="1400" dirty="0" smtClean="0"/>
              <a:t>lecture notes: 5c_ESSforSpock for a discussion of extra sums of squares tests for ANOVA and Chapter 10.3 in the book)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4401" y="2971800"/>
                <a:ext cx="3596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0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At least one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1" y="2971800"/>
                <a:ext cx="3596642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102600" cy="82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2368"/>
            <a:ext cx="8051800" cy="965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514600" y="2464440"/>
            <a:ext cx="2209800" cy="70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19500" y="3392737"/>
            <a:ext cx="1104900" cy="6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01" y="4558399"/>
            <a:ext cx="41529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01" y="2327131"/>
            <a:ext cx="4152900" cy="863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5638800"/>
            <a:ext cx="965200" cy="50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5600"/>
            <a:ext cx="6019800" cy="86268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6024604" y="5891183"/>
            <a:ext cx="543387" cy="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01198" y="2892953"/>
            <a:ext cx="4793896" cy="263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43200" y="5144463"/>
            <a:ext cx="3824791" cy="37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7506616" y="5474052"/>
            <a:ext cx="1637384" cy="78577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</a:t>
            </a:r>
            <a:r>
              <a:rPr lang="is-IS" sz="1600" dirty="0" smtClean="0"/>
              <a:t>-value = 0.0437</a:t>
            </a:r>
          </a:p>
          <a:p>
            <a:r>
              <a:rPr lang="is-IS" sz="1400" dirty="0" smtClean="0"/>
              <a:t>What does this mean?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55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Sums of Squares F-Test: </a:t>
            </a:r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/>
              <a:t>two </a:t>
            </a:r>
            <a:r>
              <a:rPr lang="en-US" dirty="0" smtClean="0"/>
              <a:t>special cases of note: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Testing a single coefficient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Testing the fit of a model to the intercept-only model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cover each of these in the next slides..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</a:t>
            </a:r>
            <a:r>
              <a:rPr lang="en-US" dirty="0" smtClean="0"/>
              <a:t>Single </a:t>
            </a:r>
            <a:r>
              <a:rPr lang="en-US" dirty="0"/>
              <a:t>C</a:t>
            </a:r>
            <a:r>
              <a:rPr lang="en-US" dirty="0" smtClean="0"/>
              <a:t>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“reduced” model: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the “full” model that adds an interaction of </a:t>
            </a:r>
            <a:r>
              <a:rPr lang="en-US" dirty="0" err="1" smtClean="0"/>
              <a:t>nBaths</a:t>
            </a:r>
            <a:r>
              <a:rPr lang="en-US" dirty="0" smtClean="0"/>
              <a:t> and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reduces to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2958" y="2173902"/>
                <a:ext cx="6797041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𝑓𝑡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𝑧𝑖𝑝𝑐𝑜𝑑𝑒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𝑛𝐵𝑒𝑑𝑟𝑜𝑜𝑚𝑠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𝑛𝐵𝑎𝑡h𝑠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2173902"/>
                <a:ext cx="6797041" cy="645498"/>
              </a:xfrm>
              <a:prstGeom prst="rect">
                <a:avLst/>
              </a:prstGeom>
              <a:blipFill rotWithShape="0">
                <a:blip r:embed="rId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958" y="4532535"/>
                <a:ext cx="1981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532535"/>
                <a:ext cx="198120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30480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𝑓𝑡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0"/>
                <a:ext cx="81534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13208" b="-6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" y="5334000"/>
            <a:ext cx="7676480" cy="632901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20" y="3919210"/>
            <a:ext cx="4831034" cy="164396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981200" y="4800600"/>
            <a:ext cx="3596921" cy="76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91200" y="5338296"/>
            <a:ext cx="1752600" cy="2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6012301"/>
            <a:ext cx="8763000" cy="54529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(Exercise: Convince yourself you get the same answer as an extra sums of squares F-test)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F</a:t>
            </a:r>
            <a:r>
              <a:rPr lang="en-US" dirty="0" smtClean="0"/>
              <a:t>it </a:t>
            </a:r>
            <a:r>
              <a:rPr lang="en-US" dirty="0"/>
              <a:t>of a </a:t>
            </a:r>
            <a:r>
              <a:rPr lang="en-US" dirty="0" smtClean="0"/>
              <a:t>Model </a:t>
            </a:r>
            <a:r>
              <a:rPr lang="en-US" dirty="0"/>
              <a:t>to the </a:t>
            </a:r>
            <a:r>
              <a:rPr lang="en-US" dirty="0" smtClean="0"/>
              <a:t>Intercept-only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PROC GLM output provides this test: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Exercise: Convince yourself that this output corresponds to an extra sums of squares test for the considered model vs. the “reduced”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" y="2554008"/>
            <a:ext cx="81026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11" y="3128539"/>
            <a:ext cx="4152900" cy="86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730" y="4887973"/>
                <a:ext cx="67970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𝑠𝑎𝑙𝑒𝑃𝑟𝑖𝑐𝑒</m:t>
                          </m:r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𝑧𝑖𝑝𝑐𝑜𝑑𝑒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𝑛𝐵𝑒𝑑𝑟𝑜𝑜𝑚𝑠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𝑛𝐵𝑎𝑡h𝑠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0" y="4887973"/>
                <a:ext cx="679704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Some Scientific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026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It is very important to do statistics from the perspective of a scientist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means always keeping in mind the scientific question(s) of interest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What are some scientific questions of interest for the housing data?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Suppose instead of trying to infer the relationship between aspects of a house and its sales price, we want to get a prediction of the sales price.</a:t>
            </a: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A survey of housing data + multiple regression could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13922</TotalTime>
  <Words>703</Words>
  <Application>Microsoft Macintosh PowerPoint</Application>
  <PresentationFormat>On-screen Show (4:3)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_5371darrenPPtheme</vt:lpstr>
      <vt:lpstr>Multiple Regression: A Model for the Mean</vt:lpstr>
      <vt:lpstr>Testing For Groups of Explanatory Variables</vt:lpstr>
      <vt:lpstr>Extra Sums of Squares F-Test</vt:lpstr>
      <vt:lpstr>Extra Sums of Squares F-Test: General Case</vt:lpstr>
      <vt:lpstr>Extra Sums of Squares F-Test: Special Cases</vt:lpstr>
      <vt:lpstr>Testing a Single Coefficient</vt:lpstr>
      <vt:lpstr>Testing the Fit of a Model to the Intercept-only Model</vt:lpstr>
      <vt:lpstr>Making Predictions</vt:lpstr>
      <vt:lpstr>Returning to Some Scientific Questions</vt:lpstr>
      <vt:lpstr>Prediction</vt:lpstr>
      <vt:lpstr>Prediction</vt:lpstr>
      <vt:lpstr>Returning to: Including “Wrong” Explanatory Variables</vt:lpstr>
      <vt:lpstr>Making Predictions</vt:lpstr>
      <vt:lpstr>Making Predictions</vt:lpstr>
      <vt:lpstr>Making Predictions</vt:lpstr>
      <vt:lpstr>Making Predictions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140</cp:revision>
  <dcterms:created xsi:type="dcterms:W3CDTF">2015-01-29T08:52:07Z</dcterms:created>
  <dcterms:modified xsi:type="dcterms:W3CDTF">2018-01-24T22:55:57Z</dcterms:modified>
</cp:coreProperties>
</file>