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1" r:id="rId2"/>
    <p:sldId id="272" r:id="rId3"/>
    <p:sldId id="288" r:id="rId4"/>
    <p:sldId id="303" r:id="rId5"/>
    <p:sldId id="276" r:id="rId6"/>
    <p:sldId id="279" r:id="rId7"/>
    <p:sldId id="290" r:id="rId8"/>
    <p:sldId id="280" r:id="rId9"/>
    <p:sldId id="282" r:id="rId10"/>
    <p:sldId id="283" r:id="rId11"/>
    <p:sldId id="281" r:id="rId12"/>
    <p:sldId id="284" r:id="rId13"/>
    <p:sldId id="285" r:id="rId14"/>
    <p:sldId id="289" r:id="rId15"/>
    <p:sldId id="287" r:id="rId16"/>
    <p:sldId id="286" r:id="rId17"/>
    <p:sldId id="274" r:id="rId18"/>
    <p:sldId id="278" r:id="rId19"/>
    <p:sldId id="291" r:id="rId20"/>
    <p:sldId id="294" r:id="rId21"/>
    <p:sldId id="295" r:id="rId22"/>
    <p:sldId id="293" r:id="rId23"/>
    <p:sldId id="304" r:id="rId24"/>
    <p:sldId id="305" r:id="rId25"/>
    <p:sldId id="306" r:id="rId26"/>
    <p:sldId id="296" r:id="rId27"/>
    <p:sldId id="297" r:id="rId28"/>
    <p:sldId id="298" r:id="rId29"/>
    <p:sldId id="299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8"/>
    <p:restoredTop sz="92455"/>
  </p:normalViewPr>
  <p:slideViewPr>
    <p:cSldViewPr>
      <p:cViewPr>
        <p:scale>
          <a:sx n="84" d="100"/>
          <a:sy n="84" d="100"/>
        </p:scale>
        <p:origin x="15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Multi-way ANOVA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Concepts from Experimental design</a:t>
            </a:r>
          </a:p>
          <a:p>
            <a:r>
              <a:rPr lang="en-US" dirty="0" smtClean="0"/>
              <a:t>Notation for Two-way </a:t>
            </a:r>
            <a:r>
              <a:rPr lang="en-US" dirty="0" err="1" smtClean="0"/>
              <a:t>Anova</a:t>
            </a:r>
            <a:endParaRPr lang="en-US" dirty="0" smtClean="0"/>
          </a:p>
          <a:p>
            <a:r>
              <a:rPr lang="en-US" dirty="0" smtClean="0"/>
              <a:t>Profile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Unit: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pollution 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</a:t>
            </a:r>
            <a:r>
              <a:rPr lang="en-US" dirty="0" smtClean="0"/>
              <a:t>with 10 fish</a:t>
            </a:r>
          </a:p>
          <a:p>
            <a:pPr>
              <a:buFont typeface="Arial" charset="0"/>
              <a:buChar char="•"/>
            </a:pPr>
            <a:r>
              <a:rPr lang="en-US" dirty="0"/>
              <a:t> Randomly assign a water treatment (polluted vs. control) to the aquariums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days.  Catch </a:t>
            </a:r>
            <a:r>
              <a:rPr lang="en-US" dirty="0"/>
              <a:t>2</a:t>
            </a:r>
            <a:r>
              <a:rPr lang="en-US" dirty="0" smtClean="0"/>
              <a:t> fish </a:t>
            </a:r>
            <a:r>
              <a:rPr lang="en-US" dirty="0"/>
              <a:t>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is the experimental unit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Is there replication?</a:t>
            </a:r>
          </a:p>
          <a:p>
            <a:pPr marL="0" indent="0">
              <a:buNone/>
            </a:pPr>
            <a:r>
              <a:rPr lang="en-US" dirty="0" smtClean="0"/>
              <a:t>(A two-factor design (aquarium and treatment), we will call it </a:t>
            </a:r>
            <a:r>
              <a:rPr lang="en-US" dirty="0"/>
              <a:t>a </a:t>
            </a:r>
            <a:r>
              <a:rPr lang="en-US" dirty="0" smtClean="0"/>
              <a:t>2-way </a:t>
            </a:r>
            <a:r>
              <a:rPr lang="en-US" dirty="0"/>
              <a:t>ANOVA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614052"/>
          </a:xfrm>
        </p:spPr>
        <p:txBody>
          <a:bodyPr>
            <a:normAutofit/>
          </a:bodyPr>
          <a:lstStyle/>
          <a:p>
            <a:r>
              <a:rPr lang="en-US" b="1" dirty="0"/>
              <a:t>Heuristic Definition</a:t>
            </a:r>
            <a:r>
              <a:rPr lang="en-US" b="1" dirty="0" smtClean="0"/>
              <a:t>: </a:t>
            </a:r>
            <a:r>
              <a:rPr lang="en-US" dirty="0" smtClean="0"/>
              <a:t>“</a:t>
            </a:r>
            <a:r>
              <a:rPr lang="en-US" dirty="0"/>
              <a:t>Remove sources of variation or confounding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Sometimes experimental units come in “groups” that are similar, but this grouping structure isn’t of direct interest.</a:t>
            </a:r>
          </a:p>
          <a:p>
            <a:r>
              <a:rPr lang="en-US" b="1" dirty="0" smtClean="0"/>
              <a:t>Formal Definition: </a:t>
            </a:r>
            <a:r>
              <a:rPr lang="en-US" dirty="0" smtClean="0"/>
              <a:t>The inclusion of this “group” structure via an explanatory variable is referred to as a </a:t>
            </a:r>
            <a:r>
              <a:rPr lang="en-US" b="1" u="sng" cap="small" dirty="0" smtClean="0">
                <a:solidFill>
                  <a:srgbClr val="FF0000"/>
                </a:solidFill>
              </a:rPr>
              <a:t>block</a:t>
            </a:r>
            <a:endParaRPr lang="en-US" dirty="0" smtClean="0"/>
          </a:p>
          <a:p>
            <a:r>
              <a:rPr lang="en-US" b="1" dirty="0" smtClean="0"/>
              <a:t>Example:</a:t>
            </a:r>
            <a:r>
              <a:rPr lang="en-US" dirty="0" smtClean="0"/>
              <a:t> We have a field of plots for experimenting between two species of corn.  The field is broken up into 8 plots, but due to a slight slope in the field, 4 of the plots are “up slope” and 4 of the plots are “down slope”.  This up vs. down slope factor would be a blocking explanatory variable</a:t>
            </a:r>
          </a:p>
          <a:p>
            <a:r>
              <a:rPr lang="en-US" b="1" dirty="0"/>
              <a:t>Example:</a:t>
            </a:r>
            <a:r>
              <a:rPr lang="en-US" dirty="0"/>
              <a:t> We </a:t>
            </a:r>
            <a:r>
              <a:rPr lang="en-US" dirty="0" smtClean="0"/>
              <a:t>are testing for two ads on a website. Sometimes people view the website with Chrome, Safari, Firefox, Internet Explorer, or other.  This browser variable would be a blocking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Split-plot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10548"/>
                <a:ext cx="7543801" cy="46140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Heuristic Definition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“</a:t>
                </a:r>
                <a:r>
                  <a:rPr lang="en-US" dirty="0"/>
                  <a:t>Due to practical constraints, different factors can have </a:t>
                </a:r>
                <a:r>
                  <a:rPr lang="en-US" dirty="0" smtClean="0"/>
                  <a:t>different experimental </a:t>
                </a:r>
                <a:r>
                  <a:rPr lang="en-US" dirty="0"/>
                  <a:t>units”</a:t>
                </a:r>
              </a:p>
              <a:p>
                <a:r>
                  <a:rPr lang="en-US" dirty="0" smtClean="0"/>
                  <a:t>Suppose there are two or more factors</a:t>
                </a:r>
              </a:p>
              <a:p>
                <a:r>
                  <a:rPr lang="en-US" b="1" dirty="0"/>
                  <a:t>Formal Definition: </a:t>
                </a:r>
                <a:r>
                  <a:rPr lang="en-US" dirty="0" smtClean="0"/>
                  <a:t>A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split-plot</a:t>
                </a:r>
                <a:r>
                  <a:rPr lang="en-US" dirty="0"/>
                  <a:t> </a:t>
                </a:r>
                <a:r>
                  <a:rPr lang="en-US" dirty="0" smtClean="0"/>
                  <a:t>design is when the experimental unit is different for different explanatory variables</a:t>
                </a:r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:r>
                  <a:rPr lang="en-US" dirty="0"/>
                  <a:t>We have a field of </a:t>
                </a:r>
                <a:r>
                  <a:rPr lang="en-US" dirty="0" smtClean="0"/>
                  <a:t>8 plots allocated for testing two different species </a:t>
                </a:r>
                <a:r>
                  <a:rPr lang="en-US" dirty="0"/>
                  <a:t>of corn.  </a:t>
                </a:r>
                <a:r>
                  <a:rPr lang="en-US" dirty="0" smtClean="0"/>
                  <a:t>Irrigation timing has an affect that we would like to control for.  We have to irrigate groups of 4 plots at the same time and assign treatments to an entire plot</a:t>
                </a:r>
              </a:p>
              <a:p>
                <a:r>
                  <a:rPr lang="en-US" dirty="0" smtClean="0"/>
                  <a:t>So we have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irrigation,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treatment</a:t>
                </a:r>
                <a:endParaRPr lang="en-US" dirty="0"/>
              </a:p>
              <a:p>
                <a:r>
                  <a:rPr lang="en-US" dirty="0" smtClean="0"/>
                  <a:t>What are the experiment units?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irrigation: group of 4 plots (known as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whole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plot</a:t>
                </a:r>
                <a:r>
                  <a:rPr lang="en-US" dirty="0" smtClean="0"/>
                  <a:t>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treatment: individual plot (known as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split plot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10548"/>
                <a:ext cx="7543801" cy="4614052"/>
              </a:xfrm>
              <a:blipFill rotWithShape="0">
                <a:blip r:embed="rId2"/>
                <a:stretch>
                  <a:fillRect l="-1939" t="-1982" r="-565" b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 </a:t>
            </a:r>
            <a:r>
              <a:rPr lang="en-US" dirty="0"/>
              <a:t> </a:t>
            </a:r>
            <a:r>
              <a:rPr lang="en-US" dirty="0" smtClean="0"/>
              <a:t>Examine the relationship between polluted and fish lesions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with 5</a:t>
            </a:r>
            <a:r>
              <a:rPr lang="en-US" dirty="0" smtClean="0"/>
              <a:t> fish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 and count </a:t>
            </a:r>
            <a:r>
              <a:rPr lang="en-US" dirty="0"/>
              <a:t>the number of </a:t>
            </a:r>
            <a:r>
              <a:rPr lang="en-US" dirty="0" smtClean="0"/>
              <a:t>lesions per fish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up an experimental design given there is a single heater on one side of the room and answer: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are </a:t>
            </a:r>
            <a:r>
              <a:rPr lang="en-US" dirty="0"/>
              <a:t>the </a:t>
            </a:r>
            <a:r>
              <a:rPr lang="en-US" dirty="0" smtClean="0"/>
              <a:t>explanatory variables?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are the experimental units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are the blocking variables?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Is this a split-plot design? If so, what is the whole plot and split plot?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vs. Nested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478866"/>
          </a:xfrm>
        </p:spPr>
        <p:txBody>
          <a:bodyPr>
            <a:normAutofit/>
          </a:bodyPr>
          <a:lstStyle/>
          <a:p>
            <a:r>
              <a:rPr lang="en-US" b="1" dirty="0"/>
              <a:t>Heuristic Definition</a:t>
            </a:r>
            <a:r>
              <a:rPr lang="en-US" b="1" dirty="0" smtClean="0"/>
              <a:t>: </a:t>
            </a:r>
            <a:r>
              <a:rPr lang="en-US" dirty="0" smtClean="0"/>
              <a:t>“</a:t>
            </a:r>
            <a:r>
              <a:rPr lang="en-US" dirty="0"/>
              <a:t>Crossed is all combinations, nested is more limited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Are explanatory variables </a:t>
            </a:r>
            <a:r>
              <a:rPr lang="en-US" b="1" u="sng" cap="small" dirty="0">
                <a:solidFill>
                  <a:srgbClr val="FF0000"/>
                </a:solidFill>
              </a:rPr>
              <a:t>crossed</a:t>
            </a:r>
            <a:r>
              <a:rPr lang="en-US" dirty="0"/>
              <a:t> or </a:t>
            </a:r>
            <a:r>
              <a:rPr lang="en-US" b="1" u="sng" cap="small" dirty="0">
                <a:solidFill>
                  <a:srgbClr val="FF0000"/>
                </a:solidFill>
              </a:rPr>
              <a:t>nested</a:t>
            </a:r>
            <a:r>
              <a:rPr lang="en-US" dirty="0"/>
              <a:t>?</a:t>
            </a:r>
          </a:p>
          <a:p>
            <a:endParaRPr lang="en-US" b="1" dirty="0" smtClean="0"/>
          </a:p>
          <a:p>
            <a:r>
              <a:rPr lang="en-US" b="1" dirty="0" smtClean="0"/>
              <a:t>Formal </a:t>
            </a:r>
            <a:r>
              <a:rPr lang="en-US" b="1" dirty="0"/>
              <a:t>Definition: </a:t>
            </a:r>
            <a:r>
              <a:rPr lang="en-US" dirty="0" smtClean="0"/>
              <a:t>If the levels of one of the factors occur at all of the levels of the other factors, then they are </a:t>
            </a:r>
            <a:r>
              <a:rPr lang="en-US" b="1" u="sng" cap="small" dirty="0" smtClean="0">
                <a:solidFill>
                  <a:srgbClr val="FF0000"/>
                </a:solidFill>
              </a:rPr>
              <a:t>crossed </a:t>
            </a:r>
            <a:r>
              <a:rPr lang="en-US" dirty="0" smtClean="0"/>
              <a:t>(sometimes referred to as </a:t>
            </a:r>
            <a:r>
              <a:rPr lang="en-US" b="1" u="sng" cap="small" dirty="0" smtClean="0">
                <a:solidFill>
                  <a:srgbClr val="FF0000"/>
                </a:solidFill>
              </a:rPr>
              <a:t>factorial</a:t>
            </a:r>
            <a:r>
              <a:rPr lang="en-US" dirty="0"/>
              <a:t> </a:t>
            </a:r>
            <a:r>
              <a:rPr lang="en-US" dirty="0" smtClean="0"/>
              <a:t>design).  </a:t>
            </a:r>
            <a:endParaRPr lang="en-US" dirty="0" smtClean="0"/>
          </a:p>
          <a:p>
            <a:r>
              <a:rPr lang="en-US" dirty="0" smtClean="0"/>
              <a:t>A factor </a:t>
            </a:r>
            <a:r>
              <a:rPr lang="en-US" dirty="0" smtClean="0"/>
              <a:t>B is </a:t>
            </a:r>
            <a:r>
              <a:rPr lang="en-US" b="1" u="sng" cap="small" dirty="0" smtClean="0">
                <a:solidFill>
                  <a:srgbClr val="FF0000"/>
                </a:solidFill>
              </a:rPr>
              <a:t>nested</a:t>
            </a:r>
            <a:r>
              <a:rPr lang="en-US" dirty="0"/>
              <a:t> </a:t>
            </a:r>
            <a:r>
              <a:rPr lang="en-US" dirty="0" smtClean="0"/>
              <a:t>in a factor A if each level of B occurs in only one level of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vs. Nested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676400"/>
            <a:ext cx="7543801" cy="4631266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“</a:t>
            </a:r>
            <a:r>
              <a:rPr lang="en-US" sz="1800" dirty="0"/>
              <a:t>A factor B is </a:t>
            </a:r>
            <a:r>
              <a:rPr lang="en-US" sz="1800" b="1" u="sng" cap="small" dirty="0">
                <a:solidFill>
                  <a:srgbClr val="FF0000"/>
                </a:solidFill>
              </a:rPr>
              <a:t>nested</a:t>
            </a:r>
            <a:r>
              <a:rPr lang="en-US" sz="1800" dirty="0"/>
              <a:t> in a factor A if each level of B occurs in only one level of </a:t>
            </a:r>
            <a:r>
              <a:rPr lang="en-US" sz="1800" dirty="0" smtClean="0"/>
              <a:t>A</a:t>
            </a:r>
            <a:r>
              <a:rPr lang="en-US" sz="1900" dirty="0" smtClean="0"/>
              <a:t>”</a:t>
            </a:r>
            <a:endParaRPr lang="en-US" sz="1900" b="1" dirty="0" smtClean="0"/>
          </a:p>
          <a:p>
            <a:r>
              <a:rPr lang="en-US" sz="1900" b="1" dirty="0" smtClean="0"/>
              <a:t>Example</a:t>
            </a:r>
            <a:r>
              <a:rPr lang="en-US" sz="1900" b="1" dirty="0"/>
              <a:t>:</a:t>
            </a:r>
            <a:r>
              <a:rPr lang="en-US" sz="1900" dirty="0"/>
              <a:t> </a:t>
            </a:r>
            <a:r>
              <a:rPr lang="en-US" sz="1900" dirty="0" smtClean="0"/>
              <a:t>Two </a:t>
            </a:r>
            <a:r>
              <a:rPr lang="en-US" sz="1900" dirty="0"/>
              <a:t>levels of a treatment correspond to a hormone therapy involving estrogen.</a:t>
            </a:r>
          </a:p>
          <a:p>
            <a:r>
              <a:rPr lang="en-US" sz="1900" dirty="0"/>
              <a:t>Due to differences in genders, standards of care demand different amounts of estrogen are administered to females than males.  </a:t>
            </a:r>
          </a:p>
          <a:p>
            <a:r>
              <a:rPr lang="en-US" sz="1900" dirty="0"/>
              <a:t>In this case the treatment is nested in </a:t>
            </a:r>
            <a:r>
              <a:rPr lang="en-US" sz="1900" dirty="0" smtClean="0"/>
              <a:t>gender</a:t>
            </a:r>
            <a:r>
              <a:rPr lang="en-US" sz="1900" dirty="0"/>
              <a:t> </a:t>
            </a:r>
            <a:r>
              <a:rPr lang="en-US" sz="1900" dirty="0" smtClean="0"/>
              <a:t>(in this case, gender is also nested in treatment, though it is more sensible the other way)</a:t>
            </a:r>
            <a:endParaRPr lang="en-US" sz="1900" b="1" dirty="0" smtClean="0"/>
          </a:p>
          <a:p>
            <a:r>
              <a:rPr lang="en-US" sz="1900" b="1" dirty="0" smtClean="0"/>
              <a:t>Example:</a:t>
            </a:r>
            <a:r>
              <a:rPr lang="en-US" sz="1900" dirty="0" smtClean="0"/>
              <a:t> I have 4 fertilizers and 2 plant species.  I apply all 4 fertilizers to both plant species</a:t>
            </a:r>
          </a:p>
          <a:p>
            <a:r>
              <a:rPr lang="en-US" sz="1900" dirty="0"/>
              <a:t>In this case the </a:t>
            </a:r>
            <a:r>
              <a:rPr lang="en-US" sz="1900" dirty="0" smtClean="0"/>
              <a:t>these factors are crossed.</a:t>
            </a:r>
          </a:p>
          <a:p>
            <a:r>
              <a:rPr lang="en-US" sz="1900" b="1" dirty="0" smtClean="0"/>
              <a:t>Example:</a:t>
            </a:r>
            <a:r>
              <a:rPr lang="en-US" sz="1900" dirty="0" smtClean="0"/>
              <a:t> I have 4 fertilizers and 2 plant species.  I apply 2 fertilizers to one species and I apply the other 2 fertilizers to the other species</a:t>
            </a:r>
          </a:p>
          <a:p>
            <a:r>
              <a:rPr lang="en-US" sz="1900" dirty="0"/>
              <a:t>In this case the </a:t>
            </a:r>
            <a:r>
              <a:rPr lang="en-US" sz="1900" dirty="0" smtClean="0"/>
              <a:t>fertilizer is nested in species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2960" y="1676400"/>
                <a:ext cx="8438207" cy="4274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or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1600" dirty="0" smtClean="0"/>
                  <a:t>(Often called the ANOVA model due to the overall mean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1600" dirty="0" smtClean="0"/>
                  <a:t> and each group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being included)</a:t>
                </a:r>
              </a:p>
              <a:p>
                <a:r>
                  <a:rPr lang="en-US" sz="2000" smtClean="0"/>
                  <a:t>or</a:t>
                </a:r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2000" dirty="0" smtClean="0"/>
                  <a:t>Or even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𝐹𝑎𝑐𝑡𝑜𝑟</m:t>
                          </m:r>
                        </m:e>
                      </m:d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𝐹𝑎𝑐𝑡𝑜𝑟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Where,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observations in group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~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and are independent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676400"/>
                <a:ext cx="8438207" cy="4274503"/>
              </a:xfrm>
              <a:prstGeom prst="rect">
                <a:avLst/>
              </a:prstGeom>
              <a:blipFill rotWithShape="0">
                <a:blip r:embed="rId2"/>
                <a:stretch>
                  <a:fillRect l="-723" t="-428" b="-7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matter the number of levels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in one-way ANOVA there was only one categorical explanatory variable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r>
                  <a:rPr lang="en-US" dirty="0" smtClean="0"/>
                  <a:t>Let’s generalize this to having two explanatory variables: A and B</a:t>
                </a:r>
                <a:endParaRPr lang="en-US" dirty="0"/>
              </a:p>
              <a:p>
                <a:r>
                  <a:rPr lang="en-US" dirty="0" smtClean="0"/>
                  <a:t>The notation is a bit more cumbersome: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interaction (non additive) model is written as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A, B} = </a:t>
                </a:r>
                <a:r>
                  <a:rPr lang="en-US" dirty="0"/>
                  <a:t> </a:t>
                </a:r>
                <a:r>
                  <a:rPr lang="en-US" dirty="0" smtClean="0"/>
                  <a:t>A + B + A*B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additive (non interaction) model is written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A,B} </a:t>
                </a:r>
                <a:r>
                  <a:rPr lang="en-US" dirty="0"/>
                  <a:t>=  </a:t>
                </a:r>
                <a:r>
                  <a:rPr lang="en-US" dirty="0" smtClean="0"/>
                  <a:t>A + B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are the number of levels of the first and second factor, respectively</a:t>
                </a:r>
              </a:p>
              <a:p>
                <a:r>
                  <a:rPr lang="en-US" sz="1700" dirty="0" smtClean="0"/>
                  <a:t>(</a:t>
                </a:r>
                <a:r>
                  <a:rPr lang="en-US" sz="1700" dirty="0"/>
                  <a:t>This is a special case of a multiple regression with two explanatory variables that </a:t>
                </a:r>
                <a:r>
                  <a:rPr lang="en-US" sz="17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7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en-US" sz="1700" dirty="0" smtClean="0"/>
                  <a:t> values, respectively)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  <a:blipFill rotWithShape="0">
                <a:blip r:embed="rId2"/>
                <a:stretch>
                  <a:fillRect l="-1883" t="-2078" b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aquarium/pollution example:</a:t>
            </a:r>
          </a:p>
          <a:p>
            <a:r>
              <a:rPr lang="en-US" dirty="0" smtClean="0"/>
              <a:t>Suppose we have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3 different treatments: no, low, and high pollution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Each treatment is applied to 4 aquariums</a:t>
            </a:r>
          </a:p>
          <a:p>
            <a:pPr>
              <a:buFont typeface="Arial" charset="0"/>
              <a:buChar char="•"/>
            </a:pPr>
            <a:r>
              <a:rPr lang="en-US" dirty="0"/>
              <a:t> Each aquarium has 1 fish (so fish is the experiment unit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(here, increasing fish directly affects the </a:t>
            </a:r>
            <a:r>
              <a:rPr lang="en-US" dirty="0" err="1" smtClean="0"/>
              <a:t>df</a:t>
            </a:r>
            <a:r>
              <a:rPr lang="en-US" dirty="0" smtClean="0"/>
              <a:t> of the relevant test)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30337"/>
                  </p:ext>
                </p:extLst>
              </p:nvPr>
            </p:nvGraphicFramePr>
            <p:xfrm>
              <a:off x="76200" y="4674567"/>
              <a:ext cx="9067800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55"/>
                    <a:gridCol w="982345"/>
                    <a:gridCol w="1284605"/>
                    <a:gridCol w="1511300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Pollution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SS(pollution)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MS(pollution)/MS(error)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12−3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SS(error)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12−1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30337"/>
                  </p:ext>
                </p:extLst>
              </p:nvPr>
            </p:nvGraphicFramePr>
            <p:xfrm>
              <a:off x="76200" y="4674567"/>
              <a:ext cx="9067800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55"/>
                    <a:gridCol w="982345"/>
                    <a:gridCol w="1284605"/>
                    <a:gridCol w="1511300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Pollution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103636" r="-619255" b="-2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SS(pollution)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MS(pollution)/MS(error)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200000" r="-619255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SS(error)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247059" r="-6192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78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statistical methods can be viewed as special cases of more general methods</a:t>
            </a:r>
          </a:p>
          <a:p>
            <a:r>
              <a:rPr lang="en-US" dirty="0" smtClean="0"/>
              <a:t>Multi-way ANOVA is a prime example, where it can be phrased as a multiple regression with categorical explanatory variables </a:t>
            </a:r>
          </a:p>
          <a:p>
            <a:r>
              <a:rPr lang="en-US" dirty="0"/>
              <a:t>(a categorical explanatory variable is sometimes called a </a:t>
            </a:r>
            <a:r>
              <a:rPr lang="en-US" b="1" u="sng" cap="small" dirty="0">
                <a:solidFill>
                  <a:srgbClr val="FF0000"/>
                </a:solidFill>
              </a:rPr>
              <a:t>factor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smtClean="0"/>
              <a:t>(Can </a:t>
            </a:r>
            <a:r>
              <a:rPr lang="en-US" sz="2000" dirty="0"/>
              <a:t>you think of any </a:t>
            </a:r>
            <a:r>
              <a:rPr lang="en-US" sz="2000" dirty="0" smtClean="0"/>
              <a:t>other examples of special cases of more general methods?)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Reasons for considering the special case: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Assumptions are easier to check/more relevant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Relationship from science to statistics is easier to see/explain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Usually more straightforward to get more nuanced information</a:t>
            </a:r>
          </a:p>
          <a:p>
            <a:pPr marL="0" indent="0" algn="ctr">
              <a:buNone/>
            </a:pPr>
            <a:r>
              <a:rPr lang="en-US" dirty="0" smtClean="0"/>
              <a:t>(In particular: decomposition into different sums of squares)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Crossed or Factorial </a:t>
            </a:r>
            <a:r>
              <a:rPr lang="en-US" dirty="0" smtClean="0"/>
              <a:t>Design: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en-US" dirty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= 2</a:t>
                </a:r>
                <a:r>
                  <a:rPr lang="en-US" dirty="0" smtClean="0"/>
                  <a:t>))</a:t>
                </a:r>
              </a:p>
              <a:p>
                <a:endParaRPr lang="en-US" dirty="0" smtClean="0"/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/>
                  <a:t> We repeat the experiment 5 times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/>
                  <a:t> The response is the total dried weight of a plant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dirty="0"/>
                  <a:t> We want to look at all combinations of fertilizer and plant, and allow for the fertilizer to have a different effect for different species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is-I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interaction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  <a:blipFill rotWithShape="0">
                <a:blip r:embed="rId2"/>
                <a:stretch>
                  <a:fillRect l="-1883" t="-831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or Factorial Design: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 smtClean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2)</a:t>
                </a:r>
                <a:r>
                  <a:rPr lang="en-US" dirty="0" smtClean="0"/>
                  <a:t>)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The interaction model would be: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A, B} =  A + B + A*B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  <a:blipFill rotWithShape="0">
                <a:blip r:embed="rId2"/>
                <a:stretch>
                  <a:fillRect l="-1832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2455"/>
                  </p:ext>
                </p:extLst>
              </p:nvPr>
            </p:nvGraphicFramePr>
            <p:xfrm>
              <a:off x="60960" y="4038600"/>
              <a:ext cx="9067800" cy="225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447800"/>
                    <a:gridCol w="1183005"/>
                    <a:gridCol w="1511300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Fertilizer*Species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i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-1)*(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-1)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i="1" dirty="0" smtClean="0"/>
                            <a:t>n</a:t>
                          </a:r>
                          <a:r>
                            <a:rPr lang="en-US" sz="1600" i="1" baseline="0" dirty="0" smtClean="0"/>
                            <a:t> -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 = 16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i="1" dirty="0" smtClean="0"/>
                            <a:t> - 1 = 19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2455"/>
                  </p:ext>
                </p:extLst>
              </p:nvPr>
            </p:nvGraphicFramePr>
            <p:xfrm>
              <a:off x="60960" y="4038600"/>
              <a:ext cx="9067800" cy="225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447800"/>
                    <a:gridCol w="1183005"/>
                    <a:gridCol w="1511300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103636" r="-411345" b="-4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200000" r="-411345" b="-3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Fertilizer*Species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247059" r="-41134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342029" r="-411345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448529" r="-411345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or Factorial Design: Additive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en-US" dirty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= 2))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 smtClean="0"/>
                  <a:t>The additive model </a:t>
                </a:r>
                <a:r>
                  <a:rPr lang="en-US" dirty="0"/>
                  <a:t>would be: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A, B} =  A + </a:t>
                </a:r>
                <a:r>
                  <a:rPr lang="en-US" dirty="0" smtClean="0"/>
                  <a:t>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  <a:blipFill rotWithShape="0">
                <a:blip r:embed="rId2"/>
                <a:stretch>
                  <a:fillRect l="-1832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156373"/>
                  </p:ext>
                </p:extLst>
              </p:nvPr>
            </p:nvGraphicFramePr>
            <p:xfrm>
              <a:off x="60960" y="4038600"/>
              <a:ext cx="9067800" cy="1837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/>
                    <a:gridCol w="2819400"/>
                    <a:gridCol w="914400"/>
                    <a:gridCol w="774065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i="1" dirty="0" smtClean="0"/>
                            <a:t>n</a:t>
                          </a:r>
                          <a:r>
                            <a:rPr lang="en-US" sz="1600" i="1" baseline="0" dirty="0" smtClean="0"/>
                            <a:t> –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−1+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−1)−1</m:t>
                              </m:r>
                            </m:oMath>
                          </a14:m>
                          <a:r>
                            <a:rPr lang="en-US" sz="1600" i="1" dirty="0" smtClean="0"/>
                            <a:t> = 17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i="1" dirty="0" smtClean="0"/>
                            <a:t> - 1 = 19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156373"/>
                  </p:ext>
                </p:extLst>
              </p:nvPr>
            </p:nvGraphicFramePr>
            <p:xfrm>
              <a:off x="60960" y="4038600"/>
              <a:ext cx="9067800" cy="1837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/>
                    <a:gridCol w="2819400"/>
                    <a:gridCol w="914400"/>
                    <a:gridCol w="774065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103636" r="-175810" b="-3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203636" r="-175810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242029" r="-175810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347059" r="-17581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0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pictures (known as </a:t>
            </a:r>
            <a:r>
              <a:rPr lang="en-US" b="1" u="sng" cap="small" dirty="0">
                <a:solidFill>
                  <a:srgbClr val="FF0000"/>
                </a:solidFill>
              </a:rPr>
              <a:t>profile plots</a:t>
            </a:r>
            <a:r>
              <a:rPr lang="en-US" dirty="0"/>
              <a:t>) will help us develop some intuition about interaction models</a:t>
            </a:r>
          </a:p>
          <a:p>
            <a:r>
              <a:rPr lang="en-US" dirty="0" smtClean="0"/>
              <a:t>For two factors A and B, there will be two (piece-wise linear) lines describing the relationship between the factors</a:t>
            </a:r>
          </a:p>
          <a:p>
            <a:r>
              <a:rPr lang="en-US" dirty="0" smtClean="0"/>
              <a:t>We can visually see both the additive and interaction effects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ANOVA </a:t>
            </a:r>
            <a:r>
              <a:rPr lang="en-US" dirty="0" smtClean="0"/>
              <a:t>table helps </a:t>
            </a:r>
            <a:r>
              <a:rPr lang="en-US" dirty="0"/>
              <a:t>us to </a:t>
            </a:r>
            <a:r>
              <a:rPr lang="en-US" dirty="0" smtClean="0"/>
              <a:t>formally test which </a:t>
            </a:r>
            <a:r>
              <a:rPr lang="en-US" dirty="0"/>
              <a:t>situation is happening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Two-Level, Two-Way ANOVA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2536825"/>
            <a:ext cx="3619500" cy="2641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Small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To Check for A look at avg. Y for A1 vs. A2</a:t>
            </a:r>
          </a:p>
          <a:p>
            <a:r>
              <a:rPr lang="en-US" dirty="0" smtClean="0"/>
              <a:t>           To Check for B, rewrite plot with B on horizontal and </a:t>
            </a:r>
            <a:r>
              <a:rPr lang="en-US" dirty="0"/>
              <a:t>look at avg. Y for </a:t>
            </a:r>
            <a:r>
              <a:rPr lang="en-US" dirty="0" smtClean="0"/>
              <a:t>B1 </a:t>
            </a:r>
            <a:r>
              <a:rPr lang="en-US" dirty="0"/>
              <a:t>vs. </a:t>
            </a:r>
            <a:r>
              <a:rPr lang="en-US" dirty="0" smtClean="0"/>
              <a:t>B2</a:t>
            </a:r>
          </a:p>
          <a:p>
            <a:r>
              <a:rPr lang="en-US" dirty="0"/>
              <a:t> </a:t>
            </a:r>
            <a:r>
              <a:rPr lang="en-US" dirty="0" smtClean="0"/>
              <a:t>          To Check for interaction, look for parallel vs. not parallel lines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5" y="2568575"/>
            <a:ext cx="3594100" cy="2578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Small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14197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25" y="2581275"/>
            <a:ext cx="3556000" cy="2552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10418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5" y="2555875"/>
            <a:ext cx="3594100" cy="2603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15273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023360"/>
          </a:xfrm>
        </p:spPr>
        <p:txBody>
          <a:bodyPr/>
          <a:lstStyle/>
          <a:p>
            <a:r>
              <a:rPr lang="en-US" dirty="0" smtClean="0"/>
              <a:t>Know what the “experimental design” is (or isn’t) </a:t>
            </a:r>
          </a:p>
          <a:p>
            <a:r>
              <a:rPr lang="en-US" sz="1600" dirty="0" smtClean="0"/>
              <a:t>(here, I’m writing </a:t>
            </a:r>
            <a:r>
              <a:rPr lang="en-US" sz="1600" dirty="0"/>
              <a:t>“experimental design” </a:t>
            </a:r>
            <a:r>
              <a:rPr lang="en-US" sz="1600" dirty="0" smtClean="0"/>
              <a:t>to indicate that it isn’t necessarily an experiment nor designed e.g. observational study)</a:t>
            </a:r>
          </a:p>
          <a:p>
            <a:r>
              <a:rPr lang="en-US" dirty="0"/>
              <a:t>The </a:t>
            </a:r>
            <a:r>
              <a:rPr lang="en-US" dirty="0" smtClean="0"/>
              <a:t>experimental </a:t>
            </a:r>
            <a:r>
              <a:rPr lang="en-US" dirty="0"/>
              <a:t>design drives the </a:t>
            </a:r>
            <a:r>
              <a:rPr lang="en-US" dirty="0" smtClean="0"/>
              <a:t>analysis (e.g. what kind of model to use)</a:t>
            </a:r>
            <a:endParaRPr lang="en-US" dirty="0"/>
          </a:p>
          <a:p>
            <a:r>
              <a:rPr lang="en-US" dirty="0" smtClean="0"/>
              <a:t>(Not the other way around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Think about the nature of the experiment and what is truly of interest</a:t>
            </a:r>
          </a:p>
          <a:p>
            <a:r>
              <a:rPr lang="en-US" dirty="0" smtClean="0"/>
              <a:t>(why are you looking at the data at all?)</a:t>
            </a:r>
            <a:endParaRPr lang="en-US" dirty="0"/>
          </a:p>
          <a:p>
            <a:r>
              <a:rPr lang="en-US" dirty="0" smtClean="0"/>
              <a:t>How was the data generated?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543175"/>
            <a:ext cx="3568700" cy="2628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Large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565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2574925"/>
            <a:ext cx="3581400" cy="256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Slight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885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1585"/>
            <a:ext cx="3543300" cy="2590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124" y="25215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334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Very large interaction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00159"/>
            <a:ext cx="35814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2763" y="5334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Large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5724" y="25215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8016240" cy="3566160"/>
          </a:xfrm>
        </p:spPr>
        <p:txBody>
          <a:bodyPr>
            <a:normAutofit/>
          </a:bodyPr>
          <a:lstStyle/>
          <a:p>
            <a:r>
              <a:rPr lang="en-US" dirty="0" smtClean="0"/>
              <a:t>Some Concepts </a:t>
            </a:r>
            <a:r>
              <a:rPr lang="en-US" smtClean="0"/>
              <a:t>from Experimental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Necessary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69534"/>
            <a:ext cx="8321041" cy="4690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experimental design concepts are crucial for understanding multi-way ANOVA</a:t>
            </a:r>
          </a:p>
          <a:p>
            <a:r>
              <a:rPr lang="en-US" dirty="0" smtClean="0"/>
              <a:t>Some important concepts</a:t>
            </a:r>
            <a:r>
              <a:rPr lang="en-US" dirty="0"/>
              <a:t> </a:t>
            </a:r>
            <a:r>
              <a:rPr lang="en-US" dirty="0" smtClean="0"/>
              <a:t>along with heuristic definitions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define and discuss these..</a:t>
            </a:r>
          </a:p>
          <a:p>
            <a:pPr marL="0" indent="0">
              <a:buNone/>
            </a:pPr>
            <a:r>
              <a:rPr lang="en-US" dirty="0" smtClean="0"/>
              <a:t>(The agricultural/experiment </a:t>
            </a:r>
            <a:r>
              <a:rPr lang="en-US" dirty="0"/>
              <a:t>history of statistics has influenced the </a:t>
            </a:r>
            <a:r>
              <a:rPr lang="en-US" dirty="0" smtClean="0"/>
              <a:t>terminology)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98765"/>
              </p:ext>
            </p:extLst>
          </p:nvPr>
        </p:nvGraphicFramePr>
        <p:xfrm>
          <a:off x="914398" y="2819400"/>
          <a:ext cx="7848602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3"/>
                <a:gridCol w="5181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Experimental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“Object that gets assigned the treatment”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“Repeating</a:t>
                      </a:r>
                      <a:r>
                        <a:rPr lang="en-US" baseline="0" dirty="0" smtClean="0"/>
                        <a:t> the treatment”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“Remove sources</a:t>
                      </a:r>
                      <a:r>
                        <a:rPr lang="en-US" baseline="0" dirty="0" smtClean="0"/>
                        <a:t> of variation or confounding”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Split-plot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“Due to practical constraints</a:t>
                      </a:r>
                      <a:r>
                        <a:rPr lang="en-US" baseline="0" dirty="0" smtClean="0"/>
                        <a:t>, different factors </a:t>
                      </a:r>
                      <a:r>
                        <a:rPr lang="en-US" dirty="0" smtClean="0"/>
                        <a:t>can have different </a:t>
                      </a:r>
                      <a:r>
                        <a:rPr lang="en-US" baseline="0" dirty="0" smtClean="0"/>
                        <a:t>experimental units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Crossed</a:t>
                      </a:r>
                      <a:r>
                        <a:rPr lang="en-US" baseline="0" dirty="0" smtClean="0"/>
                        <a:t> vs. Nested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“Crossed is all</a:t>
                      </a:r>
                      <a:r>
                        <a:rPr lang="en-US" baseline="0" dirty="0" smtClean="0"/>
                        <a:t> combinations, nested is more limited”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Heuristic </a:t>
                </a:r>
                <a:r>
                  <a:rPr lang="en-US" b="1" dirty="0"/>
                  <a:t>Definition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“Object </a:t>
                </a:r>
                <a:r>
                  <a:rPr lang="en-US" dirty="0"/>
                  <a:t>that gets assigned the treatment</a:t>
                </a:r>
                <a:r>
                  <a:rPr lang="en-US" dirty="0" smtClean="0"/>
                  <a:t>”</a:t>
                </a:r>
              </a:p>
              <a:p>
                <a:r>
                  <a:rPr lang="en-US" b="1" dirty="0" smtClean="0"/>
                  <a:t>Formal Definition:</a:t>
                </a:r>
                <a:r>
                  <a:rPr lang="en-US" dirty="0"/>
                  <a:t> </a:t>
                </a:r>
                <a:r>
                  <a:rPr lang="en-US" dirty="0" smtClean="0"/>
                  <a:t>For a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experimental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unit</a:t>
                </a:r>
                <a:r>
                  <a:rPr lang="en-US" dirty="0"/>
                  <a:t> </a:t>
                </a:r>
                <a:r>
                  <a:rPr lang="en-US" dirty="0" smtClean="0"/>
                  <a:t>can be assigned to different levels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(Hence, experimental units are with respect to a specific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most common scenario in practice is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treatment</a:t>
                </a:r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be the treatment: drug or placebo, which gets assigned to subjects randomly. Then the 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experimental unit</a:t>
                </a:r>
                <a:r>
                  <a:rPr lang="en-US" dirty="0"/>
                  <a:t> </a:t>
                </a:r>
                <a:r>
                  <a:rPr lang="en-US" dirty="0" smtClean="0"/>
                  <a:t>is the subject (with respect to this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Crucial: different experimental units must be capable of being assigned different treatments</a:t>
                </a:r>
              </a:p>
              <a:p>
                <a:r>
                  <a:rPr lang="en-US" dirty="0" smtClean="0"/>
                  <a:t>When the object actually being measured is not the experimental unit, we sometimes call it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sampling unit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733" t="-1497" b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87641" cy="4023360"/>
              </a:xfrm>
            </p:spPr>
            <p:txBody>
              <a:bodyPr/>
              <a:lstStyle/>
              <a:p>
                <a:r>
                  <a:rPr lang="en-US" b="1" dirty="0" smtClean="0"/>
                  <a:t>Heuristic Definition: </a:t>
                </a:r>
                <a:r>
                  <a:rPr lang="en-US" dirty="0"/>
                  <a:t>“Repeating the treatment”</a:t>
                </a:r>
              </a:p>
              <a:p>
                <a:r>
                  <a:rPr lang="en-US" b="1" dirty="0"/>
                  <a:t>Formal Definition:</a:t>
                </a:r>
                <a:r>
                  <a:rPr lang="en-US" dirty="0"/>
                  <a:t>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replication</a:t>
                </a:r>
                <a:r>
                  <a:rPr lang="en-US" dirty="0"/>
                  <a:t> is when the full set of </a:t>
                </a:r>
                <a:r>
                  <a:rPr lang="en-US" dirty="0" smtClean="0"/>
                  <a:t>levels for a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occur multiple times to the </a:t>
                </a:r>
                <a:r>
                  <a:rPr lang="en-US" dirty="0" smtClean="0"/>
                  <a:t>experimental units (with respect to that factor)</a:t>
                </a:r>
                <a:endParaRPr lang="en-US" dirty="0"/>
              </a:p>
              <a:p>
                <a:r>
                  <a:rPr lang="en-US" dirty="0" smtClean="0"/>
                  <a:t>Ultimately</a:t>
                </a:r>
                <a:r>
                  <a:rPr lang="en-US" dirty="0"/>
                  <a:t>, the </a:t>
                </a:r>
                <a:r>
                  <a:rPr lang="en-US" dirty="0" smtClean="0"/>
                  <a:t>experimental </a:t>
                </a:r>
                <a:r>
                  <a:rPr lang="en-US" dirty="0"/>
                  <a:t>unit is what is replicated to increase the degrees of </a:t>
                </a:r>
                <a:r>
                  <a:rPr lang="en-US" dirty="0" smtClean="0"/>
                  <a:t>freedom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Warning: </a:t>
                </a:r>
                <a:r>
                  <a:rPr lang="en-US" dirty="0" smtClean="0"/>
                  <a:t>e A common mistake is adding replication to something that isn’t the experimental unit.  This doesn’t contribute to the analysis (and hence wastes resources).  It is sometimes referred to as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pseudo-replication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87641" cy="4023360"/>
              </a:xfrm>
              <a:blipFill rotWithShape="0">
                <a:blip r:embed="rId2"/>
                <a:stretch>
                  <a:fillRect l="-782" t="-1667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Unit: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/>
              <a:t>pollution </a:t>
            </a:r>
            <a:r>
              <a:rPr lang="en-US" dirty="0" smtClean="0"/>
              <a:t>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2 </a:t>
            </a:r>
            <a:r>
              <a:rPr lang="en-US" dirty="0" smtClean="0"/>
              <a:t>aquariums, </a:t>
            </a:r>
            <a:r>
              <a:rPr lang="en-US" dirty="0"/>
              <a:t>each with </a:t>
            </a:r>
            <a:r>
              <a:rPr lang="en-US" dirty="0" smtClean="0"/>
              <a:t>10 fish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Randomly </a:t>
            </a:r>
            <a:r>
              <a:rPr lang="en-US" dirty="0"/>
              <a:t>assign a water treatment (polluted vs. control) to </a:t>
            </a:r>
            <a:r>
              <a:rPr lang="en-US" dirty="0" smtClean="0"/>
              <a:t>the aquariums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Wait </a:t>
            </a:r>
            <a:r>
              <a:rPr lang="en-US" dirty="0"/>
              <a:t>30 </a:t>
            </a:r>
            <a:r>
              <a:rPr lang="en-US" dirty="0" smtClean="0"/>
              <a:t>days.  Catch 5 </a:t>
            </a:r>
            <a:r>
              <a:rPr lang="en-US" dirty="0"/>
              <a:t>fish 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is the experimental </a:t>
            </a:r>
            <a:r>
              <a:rPr lang="en-US" dirty="0" smtClean="0"/>
              <a:t>unit?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Is there replication?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6313" y="4258270"/>
            <a:ext cx="566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(Important</a:t>
            </a:r>
            <a:r>
              <a:rPr lang="en-US" dirty="0"/>
              <a:t>: </a:t>
            </a:r>
            <a:r>
              <a:rPr lang="en-US" dirty="0" smtClean="0"/>
              <a:t>increasing the number of fish is not increasing replication! We will see that more fish really has no effect)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Unit: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/>
              <a:t>pollution </a:t>
            </a:r>
            <a:r>
              <a:rPr lang="en-US" dirty="0" smtClean="0"/>
              <a:t>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with </a:t>
            </a:r>
            <a:r>
              <a:rPr lang="en-US" dirty="0" smtClean="0"/>
              <a:t>1 fish</a:t>
            </a:r>
          </a:p>
          <a:p>
            <a:pPr>
              <a:buFont typeface="Arial" charset="0"/>
              <a:buChar char="•"/>
            </a:pPr>
            <a:r>
              <a:rPr lang="en-US" dirty="0"/>
              <a:t> Randomly assign a water treatment (polluted vs. control) to the aquariums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days.  Catch the fish </a:t>
            </a:r>
            <a:r>
              <a:rPr lang="en-US" dirty="0"/>
              <a:t>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/>
              <a:t> What is the experimental unit (with respect to the treatment)?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Is there replication?</a:t>
            </a:r>
          </a:p>
        </p:txBody>
      </p:sp>
    </p:spTree>
    <p:extLst>
      <p:ext uri="{BB962C8B-B14F-4D97-AF65-F5344CB8AC3E}">
        <p14:creationId xmlns:p14="http://schemas.microsoft.com/office/powerpoint/2010/main" val="3755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23878</TotalTime>
  <Words>1821</Words>
  <Application>Microsoft Macintosh PowerPoint</Application>
  <PresentationFormat>On-screen Show (4:3)</PresentationFormat>
  <Paragraphs>310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 Light</vt:lpstr>
      <vt:lpstr>Cambria Math</vt:lpstr>
      <vt:lpstr>Arial</vt:lpstr>
      <vt:lpstr>Calibri</vt:lpstr>
      <vt:lpstr>_5371darrenPPtheme</vt:lpstr>
      <vt:lpstr>Multi-way ANOVA</vt:lpstr>
      <vt:lpstr>Motivation</vt:lpstr>
      <vt:lpstr>Some Important Ideas</vt:lpstr>
      <vt:lpstr>Some Concepts from Experimental Design</vt:lpstr>
      <vt:lpstr>A Necessary Discussion</vt:lpstr>
      <vt:lpstr>Experimental Unit</vt:lpstr>
      <vt:lpstr>Replication</vt:lpstr>
      <vt:lpstr>Experimental Unit: Example</vt:lpstr>
      <vt:lpstr>Experimental Unit: Example</vt:lpstr>
      <vt:lpstr>Experimental Unit: Example</vt:lpstr>
      <vt:lpstr>Block</vt:lpstr>
      <vt:lpstr>Split-plot</vt:lpstr>
      <vt:lpstr>Back to Fish Example</vt:lpstr>
      <vt:lpstr>Crossed vs. Nested Design</vt:lpstr>
      <vt:lpstr>Crossed vs. Nested Design</vt:lpstr>
      <vt:lpstr>Back to ANOVA</vt:lpstr>
      <vt:lpstr>One-way ANOVA notation</vt:lpstr>
      <vt:lpstr>Two-way ANOVA</vt:lpstr>
      <vt:lpstr>One-way ANOVA</vt:lpstr>
      <vt:lpstr>Crossed Designs</vt:lpstr>
      <vt:lpstr>Crossed or Factorial Design: Interaction</vt:lpstr>
      <vt:lpstr>Crossed or Factorial Design: Interaction</vt:lpstr>
      <vt:lpstr>Crossed or Factorial Design: Additive</vt:lpstr>
      <vt:lpstr>Profile Plots</vt:lpstr>
      <vt:lpstr>Profile Plots</vt:lpstr>
      <vt:lpstr>Two-Level, Two-Way ANOVA</vt:lpstr>
      <vt:lpstr>Two-Level, Two-Way ANOVA</vt:lpstr>
      <vt:lpstr>Two-Level, Two-Way ANOVA</vt:lpstr>
      <vt:lpstr>Two-Level, Two-Way ANOVA</vt:lpstr>
      <vt:lpstr>Two-Level, Two-Way ANOVA</vt:lpstr>
      <vt:lpstr>Two-Level, Two-Way ANOVA</vt:lpstr>
      <vt:lpstr>Two-Level, Two-Way ANOVA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336</cp:revision>
  <cp:lastPrinted>2018-02-21T22:59:08Z</cp:lastPrinted>
  <dcterms:created xsi:type="dcterms:W3CDTF">2015-01-29T08:52:07Z</dcterms:created>
  <dcterms:modified xsi:type="dcterms:W3CDTF">2018-02-21T23:05:56Z</dcterms:modified>
</cp:coreProperties>
</file>