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71" r:id="rId2"/>
    <p:sldId id="272" r:id="rId3"/>
    <p:sldId id="273" r:id="rId4"/>
    <p:sldId id="274" r:id="rId5"/>
    <p:sldId id="285" r:id="rId6"/>
    <p:sldId id="275" r:id="rId7"/>
    <p:sldId id="276" r:id="rId8"/>
    <p:sldId id="277" r:id="rId9"/>
    <p:sldId id="278" r:id="rId10"/>
    <p:sldId id="279" r:id="rId11"/>
    <p:sldId id="280" r:id="rId12"/>
    <p:sldId id="281" r:id="rId13"/>
    <p:sldId id="282" r:id="rId14"/>
    <p:sldId id="283" r:id="rId15"/>
    <p:sldId id="286" r:id="rId16"/>
    <p:sldId id="284" r:id="rId17"/>
    <p:sldId id="288" r:id="rId18"/>
    <p:sldId id="289" r:id="rId19"/>
    <p:sldId id="291" r:id="rId20"/>
    <p:sldId id="287" r:id="rId21"/>
    <p:sldId id="290" r:id="rId22"/>
    <p:sldId id="292" r:id="rId23"/>
    <p:sldId id="293" r:id="rId24"/>
    <p:sldId id="294"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02"/>
    <p:restoredTop sz="92542"/>
  </p:normalViewPr>
  <p:slideViewPr>
    <p:cSldViewPr>
      <p:cViewPr>
        <p:scale>
          <a:sx n="88" d="100"/>
          <a:sy n="88" d="100"/>
        </p:scale>
        <p:origin x="304" y="2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97B160-92B4-4D76-9D0D-0780B343C2DC}" type="datetimeFigureOut">
              <a:rPr lang="en-US" smtClean="0"/>
              <a:t>2/21/18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91C3AD-E8EE-4C7C-A74B-4DBCBA7D8DAD}" type="slidenum">
              <a:rPr lang="en-US" smtClean="0"/>
              <a:t>‹#›</a:t>
            </a:fld>
            <a:endParaRPr lang="en-US"/>
          </a:p>
        </p:txBody>
      </p:sp>
    </p:spTree>
    <p:extLst>
      <p:ext uri="{BB962C8B-B14F-4D97-AF65-F5344CB8AC3E}">
        <p14:creationId xmlns:p14="http://schemas.microsoft.com/office/powerpoint/2010/main" val="3508728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BB12A7-7F67-E941-B030-91A74E188EB4}" type="slidenum">
              <a:rPr lang="en-US" smtClean="0"/>
              <a:t>1</a:t>
            </a:fld>
            <a:endParaRPr lang="en-US"/>
          </a:p>
        </p:txBody>
      </p:sp>
    </p:spTree>
    <p:extLst>
      <p:ext uri="{BB962C8B-B14F-4D97-AF65-F5344CB8AC3E}">
        <p14:creationId xmlns:p14="http://schemas.microsoft.com/office/powerpoint/2010/main" val="1032782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CC343A7-32E2-694E-9613-325035990FAE}" type="datetime1">
              <a:rPr lang="en-US" smtClean="0"/>
              <a:t>2/21/18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8007C-4A25-4B52-A9D8-0BFB32107287}"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3028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DCBB54-73C1-9D45-A6D1-5487972A89D9}" type="datetime1">
              <a:rPr lang="en-US" smtClean="0"/>
              <a:t>2/21/18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8007C-4A25-4B52-A9D8-0BFB32107287}" type="slidenum">
              <a:rPr lang="en-US" smtClean="0"/>
              <a:t>‹#›</a:t>
            </a:fld>
            <a:endParaRPr lang="en-US"/>
          </a:p>
        </p:txBody>
      </p:sp>
    </p:spTree>
    <p:extLst>
      <p:ext uri="{BB962C8B-B14F-4D97-AF65-F5344CB8AC3E}">
        <p14:creationId xmlns:p14="http://schemas.microsoft.com/office/powerpoint/2010/main" val="1473847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0D89F16-99D5-2541-9711-CC0F02E7F1F6}" type="datetime1">
              <a:rPr lang="en-US" smtClean="0"/>
              <a:t>2/21/18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8007C-4A25-4B52-A9D8-0BFB32107287}" type="slidenum">
              <a:rPr lang="en-US" smtClean="0"/>
              <a:t>‹#›</a:t>
            </a:fld>
            <a:endParaRPr lang="en-US"/>
          </a:p>
        </p:txBody>
      </p:sp>
    </p:spTree>
    <p:extLst>
      <p:ext uri="{BB962C8B-B14F-4D97-AF65-F5344CB8AC3E}">
        <p14:creationId xmlns:p14="http://schemas.microsoft.com/office/powerpoint/2010/main" val="1880094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454E4C-1DBA-9B44-900E-407DC34FBF1C}" type="datetime1">
              <a:rPr lang="en-US" smtClean="0"/>
              <a:t>2/21/18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8007C-4A25-4B52-A9D8-0BFB32107287}" type="slidenum">
              <a:rPr lang="en-US" smtClean="0"/>
              <a:t>‹#›</a:t>
            </a:fld>
            <a:endParaRPr lang="en-US"/>
          </a:p>
        </p:txBody>
      </p:sp>
    </p:spTree>
    <p:extLst>
      <p:ext uri="{BB962C8B-B14F-4D97-AF65-F5344CB8AC3E}">
        <p14:creationId xmlns:p14="http://schemas.microsoft.com/office/powerpoint/2010/main" val="1973731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A23F74-8415-4C4A-89EE-0F562FD5EE31}" type="datetime1">
              <a:rPr lang="en-US" smtClean="0"/>
              <a:t>2/21/18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8007C-4A25-4B52-A9D8-0BFB32107287}"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316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8B864C-12A9-514B-A731-0B4CF4B0D2E6}" type="datetime1">
              <a:rPr lang="en-US" smtClean="0"/>
              <a:t>2/21/18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58007C-4A25-4B52-A9D8-0BFB32107287}" type="slidenum">
              <a:rPr lang="en-US" smtClean="0"/>
              <a:t>‹#›</a:t>
            </a:fld>
            <a:endParaRPr lang="en-US"/>
          </a:p>
        </p:txBody>
      </p:sp>
    </p:spTree>
    <p:extLst>
      <p:ext uri="{BB962C8B-B14F-4D97-AF65-F5344CB8AC3E}">
        <p14:creationId xmlns:p14="http://schemas.microsoft.com/office/powerpoint/2010/main" val="1123119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5"/>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21743E9-8714-BF4F-A2CD-80FB41963FBE}" type="datetime1">
              <a:rPr lang="en-US" smtClean="0"/>
              <a:t>2/21/18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58007C-4A25-4B52-A9D8-0BFB32107287}" type="slidenum">
              <a:rPr lang="en-US" smtClean="0"/>
              <a:t>‹#›</a:t>
            </a:fld>
            <a:endParaRPr lang="en-US"/>
          </a:p>
        </p:txBody>
      </p:sp>
    </p:spTree>
    <p:extLst>
      <p:ext uri="{BB962C8B-B14F-4D97-AF65-F5344CB8AC3E}">
        <p14:creationId xmlns:p14="http://schemas.microsoft.com/office/powerpoint/2010/main" val="2036032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8183CBC-D8EE-C645-98A0-20E1EE9D1B2C}" type="datetime1">
              <a:rPr lang="en-US" smtClean="0"/>
              <a:t>2/21/18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58007C-4A25-4B52-A9D8-0BFB32107287}" type="slidenum">
              <a:rPr lang="en-US" smtClean="0"/>
              <a:t>‹#›</a:t>
            </a:fld>
            <a:endParaRPr lang="en-US"/>
          </a:p>
        </p:txBody>
      </p:sp>
    </p:spTree>
    <p:extLst>
      <p:ext uri="{BB962C8B-B14F-4D97-AF65-F5344CB8AC3E}">
        <p14:creationId xmlns:p14="http://schemas.microsoft.com/office/powerpoint/2010/main" val="1598350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38AA8E0-42C4-C04C-B181-2BAA929033B4}" type="datetime1">
              <a:rPr lang="en-US" smtClean="0"/>
              <a:t>2/21/18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458007C-4A25-4B52-A9D8-0BFB32107287}" type="slidenum">
              <a:rPr lang="en-US" smtClean="0"/>
              <a:t>‹#›</a:t>
            </a:fld>
            <a:endParaRPr lang="en-US"/>
          </a:p>
        </p:txBody>
      </p:sp>
    </p:spTree>
    <p:extLst>
      <p:ext uri="{BB962C8B-B14F-4D97-AF65-F5344CB8AC3E}">
        <p14:creationId xmlns:p14="http://schemas.microsoft.com/office/powerpoint/2010/main" val="610619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37F2C508-64EC-BA46-B3B0-BF15BA16133D}" type="datetime1">
              <a:rPr lang="en-US" smtClean="0"/>
              <a:t>2/21/18</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458007C-4A25-4B52-A9D8-0BFB32107287}" type="slidenum">
              <a:rPr lang="en-US" smtClean="0"/>
              <a:t>‹#›</a:t>
            </a:fld>
            <a:endParaRPr lang="en-US"/>
          </a:p>
        </p:txBody>
      </p:sp>
    </p:spTree>
    <p:extLst>
      <p:ext uri="{BB962C8B-B14F-4D97-AF65-F5344CB8AC3E}">
        <p14:creationId xmlns:p14="http://schemas.microsoft.com/office/powerpoint/2010/main" val="1999524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A93043-FF55-054F-8D45-9786AA47478A}" type="datetime1">
              <a:rPr lang="en-US" smtClean="0"/>
              <a:t>2/21/18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58007C-4A25-4B52-A9D8-0BFB32107287}" type="slidenum">
              <a:rPr lang="en-US" smtClean="0"/>
              <a:t>‹#›</a:t>
            </a:fld>
            <a:endParaRPr lang="en-US"/>
          </a:p>
        </p:txBody>
      </p:sp>
    </p:spTree>
    <p:extLst>
      <p:ext uri="{BB962C8B-B14F-4D97-AF65-F5344CB8AC3E}">
        <p14:creationId xmlns:p14="http://schemas.microsoft.com/office/powerpoint/2010/main" val="4212506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8903811A-63B3-3948-9481-534DE0B1AD39}" type="datetime1">
              <a:rPr lang="en-US" smtClean="0"/>
              <a:t>2/21/18</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1458007C-4A25-4B52-A9D8-0BFB32107287}"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03160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4.png"/><Relationship Id="rId5"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4.png"/><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4" Type="http://schemas.openxmlformats.org/officeDocument/2006/relationships/image" Target="../media/image37.png"/><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470025"/>
          </a:xfrm>
        </p:spPr>
        <p:txBody>
          <a:bodyPr>
            <a:normAutofit/>
          </a:bodyPr>
          <a:lstStyle/>
          <a:p>
            <a:r>
              <a:rPr lang="en-US" dirty="0" smtClean="0"/>
              <a:t>Multiway ANOVA</a:t>
            </a:r>
            <a:endParaRPr lang="en-US" dirty="0"/>
          </a:p>
        </p:txBody>
      </p:sp>
      <p:sp>
        <p:nvSpPr>
          <p:cNvPr id="4" name="Subtitle 3"/>
          <p:cNvSpPr>
            <a:spLocks noGrp="1"/>
          </p:cNvSpPr>
          <p:nvPr>
            <p:ph type="subTitle" idx="1"/>
          </p:nvPr>
        </p:nvSpPr>
        <p:spPr/>
        <p:txBody>
          <a:bodyPr>
            <a:normAutofit/>
          </a:bodyPr>
          <a:lstStyle/>
          <a:p>
            <a:r>
              <a:rPr lang="en-US" dirty="0" smtClean="0"/>
              <a:t>Nested Design</a:t>
            </a:r>
            <a:endParaRPr lang="en-US" dirty="0" smtClean="0"/>
          </a:p>
        </p:txBody>
      </p:sp>
      <p:sp>
        <p:nvSpPr>
          <p:cNvPr id="3" name="Slide Number Placeholder 2"/>
          <p:cNvSpPr>
            <a:spLocks noGrp="1"/>
          </p:cNvSpPr>
          <p:nvPr>
            <p:ph type="sldNum" sz="quarter" idx="12"/>
          </p:nvPr>
        </p:nvSpPr>
        <p:spPr/>
        <p:txBody>
          <a:bodyPr/>
          <a:lstStyle/>
          <a:p>
            <a:fld id="{BC36B723-F678-431B-A1E1-F5CC89607F51}" type="slidenum">
              <a:rPr lang="en-US" smtClean="0"/>
              <a:t>1</a:t>
            </a:fld>
            <a:endParaRPr lang="en-US"/>
          </a:p>
        </p:txBody>
      </p:sp>
    </p:spTree>
    <p:extLst>
      <p:ext uri="{BB962C8B-B14F-4D97-AF65-F5344CB8AC3E}">
        <p14:creationId xmlns:p14="http://schemas.microsoft.com/office/powerpoint/2010/main" val="268938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Proper Analysis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0520" y="1759269"/>
            <a:ext cx="4135481" cy="831531"/>
          </a:xfrm>
        </p:spPr>
      </p:pic>
      <p:sp>
        <p:nvSpPr>
          <p:cNvPr id="4" name="Slide Number Placeholder 3"/>
          <p:cNvSpPr>
            <a:spLocks noGrp="1"/>
          </p:cNvSpPr>
          <p:nvPr>
            <p:ph type="sldNum" sz="quarter" idx="12"/>
          </p:nvPr>
        </p:nvSpPr>
        <p:spPr/>
        <p:txBody>
          <a:bodyPr/>
          <a:lstStyle/>
          <a:p>
            <a:fld id="{1458007C-4A25-4B52-A9D8-0BFB32107287}" type="slidenum">
              <a:rPr lang="en-US" smtClean="0"/>
              <a:t>10</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6140" y="1759269"/>
            <a:ext cx="4483100" cy="8001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91" y="2819400"/>
            <a:ext cx="4434550" cy="3026092"/>
          </a:xfrm>
          <a:prstGeom prst="rect">
            <a:avLst/>
          </a:prstGeom>
        </p:spPr>
      </p:pic>
      <mc:AlternateContent xmlns:mc="http://schemas.openxmlformats.org/markup-compatibility/2006">
        <mc:Choice xmlns:a14="http://schemas.microsoft.com/office/drawing/2010/main" Requires="a14">
          <p:sp>
            <p:nvSpPr>
              <p:cNvPr id="8" name="TextBox 7"/>
              <p:cNvSpPr txBox="1"/>
              <p:nvPr/>
            </p:nvSpPr>
            <p:spPr>
              <a:xfrm>
                <a:off x="4486001" y="2499925"/>
                <a:ext cx="4657999" cy="3539495"/>
              </a:xfrm>
              <a:prstGeom prst="rect">
                <a:avLst/>
              </a:prstGeom>
              <a:noFill/>
            </p:spPr>
            <p:txBody>
              <a:bodyPr wrap="square" rtlCol="0">
                <a:spAutoFit/>
              </a:bodyPr>
              <a:lstStyle/>
              <a:p>
                <a:r>
                  <a:rPr lang="en-US" sz="1700" dirty="0" smtClean="0"/>
                  <a:t>These are typical diagnostic plots from a multi-way ANOVA</a:t>
                </a:r>
              </a:p>
              <a:p>
                <a:endParaRPr lang="en-US" sz="1700" dirty="0"/>
              </a:p>
              <a:p>
                <a:r>
                  <a:rPr lang="en-US" sz="1700" dirty="0" smtClean="0"/>
                  <a:t>Due to the discrete nature and small sample size, you should just look for egregious violations</a:t>
                </a:r>
              </a:p>
              <a:p>
                <a:r>
                  <a:rPr lang="en-US" sz="1700" dirty="0"/>
                  <a:t>(</a:t>
                </a:r>
                <a:r>
                  <a:rPr lang="en-US" sz="1700" dirty="0" smtClean="0"/>
                  <a:t>Here, these look fine)</a:t>
                </a:r>
              </a:p>
              <a:p>
                <a:endParaRPr lang="en-US" sz="1700" dirty="0"/>
              </a:p>
              <a:p>
                <a:r>
                  <a:rPr lang="en-US" sz="1700" dirty="0" smtClean="0"/>
                  <a:t>There is evidence to suggest that there is a difference in mean for both the sites and the abrasives.</a:t>
                </a:r>
              </a:p>
              <a:p>
                <a:r>
                  <a:rPr lang="en-US" sz="1700" b="1" dirty="0"/>
                  <a:t>Test for site.</a:t>
                </a:r>
                <a:r>
                  <a:rPr lang="en-US" sz="1700" dirty="0"/>
                  <a:t> </a:t>
                </a:r>
                <a14:m>
                  <m:oMath xmlns:m="http://schemas.openxmlformats.org/officeDocument/2006/math">
                    <m:sSub>
                      <m:sSubPr>
                        <m:ctrlPr>
                          <a:rPr lang="en-US" sz="1700" i="1">
                            <a:latin typeface="Cambria Math" charset="0"/>
                          </a:rPr>
                        </m:ctrlPr>
                      </m:sSubPr>
                      <m:e>
                        <m:r>
                          <a:rPr lang="en-US" sz="1700" i="1">
                            <a:latin typeface="Cambria Math" charset="0"/>
                          </a:rPr>
                          <m:t>𝐻</m:t>
                        </m:r>
                      </m:e>
                      <m:sub>
                        <m:r>
                          <a:rPr lang="en-US" sz="1700" i="1">
                            <a:latin typeface="Cambria Math" charset="0"/>
                          </a:rPr>
                          <m:t>0</m:t>
                        </m:r>
                      </m:sub>
                    </m:sSub>
                    <m:r>
                      <a:rPr lang="en-US" sz="1700" i="1">
                        <a:latin typeface="Cambria Math" charset="0"/>
                      </a:rPr>
                      <m:t>: </m:t>
                    </m:r>
                  </m:oMath>
                </a14:m>
                <a:r>
                  <a:rPr lang="en-US" sz="1700" dirty="0"/>
                  <a:t>all </a:t>
                </a:r>
                <a14:m>
                  <m:oMath xmlns:m="http://schemas.openxmlformats.org/officeDocument/2006/math">
                    <m:sSub>
                      <m:sSubPr>
                        <m:ctrlPr>
                          <a:rPr lang="en-US" sz="1700" i="1" dirty="0">
                            <a:latin typeface="Cambria Math" charset="0"/>
                          </a:rPr>
                        </m:ctrlPr>
                      </m:sSubPr>
                      <m:e>
                        <m:r>
                          <a:rPr lang="en-US" sz="1700" i="1" dirty="0">
                            <a:latin typeface="Cambria Math" charset="0"/>
                            <a:ea typeface="Cambria Math" charset="0"/>
                            <a:cs typeface="Cambria Math" charset="0"/>
                          </a:rPr>
                          <m:t>𝜇</m:t>
                        </m:r>
                      </m:e>
                      <m:sub>
                        <m:r>
                          <a:rPr lang="en-US" sz="1700" i="1" dirty="0">
                            <a:latin typeface="Cambria Math" charset="0"/>
                          </a:rPr>
                          <m:t>𝑗</m:t>
                        </m:r>
                      </m:sub>
                    </m:sSub>
                    <m:r>
                      <a:rPr lang="en-US" sz="1700" dirty="0">
                        <a:latin typeface="Cambria Math" charset="0"/>
                      </a:rPr>
                      <m:t>=0</m:t>
                    </m:r>
                  </m:oMath>
                </a14:m>
                <a:endParaRPr lang="en-US" sz="1700" dirty="0">
                  <a:latin typeface="Cambria Math" charset="0"/>
                </a:endParaRPr>
              </a:p>
              <a:p>
                <a:r>
                  <a:rPr lang="en-US" sz="1700" b="1" dirty="0"/>
                  <a:t>Test for </a:t>
                </a:r>
                <a:r>
                  <a:rPr lang="en-US" sz="1700" b="1" dirty="0"/>
                  <a:t>abrasive. </a:t>
                </a:r>
                <a14:m>
                  <m:oMath xmlns:m="http://schemas.openxmlformats.org/officeDocument/2006/math">
                    <m:sSub>
                      <m:sSubPr>
                        <m:ctrlPr>
                          <a:rPr lang="en-US" sz="1700" i="1">
                            <a:latin typeface="Cambria Math" charset="0"/>
                          </a:rPr>
                        </m:ctrlPr>
                      </m:sSubPr>
                      <m:e>
                        <m:r>
                          <a:rPr lang="en-US" sz="1700" i="1">
                            <a:latin typeface="Cambria Math" charset="0"/>
                          </a:rPr>
                          <m:t>𝐻</m:t>
                        </m:r>
                      </m:e>
                      <m:sub>
                        <m:r>
                          <a:rPr lang="en-US" sz="1700" i="1">
                            <a:latin typeface="Cambria Math" charset="0"/>
                          </a:rPr>
                          <m:t>0</m:t>
                        </m:r>
                      </m:sub>
                    </m:sSub>
                    <m:r>
                      <a:rPr lang="en-US" sz="1700" i="1">
                        <a:latin typeface="Cambria Math" charset="0"/>
                      </a:rPr>
                      <m:t>: </m:t>
                    </m:r>
                  </m:oMath>
                </a14:m>
                <a:r>
                  <a:rPr lang="en-US" sz="1700" dirty="0"/>
                  <a:t>all </a:t>
                </a:r>
                <a14:m>
                  <m:oMath xmlns:m="http://schemas.openxmlformats.org/officeDocument/2006/math">
                    <m:sSub>
                      <m:sSubPr>
                        <m:ctrlPr>
                          <a:rPr lang="en-US" sz="1700" i="1" dirty="0">
                            <a:latin typeface="Cambria Math" charset="0"/>
                          </a:rPr>
                        </m:ctrlPr>
                      </m:sSubPr>
                      <m:e>
                        <m:r>
                          <a:rPr lang="en-US" sz="1700" i="1" dirty="0">
                            <a:latin typeface="Cambria Math" charset="0"/>
                            <a:ea typeface="Cambria Math" charset="0"/>
                            <a:cs typeface="Cambria Math" charset="0"/>
                          </a:rPr>
                          <m:t>𝜇</m:t>
                        </m:r>
                      </m:e>
                      <m:sub>
                        <m:r>
                          <a:rPr lang="en-US" sz="1700" i="1" dirty="0">
                            <a:latin typeface="Cambria Math" charset="0"/>
                            <a:ea typeface="Cambria Math" charset="0"/>
                            <a:cs typeface="Cambria Math" charset="0"/>
                          </a:rPr>
                          <m:t>𝑘</m:t>
                        </m:r>
                        <m:r>
                          <a:rPr lang="en-US" sz="1700" i="1" dirty="0">
                            <a:latin typeface="Cambria Math" charset="0"/>
                            <a:ea typeface="Cambria Math" charset="0"/>
                            <a:cs typeface="Cambria Math" charset="0"/>
                          </a:rPr>
                          <m:t>(</m:t>
                        </m:r>
                        <m:r>
                          <a:rPr lang="en-US" sz="1700" i="1" dirty="0">
                            <a:latin typeface="Cambria Math" charset="0"/>
                            <a:ea typeface="Cambria Math" charset="0"/>
                            <a:cs typeface="Cambria Math" charset="0"/>
                          </a:rPr>
                          <m:t>𝑗</m:t>
                        </m:r>
                        <m:r>
                          <a:rPr lang="en-US" sz="1700" i="1" dirty="0">
                            <a:latin typeface="Cambria Math" charset="0"/>
                            <a:ea typeface="Cambria Math" charset="0"/>
                            <a:cs typeface="Cambria Math" charset="0"/>
                          </a:rPr>
                          <m:t>)</m:t>
                        </m:r>
                      </m:sub>
                    </m:sSub>
                    <m:r>
                      <a:rPr lang="en-US" sz="1700" dirty="0">
                        <a:latin typeface="Cambria Math" charset="0"/>
                      </a:rPr>
                      <m:t>=0</m:t>
                    </m:r>
                  </m:oMath>
                </a14:m>
                <a:endParaRPr lang="en-US" sz="1700" dirty="0"/>
              </a:p>
              <a:p>
                <a:r>
                  <a:rPr lang="en-US" sz="1700" dirty="0" smtClean="0"/>
                  <a:t>(reject both hypotheses at 0.05 level)</a:t>
                </a:r>
                <a:endParaRPr lang="en-US" sz="1700" dirty="0"/>
              </a:p>
            </p:txBody>
          </p:sp>
        </mc:Choice>
        <mc:Fallback>
          <p:sp>
            <p:nvSpPr>
              <p:cNvPr id="8" name="TextBox 7"/>
              <p:cNvSpPr txBox="1">
                <a:spLocks noRot="1" noChangeAspect="1" noMove="1" noResize="1" noEditPoints="1" noAdjustHandles="1" noChangeArrowheads="1" noChangeShapeType="1" noTextEdit="1"/>
              </p:cNvSpPr>
              <p:nvPr/>
            </p:nvSpPr>
            <p:spPr>
              <a:xfrm>
                <a:off x="4486001" y="2499925"/>
                <a:ext cx="4657999" cy="3539495"/>
              </a:xfrm>
              <a:prstGeom prst="rect">
                <a:avLst/>
              </a:prstGeom>
              <a:blipFill rotWithShape="0">
                <a:blip r:embed="rId5"/>
                <a:stretch>
                  <a:fillRect l="-916" t="-516" r="-1178" b="-2754"/>
                </a:stretch>
              </a:blipFill>
            </p:spPr>
            <p:txBody>
              <a:bodyPr/>
              <a:lstStyle/>
              <a:p>
                <a:r>
                  <a:rPr lang="en-US">
                    <a:noFill/>
                  </a:rPr>
                  <a:t> </a:t>
                </a:r>
              </a:p>
            </p:txBody>
          </p:sp>
        </mc:Fallback>
      </mc:AlternateContent>
    </p:spTree>
    <p:extLst>
      <p:ext uri="{BB962C8B-B14F-4D97-AF65-F5344CB8AC3E}">
        <p14:creationId xmlns:p14="http://schemas.microsoft.com/office/powerpoint/2010/main" val="14207045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Means are Different?</a:t>
            </a:r>
            <a:br>
              <a:rPr lang="en-US" dirty="0" smtClean="0"/>
            </a:br>
            <a:r>
              <a:rPr lang="en-US" dirty="0" smtClean="0"/>
              <a:t>Looking at Sites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46595" y="5387872"/>
            <a:ext cx="5509260" cy="926603"/>
          </a:xfrm>
        </p:spPr>
      </p:pic>
      <p:sp>
        <p:nvSpPr>
          <p:cNvPr id="4" name="Slide Number Placeholder 3"/>
          <p:cNvSpPr>
            <a:spLocks noGrp="1"/>
          </p:cNvSpPr>
          <p:nvPr>
            <p:ph type="sldNum" sz="quarter" idx="12"/>
          </p:nvPr>
        </p:nvSpPr>
        <p:spPr/>
        <p:txBody>
          <a:bodyPr/>
          <a:lstStyle/>
          <a:p>
            <a:fld id="{1458007C-4A25-4B52-A9D8-0BFB32107287}" type="slidenum">
              <a:rPr lang="en-US" smtClean="0"/>
              <a:t>11</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3124199"/>
            <a:ext cx="2595261" cy="315218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1240" y="1882671"/>
            <a:ext cx="2775560" cy="3359889"/>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600" y="1964274"/>
            <a:ext cx="4724400" cy="1030984"/>
          </a:xfrm>
          <a:prstGeom prst="rect">
            <a:avLst/>
          </a:prstGeom>
        </p:spPr>
      </p:pic>
      <p:cxnSp>
        <p:nvCxnSpPr>
          <p:cNvPr id="10" name="Straight Arrow Connector 9"/>
          <p:cNvCxnSpPr/>
          <p:nvPr/>
        </p:nvCxnSpPr>
        <p:spPr>
          <a:xfrm flipV="1">
            <a:off x="4800600" y="2133600"/>
            <a:ext cx="175260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2823861" y="3391497"/>
            <a:ext cx="1976739" cy="19049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422795" y="2951706"/>
            <a:ext cx="2153868" cy="923330"/>
          </a:xfrm>
          <a:prstGeom prst="rect">
            <a:avLst/>
          </a:prstGeom>
          <a:noFill/>
        </p:spPr>
        <p:txBody>
          <a:bodyPr wrap="square" rtlCol="0">
            <a:spAutoFit/>
          </a:bodyPr>
          <a:lstStyle/>
          <a:p>
            <a:r>
              <a:rPr lang="en-US" dirty="0" smtClean="0"/>
              <a:t>Don’t forget to correct for multiple comparisons</a:t>
            </a:r>
            <a:r>
              <a:rPr lang="is-IS" dirty="0" smtClean="0"/>
              <a:t>…</a:t>
            </a:r>
            <a:endParaRPr lang="en-US" dirty="0"/>
          </a:p>
        </p:txBody>
      </p:sp>
      <p:sp>
        <p:nvSpPr>
          <p:cNvPr id="14" name="Frame 13"/>
          <p:cNvSpPr/>
          <p:nvPr/>
        </p:nvSpPr>
        <p:spPr>
          <a:xfrm>
            <a:off x="2008294" y="5563728"/>
            <a:ext cx="582506" cy="287445"/>
          </a:xfrm>
          <a:prstGeom prst="fram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Frame 14"/>
          <p:cNvSpPr/>
          <p:nvPr/>
        </p:nvSpPr>
        <p:spPr>
          <a:xfrm>
            <a:off x="838200" y="5960955"/>
            <a:ext cx="582506" cy="287445"/>
          </a:xfrm>
          <a:prstGeom prst="fram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641849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Means are Different?</a:t>
            </a:r>
            <a:br>
              <a:rPr lang="en-US" dirty="0"/>
            </a:br>
            <a:r>
              <a:rPr lang="en-US" dirty="0"/>
              <a:t>Looking at Sites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1752601"/>
            <a:ext cx="5342510" cy="1124739"/>
          </a:xfrm>
        </p:spPr>
      </p:pic>
      <p:sp>
        <p:nvSpPr>
          <p:cNvPr id="4" name="Slide Number Placeholder 3"/>
          <p:cNvSpPr>
            <a:spLocks noGrp="1"/>
          </p:cNvSpPr>
          <p:nvPr>
            <p:ph type="sldNum" sz="quarter" idx="12"/>
          </p:nvPr>
        </p:nvSpPr>
        <p:spPr/>
        <p:txBody>
          <a:bodyPr/>
          <a:lstStyle/>
          <a:p>
            <a:fld id="{1458007C-4A25-4B52-A9D8-0BFB32107287}" type="slidenum">
              <a:rPr lang="en-US" smtClean="0"/>
              <a:t>12</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00" y="3058245"/>
            <a:ext cx="3214009" cy="322063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3124199"/>
            <a:ext cx="2595261" cy="3152185"/>
          </a:xfrm>
          <a:prstGeom prst="rect">
            <a:avLst/>
          </a:prstGeom>
        </p:spPr>
      </p:pic>
      <p:sp>
        <p:nvSpPr>
          <p:cNvPr id="8" name="Frame 7"/>
          <p:cNvSpPr/>
          <p:nvPr/>
        </p:nvSpPr>
        <p:spPr>
          <a:xfrm>
            <a:off x="838200" y="5958156"/>
            <a:ext cx="582506" cy="303672"/>
          </a:xfrm>
          <a:prstGeom prst="fram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ectangle 8"/>
          <p:cNvSpPr/>
          <p:nvPr/>
        </p:nvSpPr>
        <p:spPr>
          <a:xfrm>
            <a:off x="152400" y="3058244"/>
            <a:ext cx="2671461" cy="15137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flipV="1">
            <a:off x="894886" y="2514600"/>
            <a:ext cx="2991314" cy="3429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897228" y="2514600"/>
            <a:ext cx="2884572" cy="1300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695787" y="3419411"/>
            <a:ext cx="3383280" cy="1754326"/>
          </a:xfrm>
          <a:prstGeom prst="rect">
            <a:avLst/>
          </a:prstGeom>
          <a:noFill/>
        </p:spPr>
        <p:txBody>
          <a:bodyPr wrap="square" rtlCol="0">
            <a:spAutoFit/>
          </a:bodyPr>
          <a:lstStyle/>
          <a:p>
            <a:r>
              <a:rPr lang="en-US" dirty="0" smtClean="0"/>
              <a:t>There is evidence that the means of site 1 and site 3 are different.  We estimate a 8.75 s difference, (holding abrasive type constant) with a range of plausible values for this difference of 3s to 14.5s</a:t>
            </a:r>
            <a:endParaRPr lang="en-US" dirty="0"/>
          </a:p>
        </p:txBody>
      </p:sp>
    </p:spTree>
    <p:extLst>
      <p:ext uri="{BB962C8B-B14F-4D97-AF65-F5344CB8AC3E}">
        <p14:creationId xmlns:p14="http://schemas.microsoft.com/office/powerpoint/2010/main" val="19324440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Means are Different?</a:t>
            </a:r>
            <a:br>
              <a:rPr lang="en-US" dirty="0"/>
            </a:br>
            <a:r>
              <a:rPr lang="en-US" dirty="0"/>
              <a:t>Looking at </a:t>
            </a:r>
            <a:r>
              <a:rPr lang="en-US" dirty="0" smtClean="0"/>
              <a:t>Abrasives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848100"/>
            <a:ext cx="3708400" cy="2476500"/>
          </a:xfrm>
        </p:spPr>
      </p:pic>
      <p:sp>
        <p:nvSpPr>
          <p:cNvPr id="4" name="Slide Number Placeholder 3"/>
          <p:cNvSpPr>
            <a:spLocks noGrp="1"/>
          </p:cNvSpPr>
          <p:nvPr>
            <p:ph type="sldNum" sz="quarter" idx="12"/>
          </p:nvPr>
        </p:nvSpPr>
        <p:spPr/>
        <p:txBody>
          <a:bodyPr/>
          <a:lstStyle/>
          <a:p>
            <a:fld id="{1458007C-4A25-4B52-A9D8-0BFB32107287}" type="slidenum">
              <a:rPr lang="en-US" smtClean="0"/>
              <a:t>13</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589" y="2108301"/>
            <a:ext cx="3778014" cy="254437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4860" y="1828800"/>
            <a:ext cx="4396740" cy="4414908"/>
          </a:xfrm>
          <a:prstGeom prst="rect">
            <a:avLst/>
          </a:prstGeom>
        </p:spPr>
      </p:pic>
    </p:spTree>
    <p:extLst>
      <p:ext uri="{BB962C8B-B14F-4D97-AF65-F5344CB8AC3E}">
        <p14:creationId xmlns:p14="http://schemas.microsoft.com/office/powerpoint/2010/main" val="1097080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vs. Crossed/Additive Model</a:t>
            </a:r>
          </a:p>
        </p:txBody>
      </p:sp>
      <p:sp>
        <p:nvSpPr>
          <p:cNvPr id="3" name="Text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2"/>
          </p:nvPr>
        </p:nvSpPr>
        <p:spPr/>
        <p:txBody>
          <a:bodyPr/>
          <a:lstStyle/>
          <a:p>
            <a:fld id="{1458007C-4A25-4B52-A9D8-0BFB32107287}" type="slidenum">
              <a:rPr lang="en-US" smtClean="0"/>
              <a:t>14</a:t>
            </a:fld>
            <a:endParaRPr lang="en-US"/>
          </a:p>
        </p:txBody>
      </p:sp>
    </p:spTree>
    <p:extLst>
      <p:ext uri="{BB962C8B-B14F-4D97-AF65-F5344CB8AC3E}">
        <p14:creationId xmlns:p14="http://schemas.microsoft.com/office/powerpoint/2010/main" val="12846976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vs. Crossed/Additive Model</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1103" y="1905000"/>
            <a:ext cx="4000500" cy="3924300"/>
          </a:xfrm>
        </p:spPr>
      </p:pic>
      <p:sp>
        <p:nvSpPr>
          <p:cNvPr id="4" name="Slide Number Placeholder 3"/>
          <p:cNvSpPr>
            <a:spLocks noGrp="1"/>
          </p:cNvSpPr>
          <p:nvPr>
            <p:ph type="sldNum" sz="quarter" idx="12"/>
          </p:nvPr>
        </p:nvSpPr>
        <p:spPr/>
        <p:txBody>
          <a:bodyPr/>
          <a:lstStyle/>
          <a:p>
            <a:fld id="{1458007C-4A25-4B52-A9D8-0BFB32107287}" type="slidenum">
              <a:rPr lang="en-US" smtClean="0"/>
              <a:t>15</a:t>
            </a:fld>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8900" y="1926771"/>
            <a:ext cx="4000500" cy="3937000"/>
          </a:xfrm>
          <a:prstGeom prst="rect">
            <a:avLst/>
          </a:prstGeom>
        </p:spPr>
      </p:pic>
      <p:sp>
        <p:nvSpPr>
          <p:cNvPr id="7" name="TextBox 6"/>
          <p:cNvSpPr txBox="1"/>
          <p:nvPr/>
        </p:nvSpPr>
        <p:spPr>
          <a:xfrm>
            <a:off x="1219200" y="5967910"/>
            <a:ext cx="1385316" cy="369332"/>
          </a:xfrm>
          <a:prstGeom prst="rect">
            <a:avLst/>
          </a:prstGeom>
          <a:noFill/>
        </p:spPr>
        <p:txBody>
          <a:bodyPr wrap="none" rtlCol="0">
            <a:spAutoFit/>
          </a:bodyPr>
          <a:lstStyle/>
          <a:p>
            <a:r>
              <a:rPr lang="en-US" smtClean="0"/>
              <a:t>Original data</a:t>
            </a:r>
            <a:endParaRPr lang="en-US"/>
          </a:p>
        </p:txBody>
      </p:sp>
      <p:sp>
        <p:nvSpPr>
          <p:cNvPr id="8" name="TextBox 7"/>
          <p:cNvSpPr txBox="1"/>
          <p:nvPr/>
        </p:nvSpPr>
        <p:spPr>
          <a:xfrm>
            <a:off x="5562600" y="5967910"/>
            <a:ext cx="3347135" cy="369332"/>
          </a:xfrm>
          <a:prstGeom prst="rect">
            <a:avLst/>
          </a:prstGeom>
          <a:noFill/>
        </p:spPr>
        <p:txBody>
          <a:bodyPr wrap="none" rtlCol="0">
            <a:spAutoFit/>
          </a:bodyPr>
          <a:lstStyle/>
          <a:p>
            <a:r>
              <a:rPr lang="en-US" dirty="0" smtClean="0"/>
              <a:t>Coding abrasive as a unique value</a:t>
            </a:r>
            <a:endParaRPr lang="en-US" dirty="0"/>
          </a:p>
        </p:txBody>
      </p:sp>
    </p:spTree>
    <p:extLst>
      <p:ext uri="{BB962C8B-B14F-4D97-AF65-F5344CB8AC3E}">
        <p14:creationId xmlns:p14="http://schemas.microsoft.com/office/powerpoint/2010/main" val="20685899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vs. Crossed/Additive Model</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2960" y="5181600"/>
            <a:ext cx="4699000" cy="977900"/>
          </a:xfrm>
        </p:spPr>
      </p:pic>
      <p:sp>
        <p:nvSpPr>
          <p:cNvPr id="4" name="Slide Number Placeholder 3"/>
          <p:cNvSpPr>
            <a:spLocks noGrp="1"/>
          </p:cNvSpPr>
          <p:nvPr>
            <p:ph type="sldNum" sz="quarter" idx="12"/>
          </p:nvPr>
        </p:nvSpPr>
        <p:spPr/>
        <p:txBody>
          <a:bodyPr/>
          <a:lstStyle/>
          <a:p>
            <a:fld id="{1458007C-4A25-4B52-A9D8-0BFB32107287}" type="slidenum">
              <a:rPr lang="en-US" smtClean="0"/>
              <a:t>16</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989" y="1905000"/>
            <a:ext cx="4762500" cy="965200"/>
          </a:xfrm>
          <a:prstGeom prst="rect">
            <a:avLst/>
          </a:prstGeom>
        </p:spPr>
      </p:pic>
      <p:sp>
        <p:nvSpPr>
          <p:cNvPr id="7" name="TextBox 6"/>
          <p:cNvSpPr txBox="1"/>
          <p:nvPr/>
        </p:nvSpPr>
        <p:spPr>
          <a:xfrm>
            <a:off x="822960" y="3352800"/>
            <a:ext cx="6018507" cy="923330"/>
          </a:xfrm>
          <a:prstGeom prst="rect">
            <a:avLst/>
          </a:prstGeom>
          <a:noFill/>
        </p:spPr>
        <p:txBody>
          <a:bodyPr wrap="none" rtlCol="0">
            <a:spAutoFit/>
          </a:bodyPr>
          <a:lstStyle/>
          <a:p>
            <a:r>
              <a:rPr lang="en-US" dirty="0" smtClean="0"/>
              <a:t>Experimental Unit for Abrasive: Test Run (yes replication)</a:t>
            </a:r>
          </a:p>
          <a:p>
            <a:r>
              <a:rPr lang="en-US" dirty="0" smtClean="0"/>
              <a:t>Experimental Unit for Site: Batch of 4 test runs (no replication)</a:t>
            </a:r>
          </a:p>
          <a:p>
            <a:r>
              <a:rPr lang="en-US" dirty="0" smtClean="0"/>
              <a:t>(hence this is an example of a split plot)</a:t>
            </a:r>
            <a:endParaRPr lang="en-US" dirty="0"/>
          </a:p>
        </p:txBody>
      </p:sp>
      <p:sp>
        <p:nvSpPr>
          <p:cNvPr id="8" name="TextBox 7"/>
          <p:cNvSpPr txBox="1"/>
          <p:nvPr/>
        </p:nvSpPr>
        <p:spPr>
          <a:xfrm>
            <a:off x="5912229" y="1758296"/>
            <a:ext cx="3040743" cy="1477328"/>
          </a:xfrm>
          <a:prstGeom prst="rect">
            <a:avLst/>
          </a:prstGeom>
          <a:noFill/>
        </p:spPr>
        <p:txBody>
          <a:bodyPr wrap="square" rtlCol="0">
            <a:spAutoFit/>
          </a:bodyPr>
          <a:lstStyle/>
          <a:p>
            <a:r>
              <a:rPr lang="en-US" dirty="0" smtClean="0"/>
              <a:t>Measures variability of</a:t>
            </a:r>
            <a:r>
              <a:rPr lang="is-IS" dirty="0" smtClean="0"/>
              <a:t>…</a:t>
            </a:r>
            <a:r>
              <a:rPr lang="en-US" dirty="0" smtClean="0"/>
              <a:t> </a:t>
            </a:r>
          </a:p>
          <a:p>
            <a:pPr marL="285750" indent="-285750">
              <a:buFont typeface="Arial" charset="0"/>
              <a:buChar char="•"/>
            </a:pPr>
            <a:r>
              <a:rPr lang="en-US" b="1" dirty="0" smtClean="0"/>
              <a:t>each abrasive with respect to its site</a:t>
            </a:r>
          </a:p>
          <a:p>
            <a:pPr marL="285750" indent="-285750">
              <a:buFont typeface="Arial" charset="0"/>
              <a:buChar char="•"/>
            </a:pPr>
            <a:r>
              <a:rPr lang="en-US" dirty="0"/>
              <a:t>e</a:t>
            </a:r>
            <a:r>
              <a:rPr lang="en-US" dirty="0" smtClean="0"/>
              <a:t>ach site with respect to the overall average</a:t>
            </a:r>
            <a:endParaRPr lang="en-US" dirty="0"/>
          </a:p>
        </p:txBody>
      </p:sp>
      <p:sp>
        <p:nvSpPr>
          <p:cNvPr id="10" name="TextBox 9"/>
          <p:cNvSpPr txBox="1"/>
          <p:nvPr/>
        </p:nvSpPr>
        <p:spPr>
          <a:xfrm>
            <a:off x="5968465" y="4705460"/>
            <a:ext cx="3040743" cy="1477328"/>
          </a:xfrm>
          <a:prstGeom prst="rect">
            <a:avLst/>
          </a:prstGeom>
          <a:noFill/>
        </p:spPr>
        <p:txBody>
          <a:bodyPr wrap="square" rtlCol="0">
            <a:spAutoFit/>
          </a:bodyPr>
          <a:lstStyle/>
          <a:p>
            <a:r>
              <a:rPr lang="en-US" dirty="0" smtClean="0"/>
              <a:t>Measures variability of</a:t>
            </a:r>
            <a:r>
              <a:rPr lang="is-IS" dirty="0" smtClean="0"/>
              <a:t>…</a:t>
            </a:r>
            <a:r>
              <a:rPr lang="en-US" dirty="0" smtClean="0"/>
              <a:t> </a:t>
            </a:r>
          </a:p>
          <a:p>
            <a:pPr marL="285750" indent="-285750">
              <a:buFont typeface="Arial" charset="0"/>
              <a:buChar char="•"/>
            </a:pPr>
            <a:r>
              <a:rPr lang="en-US" b="1" dirty="0" smtClean="0"/>
              <a:t>each abrasive with respect to the overall average</a:t>
            </a:r>
            <a:endParaRPr lang="en-US" b="1" dirty="0"/>
          </a:p>
          <a:p>
            <a:pPr marL="285750" indent="-285750">
              <a:buFont typeface="Arial" charset="0"/>
              <a:buChar char="•"/>
            </a:pPr>
            <a:r>
              <a:rPr lang="en-US" dirty="0" smtClean="0"/>
              <a:t>each site with respect to the overall average</a:t>
            </a:r>
            <a:endParaRPr lang="en-US" dirty="0"/>
          </a:p>
        </p:txBody>
      </p:sp>
    </p:spTree>
    <p:extLst>
      <p:ext uri="{BB962C8B-B14F-4D97-AF65-F5344CB8AC3E}">
        <p14:creationId xmlns:p14="http://schemas.microsoft.com/office/powerpoint/2010/main" val="4370820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vs. Crossed/Additive Model</a:t>
            </a:r>
            <a:endParaRPr lang="en-US" dirty="0"/>
          </a:p>
        </p:txBody>
      </p:sp>
      <p:sp>
        <p:nvSpPr>
          <p:cNvPr id="4" name="Slide Number Placeholder 3"/>
          <p:cNvSpPr>
            <a:spLocks noGrp="1"/>
          </p:cNvSpPr>
          <p:nvPr>
            <p:ph type="sldNum" sz="quarter" idx="12"/>
          </p:nvPr>
        </p:nvSpPr>
        <p:spPr/>
        <p:txBody>
          <a:bodyPr/>
          <a:lstStyle/>
          <a:p>
            <a:fld id="{1458007C-4A25-4B52-A9D8-0BFB32107287}" type="slidenum">
              <a:rPr lang="en-US" smtClean="0"/>
              <a:t>17</a:t>
            </a:fld>
            <a:endParaRPr lang="en-US"/>
          </a:p>
        </p:txBody>
      </p:sp>
      <p:sp>
        <p:nvSpPr>
          <p:cNvPr id="7" name="TextBox 6"/>
          <p:cNvSpPr txBox="1"/>
          <p:nvPr/>
        </p:nvSpPr>
        <p:spPr>
          <a:xfrm>
            <a:off x="822960" y="3352800"/>
            <a:ext cx="6018507" cy="923330"/>
          </a:xfrm>
          <a:prstGeom prst="rect">
            <a:avLst/>
          </a:prstGeom>
          <a:noFill/>
        </p:spPr>
        <p:txBody>
          <a:bodyPr wrap="none" rtlCol="0">
            <a:spAutoFit/>
          </a:bodyPr>
          <a:lstStyle/>
          <a:p>
            <a:r>
              <a:rPr lang="en-US" dirty="0" smtClean="0"/>
              <a:t>Experimental Unit for Abrasive: Test Run (yes replication)</a:t>
            </a:r>
          </a:p>
          <a:p>
            <a:r>
              <a:rPr lang="en-US" dirty="0" smtClean="0"/>
              <a:t>Experimental Unit for Site: Batch of 4 test runs (no replication)</a:t>
            </a:r>
          </a:p>
          <a:p>
            <a:r>
              <a:rPr lang="en-US" dirty="0" smtClean="0"/>
              <a:t>(hence this is an example of a split plot)</a:t>
            </a:r>
            <a:endParaRPr lang="en-US" dirty="0"/>
          </a:p>
        </p:txBody>
      </p:sp>
      <p:sp>
        <p:nvSpPr>
          <p:cNvPr id="8" name="TextBox 7"/>
          <p:cNvSpPr txBox="1"/>
          <p:nvPr/>
        </p:nvSpPr>
        <p:spPr>
          <a:xfrm>
            <a:off x="5912229" y="1758296"/>
            <a:ext cx="3040743" cy="1477328"/>
          </a:xfrm>
          <a:prstGeom prst="rect">
            <a:avLst/>
          </a:prstGeom>
          <a:noFill/>
        </p:spPr>
        <p:txBody>
          <a:bodyPr wrap="square" rtlCol="0">
            <a:spAutoFit/>
          </a:bodyPr>
          <a:lstStyle/>
          <a:p>
            <a:r>
              <a:rPr lang="en-US" dirty="0" smtClean="0"/>
              <a:t>Measures variability of</a:t>
            </a:r>
            <a:r>
              <a:rPr lang="is-IS" dirty="0" smtClean="0"/>
              <a:t>…</a:t>
            </a:r>
            <a:r>
              <a:rPr lang="en-US" dirty="0" smtClean="0"/>
              <a:t> </a:t>
            </a:r>
          </a:p>
          <a:p>
            <a:pPr marL="285750" indent="-285750">
              <a:buFont typeface="Arial" charset="0"/>
              <a:buChar char="•"/>
            </a:pPr>
            <a:r>
              <a:rPr lang="en-US" b="1" dirty="0" smtClean="0"/>
              <a:t>each abrasive with respect to its site</a:t>
            </a:r>
          </a:p>
          <a:p>
            <a:pPr marL="285750" indent="-285750">
              <a:buFont typeface="Arial" charset="0"/>
              <a:buChar char="•"/>
            </a:pPr>
            <a:r>
              <a:rPr lang="en-US" dirty="0"/>
              <a:t>e</a:t>
            </a:r>
            <a:r>
              <a:rPr lang="en-US" dirty="0" smtClean="0"/>
              <a:t>ach site with respect to the overall average</a:t>
            </a:r>
            <a:endParaRPr lang="en-US" dirty="0"/>
          </a:p>
        </p:txBody>
      </p:sp>
      <p:sp>
        <p:nvSpPr>
          <p:cNvPr id="10" name="TextBox 9"/>
          <p:cNvSpPr txBox="1"/>
          <p:nvPr/>
        </p:nvSpPr>
        <p:spPr>
          <a:xfrm>
            <a:off x="5968465" y="4705460"/>
            <a:ext cx="3040743" cy="1477328"/>
          </a:xfrm>
          <a:prstGeom prst="rect">
            <a:avLst/>
          </a:prstGeom>
          <a:noFill/>
        </p:spPr>
        <p:txBody>
          <a:bodyPr wrap="square" rtlCol="0">
            <a:spAutoFit/>
          </a:bodyPr>
          <a:lstStyle/>
          <a:p>
            <a:r>
              <a:rPr lang="en-US" dirty="0" smtClean="0"/>
              <a:t>Measures variability of</a:t>
            </a:r>
            <a:r>
              <a:rPr lang="is-IS" dirty="0" smtClean="0"/>
              <a:t>…</a:t>
            </a:r>
            <a:r>
              <a:rPr lang="en-US" dirty="0" smtClean="0"/>
              <a:t> </a:t>
            </a:r>
          </a:p>
          <a:p>
            <a:pPr marL="285750" indent="-285750">
              <a:buFont typeface="Arial" charset="0"/>
              <a:buChar char="•"/>
            </a:pPr>
            <a:r>
              <a:rPr lang="en-US" b="1" dirty="0" smtClean="0"/>
              <a:t>each abrasive with respect to the overall average</a:t>
            </a:r>
            <a:endParaRPr lang="en-US" b="1" dirty="0"/>
          </a:p>
          <a:p>
            <a:pPr marL="285750" indent="-285750">
              <a:buFont typeface="Arial" charset="0"/>
              <a:buChar char="•"/>
            </a:pPr>
            <a:r>
              <a:rPr lang="en-US" dirty="0" smtClean="0"/>
              <a:t>each site with respect to the overall average</a:t>
            </a:r>
            <a:endParaRPr lang="en-US" dirty="0"/>
          </a:p>
        </p:txBody>
      </p:sp>
      <p:sp>
        <p:nvSpPr>
          <p:cNvPr id="3" name="Content Placeholder 2"/>
          <p:cNvSpPr>
            <a:spLocks noGrp="1"/>
          </p:cNvSpPr>
          <p:nvPr>
            <p:ph idx="1"/>
          </p:nvPr>
        </p:nvSpPr>
        <p:spPr>
          <a:xfrm>
            <a:off x="822959" y="1845734"/>
            <a:ext cx="4892041" cy="4174066"/>
          </a:xfrm>
        </p:spPr>
        <p:txBody>
          <a:bodyPr>
            <a:normAutofit/>
          </a:bodyPr>
          <a:lstStyle/>
          <a:p>
            <a:r>
              <a:rPr lang="en-US" dirty="0" smtClean="0"/>
              <a:t>Nested: We get an estimate of the error by assessing the variability of abrasive around each site mean</a:t>
            </a:r>
          </a:p>
          <a:p>
            <a:endParaRPr lang="en-US" dirty="0" smtClean="0"/>
          </a:p>
          <a:p>
            <a:endParaRPr lang="en-US" dirty="0"/>
          </a:p>
          <a:p>
            <a:endParaRPr lang="en-US" dirty="0" smtClean="0"/>
          </a:p>
          <a:p>
            <a:endParaRPr lang="en-US" dirty="0"/>
          </a:p>
          <a:p>
            <a:endParaRPr lang="en-US" dirty="0" smtClean="0"/>
          </a:p>
          <a:p>
            <a:r>
              <a:rPr lang="en-US" dirty="0" smtClean="0"/>
              <a:t>Crossed/Additive: </a:t>
            </a:r>
            <a:r>
              <a:rPr lang="en-US" dirty="0"/>
              <a:t>We </a:t>
            </a:r>
            <a:r>
              <a:rPr lang="en-US" dirty="0" smtClean="0"/>
              <a:t>cannot get </a:t>
            </a:r>
            <a:r>
              <a:rPr lang="en-US" dirty="0"/>
              <a:t>an estimate of the error </a:t>
            </a:r>
            <a:r>
              <a:rPr lang="en-US" dirty="0" smtClean="0"/>
              <a:t>due to no replication for site</a:t>
            </a:r>
            <a:endParaRPr lang="en-US" dirty="0"/>
          </a:p>
          <a:p>
            <a:endParaRPr lang="en-US" dirty="0"/>
          </a:p>
        </p:txBody>
      </p:sp>
    </p:spTree>
    <p:extLst>
      <p:ext uri="{BB962C8B-B14F-4D97-AF65-F5344CB8AC3E}">
        <p14:creationId xmlns:p14="http://schemas.microsoft.com/office/powerpoint/2010/main" val="12325790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vs. Crossed/Additive Model</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600" y="4267200"/>
            <a:ext cx="4495800" cy="774700"/>
          </a:xfrm>
        </p:spPr>
      </p:pic>
      <p:sp>
        <p:nvSpPr>
          <p:cNvPr id="4" name="Slide Number Placeholder 3"/>
          <p:cNvSpPr>
            <a:spLocks noGrp="1"/>
          </p:cNvSpPr>
          <p:nvPr>
            <p:ph type="sldNum" sz="quarter" idx="12"/>
          </p:nvPr>
        </p:nvSpPr>
        <p:spPr/>
        <p:txBody>
          <a:bodyPr/>
          <a:lstStyle/>
          <a:p>
            <a:fld id="{1458007C-4A25-4B52-A9D8-0BFB32107287}" type="slidenum">
              <a:rPr lang="en-US" smtClean="0"/>
              <a:t>18</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00" y="2882900"/>
            <a:ext cx="4495800" cy="762000"/>
          </a:xfrm>
          <a:prstGeom prst="rect">
            <a:avLst/>
          </a:prstGeom>
        </p:spPr>
      </p:pic>
      <p:pic>
        <p:nvPicPr>
          <p:cNvPr id="7" name="Content Placeholder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2960" y="5181600"/>
            <a:ext cx="4699000" cy="9779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1989" y="1905000"/>
            <a:ext cx="4762500" cy="965200"/>
          </a:xfrm>
          <a:prstGeom prst="rect">
            <a:avLst/>
          </a:prstGeom>
        </p:spPr>
      </p:pic>
    </p:spTree>
    <p:extLst>
      <p:ext uri="{BB962C8B-B14F-4D97-AF65-F5344CB8AC3E}">
        <p14:creationId xmlns:p14="http://schemas.microsoft.com/office/powerpoint/2010/main" val="348635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Split-plot Design</a:t>
            </a:r>
            <a:endParaRPr lang="en-US" dirty="0"/>
          </a:p>
        </p:txBody>
      </p:sp>
      <p:sp>
        <p:nvSpPr>
          <p:cNvPr id="3" name="Text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2"/>
          </p:nvPr>
        </p:nvSpPr>
        <p:spPr/>
        <p:txBody>
          <a:bodyPr/>
          <a:lstStyle/>
          <a:p>
            <a:fld id="{1458007C-4A25-4B52-A9D8-0BFB32107287}" type="slidenum">
              <a:rPr lang="en-US" smtClean="0"/>
              <a:t>19</a:t>
            </a:fld>
            <a:endParaRPr lang="en-US"/>
          </a:p>
        </p:txBody>
      </p:sp>
    </p:spTree>
    <p:extLst>
      <p:ext uri="{BB962C8B-B14F-4D97-AF65-F5344CB8AC3E}">
        <p14:creationId xmlns:p14="http://schemas.microsoft.com/office/powerpoint/2010/main" val="12654393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Designs</a:t>
            </a:r>
            <a:endParaRPr lang="en-US" dirty="0"/>
          </a:p>
        </p:txBody>
      </p:sp>
      <p:sp>
        <p:nvSpPr>
          <p:cNvPr id="3" name="Text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2"/>
          </p:nvPr>
        </p:nvSpPr>
        <p:spPr/>
        <p:txBody>
          <a:bodyPr/>
          <a:lstStyle/>
          <a:p>
            <a:fld id="{1458007C-4A25-4B52-A9D8-0BFB32107287}" type="slidenum">
              <a:rPr lang="en-US" smtClean="0"/>
              <a:t>2</a:t>
            </a:fld>
            <a:endParaRPr lang="en-US"/>
          </a:p>
        </p:txBody>
      </p:sp>
    </p:spTree>
    <p:extLst>
      <p:ext uri="{BB962C8B-B14F-4D97-AF65-F5344CB8AC3E}">
        <p14:creationId xmlns:p14="http://schemas.microsoft.com/office/powerpoint/2010/main" val="1544363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Split-plot</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22959" y="1845734"/>
                <a:ext cx="7543801" cy="4478866"/>
              </a:xfrm>
            </p:spPr>
            <p:txBody>
              <a:bodyPr/>
              <a:lstStyle/>
              <a:p>
                <a:r>
                  <a:rPr lang="en-US" b="1" dirty="0" smtClean="0"/>
                  <a:t>Back to Example</a:t>
                </a:r>
                <a:r>
                  <a:rPr lang="en-US" b="1" dirty="0"/>
                  <a:t>:</a:t>
                </a:r>
                <a:r>
                  <a:rPr lang="en-US" dirty="0"/>
                  <a:t> </a:t>
                </a:r>
                <a:r>
                  <a:rPr lang="en-US" dirty="0"/>
                  <a:t>We have a field of </a:t>
                </a:r>
                <a:r>
                  <a:rPr lang="en-US" dirty="0"/>
                  <a:t>8 plots allocated for testing two different species </a:t>
                </a:r>
                <a:r>
                  <a:rPr lang="en-US" dirty="0"/>
                  <a:t>of corn.  </a:t>
                </a:r>
                <a:r>
                  <a:rPr lang="en-US" dirty="0"/>
                  <a:t>Irrigation timing has an affect that we would like to control for.  We have to irrigate groups of 4 plots at the same time and assign treatments to an entire plot</a:t>
                </a:r>
              </a:p>
              <a:p>
                <a:r>
                  <a:rPr lang="en-US" dirty="0"/>
                  <a:t>So we have an</a:t>
                </a:r>
                <a:r>
                  <a:rPr lang="en-US" dirty="0" smtClean="0"/>
                  <a:t> </a:t>
                </a:r>
                <a14:m>
                  <m:oMath xmlns:m="http://schemas.openxmlformats.org/officeDocument/2006/math">
                    <m:r>
                      <m:rPr>
                        <m:sty m:val="p"/>
                      </m:rPr>
                      <a:rPr lang="en-US" b="0" i="0" smtClean="0">
                        <a:latin typeface="Cambria Math" charset="0"/>
                      </a:rPr>
                      <m:t>A</m:t>
                    </m:r>
                    <m:r>
                      <a:rPr lang="en-US" i="1">
                        <a:latin typeface="Cambria Math" charset="0"/>
                      </a:rPr>
                      <m:t>=</m:t>
                    </m:r>
                  </m:oMath>
                </a14:m>
                <a:r>
                  <a:rPr lang="en-US" dirty="0"/>
                  <a:t> irrigation, </a:t>
                </a:r>
                <a14:m>
                  <m:oMath xmlns:m="http://schemas.openxmlformats.org/officeDocument/2006/math">
                    <m:r>
                      <m:rPr>
                        <m:sty m:val="p"/>
                      </m:rPr>
                      <a:rPr lang="en-US" b="0" i="0" smtClean="0">
                        <a:latin typeface="Cambria Math" charset="0"/>
                      </a:rPr>
                      <m:t>B</m:t>
                    </m:r>
                    <m:r>
                      <a:rPr lang="en-US" i="1">
                        <a:latin typeface="Cambria Math" charset="0"/>
                      </a:rPr>
                      <m:t>=</m:t>
                    </m:r>
                  </m:oMath>
                </a14:m>
                <a:r>
                  <a:rPr lang="en-US" dirty="0"/>
                  <a:t> </a:t>
                </a:r>
                <a:r>
                  <a:rPr lang="en-US" dirty="0" smtClean="0"/>
                  <a:t>treatment</a:t>
                </a:r>
                <a:endParaRPr lang="en-US" dirty="0"/>
              </a:p>
              <a:p>
                <a:r>
                  <a:rPr lang="en-US" dirty="0"/>
                  <a:t>What are the experiment units?</a:t>
                </a:r>
              </a:p>
              <a:p>
                <a:pPr>
                  <a:buFont typeface="Arial" charset="0"/>
                  <a:buChar char="•"/>
                </a:pPr>
                <a:r>
                  <a:rPr lang="en-US" dirty="0"/>
                  <a:t> </a:t>
                </a:r>
                <a:r>
                  <a:rPr lang="en-US" dirty="0"/>
                  <a:t>irrigation: group of 4 plots (known as the </a:t>
                </a:r>
                <a:r>
                  <a:rPr lang="en-US" b="1" u="sng" cap="small" dirty="0">
                    <a:solidFill>
                      <a:srgbClr val="FF0000"/>
                    </a:solidFill>
                  </a:rPr>
                  <a:t>whole </a:t>
                </a:r>
                <a:r>
                  <a:rPr lang="en-US" b="1" u="sng" cap="small" dirty="0">
                    <a:solidFill>
                      <a:srgbClr val="FF0000"/>
                    </a:solidFill>
                  </a:rPr>
                  <a:t>plot</a:t>
                </a:r>
                <a:r>
                  <a:rPr lang="en-US" dirty="0"/>
                  <a:t>)</a:t>
                </a:r>
              </a:p>
              <a:p>
                <a:pPr>
                  <a:buFont typeface="Arial" charset="0"/>
                  <a:buChar char="•"/>
                </a:pPr>
                <a:r>
                  <a:rPr lang="en-US" dirty="0"/>
                  <a:t> treatment: individual plot (known as the </a:t>
                </a:r>
                <a:r>
                  <a:rPr lang="en-US" b="1" u="sng" cap="small" dirty="0">
                    <a:solidFill>
                      <a:srgbClr val="FF0000"/>
                    </a:solidFill>
                  </a:rPr>
                  <a:t>split plot</a:t>
                </a:r>
                <a:r>
                  <a:rPr lang="en-US" dirty="0"/>
                  <a:t>)</a:t>
                </a:r>
                <a:endParaRPr lang="en-US" dirty="0"/>
              </a:p>
              <a:p>
                <a:endParaRPr lang="en-US" dirty="0" smtClean="0"/>
              </a:p>
              <a:p>
                <a:r>
                  <a:rPr lang="en-US" dirty="0" smtClean="0"/>
                  <a:t>Often, you will get combinations of split-plots and cross factors</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22959" y="1845734"/>
                <a:ext cx="7543801" cy="4478866"/>
              </a:xfrm>
              <a:blipFill rotWithShape="0">
                <a:blip r:embed="rId2"/>
                <a:stretch>
                  <a:fillRect l="-1939" t="-149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1458007C-4A25-4B52-A9D8-0BFB32107287}" type="slidenum">
              <a:rPr lang="en-US" smtClean="0"/>
              <a:t>20</a:t>
            </a:fld>
            <a:endParaRPr lang="en-US"/>
          </a:p>
        </p:txBody>
      </p:sp>
    </p:spTree>
    <p:extLst>
      <p:ext uri="{BB962C8B-B14F-4D97-AF65-F5344CB8AC3E}">
        <p14:creationId xmlns:p14="http://schemas.microsoft.com/office/powerpoint/2010/main" val="2383327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Lawnmower Example</a:t>
            </a:r>
            <a:endParaRPr lang="en-US" dirty="0"/>
          </a:p>
        </p:txBody>
      </p:sp>
      <p:sp>
        <p:nvSpPr>
          <p:cNvPr id="3" name="Content Placeholder 2"/>
          <p:cNvSpPr>
            <a:spLocks noGrp="1"/>
          </p:cNvSpPr>
          <p:nvPr>
            <p:ph idx="1"/>
          </p:nvPr>
        </p:nvSpPr>
        <p:spPr/>
        <p:txBody>
          <a:bodyPr/>
          <a:lstStyle/>
          <a:p>
            <a:r>
              <a:rPr lang="en-US" dirty="0" smtClean="0"/>
              <a:t>Suppose we have two manufacturers of lawnmowers</a:t>
            </a:r>
          </a:p>
          <a:p>
            <a:r>
              <a:rPr lang="en-US" dirty="0" smtClean="0"/>
              <a:t>Each manufacturer produces 3 types of lawnmowers</a:t>
            </a:r>
          </a:p>
          <a:p>
            <a:r>
              <a:rPr lang="en-US" dirty="0" smtClean="0"/>
              <a:t>We run each lawnmower at a “high” and a “low” setting</a:t>
            </a:r>
          </a:p>
          <a:p>
            <a:r>
              <a:rPr lang="en-US" dirty="0" smtClean="0"/>
              <a:t>We record the amount of time it takes to stop the blade once power is cut (for safety) twice for each “high” and “low”</a:t>
            </a:r>
          </a:p>
          <a:p>
            <a:r>
              <a:rPr lang="en-US" dirty="0" smtClean="0"/>
              <a:t>We want to compare these “cut-off” times for the lawnmowers</a:t>
            </a:r>
          </a:p>
          <a:p>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1458007C-4A25-4B52-A9D8-0BFB32107287}" type="slidenum">
              <a:rPr lang="en-US" smtClean="0"/>
              <a:t>21</a:t>
            </a:fld>
            <a:endParaRPr lang="en-US"/>
          </a:p>
        </p:txBody>
      </p:sp>
    </p:spTree>
    <p:extLst>
      <p:ext uri="{BB962C8B-B14F-4D97-AF65-F5344CB8AC3E}">
        <p14:creationId xmlns:p14="http://schemas.microsoft.com/office/powerpoint/2010/main" val="89718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for Interaction for Crossed Effect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124" y="3739646"/>
            <a:ext cx="4660900" cy="1244600"/>
          </a:xfrm>
        </p:spPr>
      </p:pic>
      <p:sp>
        <p:nvSpPr>
          <p:cNvPr id="4" name="Slide Number Placeholder 3"/>
          <p:cNvSpPr>
            <a:spLocks noGrp="1"/>
          </p:cNvSpPr>
          <p:nvPr>
            <p:ph type="sldNum" sz="quarter" idx="12"/>
          </p:nvPr>
        </p:nvSpPr>
        <p:spPr/>
        <p:txBody>
          <a:bodyPr/>
          <a:lstStyle/>
          <a:p>
            <a:fld id="{1458007C-4A25-4B52-A9D8-0BFB32107287}" type="slidenum">
              <a:rPr lang="en-US" smtClean="0"/>
              <a:t>22</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217" y="1905000"/>
            <a:ext cx="7785100" cy="9779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7130" y="2919186"/>
            <a:ext cx="4205685" cy="2872014"/>
          </a:xfrm>
          <a:prstGeom prst="rect">
            <a:avLst/>
          </a:prstGeom>
        </p:spPr>
      </p:pic>
    </p:spTree>
    <p:extLst>
      <p:ext uri="{BB962C8B-B14F-4D97-AF65-F5344CB8AC3E}">
        <p14:creationId xmlns:p14="http://schemas.microsoft.com/office/powerpoint/2010/main" val="10202663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315633"/>
            <a:ext cx="7543800" cy="1450757"/>
          </a:xfrm>
        </p:spPr>
        <p:txBody>
          <a:bodyPr/>
          <a:lstStyle/>
          <a:p>
            <a:r>
              <a:rPr lang="en-US" dirty="0" smtClean="0"/>
              <a:t>Fitted Combined Additive, Nested Model</a:t>
            </a:r>
            <a:endParaRPr lang="en-US" dirty="0"/>
          </a:p>
        </p:txBody>
      </p:sp>
      <p:sp>
        <p:nvSpPr>
          <p:cNvPr id="4" name="Slide Number Placeholder 3"/>
          <p:cNvSpPr>
            <a:spLocks noGrp="1"/>
          </p:cNvSpPr>
          <p:nvPr>
            <p:ph type="sldNum" sz="quarter" idx="12"/>
          </p:nvPr>
        </p:nvSpPr>
        <p:spPr/>
        <p:txBody>
          <a:bodyPr/>
          <a:lstStyle/>
          <a:p>
            <a:fld id="{1458007C-4A25-4B52-A9D8-0BFB32107287}" type="slidenum">
              <a:rPr lang="en-US" smtClean="0"/>
              <a:t>23</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40" y="3773962"/>
            <a:ext cx="4003040" cy="86641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331" y="1835377"/>
            <a:ext cx="7924800" cy="1193800"/>
          </a:xfrm>
          <a:prstGeom prst="rect">
            <a:avLst/>
          </a:prstGeom>
        </p:spPr>
      </p:pic>
      <p:pic>
        <p:nvPicPr>
          <p:cNvPr id="11" name="Content Placeholder 10"/>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962401" y="2780876"/>
            <a:ext cx="4953000" cy="3315124"/>
          </a:xfrm>
        </p:spPr>
      </p:pic>
    </p:spTree>
    <p:extLst>
      <p:ext uri="{BB962C8B-B14F-4D97-AF65-F5344CB8AC3E}">
        <p14:creationId xmlns:p14="http://schemas.microsoft.com/office/powerpoint/2010/main" val="17405298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Fitted Combined Additive, Nested Model</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57" y="1773647"/>
            <a:ext cx="2759571" cy="3636553"/>
          </a:xfrm>
        </p:spPr>
      </p:pic>
      <p:sp>
        <p:nvSpPr>
          <p:cNvPr id="4" name="Slide Number Placeholder 3"/>
          <p:cNvSpPr>
            <a:spLocks noGrp="1"/>
          </p:cNvSpPr>
          <p:nvPr>
            <p:ph type="sldNum" sz="quarter" idx="12"/>
          </p:nvPr>
        </p:nvSpPr>
        <p:spPr/>
        <p:txBody>
          <a:bodyPr/>
          <a:lstStyle/>
          <a:p>
            <a:fld id="{1458007C-4A25-4B52-A9D8-0BFB32107287}" type="slidenum">
              <a:rPr lang="en-US" smtClean="0"/>
              <a:t>24</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0543" y="1809933"/>
            <a:ext cx="2922981" cy="368514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3524" y="1773647"/>
            <a:ext cx="3490476" cy="3721434"/>
          </a:xfrm>
          <a:prstGeom prst="rect">
            <a:avLst/>
          </a:prstGeom>
        </p:spPr>
      </p:pic>
    </p:spTree>
    <p:extLst>
      <p:ext uri="{BB962C8B-B14F-4D97-AF65-F5344CB8AC3E}">
        <p14:creationId xmlns:p14="http://schemas.microsoft.com/office/powerpoint/2010/main" val="6988124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Crossed vs. Nested Design</a:t>
            </a:r>
            <a:endParaRPr lang="en-US" dirty="0"/>
          </a:p>
        </p:txBody>
      </p:sp>
      <p:sp>
        <p:nvSpPr>
          <p:cNvPr id="3" name="Content Placeholder 2"/>
          <p:cNvSpPr>
            <a:spLocks noGrp="1"/>
          </p:cNvSpPr>
          <p:nvPr>
            <p:ph idx="1"/>
          </p:nvPr>
        </p:nvSpPr>
        <p:spPr>
          <a:xfrm>
            <a:off x="822959" y="1845734"/>
            <a:ext cx="8016241" cy="4478866"/>
          </a:xfrm>
        </p:spPr>
        <p:txBody>
          <a:bodyPr>
            <a:normAutofit/>
          </a:bodyPr>
          <a:lstStyle/>
          <a:p>
            <a:r>
              <a:rPr lang="en-US" b="1" dirty="0"/>
              <a:t>Heuristic Definition</a:t>
            </a:r>
            <a:r>
              <a:rPr lang="en-US" b="1" dirty="0" smtClean="0"/>
              <a:t>: </a:t>
            </a:r>
            <a:r>
              <a:rPr lang="en-US" dirty="0" smtClean="0"/>
              <a:t>“</a:t>
            </a:r>
            <a:r>
              <a:rPr lang="en-US" dirty="0"/>
              <a:t>Crossed is all combinations, nested is more limited</a:t>
            </a:r>
            <a:r>
              <a:rPr lang="en-US" dirty="0" smtClean="0"/>
              <a:t>”</a:t>
            </a:r>
          </a:p>
          <a:p>
            <a:r>
              <a:rPr lang="en-US" dirty="0" smtClean="0"/>
              <a:t>Are explanatory variables </a:t>
            </a:r>
            <a:r>
              <a:rPr lang="en-US" b="1" u="sng" cap="small" dirty="0">
                <a:solidFill>
                  <a:srgbClr val="FF0000"/>
                </a:solidFill>
              </a:rPr>
              <a:t>crossed</a:t>
            </a:r>
            <a:r>
              <a:rPr lang="en-US" dirty="0"/>
              <a:t> or </a:t>
            </a:r>
            <a:r>
              <a:rPr lang="en-US" b="1" u="sng" cap="small" dirty="0">
                <a:solidFill>
                  <a:srgbClr val="FF0000"/>
                </a:solidFill>
              </a:rPr>
              <a:t>nested</a:t>
            </a:r>
            <a:r>
              <a:rPr lang="en-US" dirty="0"/>
              <a:t>?</a:t>
            </a:r>
          </a:p>
          <a:p>
            <a:endParaRPr lang="en-US" b="1" dirty="0" smtClean="0"/>
          </a:p>
          <a:p>
            <a:r>
              <a:rPr lang="en-US" b="1" dirty="0" smtClean="0"/>
              <a:t>Formal </a:t>
            </a:r>
            <a:r>
              <a:rPr lang="en-US" b="1" dirty="0"/>
              <a:t>Definition: </a:t>
            </a:r>
            <a:r>
              <a:rPr lang="en-US" dirty="0" smtClean="0"/>
              <a:t>If the levels of one of the factors occur at all of the levels of the other factors, then they are </a:t>
            </a:r>
            <a:r>
              <a:rPr lang="en-US" b="1" u="sng" cap="small" dirty="0" smtClean="0">
                <a:solidFill>
                  <a:srgbClr val="FF0000"/>
                </a:solidFill>
              </a:rPr>
              <a:t>crossed </a:t>
            </a:r>
            <a:r>
              <a:rPr lang="en-US" dirty="0" smtClean="0"/>
              <a:t>(sometimes referred to as </a:t>
            </a:r>
            <a:r>
              <a:rPr lang="en-US" b="1" u="sng" cap="small" dirty="0" smtClean="0">
                <a:solidFill>
                  <a:srgbClr val="FF0000"/>
                </a:solidFill>
              </a:rPr>
              <a:t>factorial</a:t>
            </a:r>
            <a:r>
              <a:rPr lang="en-US" dirty="0"/>
              <a:t> </a:t>
            </a:r>
            <a:r>
              <a:rPr lang="en-US" dirty="0" smtClean="0"/>
              <a:t>design).  </a:t>
            </a:r>
            <a:endParaRPr lang="en-US" dirty="0" smtClean="0"/>
          </a:p>
          <a:p>
            <a:r>
              <a:rPr lang="en-US" dirty="0" smtClean="0"/>
              <a:t>A factor </a:t>
            </a:r>
            <a:r>
              <a:rPr lang="en-US" dirty="0" smtClean="0"/>
              <a:t>B is </a:t>
            </a:r>
            <a:r>
              <a:rPr lang="en-US" b="1" u="sng" cap="small" dirty="0" smtClean="0">
                <a:solidFill>
                  <a:srgbClr val="FF0000"/>
                </a:solidFill>
              </a:rPr>
              <a:t>nested</a:t>
            </a:r>
            <a:r>
              <a:rPr lang="en-US" dirty="0"/>
              <a:t> </a:t>
            </a:r>
            <a:r>
              <a:rPr lang="en-US" dirty="0" smtClean="0"/>
              <a:t>in a factor A if each level of B occurs in only one level of A</a:t>
            </a:r>
          </a:p>
          <a:p>
            <a:r>
              <a:rPr lang="en-US" dirty="0" smtClean="0"/>
              <a:t>Example: Suppose we work for 3M and we manufacture abrasives at 3 sites.  We want to examine the durability of these abrasives.  Due to particulars of the manufacturing process, two different abrasives can be produced at each site.  We also believe that the each site is an effect of interest.</a:t>
            </a:r>
          </a:p>
          <a:p>
            <a:r>
              <a:rPr lang="en-US" dirty="0" smtClean="0"/>
              <a:t>Here, abrasives is nested in site, which is notated abrasive(site)</a:t>
            </a:r>
            <a:endParaRPr lang="en-US" dirty="0" smtClean="0"/>
          </a:p>
        </p:txBody>
      </p:sp>
      <p:sp>
        <p:nvSpPr>
          <p:cNvPr id="4" name="Slide Number Placeholder 3"/>
          <p:cNvSpPr>
            <a:spLocks noGrp="1"/>
          </p:cNvSpPr>
          <p:nvPr>
            <p:ph type="sldNum" sz="quarter" idx="12"/>
          </p:nvPr>
        </p:nvSpPr>
        <p:spPr/>
        <p:txBody>
          <a:bodyPr/>
          <a:lstStyle/>
          <a:p>
            <a:fld id="{1458007C-4A25-4B52-A9D8-0BFB32107287}" type="slidenum">
              <a:rPr lang="en-US" smtClean="0"/>
              <a:t>3</a:t>
            </a:fld>
            <a:endParaRPr lang="en-US"/>
          </a:p>
        </p:txBody>
      </p:sp>
    </p:spTree>
    <p:extLst>
      <p:ext uri="{BB962C8B-B14F-4D97-AF65-F5344CB8AC3E}">
        <p14:creationId xmlns:p14="http://schemas.microsoft.com/office/powerpoint/2010/main" val="6979552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Specifics of this Experiment</a:t>
            </a:r>
            <a:endParaRPr lang="en-US" dirty="0"/>
          </a:p>
        </p:txBody>
      </p:sp>
      <p:sp>
        <p:nvSpPr>
          <p:cNvPr id="3" name="Content Placeholder 2"/>
          <p:cNvSpPr>
            <a:spLocks noGrp="1"/>
          </p:cNvSpPr>
          <p:nvPr>
            <p:ph idx="1"/>
          </p:nvPr>
        </p:nvSpPr>
        <p:spPr/>
        <p:txBody>
          <a:bodyPr/>
          <a:lstStyle/>
          <a:p>
            <a:r>
              <a:rPr lang="en-US" dirty="0" smtClean="0"/>
              <a:t>We will use an abrasive until it deteriorates past some threshold</a:t>
            </a:r>
          </a:p>
          <a:p>
            <a:r>
              <a:rPr lang="en-US" dirty="0" smtClean="0"/>
              <a:t>Each abrasive will be tested twice</a:t>
            </a:r>
          </a:p>
          <a:p>
            <a:r>
              <a:rPr lang="en-US" dirty="0" smtClean="0"/>
              <a:t>As there are 6 abrasives and 2 replications, we have 12 total trials</a:t>
            </a:r>
          </a:p>
          <a:p>
            <a:r>
              <a:rPr lang="en-US" dirty="0" smtClean="0"/>
              <a:t>However, as the design is nested, there isn’t the same analysis as with a cross design</a:t>
            </a:r>
          </a:p>
          <a:p>
            <a:r>
              <a:rPr lang="en-US" dirty="0"/>
              <a:t>N</a:t>
            </a:r>
            <a:r>
              <a:rPr lang="en-US" dirty="0" smtClean="0"/>
              <a:t>ote that site is a bit like a block.  However, there are two important differences:</a:t>
            </a:r>
          </a:p>
          <a:p>
            <a:pPr>
              <a:buFont typeface="Arial" charset="0"/>
              <a:buChar char="•"/>
            </a:pPr>
            <a:r>
              <a:rPr lang="en-US" dirty="0" smtClean="0"/>
              <a:t>We are interested in the site effect</a:t>
            </a:r>
          </a:p>
          <a:p>
            <a:pPr>
              <a:buFont typeface="Arial" charset="0"/>
              <a:buChar char="•"/>
            </a:pPr>
            <a:r>
              <a:rPr lang="en-US" dirty="0" smtClean="0"/>
              <a:t>All levels of the treatment don’t occur inside each site</a:t>
            </a:r>
          </a:p>
        </p:txBody>
      </p:sp>
      <p:sp>
        <p:nvSpPr>
          <p:cNvPr id="4" name="Slide Number Placeholder 3"/>
          <p:cNvSpPr>
            <a:spLocks noGrp="1"/>
          </p:cNvSpPr>
          <p:nvPr>
            <p:ph type="sldNum" sz="quarter" idx="12"/>
          </p:nvPr>
        </p:nvSpPr>
        <p:spPr/>
        <p:txBody>
          <a:bodyPr/>
          <a:lstStyle/>
          <a:p>
            <a:fld id="{1458007C-4A25-4B52-A9D8-0BFB32107287}" type="slidenum">
              <a:rPr lang="en-US" smtClean="0"/>
              <a:t>4</a:t>
            </a:fld>
            <a:endParaRPr lang="en-US"/>
          </a:p>
        </p:txBody>
      </p:sp>
    </p:spTree>
    <p:extLst>
      <p:ext uri="{BB962C8B-B14F-4D97-AF65-F5344CB8AC3E}">
        <p14:creationId xmlns:p14="http://schemas.microsoft.com/office/powerpoint/2010/main" val="17376632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Abrasive Data</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1103" y="1905000"/>
            <a:ext cx="4000500" cy="3924300"/>
          </a:xfrm>
        </p:spPr>
      </p:pic>
      <p:sp>
        <p:nvSpPr>
          <p:cNvPr id="4" name="Slide Number Placeholder 3"/>
          <p:cNvSpPr>
            <a:spLocks noGrp="1"/>
          </p:cNvSpPr>
          <p:nvPr>
            <p:ph type="sldNum" sz="quarter" idx="12"/>
          </p:nvPr>
        </p:nvSpPr>
        <p:spPr/>
        <p:txBody>
          <a:bodyPr/>
          <a:lstStyle/>
          <a:p>
            <a:fld id="{1458007C-4A25-4B52-A9D8-0BFB32107287}" type="slidenum">
              <a:rPr lang="en-US" smtClean="0"/>
              <a:t>5</a:t>
            </a:fld>
            <a:endParaRPr lang="en-US"/>
          </a:p>
        </p:txBody>
      </p:sp>
      <p:sp>
        <p:nvSpPr>
          <p:cNvPr id="6" name="TextBox 5"/>
          <p:cNvSpPr txBox="1"/>
          <p:nvPr/>
        </p:nvSpPr>
        <p:spPr>
          <a:xfrm>
            <a:off x="5410200" y="2895600"/>
            <a:ext cx="3091543" cy="923330"/>
          </a:xfrm>
          <a:prstGeom prst="rect">
            <a:avLst/>
          </a:prstGeom>
          <a:noFill/>
        </p:spPr>
        <p:txBody>
          <a:bodyPr wrap="square" rtlCol="0">
            <a:spAutoFit/>
          </a:bodyPr>
          <a:lstStyle/>
          <a:p>
            <a:r>
              <a:rPr lang="en-US" b="1" dirty="0" smtClean="0"/>
              <a:t>Important:</a:t>
            </a:r>
            <a:r>
              <a:rPr lang="en-US" dirty="0" smtClean="0"/>
              <a:t> abrasive = 1 doesn’t have the same meaning for different sites</a:t>
            </a:r>
            <a:endParaRPr lang="en-US" dirty="0"/>
          </a:p>
        </p:txBody>
      </p:sp>
    </p:spTree>
    <p:extLst>
      <p:ext uri="{BB962C8B-B14F-4D97-AF65-F5344CB8AC3E}">
        <p14:creationId xmlns:p14="http://schemas.microsoft.com/office/powerpoint/2010/main" val="8033126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Model</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lnSpcReduction="10000"/>
              </a:bodyPr>
              <a:lstStyle/>
              <a:p>
                <a:r>
                  <a:rPr lang="en-US" dirty="0" smtClean="0"/>
                  <a:t>Instead of the ANOVA representation for a nested, interaction model:</a:t>
                </a:r>
              </a:p>
              <a:p>
                <a14:m>
                  <m:oMath xmlns:m="http://schemas.openxmlformats.org/officeDocument/2006/math">
                    <m:sSub>
                      <m:sSubPr>
                        <m:ctrlPr>
                          <a:rPr lang="en-US" i="1" dirty="0">
                            <a:latin typeface="Cambria Math" charset="0"/>
                          </a:rPr>
                        </m:ctrlPr>
                      </m:sSubPr>
                      <m:e>
                        <m:r>
                          <a:rPr lang="en-US" i="1" dirty="0">
                            <a:latin typeface="Cambria Math" charset="0"/>
                          </a:rPr>
                          <m:t>𝑌</m:t>
                        </m:r>
                      </m:e>
                      <m:sub>
                        <m:r>
                          <a:rPr lang="en-US" i="1" dirty="0">
                            <a:latin typeface="Cambria Math" charset="0"/>
                          </a:rPr>
                          <m:t>𝑖𝑗</m:t>
                        </m:r>
                        <m:r>
                          <a:rPr lang="en-US" i="1" dirty="0">
                            <a:latin typeface="Cambria Math" charset="0"/>
                          </a:rPr>
                          <m:t>𝑘</m:t>
                        </m:r>
                      </m:sub>
                    </m:sSub>
                    <m:r>
                      <a:rPr lang="en-US" i="1" dirty="0">
                        <a:latin typeface="Cambria Math" charset="0"/>
                      </a:rPr>
                      <m:t>=</m:t>
                    </m:r>
                    <m:r>
                      <a:rPr lang="en-US" i="1" dirty="0">
                        <a:latin typeface="Cambria Math" charset="0"/>
                        <a:ea typeface="Cambria Math" charset="0"/>
                        <a:cs typeface="Cambria Math" charset="0"/>
                      </a:rPr>
                      <m:t>𝜇</m:t>
                    </m:r>
                    <m:r>
                      <a:rPr lang="en-US" i="1" dirty="0">
                        <a:latin typeface="Cambria Math" charset="0"/>
                        <a:ea typeface="Cambria Math" charset="0"/>
                        <a:cs typeface="Cambria Math" charset="0"/>
                      </a:rPr>
                      <m:t>+</m:t>
                    </m:r>
                    <m:sSub>
                      <m:sSubPr>
                        <m:ctrlPr>
                          <a:rPr lang="en-US" i="1" dirty="0">
                            <a:latin typeface="Cambria Math" charset="0"/>
                          </a:rPr>
                        </m:ctrlPr>
                      </m:sSubPr>
                      <m:e>
                        <m:r>
                          <a:rPr lang="en-US" i="1" dirty="0">
                            <a:latin typeface="Cambria Math" charset="0"/>
                            <a:ea typeface="Cambria Math" charset="0"/>
                            <a:cs typeface="Cambria Math" charset="0"/>
                          </a:rPr>
                          <m:t>𝜇</m:t>
                        </m:r>
                      </m:e>
                      <m:sub>
                        <m:r>
                          <a:rPr lang="en-US" i="1" dirty="0">
                            <a:latin typeface="Cambria Math" charset="0"/>
                          </a:rPr>
                          <m:t>𝑗</m:t>
                        </m:r>
                      </m:sub>
                    </m:sSub>
                    <m:r>
                      <a:rPr lang="en-US" i="1" dirty="0">
                        <a:latin typeface="Cambria Math" charset="0"/>
                      </a:rPr>
                      <m:t>+</m:t>
                    </m:r>
                    <m:sSub>
                      <m:sSubPr>
                        <m:ctrlPr>
                          <a:rPr lang="en-US" i="1" dirty="0">
                            <a:latin typeface="Cambria Math" charset="0"/>
                          </a:rPr>
                        </m:ctrlPr>
                      </m:sSubPr>
                      <m:e>
                        <m:r>
                          <a:rPr lang="en-US" i="1" dirty="0">
                            <a:latin typeface="Cambria Math" charset="0"/>
                            <a:ea typeface="Cambria Math" charset="0"/>
                            <a:cs typeface="Cambria Math" charset="0"/>
                          </a:rPr>
                          <m:t>𝜇</m:t>
                        </m:r>
                      </m:e>
                      <m:sub>
                        <m:r>
                          <a:rPr lang="en-US" i="1" dirty="0">
                            <a:latin typeface="Cambria Math" charset="0"/>
                            <a:ea typeface="Cambria Math" charset="0"/>
                            <a:cs typeface="Cambria Math" charset="0"/>
                          </a:rPr>
                          <m:t>𝑘</m:t>
                        </m:r>
                      </m:sub>
                    </m:sSub>
                    <m:r>
                      <a:rPr lang="en-US" i="1" dirty="0">
                        <a:latin typeface="Cambria Math" charset="0"/>
                      </a:rPr>
                      <m:t>+</m:t>
                    </m:r>
                    <m:sSub>
                      <m:sSubPr>
                        <m:ctrlPr>
                          <a:rPr lang="en-US" i="1" dirty="0">
                            <a:latin typeface="Cambria Math" charset="0"/>
                          </a:rPr>
                        </m:ctrlPr>
                      </m:sSubPr>
                      <m:e>
                        <m:r>
                          <a:rPr lang="en-US" i="1" dirty="0">
                            <a:latin typeface="Cambria Math" charset="0"/>
                            <a:ea typeface="Cambria Math" charset="0"/>
                            <a:cs typeface="Cambria Math" charset="0"/>
                          </a:rPr>
                          <m:t>𝜇</m:t>
                        </m:r>
                      </m:e>
                      <m:sub>
                        <m:r>
                          <a:rPr lang="en-US" i="1" dirty="0">
                            <a:latin typeface="Cambria Math" charset="0"/>
                            <a:ea typeface="Cambria Math" charset="0"/>
                            <a:cs typeface="Cambria Math" charset="0"/>
                          </a:rPr>
                          <m:t>𝑗𝑘</m:t>
                        </m:r>
                      </m:sub>
                    </m:sSub>
                    <m:r>
                      <a:rPr lang="en-US" i="1" dirty="0">
                        <a:latin typeface="Cambria Math" charset="0"/>
                        <a:ea typeface="Cambria Math" charset="0"/>
                        <a:cs typeface="Cambria Math" charset="0"/>
                      </a:rPr>
                      <m:t>+</m:t>
                    </m:r>
                    <m:sSub>
                      <m:sSubPr>
                        <m:ctrlPr>
                          <a:rPr lang="en-US" i="1" dirty="0">
                            <a:latin typeface="Cambria Math" charset="0"/>
                          </a:rPr>
                        </m:ctrlPr>
                      </m:sSubPr>
                      <m:e>
                        <m:r>
                          <a:rPr lang="en-US" i="1" dirty="0">
                            <a:latin typeface="Cambria Math" charset="0"/>
                            <a:ea typeface="Cambria Math" charset="0"/>
                            <a:cs typeface="Cambria Math" charset="0"/>
                          </a:rPr>
                          <m:t>𝜀</m:t>
                        </m:r>
                      </m:e>
                      <m:sub>
                        <m:r>
                          <a:rPr lang="en-US" i="1" dirty="0">
                            <a:latin typeface="Cambria Math" charset="0"/>
                          </a:rPr>
                          <m:t>𝑖𝑗</m:t>
                        </m:r>
                        <m:r>
                          <a:rPr lang="en-US" i="1" dirty="0">
                            <a:latin typeface="Cambria Math" charset="0"/>
                          </a:rPr>
                          <m:t>𝑘</m:t>
                        </m:r>
                      </m:sub>
                    </m:sSub>
                  </m:oMath>
                </a14:m>
                <a:endParaRPr lang="en-US" i="1" dirty="0">
                  <a:latin typeface="Cambria Math" charset="0"/>
                </a:endParaRPr>
              </a:p>
              <a:p>
                <a:r>
                  <a:rPr lang="en-US" dirty="0" smtClean="0"/>
                  <a:t>We introduce the nesting operator: </a:t>
                </a:r>
                <a14:m>
                  <m:oMath xmlns:m="http://schemas.openxmlformats.org/officeDocument/2006/math">
                    <m:r>
                      <a:rPr lang="en-US" i="1" dirty="0">
                        <a:latin typeface="Cambria Math" charset="0"/>
                        <a:ea typeface="Cambria Math" charset="0"/>
                        <a:cs typeface="Cambria Math" charset="0"/>
                      </a:rPr>
                      <m:t>𝑘</m:t>
                    </m:r>
                    <m:r>
                      <a:rPr lang="en-US" b="0" i="1" dirty="0" smtClean="0">
                        <a:latin typeface="Cambria Math" charset="0"/>
                        <a:ea typeface="Cambria Math" charset="0"/>
                        <a:cs typeface="Cambria Math" charset="0"/>
                      </a:rPr>
                      <m:t>(</m:t>
                    </m:r>
                    <m:r>
                      <a:rPr lang="en-US" b="0" i="1" dirty="0" smtClean="0">
                        <a:latin typeface="Cambria Math" charset="0"/>
                        <a:ea typeface="Cambria Math" charset="0"/>
                        <a:cs typeface="Cambria Math" charset="0"/>
                      </a:rPr>
                      <m:t>𝑗</m:t>
                    </m:r>
                    <m:r>
                      <a:rPr lang="en-US" b="0" i="1" dirty="0" smtClean="0">
                        <a:latin typeface="Cambria Math" charset="0"/>
                        <a:ea typeface="Cambria Math" charset="0"/>
                        <a:cs typeface="Cambria Math" charset="0"/>
                      </a:rPr>
                      <m:t>) </m:t>
                    </m:r>
                  </m:oMath>
                </a14:m>
                <a:endParaRPr lang="en-US" i="1" dirty="0" smtClean="0">
                  <a:latin typeface="Cambria Math" charset="0"/>
                  <a:ea typeface="Cambria Math" charset="0"/>
                  <a:cs typeface="Cambria Math" charset="0"/>
                </a:endParaRPr>
              </a:p>
              <a:p>
                <a14:m>
                  <m:oMath xmlns:m="http://schemas.openxmlformats.org/officeDocument/2006/math">
                    <m:sSub>
                      <m:sSubPr>
                        <m:ctrlPr>
                          <a:rPr lang="en-US" i="1" dirty="0">
                            <a:latin typeface="Cambria Math" charset="0"/>
                          </a:rPr>
                        </m:ctrlPr>
                      </m:sSubPr>
                      <m:e>
                        <m:r>
                          <a:rPr lang="en-US" i="1" dirty="0">
                            <a:latin typeface="Cambria Math" charset="0"/>
                          </a:rPr>
                          <m:t>𝑌</m:t>
                        </m:r>
                      </m:e>
                      <m:sub>
                        <m:r>
                          <a:rPr lang="en-US" i="1" dirty="0">
                            <a:latin typeface="Cambria Math" charset="0"/>
                          </a:rPr>
                          <m:t>𝑖𝑗</m:t>
                        </m:r>
                        <m:r>
                          <a:rPr lang="en-US" i="1" dirty="0">
                            <a:latin typeface="Cambria Math" charset="0"/>
                          </a:rPr>
                          <m:t>𝑘</m:t>
                        </m:r>
                      </m:sub>
                    </m:sSub>
                    <m:r>
                      <a:rPr lang="en-US" i="1" dirty="0">
                        <a:latin typeface="Cambria Math" charset="0"/>
                      </a:rPr>
                      <m:t>=</m:t>
                    </m:r>
                    <m:r>
                      <a:rPr lang="en-US" i="1" dirty="0">
                        <a:latin typeface="Cambria Math" charset="0"/>
                        <a:ea typeface="Cambria Math" charset="0"/>
                        <a:cs typeface="Cambria Math" charset="0"/>
                      </a:rPr>
                      <m:t>𝜇</m:t>
                    </m:r>
                    <m:r>
                      <a:rPr lang="en-US" i="1" dirty="0">
                        <a:latin typeface="Cambria Math" charset="0"/>
                        <a:ea typeface="Cambria Math" charset="0"/>
                        <a:cs typeface="Cambria Math" charset="0"/>
                      </a:rPr>
                      <m:t>+</m:t>
                    </m:r>
                    <m:sSub>
                      <m:sSubPr>
                        <m:ctrlPr>
                          <a:rPr lang="en-US" i="1" dirty="0">
                            <a:latin typeface="Cambria Math" charset="0"/>
                          </a:rPr>
                        </m:ctrlPr>
                      </m:sSubPr>
                      <m:e>
                        <m:r>
                          <a:rPr lang="en-US" i="1" dirty="0">
                            <a:latin typeface="Cambria Math" charset="0"/>
                            <a:ea typeface="Cambria Math" charset="0"/>
                            <a:cs typeface="Cambria Math" charset="0"/>
                          </a:rPr>
                          <m:t>𝜇</m:t>
                        </m:r>
                      </m:e>
                      <m:sub>
                        <m:r>
                          <a:rPr lang="en-US" i="1" dirty="0">
                            <a:latin typeface="Cambria Math" charset="0"/>
                          </a:rPr>
                          <m:t>𝑗</m:t>
                        </m:r>
                      </m:sub>
                    </m:sSub>
                    <m:r>
                      <a:rPr lang="en-US" i="1" dirty="0">
                        <a:latin typeface="Cambria Math" charset="0"/>
                      </a:rPr>
                      <m:t>+</m:t>
                    </m:r>
                    <m:sSub>
                      <m:sSubPr>
                        <m:ctrlPr>
                          <a:rPr lang="en-US" i="1" dirty="0">
                            <a:latin typeface="Cambria Math" charset="0"/>
                          </a:rPr>
                        </m:ctrlPr>
                      </m:sSubPr>
                      <m:e>
                        <m:r>
                          <a:rPr lang="en-US" i="1" dirty="0">
                            <a:latin typeface="Cambria Math" charset="0"/>
                            <a:ea typeface="Cambria Math" charset="0"/>
                            <a:cs typeface="Cambria Math" charset="0"/>
                          </a:rPr>
                          <m:t>𝜇</m:t>
                        </m:r>
                      </m:e>
                      <m:sub>
                        <m:r>
                          <a:rPr lang="en-US" i="1" dirty="0">
                            <a:latin typeface="Cambria Math" charset="0"/>
                            <a:ea typeface="Cambria Math" charset="0"/>
                            <a:cs typeface="Cambria Math" charset="0"/>
                          </a:rPr>
                          <m:t>𝑘</m:t>
                        </m:r>
                        <m:r>
                          <a:rPr lang="en-US" b="0" i="1" dirty="0" smtClean="0">
                            <a:latin typeface="Cambria Math" charset="0"/>
                            <a:ea typeface="Cambria Math" charset="0"/>
                            <a:cs typeface="Cambria Math" charset="0"/>
                          </a:rPr>
                          <m:t>(</m:t>
                        </m:r>
                        <m:r>
                          <a:rPr lang="en-US" b="0" i="1" dirty="0" smtClean="0">
                            <a:latin typeface="Cambria Math" charset="0"/>
                            <a:ea typeface="Cambria Math" charset="0"/>
                            <a:cs typeface="Cambria Math" charset="0"/>
                          </a:rPr>
                          <m:t>𝑗</m:t>
                        </m:r>
                        <m:r>
                          <a:rPr lang="en-US" b="0" i="1" dirty="0" smtClean="0">
                            <a:latin typeface="Cambria Math" charset="0"/>
                            <a:ea typeface="Cambria Math" charset="0"/>
                            <a:cs typeface="Cambria Math" charset="0"/>
                          </a:rPr>
                          <m:t>)</m:t>
                        </m:r>
                      </m:sub>
                    </m:sSub>
                    <m:r>
                      <a:rPr lang="en-US" i="1" dirty="0">
                        <a:latin typeface="Cambria Math" charset="0"/>
                      </a:rPr>
                      <m:t>+</m:t>
                    </m:r>
                    <m:sSub>
                      <m:sSubPr>
                        <m:ctrlPr>
                          <a:rPr lang="en-US" i="1" dirty="0">
                            <a:latin typeface="Cambria Math" charset="0"/>
                          </a:rPr>
                        </m:ctrlPr>
                      </m:sSubPr>
                      <m:e>
                        <m:r>
                          <a:rPr lang="en-US" i="1" dirty="0">
                            <a:latin typeface="Cambria Math" charset="0"/>
                            <a:ea typeface="Cambria Math" charset="0"/>
                            <a:cs typeface="Cambria Math" charset="0"/>
                          </a:rPr>
                          <m:t>𝜀</m:t>
                        </m:r>
                      </m:e>
                      <m:sub>
                        <m:r>
                          <a:rPr lang="en-US" i="1" dirty="0">
                            <a:latin typeface="Cambria Math" charset="0"/>
                          </a:rPr>
                          <m:t>𝑖𝑗</m:t>
                        </m:r>
                        <m:r>
                          <a:rPr lang="en-US" i="1" dirty="0">
                            <a:latin typeface="Cambria Math" charset="0"/>
                          </a:rPr>
                          <m:t>𝑘</m:t>
                        </m:r>
                      </m:sub>
                    </m:sSub>
                  </m:oMath>
                </a14:m>
                <a:endParaRPr lang="en-US" i="1" dirty="0">
                  <a:latin typeface="Cambria Math" charset="0"/>
                </a:endParaRPr>
              </a:p>
              <a:p>
                <a:r>
                  <a:rPr lang="en-US" dirty="0" smtClean="0"/>
                  <a:t>This encodes the idea that </a:t>
                </a:r>
                <a14:m>
                  <m:oMath xmlns:m="http://schemas.openxmlformats.org/officeDocument/2006/math">
                    <m:r>
                      <a:rPr lang="en-US" i="1" dirty="0">
                        <a:latin typeface="Cambria Math" charset="0"/>
                        <a:ea typeface="Cambria Math" charset="0"/>
                        <a:cs typeface="Cambria Math" charset="0"/>
                      </a:rPr>
                      <m:t>𝑘</m:t>
                    </m:r>
                    <m:r>
                      <a:rPr lang="en-US" b="0" i="0" dirty="0" smtClean="0">
                        <a:latin typeface="Cambria Math" charset="0"/>
                        <a:ea typeface="Cambria Math" charset="0"/>
                        <a:cs typeface="Cambria Math" charset="0"/>
                      </a:rPr>
                      <m:t>=1,2</m:t>
                    </m:r>
                  </m:oMath>
                </a14:m>
                <a:r>
                  <a:rPr lang="en-US" dirty="0" smtClean="0"/>
                  <a:t> for abrasive 1 or 2, but abrasive 1 at site 1 is not the same as abrasive 1 at site 2</a:t>
                </a:r>
              </a:p>
              <a:p>
                <a:r>
                  <a:rPr lang="en-US" dirty="0" smtClean="0"/>
                  <a:t>In this notation, </a:t>
                </a:r>
                <a14:m>
                  <m:oMath xmlns:m="http://schemas.openxmlformats.org/officeDocument/2006/math">
                    <m:r>
                      <a:rPr lang="en-US" i="1" dirty="0">
                        <a:latin typeface="Cambria Math" charset="0"/>
                        <a:ea typeface="Cambria Math" charset="0"/>
                        <a:cs typeface="Cambria Math" charset="0"/>
                      </a:rPr>
                      <m:t>𝑘</m:t>
                    </m:r>
                    <m:d>
                      <m:dPr>
                        <m:ctrlPr>
                          <a:rPr lang="en-US" i="1" dirty="0">
                            <a:latin typeface="Cambria Math" charset="0"/>
                            <a:ea typeface="Cambria Math" charset="0"/>
                            <a:cs typeface="Cambria Math" charset="0"/>
                          </a:rPr>
                        </m:ctrlPr>
                      </m:dPr>
                      <m:e>
                        <m:r>
                          <a:rPr lang="en-US" b="0" i="1" dirty="0" smtClean="0">
                            <a:latin typeface="Cambria Math" charset="0"/>
                            <a:ea typeface="Cambria Math" charset="0"/>
                            <a:cs typeface="Cambria Math" charset="0"/>
                          </a:rPr>
                          <m:t>1</m:t>
                        </m:r>
                      </m:e>
                    </m:d>
                    <m:r>
                      <a:rPr lang="en-US" b="0" i="1" dirty="0" smtClean="0">
                        <a:latin typeface="Cambria Math" charset="0"/>
                        <a:ea typeface="Cambria Math" charset="0"/>
                        <a:cs typeface="Cambria Math" charset="0"/>
                      </a:rPr>
                      <m:t>=1</m:t>
                    </m:r>
                  </m:oMath>
                </a14:m>
                <a:r>
                  <a:rPr lang="en-US" dirty="0" smtClean="0"/>
                  <a:t> is not the same as </a:t>
                </a:r>
                <a14:m>
                  <m:oMath xmlns:m="http://schemas.openxmlformats.org/officeDocument/2006/math">
                    <m:r>
                      <a:rPr lang="en-US" i="1" dirty="0">
                        <a:latin typeface="Cambria Math" charset="0"/>
                        <a:ea typeface="Cambria Math" charset="0"/>
                        <a:cs typeface="Cambria Math" charset="0"/>
                      </a:rPr>
                      <m:t>𝑘</m:t>
                    </m:r>
                    <m:d>
                      <m:dPr>
                        <m:ctrlPr>
                          <a:rPr lang="en-US" i="1" dirty="0">
                            <a:latin typeface="Cambria Math" charset="0"/>
                            <a:ea typeface="Cambria Math" charset="0"/>
                            <a:cs typeface="Cambria Math" charset="0"/>
                          </a:rPr>
                        </m:ctrlPr>
                      </m:dPr>
                      <m:e>
                        <m:r>
                          <a:rPr lang="en-US" b="0" i="1" dirty="0" smtClean="0">
                            <a:latin typeface="Cambria Math" charset="0"/>
                            <a:ea typeface="Cambria Math" charset="0"/>
                            <a:cs typeface="Cambria Math" charset="0"/>
                          </a:rPr>
                          <m:t>2</m:t>
                        </m:r>
                      </m:e>
                    </m:d>
                    <m:r>
                      <a:rPr lang="en-US" i="1" dirty="0">
                        <a:latin typeface="Cambria Math" charset="0"/>
                        <a:ea typeface="Cambria Math" charset="0"/>
                        <a:cs typeface="Cambria Math" charset="0"/>
                      </a:rPr>
                      <m:t>=1</m:t>
                    </m:r>
                  </m:oMath>
                </a14:m>
                <a:r>
                  <a:rPr lang="en-US" dirty="0" smtClean="0"/>
                  <a:t>, even though both equal 1</a:t>
                </a:r>
                <a:endParaRPr lang="en-US" dirty="0"/>
              </a:p>
              <a:p>
                <a:r>
                  <a:rPr lang="en-US" b="1" dirty="0" smtClean="0"/>
                  <a:t>Test for site.</a:t>
                </a:r>
                <a:r>
                  <a:rPr lang="en-US" dirty="0" smtClean="0"/>
                  <a:t> </a:t>
                </a:r>
                <a14:m>
                  <m:oMath xmlns:m="http://schemas.openxmlformats.org/officeDocument/2006/math">
                    <m:sSub>
                      <m:sSubPr>
                        <m:ctrlPr>
                          <a:rPr lang="en-US" i="1" smtClean="0">
                            <a:latin typeface="Cambria Math" charset="0"/>
                          </a:rPr>
                        </m:ctrlPr>
                      </m:sSubPr>
                      <m:e>
                        <m:r>
                          <a:rPr lang="en-US" b="0" i="1" smtClean="0">
                            <a:latin typeface="Cambria Math" charset="0"/>
                          </a:rPr>
                          <m:t>𝐻</m:t>
                        </m:r>
                      </m:e>
                      <m:sub>
                        <m:r>
                          <a:rPr lang="en-US" b="0" i="1" smtClean="0">
                            <a:latin typeface="Cambria Math" charset="0"/>
                          </a:rPr>
                          <m:t>0</m:t>
                        </m:r>
                      </m:sub>
                    </m:sSub>
                    <m:r>
                      <a:rPr lang="en-US" b="0" i="1" smtClean="0">
                        <a:latin typeface="Cambria Math" charset="0"/>
                      </a:rPr>
                      <m:t>: </m:t>
                    </m:r>
                  </m:oMath>
                </a14:m>
                <a:r>
                  <a:rPr lang="en-US" dirty="0" smtClean="0"/>
                  <a:t>all </a:t>
                </a:r>
                <a14:m>
                  <m:oMath xmlns:m="http://schemas.openxmlformats.org/officeDocument/2006/math">
                    <m:sSub>
                      <m:sSubPr>
                        <m:ctrlPr>
                          <a:rPr lang="en-US" i="1" dirty="0">
                            <a:latin typeface="Cambria Math" charset="0"/>
                          </a:rPr>
                        </m:ctrlPr>
                      </m:sSubPr>
                      <m:e>
                        <m:r>
                          <a:rPr lang="en-US" i="1" dirty="0">
                            <a:latin typeface="Cambria Math" charset="0"/>
                            <a:ea typeface="Cambria Math" charset="0"/>
                            <a:cs typeface="Cambria Math" charset="0"/>
                          </a:rPr>
                          <m:t>𝜇</m:t>
                        </m:r>
                      </m:e>
                      <m:sub>
                        <m:r>
                          <a:rPr lang="en-US" i="1" dirty="0">
                            <a:latin typeface="Cambria Math" charset="0"/>
                          </a:rPr>
                          <m:t>𝑗</m:t>
                        </m:r>
                      </m:sub>
                    </m:sSub>
                    <m:r>
                      <a:rPr lang="en-US" b="0" i="0" dirty="0" smtClean="0">
                        <a:latin typeface="Cambria Math" charset="0"/>
                      </a:rPr>
                      <m:t>=0</m:t>
                    </m:r>
                  </m:oMath>
                </a14:m>
                <a:endParaRPr lang="en-US" b="0" i="0" dirty="0" smtClean="0">
                  <a:latin typeface="Cambria Math" charset="0"/>
                </a:endParaRPr>
              </a:p>
              <a:p>
                <a:r>
                  <a:rPr lang="en-US" b="1" dirty="0"/>
                  <a:t>Test for </a:t>
                </a:r>
                <a:r>
                  <a:rPr lang="en-US" b="1" dirty="0" smtClean="0"/>
                  <a:t>abrasive. </a:t>
                </a:r>
                <a14:m>
                  <m:oMath xmlns:m="http://schemas.openxmlformats.org/officeDocument/2006/math">
                    <m:sSub>
                      <m:sSubPr>
                        <m:ctrlPr>
                          <a:rPr lang="en-US" i="1">
                            <a:latin typeface="Cambria Math" charset="0"/>
                          </a:rPr>
                        </m:ctrlPr>
                      </m:sSubPr>
                      <m:e>
                        <m:r>
                          <a:rPr lang="en-US" i="1">
                            <a:latin typeface="Cambria Math" charset="0"/>
                          </a:rPr>
                          <m:t>𝐻</m:t>
                        </m:r>
                      </m:e>
                      <m:sub>
                        <m:r>
                          <a:rPr lang="en-US" i="1">
                            <a:latin typeface="Cambria Math" charset="0"/>
                          </a:rPr>
                          <m:t>0</m:t>
                        </m:r>
                      </m:sub>
                    </m:sSub>
                    <m:r>
                      <a:rPr lang="en-US" i="1">
                        <a:latin typeface="Cambria Math" charset="0"/>
                      </a:rPr>
                      <m:t>: </m:t>
                    </m:r>
                  </m:oMath>
                </a14:m>
                <a:r>
                  <a:rPr lang="en-US" dirty="0" smtClean="0"/>
                  <a:t>all </a:t>
                </a:r>
                <a14:m>
                  <m:oMath xmlns:m="http://schemas.openxmlformats.org/officeDocument/2006/math">
                    <m:sSub>
                      <m:sSubPr>
                        <m:ctrlPr>
                          <a:rPr lang="en-US" i="1" dirty="0">
                            <a:latin typeface="Cambria Math" charset="0"/>
                          </a:rPr>
                        </m:ctrlPr>
                      </m:sSubPr>
                      <m:e>
                        <m:r>
                          <a:rPr lang="en-US" i="1" dirty="0">
                            <a:latin typeface="Cambria Math" charset="0"/>
                            <a:ea typeface="Cambria Math" charset="0"/>
                            <a:cs typeface="Cambria Math" charset="0"/>
                          </a:rPr>
                          <m:t>𝜇</m:t>
                        </m:r>
                      </m:e>
                      <m:sub>
                        <m:r>
                          <a:rPr lang="en-US" i="1" dirty="0">
                            <a:latin typeface="Cambria Math" charset="0"/>
                            <a:ea typeface="Cambria Math" charset="0"/>
                            <a:cs typeface="Cambria Math" charset="0"/>
                          </a:rPr>
                          <m:t>𝑘</m:t>
                        </m:r>
                        <m:r>
                          <a:rPr lang="en-US" i="1" dirty="0">
                            <a:latin typeface="Cambria Math" charset="0"/>
                            <a:ea typeface="Cambria Math" charset="0"/>
                            <a:cs typeface="Cambria Math" charset="0"/>
                          </a:rPr>
                          <m:t>(</m:t>
                        </m:r>
                        <m:r>
                          <a:rPr lang="en-US" i="1" dirty="0">
                            <a:latin typeface="Cambria Math" charset="0"/>
                            <a:ea typeface="Cambria Math" charset="0"/>
                            <a:cs typeface="Cambria Math" charset="0"/>
                          </a:rPr>
                          <m:t>𝑗</m:t>
                        </m:r>
                        <m:r>
                          <a:rPr lang="en-US" i="1" dirty="0">
                            <a:latin typeface="Cambria Math" charset="0"/>
                            <a:ea typeface="Cambria Math" charset="0"/>
                            <a:cs typeface="Cambria Math" charset="0"/>
                          </a:rPr>
                          <m:t>)</m:t>
                        </m:r>
                      </m:sub>
                    </m:sSub>
                    <m:r>
                      <a:rPr lang="en-US" dirty="0">
                        <a:latin typeface="Cambria Math" charset="0"/>
                      </a:rPr>
                      <m:t>=0</m:t>
                    </m:r>
                  </m:oMath>
                </a14:m>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808" t="-2273" r="-1292" b="-1000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1458007C-4A25-4B52-A9D8-0BFB32107287}" type="slidenum">
              <a:rPr lang="en-US" smtClean="0"/>
              <a:t>6</a:t>
            </a:fld>
            <a:endParaRPr lang="en-US"/>
          </a:p>
        </p:txBody>
      </p:sp>
    </p:spTree>
    <p:extLst>
      <p:ext uri="{BB962C8B-B14F-4D97-AF65-F5344CB8AC3E}">
        <p14:creationId xmlns:p14="http://schemas.microsoft.com/office/powerpoint/2010/main" val="1493485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Model: The Design Matrices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53000" y="1786607"/>
            <a:ext cx="4196786" cy="847921"/>
          </a:xfrm>
        </p:spPr>
      </p:pic>
      <p:sp>
        <p:nvSpPr>
          <p:cNvPr id="4" name="Slide Number Placeholder 3"/>
          <p:cNvSpPr>
            <a:spLocks noGrp="1"/>
          </p:cNvSpPr>
          <p:nvPr>
            <p:ph type="sldNum" sz="quarter" idx="12"/>
          </p:nvPr>
        </p:nvSpPr>
        <p:spPr/>
        <p:txBody>
          <a:bodyPr/>
          <a:lstStyle/>
          <a:p>
            <a:fld id="{1458007C-4A25-4B52-A9D8-0BFB32107287}" type="slidenum">
              <a:rPr lang="en-US" smtClean="0"/>
              <a:t>7</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58316"/>
            <a:ext cx="4800600" cy="87621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4972" y="3012822"/>
            <a:ext cx="4584700" cy="32258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7000" y="2542922"/>
            <a:ext cx="4546600" cy="3695700"/>
          </a:xfrm>
          <a:prstGeom prst="rect">
            <a:avLst/>
          </a:prstGeom>
        </p:spPr>
      </p:pic>
      <p:sp>
        <p:nvSpPr>
          <p:cNvPr id="9" name="TextBox 8"/>
          <p:cNvSpPr txBox="1"/>
          <p:nvPr/>
        </p:nvSpPr>
        <p:spPr>
          <a:xfrm>
            <a:off x="3200400" y="1209638"/>
            <a:ext cx="2037866" cy="369332"/>
          </a:xfrm>
          <a:prstGeom prst="rect">
            <a:avLst/>
          </a:prstGeom>
          <a:noFill/>
        </p:spPr>
        <p:txBody>
          <a:bodyPr wrap="none" rtlCol="0">
            <a:spAutoFit/>
          </a:bodyPr>
          <a:lstStyle/>
          <a:p>
            <a:r>
              <a:rPr lang="en-US" dirty="0" smtClean="0"/>
              <a:t>Crossed/Interaction</a:t>
            </a:r>
            <a:endParaRPr lang="en-US" dirty="0"/>
          </a:p>
        </p:txBody>
      </p:sp>
      <p:sp>
        <p:nvSpPr>
          <p:cNvPr id="10" name="TextBox 9"/>
          <p:cNvSpPr txBox="1"/>
          <p:nvPr/>
        </p:nvSpPr>
        <p:spPr>
          <a:xfrm>
            <a:off x="7615706" y="1150515"/>
            <a:ext cx="848246" cy="369332"/>
          </a:xfrm>
          <a:prstGeom prst="rect">
            <a:avLst/>
          </a:prstGeom>
          <a:noFill/>
        </p:spPr>
        <p:txBody>
          <a:bodyPr wrap="none" rtlCol="0">
            <a:spAutoFit/>
          </a:bodyPr>
          <a:lstStyle/>
          <a:p>
            <a:r>
              <a:rPr lang="en-US" dirty="0" smtClean="0"/>
              <a:t>Nested</a:t>
            </a:r>
            <a:endParaRPr lang="en-US" dirty="0"/>
          </a:p>
        </p:txBody>
      </p:sp>
      <p:cxnSp>
        <p:nvCxnSpPr>
          <p:cNvPr id="12" name="Straight Arrow Connector 11"/>
          <p:cNvCxnSpPr/>
          <p:nvPr/>
        </p:nvCxnSpPr>
        <p:spPr>
          <a:xfrm flipH="1">
            <a:off x="3352800" y="1563173"/>
            <a:ext cx="1192172" cy="552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7917353" y="1485743"/>
            <a:ext cx="141168" cy="710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425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Model: The Design Matrices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813181"/>
            <a:ext cx="4891770" cy="3511419"/>
          </a:xfrm>
        </p:spPr>
      </p:pic>
      <p:sp>
        <p:nvSpPr>
          <p:cNvPr id="4" name="Slide Number Placeholder 3"/>
          <p:cNvSpPr>
            <a:spLocks noGrp="1"/>
          </p:cNvSpPr>
          <p:nvPr>
            <p:ph type="sldNum" sz="quarter" idx="12"/>
          </p:nvPr>
        </p:nvSpPr>
        <p:spPr/>
        <p:txBody>
          <a:bodyPr/>
          <a:lstStyle/>
          <a:p>
            <a:fld id="{1458007C-4A25-4B52-A9D8-0BFB32107287}" type="slidenum">
              <a:rPr lang="en-US" smtClean="0"/>
              <a:t>8</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2828421"/>
            <a:ext cx="4138701" cy="3496179"/>
          </a:xfrm>
          <a:prstGeom prst="rect">
            <a:avLst/>
          </a:prstGeom>
        </p:spPr>
      </p:pic>
      <p:sp>
        <p:nvSpPr>
          <p:cNvPr id="7" name="TextBox 6"/>
          <p:cNvSpPr txBox="1"/>
          <p:nvPr/>
        </p:nvSpPr>
        <p:spPr>
          <a:xfrm>
            <a:off x="3200400" y="1209638"/>
            <a:ext cx="2037866" cy="369332"/>
          </a:xfrm>
          <a:prstGeom prst="rect">
            <a:avLst/>
          </a:prstGeom>
          <a:noFill/>
        </p:spPr>
        <p:txBody>
          <a:bodyPr wrap="none" rtlCol="0">
            <a:spAutoFit/>
          </a:bodyPr>
          <a:lstStyle/>
          <a:p>
            <a:r>
              <a:rPr lang="en-US" dirty="0" smtClean="0"/>
              <a:t>Crossed/Interaction</a:t>
            </a:r>
            <a:endParaRPr lang="en-US" dirty="0"/>
          </a:p>
        </p:txBody>
      </p:sp>
      <p:sp>
        <p:nvSpPr>
          <p:cNvPr id="8" name="TextBox 7"/>
          <p:cNvSpPr txBox="1"/>
          <p:nvPr/>
        </p:nvSpPr>
        <p:spPr>
          <a:xfrm>
            <a:off x="7615706" y="1150515"/>
            <a:ext cx="848246" cy="369332"/>
          </a:xfrm>
          <a:prstGeom prst="rect">
            <a:avLst/>
          </a:prstGeom>
          <a:noFill/>
        </p:spPr>
        <p:txBody>
          <a:bodyPr wrap="none" rtlCol="0">
            <a:spAutoFit/>
          </a:bodyPr>
          <a:lstStyle/>
          <a:p>
            <a:r>
              <a:rPr lang="en-US" dirty="0" smtClean="0"/>
              <a:t>Nested</a:t>
            </a:r>
            <a:endParaRPr lang="en-US" dirty="0"/>
          </a:p>
        </p:txBody>
      </p:sp>
      <p:pic>
        <p:nvPicPr>
          <p:cNvPr id="9" name="Content Placeholder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3000" y="1786607"/>
            <a:ext cx="4196786" cy="847921"/>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758316"/>
            <a:ext cx="4800600" cy="876212"/>
          </a:xfrm>
          <a:prstGeom prst="rect">
            <a:avLst/>
          </a:prstGeom>
        </p:spPr>
      </p:pic>
      <p:cxnSp>
        <p:nvCxnSpPr>
          <p:cNvPr id="11" name="Straight Arrow Connector 10"/>
          <p:cNvCxnSpPr/>
          <p:nvPr/>
        </p:nvCxnSpPr>
        <p:spPr>
          <a:xfrm flipH="1">
            <a:off x="3352800" y="1563173"/>
            <a:ext cx="1192172" cy="552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7917353" y="1485743"/>
            <a:ext cx="141168" cy="710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3955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Improper Analysis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2960" y="1905000"/>
            <a:ext cx="5753100" cy="939800"/>
          </a:xfrm>
        </p:spPr>
      </p:pic>
      <p:sp>
        <p:nvSpPr>
          <p:cNvPr id="4" name="Slide Number Placeholder 3"/>
          <p:cNvSpPr>
            <a:spLocks noGrp="1"/>
          </p:cNvSpPr>
          <p:nvPr>
            <p:ph type="sldNum" sz="quarter" idx="12"/>
          </p:nvPr>
        </p:nvSpPr>
        <p:spPr/>
        <p:txBody>
          <a:bodyPr/>
          <a:lstStyle/>
          <a:p>
            <a:fld id="{1458007C-4A25-4B52-A9D8-0BFB32107287}" type="slidenum">
              <a:rPr lang="en-US" smtClean="0"/>
              <a:t>9</a:t>
            </a:fld>
            <a:endParaRPr lang="en-US"/>
          </a:p>
        </p:txBody>
      </p:sp>
      <p:sp>
        <p:nvSpPr>
          <p:cNvPr id="7" name="TextBox 6"/>
          <p:cNvSpPr txBox="1"/>
          <p:nvPr/>
        </p:nvSpPr>
        <p:spPr>
          <a:xfrm>
            <a:off x="822961" y="4552246"/>
            <a:ext cx="8321040" cy="1200329"/>
          </a:xfrm>
          <a:prstGeom prst="rect">
            <a:avLst/>
          </a:prstGeom>
          <a:noFill/>
        </p:spPr>
        <p:txBody>
          <a:bodyPr wrap="square" rtlCol="0">
            <a:spAutoFit/>
          </a:bodyPr>
          <a:lstStyle/>
          <a:p>
            <a:r>
              <a:rPr lang="en-US" dirty="0" smtClean="0"/>
              <a:t>SAS will happily run the analysis as a crossed design</a:t>
            </a:r>
          </a:p>
          <a:p>
            <a:endParaRPr lang="en-US" dirty="0" smtClean="0"/>
          </a:p>
          <a:p>
            <a:r>
              <a:rPr lang="en-US" dirty="0" smtClean="0"/>
              <a:t>However, this won’t give you the right results as this presumes the same abrasive has been tested 6 times in 3 block</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3057173"/>
            <a:ext cx="4406900" cy="1041400"/>
          </a:xfrm>
          <a:prstGeom prst="rect">
            <a:avLst/>
          </a:prstGeom>
        </p:spPr>
      </p:pic>
    </p:spTree>
    <p:extLst>
      <p:ext uri="{BB962C8B-B14F-4D97-AF65-F5344CB8AC3E}">
        <p14:creationId xmlns:p14="http://schemas.microsoft.com/office/powerpoint/2010/main" val="1571232169"/>
      </p:ext>
    </p:extLst>
  </p:cSld>
  <p:clrMapOvr>
    <a:masterClrMapping/>
  </p:clrMapOvr>
  <p:timing>
    <p:tnLst>
      <p:par>
        <p:cTn id="1" dur="indefinite" restart="never" nodeType="tmRoot"/>
      </p:par>
    </p:tnLst>
  </p:timing>
</p:sld>
</file>

<file path=ppt/theme/theme1.xml><?xml version="1.0" encoding="utf-8"?>
<a:theme xmlns:a="http://schemas.openxmlformats.org/drawingml/2006/main" name="_5371darrenPPtheme">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_5371darrenPPtheme" id="{45A9DFA8-B107-0749-9BF8-E2D2F4912A4A}" vid="{5A4F3BCF-9C42-8B47-B324-B92314DCDF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_5371darrenPPtheme</Template>
  <TotalTime>11301</TotalTime>
  <Words>893</Words>
  <Application>Microsoft Macintosh PowerPoint</Application>
  <PresentationFormat>On-screen Show (4:3)</PresentationFormat>
  <Paragraphs>131</Paragraphs>
  <Slides>24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Calibri Light</vt:lpstr>
      <vt:lpstr>Cambria Math</vt:lpstr>
      <vt:lpstr>Arial</vt:lpstr>
      <vt:lpstr>Calibri</vt:lpstr>
      <vt:lpstr>_5371darrenPPtheme</vt:lpstr>
      <vt:lpstr>Multiway ANOVA</vt:lpstr>
      <vt:lpstr>Nested Designs</vt:lpstr>
      <vt:lpstr>Crossed vs. Nested Design</vt:lpstr>
      <vt:lpstr>Further Specifics of this Experiment</vt:lpstr>
      <vt:lpstr>Abrasive Data</vt:lpstr>
      <vt:lpstr>Nested Model</vt:lpstr>
      <vt:lpstr>Nested Model: The Design Matrices</vt:lpstr>
      <vt:lpstr>Nested Model: The Design Matrices</vt:lpstr>
      <vt:lpstr>An Improper Analysis</vt:lpstr>
      <vt:lpstr>A Proper Analysis</vt:lpstr>
      <vt:lpstr>Which Means are Different? Looking at Sites</vt:lpstr>
      <vt:lpstr>Which Means are Different? Looking at Sites</vt:lpstr>
      <vt:lpstr>Which Means are Different? Looking at Abrasives</vt:lpstr>
      <vt:lpstr>Nested vs. Crossed/Additive Model</vt:lpstr>
      <vt:lpstr>Nested vs. Crossed/Additive Model</vt:lpstr>
      <vt:lpstr>Nested vs. Crossed/Additive Model</vt:lpstr>
      <vt:lpstr>Nested vs. Crossed/Additive Model</vt:lpstr>
      <vt:lpstr>Nested vs. Crossed/Additive Model</vt:lpstr>
      <vt:lpstr>Split-plot Design</vt:lpstr>
      <vt:lpstr>Split-plot</vt:lpstr>
      <vt:lpstr>Lawnmower Example</vt:lpstr>
      <vt:lpstr>Testing for Interaction for Crossed Effect</vt:lpstr>
      <vt:lpstr>Fitted Combined Additive, Nested Model</vt:lpstr>
      <vt:lpstr>Fitted Combined Additive, Nested Model</vt:lpstr>
    </vt:vector>
  </TitlesOfParts>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Regression II</dc:title>
  <dc:creator>Bivin Sadler</dc:creator>
  <cp:lastModifiedBy>Homrighausen, Darren</cp:lastModifiedBy>
  <cp:revision>173</cp:revision>
  <dcterms:created xsi:type="dcterms:W3CDTF">2015-01-29T08:52:07Z</dcterms:created>
  <dcterms:modified xsi:type="dcterms:W3CDTF">2018-02-22T07:19:46Z</dcterms:modified>
</cp:coreProperties>
</file>