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75" r:id="rId2"/>
    <p:sldId id="474" r:id="rId3"/>
    <p:sldId id="259" r:id="rId4"/>
    <p:sldId id="492" r:id="rId5"/>
    <p:sldId id="494" r:id="rId6"/>
    <p:sldId id="493" r:id="rId7"/>
    <p:sldId id="495" r:id="rId8"/>
    <p:sldId id="400" r:id="rId9"/>
    <p:sldId id="427" r:id="rId10"/>
    <p:sldId id="399" r:id="rId11"/>
    <p:sldId id="402" r:id="rId12"/>
    <p:sldId id="403" r:id="rId13"/>
    <p:sldId id="421" r:id="rId14"/>
    <p:sldId id="418" r:id="rId15"/>
    <p:sldId id="412" r:id="rId16"/>
    <p:sldId id="413" r:id="rId17"/>
    <p:sldId id="398" r:id="rId18"/>
    <p:sldId id="351" r:id="rId19"/>
    <p:sldId id="404" r:id="rId20"/>
    <p:sldId id="405" r:id="rId21"/>
    <p:sldId id="406" r:id="rId22"/>
    <p:sldId id="424" r:id="rId23"/>
    <p:sldId id="496" r:id="rId24"/>
    <p:sldId id="497" r:id="rId25"/>
    <p:sldId id="481" r:id="rId26"/>
    <p:sldId id="477" r:id="rId27"/>
    <p:sldId id="47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  <a:srgbClr val="00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3979" autoAdjust="0"/>
  </p:normalViewPr>
  <p:slideViewPr>
    <p:cSldViewPr>
      <p:cViewPr varScale="1">
        <p:scale>
          <a:sx n="68" d="100"/>
          <a:sy n="68" d="100"/>
        </p:scale>
        <p:origin x="154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40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0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57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4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897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6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hyperlink" Target="mailto:hui@linhui.org" TargetMode="External"/><Relationship Id="rId4" Type="http://schemas.openxmlformats.org/officeDocument/2006/relationships/hyperlink" Target="mailto:mli@alumni.iastate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ricks-prod-cloudfront.cloud.databricks.com/public/4027ec902e239c93eaaa8714f173bcfc/2961012104553482/4462572393058030/1806228006848429/latest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bricks-prod-cloudfront.cloud.databricks.com/public/4027ec902e239c93eaaa8714f173bcfc/2961012104553482/4462572393058129/1806228006848429/latest.html" TargetMode="External"/><Relationship Id="rId13" Type="http://schemas.openxmlformats.org/officeDocument/2006/relationships/hyperlink" Target="https://github.com/brohrer/academic_advisory" TargetMode="External"/><Relationship Id="rId3" Type="http://schemas.openxmlformats.org/officeDocument/2006/relationships/hyperlink" Target="https://course2019.netlify.com/" TargetMode="External"/><Relationship Id="rId7" Type="http://schemas.openxmlformats.org/officeDocument/2006/relationships/hyperlink" Target="https://databricks-prod-cloudfront.cloud.databricks.com/public/4027ec902e239c93eaaa8714f173bcfc/2961012104553482/4462572393058030/1806228006848429/latest.html" TargetMode="External"/><Relationship Id="rId12" Type="http://schemas.openxmlformats.org/officeDocument/2006/relationships/hyperlink" Target="https://databricks-prod-cloudfront.cloud.databricks.com/public/4027ec902e239c93eaaa8714f173bcfc/2961012104553482/3241206203474687/1806228006848429/latest.html" TargetMode="External"/><Relationship Id="rId17" Type="http://schemas.openxmlformats.org/officeDocument/2006/relationships/hyperlink" Target="https://github.com/onnx/onnx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databricks.com/spark/abou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atabricks-prod-cloudfront.cloud.databricks.com/public/4027ec902e239c93eaaa8714f173bcfc/2961012104553482/2761297084239426/1806228006848429/latest.html" TargetMode="External"/><Relationship Id="rId11" Type="http://schemas.openxmlformats.org/officeDocument/2006/relationships/hyperlink" Target="https://databricks-prod-cloudfront.cloud.databricks.com/public/4027ec902e239c93eaaa8714f173bcfc/2961012104553482/3241206203474646/1806228006848429/latest.html" TargetMode="External"/><Relationship Id="rId5" Type="http://schemas.openxmlformats.org/officeDocument/2006/relationships/hyperlink" Target="https://databricks-prod-cloudfront.cloud.databricks.com/public/4027ec902e239c93eaaa8714f173bcfc/2961012104553482/2761297084239405/1806228006848429/latest.html" TargetMode="External"/><Relationship Id="rId15" Type="http://schemas.openxmlformats.org/officeDocument/2006/relationships/hyperlink" Target="http://spark.rstudio.com/" TargetMode="External"/><Relationship Id="rId10" Type="http://schemas.openxmlformats.org/officeDocument/2006/relationships/hyperlink" Target="https://databricks-prod-cloudfront.cloud.databricks.com/public/4027ec902e239c93eaaa8714f173bcfc/2961012104553482/3725396058299890/1806228006848429/latest.html" TargetMode="External"/><Relationship Id="rId4" Type="http://schemas.openxmlformats.org/officeDocument/2006/relationships/hyperlink" Target="https://accounts.cloud.databricks.com/registration.html#signup/community" TargetMode="External"/><Relationship Id="rId9" Type="http://schemas.openxmlformats.org/officeDocument/2006/relationships/hyperlink" Target="https://databricks-prod-cloudfront.cloud.databricks.com/public/4027ec902e239c93eaaa8714f173bcfc/2961012104553482/4462572393058228/1806228006848429/latest.html" TargetMode="External"/><Relationship Id="rId14" Type="http://schemas.openxmlformats.org/officeDocument/2006/relationships/hyperlink" Target="https://keras.rstudio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nx/onnx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ricks-prod-cloudfront.cloud.databricks.com/public/4027ec902e239c93eaaa8714f173bcfc/2961012104553482/4462572393058129/1806228006848429/latest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ricks-prod-cloudfront.cloud.databricks.com/public/4027ec902e239c93eaaa8714f173bcfc/2961012104553482/4462572393058228/1806228006848429/latest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hyperlink" Target="https://www.youtube.com/watch?v=cNxadbrN_aI" TargetMode="External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atabricks-prod-cloudfront.cloud.databricks.com/public/4027ec902e239c93eaaa8714f173bcfc/2961012104553482/2761297084239405/1806228006848429/latest.html" TargetMode="Externa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s://databricks-prod-cloudfront.cloud.databricks.com/public/4027ec902e239c93eaaa8714f173bcfc/2961012104553482/2761297084239426/1806228006848429/latest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0.png"/><Relationship Id="rId1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0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5" Type="http://schemas.openxmlformats.org/officeDocument/2006/relationships/image" Target="../media/image180.png"/><Relationship Id="rId10" Type="http://schemas.openxmlformats.org/officeDocument/2006/relationships/image" Target="../media/image130.png"/><Relationship Id="rId19" Type="http://schemas.openxmlformats.org/officeDocument/2006/relationships/image" Target="../media/image22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Relationship Id="rId14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0110" y="4572000"/>
            <a:ext cx="4772528" cy="19812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Ming Li @ Amazon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mli@alumni.iastate.edu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Hui Lin @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Netlify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hui@linhui.org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524000" y="304800"/>
            <a:ext cx="7210928" cy="2209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Big Data</a:t>
            </a:r>
          </a:p>
          <a:p>
            <a:r>
              <a:rPr lang="en-US" sz="5400" dirty="0"/>
              <a:t>Data Science </a:t>
            </a:r>
          </a:p>
          <a:p>
            <a:r>
              <a:rPr lang="en-US" sz="5400" dirty="0"/>
              <a:t>Deep Learning </a:t>
            </a:r>
          </a:p>
          <a:p>
            <a:r>
              <a:rPr lang="en-US" sz="5400" dirty="0"/>
              <a:t>for Statisticians</a:t>
            </a:r>
            <a:endParaRPr lang="en-US" sz="4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374760"/>
      </p:ext>
    </p:extLst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From Slow Progress to Wide Adoption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34EB7A-4CA3-4E27-A254-01A6C630DAB4}"/>
              </a:ext>
            </a:extLst>
          </p:cNvPr>
          <p:cNvSpPr txBox="1"/>
          <p:nvPr/>
        </p:nvSpPr>
        <p:spPr>
          <a:xfrm>
            <a:off x="762000" y="1143000"/>
            <a:ext cx="838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1940s – 1980s,  very slow progress due to: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Computation hardware capacity limitation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Number of observations with labeled results in the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Lack efficient algorithm to estimate the parameters in the model</a:t>
            </a:r>
          </a:p>
          <a:p>
            <a:endParaRPr lang="en-US" sz="1200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1980s – 2010, a few applications in real word due to: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1F497D"/>
                </a:solidFill>
              </a:rPr>
              <a:t>Moore’s Law + GPU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1F497D"/>
                </a:solidFill>
              </a:rPr>
              <a:t>Internet generated large labeled dataset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1F497D"/>
                </a:solidFill>
              </a:rPr>
              <a:t>Efficient algorithm for optimization (i.e. SGD + Backpropagation) 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1F497D"/>
                </a:solidFill>
              </a:rPr>
              <a:t>Better activation functions (i.e. </a:t>
            </a:r>
            <a:r>
              <a:rPr lang="en-US" b="1" dirty="0" err="1">
                <a:solidFill>
                  <a:srgbClr val="1F497D"/>
                </a:solidFill>
              </a:rPr>
              <a:t>Relu</a:t>
            </a:r>
            <a:r>
              <a:rPr lang="en-US" b="1" dirty="0">
                <a:solidFill>
                  <a:srgbClr val="1F497D"/>
                </a:solidFill>
              </a:rPr>
              <a:t>)</a:t>
            </a:r>
          </a:p>
          <a:p>
            <a:endParaRPr lang="en-US" sz="1200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2010-Now, very broad application in various areas: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1F497D"/>
                </a:solidFill>
              </a:rPr>
              <a:t>Near-human-level image classification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1F497D"/>
                </a:solidFill>
              </a:rPr>
              <a:t>Near-human-level handwriting transcription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1F497D"/>
                </a:solidFill>
              </a:rPr>
              <a:t>Much improved speech recognition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1F497D"/>
                </a:solidFill>
              </a:rPr>
              <a:t>Much improved machine translation</a:t>
            </a:r>
          </a:p>
          <a:p>
            <a:endParaRPr lang="en-US" sz="1200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rgbClr val="1F497D"/>
                </a:solidFill>
              </a:rPr>
              <a:t>Now we know working neural network models usually contains </a:t>
            </a:r>
            <a:r>
              <a:rPr lang="en-US" b="1" dirty="0">
                <a:solidFill>
                  <a:srgbClr val="FF0000"/>
                </a:solidFill>
              </a:rPr>
              <a:t>many layers </a:t>
            </a:r>
            <a:r>
              <a:rPr lang="en-US" b="1" dirty="0">
                <a:solidFill>
                  <a:srgbClr val="1F497D"/>
                </a:solidFill>
              </a:rPr>
              <a:t>(i.e. the depth of the network is </a:t>
            </a:r>
            <a:r>
              <a:rPr lang="en-US" b="1" dirty="0">
                <a:solidFill>
                  <a:srgbClr val="FF0000"/>
                </a:solidFill>
              </a:rPr>
              <a:t>deep</a:t>
            </a:r>
            <a:r>
              <a:rPr lang="en-US" b="1" dirty="0">
                <a:solidFill>
                  <a:srgbClr val="1F497D"/>
                </a:solidFill>
              </a:rPr>
              <a:t>), and to achieve near-human-level accuracy the deep neural network need </a:t>
            </a:r>
            <a:r>
              <a:rPr lang="en-US" b="1" dirty="0">
                <a:solidFill>
                  <a:srgbClr val="FF0000"/>
                </a:solidFill>
              </a:rPr>
              <a:t>huge training dataset </a:t>
            </a:r>
            <a:r>
              <a:rPr lang="en-US" b="1" dirty="0">
                <a:solidFill>
                  <a:srgbClr val="1F497D"/>
                </a:solidFill>
              </a:rPr>
              <a:t>(for example millions of labeled pictures for image classification problem).</a:t>
            </a:r>
          </a:p>
        </p:txBody>
      </p:sp>
    </p:spTree>
    <p:extLst>
      <p:ext uri="{BB962C8B-B14F-4D97-AF65-F5344CB8AC3E}">
        <p14:creationId xmlns:p14="http://schemas.microsoft.com/office/powerpoint/2010/main" val="5153344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Optimization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6916" y="1219200"/>
                <a:ext cx="8077200" cy="2667000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Mini-batch Stochastic Gradient Descent (SGD)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1800" dirty="0"/>
                  <a:t>Use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a small segment of data </a:t>
                </a:r>
                <a:r>
                  <a:rPr lang="en-US" sz="1800" dirty="0"/>
                  <a:t>(i.e. 128 or 256) to update the SGD parameters: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/>
                  <a:t> where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/>
                  <a:t> is the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learning rate </a:t>
                </a:r>
                <a:r>
                  <a:rPr lang="en-US" sz="1800" dirty="0"/>
                  <a:t>which is a hyper parameter that can be changed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1800" dirty="0"/>
                  <a:t>Gradients are efficiently calculated using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backpropagation</a:t>
                </a:r>
                <a:r>
                  <a:rPr lang="en-US" sz="1800" dirty="0"/>
                  <a:t> method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1800" dirty="0"/>
                  <a:t>When the entire dataset are used to updated the SGD, it is called one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epoch</a:t>
                </a:r>
                <a:r>
                  <a:rPr lang="en-US" sz="1800" dirty="0"/>
                  <a:t> and multiple epochs are needed to run to reach convergence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1800" dirty="0"/>
                  <a:t>An updated version with ‘momentum’ for quick convergence: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6916" y="1219200"/>
                <a:ext cx="8077200" cy="2667000"/>
              </a:xfrm>
              <a:blipFill>
                <a:blip r:embed="rId2"/>
                <a:stretch>
                  <a:fillRect l="-679" t="-1142" r="-906" b="-14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4404237" y="4431890"/>
            <a:ext cx="4739763" cy="2316480"/>
            <a:chOff x="1676400" y="4267200"/>
            <a:chExt cx="5619904" cy="25146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t="1888" b="1"/>
            <a:stretch/>
          </p:blipFill>
          <p:spPr>
            <a:xfrm>
              <a:off x="1676400" y="4267200"/>
              <a:ext cx="5619904" cy="25146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2200" y="4332620"/>
              <a:ext cx="876300" cy="728276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19200" y="4572000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optimal number for epoch is determined by when the model is not </a:t>
            </a:r>
            <a:r>
              <a:rPr lang="en-US" dirty="0" err="1"/>
              <a:t>overfitted</a:t>
            </a:r>
            <a:r>
              <a:rPr lang="en-US" dirty="0"/>
              <a:t> (i.e. validation accuracy reaches the best performance). </a:t>
            </a:r>
          </a:p>
        </p:txBody>
      </p:sp>
    </p:spTree>
    <p:extLst>
      <p:ext uri="{BB962C8B-B14F-4D97-AF65-F5344CB8AC3E}">
        <p14:creationId xmlns:p14="http://schemas.microsoft.com/office/powerpoint/2010/main" val="746900431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7431" y="78440"/>
            <a:ext cx="8077200" cy="6878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Activation Functions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099280"/>
            <a:ext cx="8077200" cy="32425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Intermediate layers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err="1"/>
              <a:t>Relu</a:t>
            </a:r>
            <a:r>
              <a:rPr lang="en-US" sz="1600" dirty="0"/>
              <a:t> (i.e. rectified linear unit) is usually a good choice which has the following good properties: (1) fast computation; (2) non-linear; (3) reduced likelihood of the gradient to vanish; (4) Unconstrained response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Sigmoid, studied in the past, not as good as </a:t>
            </a:r>
            <a:r>
              <a:rPr lang="en-US" sz="1600" dirty="0" err="1"/>
              <a:t>Relu</a:t>
            </a:r>
            <a:r>
              <a:rPr lang="en-US" sz="1600" dirty="0"/>
              <a:t> in deep learning, due to the gradient vanishing problem when there are many layers</a:t>
            </a:r>
          </a:p>
          <a:p>
            <a:pPr marL="457200" lvl="1" indent="0">
              <a:buNone/>
            </a:pPr>
            <a:endParaRPr lang="en-US" sz="11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Last layer which connects to the output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Binary classification: sigmoid with binary cross entropy as loss function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Multiple class, single-label classification: </a:t>
            </a:r>
            <a:r>
              <a:rPr lang="en-US" sz="1600" dirty="0" err="1"/>
              <a:t>softmax</a:t>
            </a:r>
            <a:r>
              <a:rPr lang="en-US" sz="1600" dirty="0"/>
              <a:t> with categorical cross entropy for loss function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Continuous responses: identity function (i.e. y = x)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486400"/>
            <a:ext cx="4114800" cy="541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37" y="6172053"/>
            <a:ext cx="4149090" cy="6513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031" y="5506718"/>
            <a:ext cx="3657600" cy="5277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26132" y="831902"/>
                <a:ext cx="577966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…,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132" y="831902"/>
                <a:ext cx="5779668" cy="307777"/>
              </a:xfrm>
              <a:prstGeom prst="rect">
                <a:avLst/>
              </a:prstGeom>
              <a:blipFill>
                <a:blip r:embed="rId5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14800" y="1353352"/>
                <a:ext cx="3124200" cy="6013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353352"/>
                <a:ext cx="3124200" cy="601383"/>
              </a:xfrm>
              <a:prstGeom prst="rect">
                <a:avLst/>
              </a:prstGeom>
              <a:blipFill>
                <a:blip r:embed="rId6"/>
                <a:stretch>
                  <a:fillRect b="-8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755490" y="1469377"/>
            <a:ext cx="106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Gradient:</a:t>
            </a:r>
          </a:p>
        </p:txBody>
      </p:sp>
    </p:spTree>
    <p:extLst>
      <p:ext uri="{BB962C8B-B14F-4D97-AF65-F5344CB8AC3E}">
        <p14:creationId xmlns:p14="http://schemas.microsoft.com/office/powerpoint/2010/main" val="3976840048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Deal With Overfitting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6916" y="1219200"/>
            <a:ext cx="8077200" cy="5257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Huge number of parameters, even with large amount of training data, there is a potential of overfitting 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Overfitting due to size of the NN (i.e. total number of parameters)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Overfitting due to using the training data for too many epochs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Solution for overfitting due to NN size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Dropout: randomly dropout some proportion (such as 0.3 or 0.5) of nodes at each layer, which is similar to random forest concept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Using L1 or L2 regularization in the activation function at each layer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Solution for overfitting due to using too many epochs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Run NN with large number of epochs to reach overfitting region through cross validation from training/validation vs. epoch curve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Choose the model with number of epochs that have the minimum validation accuracy as the final NN model</a:t>
            </a:r>
          </a:p>
        </p:txBody>
      </p:sp>
    </p:spTree>
    <p:extLst>
      <p:ext uri="{BB962C8B-B14F-4D97-AF65-F5344CB8AC3E}">
        <p14:creationId xmlns:p14="http://schemas.microsoft.com/office/powerpoint/2010/main" val="3557841054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Recap of A Few Key Concepts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9316" y="1371600"/>
            <a:ext cx="80772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Data</a:t>
            </a:r>
            <a:r>
              <a:rPr lang="en-US" sz="1800" dirty="0"/>
              <a:t>: Require large well-labeled dataset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Computation</a:t>
            </a:r>
            <a:r>
              <a:rPr lang="en-US" sz="1800" dirty="0"/>
              <a:t>: intensive matrix-matrix operation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Structure</a:t>
            </a:r>
            <a:r>
              <a:rPr lang="en-US" sz="1800" dirty="0"/>
              <a:t> of fully connected feedforward NN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Size of the NN: total number of parameters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Depth: total number of layers (this is where deep learning comes from)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Width of a particular layer: number of nodes (i.e. neurons) in that layer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Activation function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Intermediate layers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Last layer connecting to outputs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Loss function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Classification (i.e. categorical response)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Regression (i.e. continuous response)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572432" y="4114800"/>
            <a:ext cx="3581400" cy="266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Optimization methods (SGD)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Batch size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Learning rate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Epoch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Deal with overfitting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Dropout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Regularization (L1 or L2)</a:t>
            </a:r>
          </a:p>
        </p:txBody>
      </p:sp>
    </p:spTree>
    <p:extLst>
      <p:ext uri="{BB962C8B-B14F-4D97-AF65-F5344CB8AC3E}">
        <p14:creationId xmlns:p14="http://schemas.microsoft.com/office/powerpoint/2010/main" val="3582077083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3048000"/>
            <a:ext cx="4800600" cy="13620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MNIST Dataset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072180982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MNIST Dataset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34EB7A-4CA3-4E27-A254-01A6C630DAB4}"/>
              </a:ext>
            </a:extLst>
          </p:cNvPr>
          <p:cNvSpPr txBox="1"/>
          <p:nvPr/>
        </p:nvSpPr>
        <p:spPr>
          <a:xfrm>
            <a:off x="762000" y="1295400"/>
            <a:ext cx="81699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Originally created by NIST, then modified for machine leaning training purpose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Contains 70000 handwritten digit images and the label of the digit in the image where 60000 images are the training dataset and the rest 10000 images are the testing dataset.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Census Bureau employees and  American high school students wrote these digits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Each image is 28x28 pixel in greyscale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Yann </a:t>
            </a:r>
            <a:r>
              <a:rPr lang="en-US" b="1" dirty="0" err="1">
                <a:solidFill>
                  <a:schemeClr val="tx2"/>
                </a:solidFill>
              </a:rPr>
              <a:t>LeCun</a:t>
            </a:r>
            <a:r>
              <a:rPr lang="en-US" b="1" dirty="0">
                <a:solidFill>
                  <a:schemeClr val="tx2"/>
                </a:solidFill>
              </a:rPr>
              <a:t> used convolutional network </a:t>
            </a:r>
            <a:r>
              <a:rPr lang="en-US" b="1" dirty="0" err="1">
                <a:solidFill>
                  <a:schemeClr val="tx2"/>
                </a:solidFill>
              </a:rPr>
              <a:t>LeNet</a:t>
            </a:r>
            <a:r>
              <a:rPr lang="en-US" b="1" dirty="0">
                <a:solidFill>
                  <a:schemeClr val="tx2"/>
                </a:solidFill>
              </a:rPr>
              <a:t> to achieve &lt; 1% error rate at 1990s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MNIST sample images.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58404"/>
            <a:ext cx="5429250" cy="32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953278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29000" y="3048000"/>
            <a:ext cx="5486400" cy="136207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3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 Package To Build Feed Forward Neural Network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0" y="495300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FFNN Notebook: </a:t>
            </a:r>
            <a:r>
              <a:rPr lang="en-US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link</a:t>
            </a:r>
            <a:endParaRPr lang="en-US" b="1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538366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Procedures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EB7A-4CA3-4E27-A254-01A6C630DAB4}"/>
              </a:ext>
            </a:extLst>
          </p:cNvPr>
          <p:cNvSpPr txBox="1"/>
          <p:nvPr/>
        </p:nvSpPr>
        <p:spPr>
          <a:xfrm>
            <a:off x="762000" y="1295400"/>
            <a:ext cx="816997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Data preprocessing (from image to list of input features)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2"/>
                </a:solidFill>
              </a:rPr>
              <a:t>One image of 28x28 grey scale value matrix </a:t>
            </a:r>
            <a:r>
              <a:rPr 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 784 column of features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2"/>
                </a:solidFill>
                <a:sym typeface="Wingdings" panose="05000000000000000000" pitchFamily="2" charset="2"/>
              </a:rPr>
              <a:t>Scale the value to between 0 and 1, by divide each value by 255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2"/>
                </a:solidFill>
              </a:rPr>
              <a:t>Make response categorical (i.e. 10 columns with the corresponding digit column 1 and rest columns zero.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600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Load </a:t>
            </a:r>
            <a:r>
              <a:rPr lang="en-US" b="1" dirty="0" err="1">
                <a:solidFill>
                  <a:schemeClr val="tx2"/>
                </a:solidFill>
              </a:rPr>
              <a:t>keras</a:t>
            </a:r>
            <a:r>
              <a:rPr lang="en-US" b="1" dirty="0">
                <a:solidFill>
                  <a:schemeClr val="tx2"/>
                </a:solidFill>
              </a:rPr>
              <a:t> package and build a neural network with a few layers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2"/>
                </a:solidFill>
              </a:rPr>
              <a:t>Define a placeholder object for the NN structure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2"/>
                </a:solidFill>
              </a:rPr>
              <a:t>1st layer using 256 nodes, fully connected, using ‘</a:t>
            </a:r>
            <a:r>
              <a:rPr lang="en-US" sz="1600" b="1" dirty="0" err="1">
                <a:solidFill>
                  <a:schemeClr val="tx2"/>
                </a:solidFill>
              </a:rPr>
              <a:t>relu</a:t>
            </a:r>
            <a:r>
              <a:rPr lang="en-US" sz="1600" b="1" dirty="0">
                <a:solidFill>
                  <a:schemeClr val="tx2"/>
                </a:solidFill>
              </a:rPr>
              <a:t>’ activation function and connect from the input 784 features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2"/>
                </a:solidFill>
              </a:rPr>
              <a:t>2</a:t>
            </a:r>
            <a:r>
              <a:rPr lang="en-US" sz="1600" b="1" baseline="30000" dirty="0">
                <a:solidFill>
                  <a:schemeClr val="tx2"/>
                </a:solidFill>
              </a:rPr>
              <a:t>nd</a:t>
            </a:r>
            <a:r>
              <a:rPr lang="en-US" sz="1600" b="1" dirty="0">
                <a:solidFill>
                  <a:schemeClr val="tx2"/>
                </a:solidFill>
              </a:rPr>
              <a:t> layer using 128 nodes, fully connected, using ‘</a:t>
            </a:r>
            <a:r>
              <a:rPr lang="en-US" sz="1600" b="1" dirty="0" err="1">
                <a:solidFill>
                  <a:schemeClr val="tx2"/>
                </a:solidFill>
              </a:rPr>
              <a:t>relu</a:t>
            </a:r>
            <a:r>
              <a:rPr lang="en-US" sz="1600" b="1" dirty="0">
                <a:solidFill>
                  <a:schemeClr val="tx2"/>
                </a:solidFill>
              </a:rPr>
              <a:t>’ activation function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2"/>
                </a:solidFill>
              </a:rPr>
              <a:t>3</a:t>
            </a:r>
            <a:r>
              <a:rPr lang="en-US" sz="1600" b="1" baseline="30000" dirty="0">
                <a:solidFill>
                  <a:schemeClr val="tx2"/>
                </a:solidFill>
              </a:rPr>
              <a:t>rd</a:t>
            </a:r>
            <a:r>
              <a:rPr lang="en-US" sz="1600" b="1" dirty="0">
                <a:solidFill>
                  <a:schemeClr val="tx2"/>
                </a:solidFill>
              </a:rPr>
              <a:t> layer using 64 nodes, fully connected, using ‘</a:t>
            </a:r>
            <a:r>
              <a:rPr lang="en-US" sz="1600" b="1" dirty="0" err="1">
                <a:solidFill>
                  <a:schemeClr val="tx2"/>
                </a:solidFill>
              </a:rPr>
              <a:t>relu</a:t>
            </a:r>
            <a:r>
              <a:rPr lang="en-US" sz="1600" b="1" dirty="0">
                <a:solidFill>
                  <a:schemeClr val="tx2"/>
                </a:solidFill>
              </a:rPr>
              <a:t>’ activation function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2"/>
                </a:solidFill>
              </a:rPr>
              <a:t>4</a:t>
            </a:r>
            <a:r>
              <a:rPr lang="en-US" sz="1600" b="1" baseline="30000" dirty="0">
                <a:solidFill>
                  <a:schemeClr val="tx2"/>
                </a:solidFill>
              </a:rPr>
              <a:t>th</a:t>
            </a:r>
            <a:r>
              <a:rPr lang="en-US" sz="1600" b="1" dirty="0">
                <a:solidFill>
                  <a:schemeClr val="tx2"/>
                </a:solidFill>
              </a:rPr>
              <a:t> layer using 10 nodes, fully connected, using ‘</a:t>
            </a:r>
            <a:r>
              <a:rPr lang="en-US" sz="1600" b="1" dirty="0" err="1">
                <a:solidFill>
                  <a:schemeClr val="tx2"/>
                </a:solidFill>
              </a:rPr>
              <a:t>softmax</a:t>
            </a:r>
            <a:r>
              <a:rPr lang="en-US" sz="1600" b="1" dirty="0">
                <a:solidFill>
                  <a:schemeClr val="tx2"/>
                </a:solidFill>
              </a:rPr>
              <a:t>’ activation function and connect to the output 10 columns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2"/>
                </a:solidFill>
              </a:rPr>
              <a:t>Add </a:t>
            </a:r>
            <a:r>
              <a:rPr lang="en-US" sz="1600" b="1" dirty="0">
                <a:solidFill>
                  <a:srgbClr val="FF0000"/>
                </a:solidFill>
              </a:rPr>
              <a:t>drop out </a:t>
            </a:r>
            <a:r>
              <a:rPr lang="en-US" sz="1600" b="1" dirty="0">
                <a:solidFill>
                  <a:schemeClr val="tx2"/>
                </a:solidFill>
              </a:rPr>
              <a:t>to the first three layers to prevent overfitting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600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2"/>
                </a:solidFill>
              </a:rPr>
              <a:t>Compile the NN model, define loss function, optimizer, and metrics to follow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2"/>
                </a:solidFill>
              </a:rPr>
              <a:t>Fit the NN model using the training dataset, define epoch, mini batch size, and validation size used in the training where the metrics will be checked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2"/>
                </a:solidFill>
              </a:rPr>
              <a:t>Predict using the fitted NN model using the testing dataset</a:t>
            </a:r>
          </a:p>
        </p:txBody>
      </p:sp>
    </p:spTree>
    <p:extLst>
      <p:ext uri="{BB962C8B-B14F-4D97-AF65-F5344CB8AC3E}">
        <p14:creationId xmlns:p14="http://schemas.microsoft.com/office/powerpoint/2010/main" val="27668681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R Scripts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87" y="1621500"/>
            <a:ext cx="6486525" cy="1930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43" y="3685834"/>
            <a:ext cx="3171825" cy="10215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49" y="4981332"/>
            <a:ext cx="3200400" cy="10215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387" y="6270617"/>
            <a:ext cx="3371850" cy="4714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91401" y="2318869"/>
            <a:ext cx="1447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Define NN Structure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3796" y="3873446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Compile and define loss function, optimizer and metrics to monitor during the training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91000" y="5168944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Fit the model using training dataset and define epochs, batch size and validation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6336268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 new outcomes using the trained model</a:t>
            </a:r>
          </a:p>
        </p:txBody>
      </p:sp>
    </p:spTree>
    <p:extLst>
      <p:ext uri="{BB962C8B-B14F-4D97-AF65-F5344CB8AC3E}">
        <p14:creationId xmlns:p14="http://schemas.microsoft.com/office/powerpoint/2010/main" val="4074283429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15" y="86755"/>
            <a:ext cx="8077200" cy="480806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 to Notebooks, Books and URLs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34EB7A-4CA3-4E27-A254-01A6C630DAB4}"/>
              </a:ext>
            </a:extLst>
          </p:cNvPr>
          <p:cNvSpPr txBox="1"/>
          <p:nvPr/>
        </p:nvSpPr>
        <p:spPr>
          <a:xfrm>
            <a:off x="670515" y="990600"/>
            <a:ext cx="816997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homepage: </a:t>
            </a:r>
            <a:r>
              <a:rPr lang="en-US" sz="1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https://course2019.netlify.com/</a:t>
            </a:r>
            <a:r>
              <a:rPr lang="en-US" sz="1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Databrick</a:t>
            </a:r>
            <a:r>
              <a:rPr lang="en-US" sz="1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free </a:t>
            </a:r>
            <a:r>
              <a:rPr lang="en-US" sz="1400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 edition </a:t>
            </a:r>
            <a:r>
              <a:rPr lang="en-US" sz="1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open: </a:t>
            </a:r>
            <a:r>
              <a:rPr lang="en-US" sz="1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link</a:t>
            </a:r>
            <a:endParaRPr lang="en-US" sz="14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Perceptron notebook: </a:t>
            </a:r>
            <a:r>
              <a:rPr lang="en-US" sz="1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link</a:t>
            </a:r>
            <a:endParaRPr lang="en-US" sz="14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Adaline</a:t>
            </a:r>
            <a:r>
              <a:rPr lang="en-US" sz="1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notebook: </a:t>
            </a:r>
            <a:r>
              <a:rPr lang="en-US" sz="1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link</a:t>
            </a:r>
            <a:endParaRPr lang="en-US" sz="14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Feedforward neural network notebook: </a:t>
            </a:r>
            <a:r>
              <a:rPr lang="en-US" sz="1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link</a:t>
            </a:r>
            <a:endParaRPr lang="en-US" sz="14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neural network notebook: </a:t>
            </a:r>
            <a:r>
              <a:rPr lang="en-US" sz="1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link</a:t>
            </a:r>
            <a:r>
              <a:rPr lang="en-US" sz="1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Recurrent neural network notebook: </a:t>
            </a:r>
            <a:r>
              <a:rPr lang="en-US" sz="1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link</a:t>
            </a:r>
            <a:endParaRPr lang="en-US" sz="14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Data Platform notebook: </a:t>
            </a:r>
            <a:r>
              <a:rPr lang="en-US" sz="1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link</a:t>
            </a:r>
            <a:endParaRPr lang="en-US" sz="14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 notebook: </a:t>
            </a:r>
            <a:r>
              <a:rPr lang="en-US" sz="1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link</a:t>
            </a:r>
            <a:r>
              <a:rPr lang="en-US" sz="1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wrangling notebook: </a:t>
            </a:r>
            <a:r>
              <a:rPr lang="en-US" sz="1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link</a:t>
            </a:r>
            <a:r>
              <a:rPr lang="en-US" sz="1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Industry recommendations for academic data science programs: </a:t>
            </a:r>
            <a:r>
              <a:rPr lang="en-US" sz="1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link</a:t>
            </a:r>
            <a:endParaRPr lang="en-US" sz="14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Using R, </a:t>
            </a:r>
            <a:r>
              <a:rPr lang="fr-FR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François Chollet </a:t>
            </a:r>
            <a:r>
              <a:rPr lang="fr-FR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J. J. Allaire, ISBN 9781617295546 (2018)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Machine Learning by </a:t>
            </a:r>
            <a:r>
              <a:rPr lang="fr-FR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Sebastian</a:t>
            </a:r>
            <a:r>
              <a:rPr lang="fr-FR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Raschka</a:t>
            </a:r>
            <a:r>
              <a:rPr lang="fr-FR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ISBN-13: 978-1787125933 (2018)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https://keras.rstudio.com/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15"/>
              </a:rPr>
              <a:t>http://spark.rstudio.com/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https://databricks.com/spark/about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17"/>
              </a:rPr>
              <a:t>https://github.com/onnx/onnx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5689383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6" y="1412632"/>
            <a:ext cx="7367588" cy="523017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Size of the Model</a:t>
            </a:r>
          </a:p>
        </p:txBody>
      </p:sp>
    </p:spTree>
    <p:extLst>
      <p:ext uri="{BB962C8B-B14F-4D97-AF65-F5344CB8AC3E}">
        <p14:creationId xmlns:p14="http://schemas.microsoft.com/office/powerpoint/2010/main" val="1591530325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800" y="641077"/>
            <a:ext cx="4802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Accuracy: 97.99% without much fine tuning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28995"/>
            <a:ext cx="2576513" cy="2505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7" y="1752600"/>
            <a:ext cx="2600325" cy="251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512" y="1748045"/>
            <a:ext cx="2581275" cy="2486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27" y="4336865"/>
            <a:ext cx="2600325" cy="24812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7203" y="1392754"/>
            <a:ext cx="3079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A few misclassified images: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0437" y="4368454"/>
            <a:ext cx="2662238" cy="25193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512" y="4277139"/>
            <a:ext cx="2643188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16251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4" y="1524000"/>
            <a:ext cx="5991225" cy="518159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Cross-Validation Curve</a:t>
            </a:r>
          </a:p>
        </p:txBody>
      </p:sp>
    </p:spTree>
    <p:extLst>
      <p:ext uri="{BB962C8B-B14F-4D97-AF65-F5344CB8AC3E}">
        <p14:creationId xmlns:p14="http://schemas.microsoft.com/office/powerpoint/2010/main" val="3204184429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57600" y="3048000"/>
            <a:ext cx="5257800" cy="13620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Models Across Platforms</a:t>
            </a:r>
          </a:p>
        </p:txBody>
      </p:sp>
    </p:spTree>
    <p:extLst>
      <p:ext uri="{BB962C8B-B14F-4D97-AF65-F5344CB8AC3E}">
        <p14:creationId xmlns:p14="http://schemas.microsoft.com/office/powerpoint/2010/main" val="480372180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1752600"/>
            <a:ext cx="8451272" cy="46482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Open NN Exchange Format (ONNX)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6080" y="6420465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https://github.com/onnx/onnx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9837241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3048000"/>
            <a:ext cx="5334000" cy="13620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Neural Network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3581400" y="495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 Notebook: </a:t>
            </a:r>
            <a:r>
              <a:rPr lang="en-US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link</a:t>
            </a:r>
            <a:r>
              <a:rPr lang="en-US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0879873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3048000"/>
            <a:ext cx="5334000" cy="13620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Recurrent Neural Network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3581400" y="4953000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 Notebook: </a:t>
            </a:r>
            <a:r>
              <a:rPr lang="en-US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link</a:t>
            </a:r>
            <a:endParaRPr lang="en-US" b="1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525426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2514600" y="3276600"/>
            <a:ext cx="50315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9815645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33600" y="1600200"/>
            <a:ext cx="6637424" cy="1470025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200400" y="3581400"/>
            <a:ext cx="5763128" cy="1447800"/>
          </a:xfrm>
        </p:spPr>
        <p:txBody>
          <a:bodyPr>
            <a:noAutofit/>
          </a:bodyPr>
          <a:lstStyle/>
          <a:p>
            <a:r>
              <a:rPr lang="en-US" sz="3600" b="1" cap="small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New Tool in Data Scientist’s Tool Box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A Little Bit of History – Perceptron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1939" y="1278442"/>
            <a:ext cx="8067260" cy="743956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Fun video: </a:t>
            </a:r>
            <a:r>
              <a:rPr lang="en-US" dirty="0">
                <a:hlinkClick r:id="rId3"/>
              </a:rPr>
              <a:t>https://www.youtube.com/watch?v=cNxadbrN_aI</a:t>
            </a:r>
            <a:r>
              <a:rPr lang="en-US" dirty="0"/>
              <a:t> </a:t>
            </a:r>
          </a:p>
          <a:p>
            <a:r>
              <a:rPr lang="en-US" dirty="0"/>
              <a:t>Classification of N points into 2 classes: -1 and +1 (i.e. two different colors in the picture below )</a:t>
            </a:r>
          </a:p>
          <a:p>
            <a:r>
              <a:rPr lang="en-US" dirty="0"/>
              <a:t>In this example below, only two features to use (X1 and X2)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09600" y="4632577"/>
            <a:ext cx="3629344" cy="1952849"/>
            <a:chOff x="609600" y="4632577"/>
            <a:chExt cx="3629344" cy="1952849"/>
          </a:xfrm>
        </p:grpSpPr>
        <p:pic>
          <p:nvPicPr>
            <p:cNvPr id="10" name="Content Placeholder 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4632577"/>
              <a:ext cx="3629344" cy="154662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55981" y="6308427"/>
              <a:ext cx="28832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* From Sebastian </a:t>
              </a:r>
              <a:r>
                <a:rPr lang="en-US" sz="1200" i="1" dirty="0"/>
                <a:t>Python Machine Learning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682147" y="4831100"/>
            <a:ext cx="4271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Perceptron algorithm is  easy to be implemented in any modern program language.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It is a linear classification function and the weight is updated after each data points are feed to the algorithm (concept similar to stochastic gradient descent).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The algorithm continues to update when we feed the same dataset again and again (i.e. epochs)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It is not going to converge for none-linearly spreadable problems.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66033" y="2209800"/>
            <a:ext cx="3411286" cy="2346298"/>
            <a:chOff x="466033" y="2057400"/>
            <a:chExt cx="3411286" cy="234629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4436" y="2057400"/>
              <a:ext cx="3142883" cy="223707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094922" y="4034366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6033" y="2731958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08781" y="2304980"/>
            <a:ext cx="4846983" cy="2446978"/>
            <a:chOff x="4008781" y="2304980"/>
            <a:chExt cx="4846983" cy="2446978"/>
          </a:xfrm>
        </p:grpSpPr>
        <p:grpSp>
          <p:nvGrpSpPr>
            <p:cNvPr id="17" name="Group 16"/>
            <p:cNvGrpSpPr/>
            <p:nvPr/>
          </p:nvGrpSpPr>
          <p:grpSpPr>
            <a:xfrm>
              <a:off x="4008781" y="2304980"/>
              <a:ext cx="4846983" cy="2215991"/>
              <a:chOff x="3992216" y="1987652"/>
              <a:chExt cx="4846983" cy="221599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3992216" y="1987652"/>
                    <a:ext cx="4846983" cy="221599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1200" b="1" dirty="0"/>
                      <a:t>Linear functions to separate classes, to find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a14:m>
                    <a:r>
                      <a:rPr lang="en-US" sz="1200" b="1" dirty="0"/>
                      <a:t>,</a:t>
                    </a:r>
                    <a:r>
                      <a:rPr lang="en-US" sz="1200" b="1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1200" b="1" dirty="0"/>
                      <a:t>,</a:t>
                    </a:r>
                    <a:r>
                      <a:rPr lang="en-US" sz="1200" b="1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lang="en-US" sz="1200" b="1" dirty="0"/>
                      <a:t> ) such that: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endParaRPr lang="en-US" sz="1200" dirty="0"/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endParaRPr lang="en-US" sz="1200" dirty="0"/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endParaRPr lang="en-US" sz="1200" dirty="0"/>
                  </a:p>
                  <a:p>
                    <a:endParaRPr lang="en-US" sz="1200" dirty="0"/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1200" b="1" dirty="0"/>
                      <a:t>How to find a good line? Perceptron algorithm:</a:t>
                    </a:r>
                  </a:p>
                  <a:p>
                    <a:pPr marL="628650" lvl="1" indent="-171450">
                      <a:buFont typeface="Arial" panose="020B0604020202020204" pitchFamily="34" charset="0"/>
                      <a:buChar char="•"/>
                    </a:pPr>
                    <a:r>
                      <a:rPr lang="en-US" sz="1100" b="1" dirty="0"/>
                      <a:t>Start with random weights</a:t>
                    </a:r>
                  </a:p>
                  <a:p>
                    <a:pPr marL="628650" lvl="1" indent="-171450">
                      <a:buFont typeface="Arial" panose="020B0604020202020204" pitchFamily="34" charset="0"/>
                      <a:buChar char="•"/>
                    </a:pPr>
                    <a:r>
                      <a:rPr lang="en-US" sz="1100" b="1" dirty="0"/>
                      <a:t>For each data point</a:t>
                    </a:r>
                  </a:p>
                  <a:p>
                    <a:pPr marL="1143000" lvl="2" indent="-228600">
                      <a:buFont typeface="+mj-lt"/>
                      <a:buAutoNum type="arabicPeriod"/>
                    </a:pPr>
                    <a:r>
                      <a:rPr lang="en-US" sz="1100" b="1" dirty="0"/>
                      <a:t>Predict class label</a:t>
                    </a:r>
                  </a:p>
                  <a:p>
                    <a:pPr marL="1143000" lvl="2" indent="-228600">
                      <a:buFont typeface="+mj-lt"/>
                      <a:buAutoNum type="arabicPeriod"/>
                    </a:pPr>
                    <a:r>
                      <a:rPr lang="en-US" sz="1100" b="1" dirty="0"/>
                      <a:t>Update weights when prediction is not correct using a preset learning rate and the value of features of that data point, for example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1100" b="1" dirty="0"/>
                      <a:t>:</a:t>
                    </a:r>
                    <a:endParaRPr lang="en-US" sz="1200" b="1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2216" y="1987652"/>
                    <a:ext cx="4846983" cy="221599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5052968" y="2286000"/>
                    <a:ext cx="1765162" cy="1995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2968" y="2286000"/>
                    <a:ext cx="1765162" cy="19954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768" r="-1038" b="-27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110484" y="2492117"/>
                    <a:ext cx="1595116" cy="4796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𝑃𝑟𝑒𝑑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  1, 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&gt;0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−1, 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0484" y="2492117"/>
                    <a:ext cx="1595116" cy="47968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8702" t="-230380" r="-8397" b="-3265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5553351" y="4446874"/>
                  <a:ext cx="2337628" cy="3050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200" dirty="0"/>
                    <a:t>+</a:t>
                  </a:r>
                  <a14:m>
                    <m:oMath xmlns:m="http://schemas.openxmlformats.org/officeDocument/2006/math"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𝐴𝑐𝑡𝑢𝑎𝑙</m:t>
                              </m:r>
                            </m:e>
                            <m:sub>
                              <m: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𝑃𝑟𝑒𝑑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3351" y="4446874"/>
                  <a:ext cx="2337628" cy="305084"/>
                </a:xfrm>
                <a:prstGeom prst="rect">
                  <a:avLst/>
                </a:prstGeom>
                <a:blipFill>
                  <a:blip r:embed="rId9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77737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17984" y="1447800"/>
            <a:ext cx="6765232" cy="4724400"/>
            <a:chOff x="1660915" y="1305169"/>
            <a:chExt cx="7345604" cy="5111464"/>
          </a:xfrm>
        </p:grpSpPr>
        <p:grpSp>
          <p:nvGrpSpPr>
            <p:cNvPr id="5" name="Group 4"/>
            <p:cNvGrpSpPr/>
            <p:nvPr/>
          </p:nvGrpSpPr>
          <p:grpSpPr>
            <a:xfrm>
              <a:off x="2753564" y="2240380"/>
              <a:ext cx="3505200" cy="2733511"/>
              <a:chOff x="3175594" y="2545180"/>
              <a:chExt cx="3505200" cy="27335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798643" y="3129029"/>
                    <a:ext cx="2053639" cy="23275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8643" y="3129029"/>
                    <a:ext cx="2053639" cy="23275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516" r="-7742" b="-3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/>
              <p:cNvSpPr txBox="1"/>
              <p:nvPr/>
            </p:nvSpPr>
            <p:spPr>
              <a:xfrm>
                <a:off x="3233114" y="2632194"/>
                <a:ext cx="1131059" cy="33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6"/>
                    </a:solidFill>
                  </a:rPr>
                  <a:t>For j in 1:N: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866492" y="3499138"/>
                    <a:ext cx="1856919" cy="5595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𝑃𝑟𝑒𝑑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  1, 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&gt;0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−1, 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6492" y="3499138"/>
                    <a:ext cx="1856919" cy="5595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491" b="-70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866493" y="4222557"/>
                    <a:ext cx="2518446" cy="7444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1400" dirty="0"/>
                      <a:t>+</a:t>
                    </a:r>
                    <a14:m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d>
                          <m:d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𝐴𝑐𝑡𝑢𝑎𝑙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𝑃𝑟𝑒𝑑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a14:m>
                    <a:endParaRPr lang="en-US" sz="1400" dirty="0"/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1400" dirty="0"/>
                      <a:t>+</a:t>
                    </a:r>
                    <a14:m>
                      <m:oMath xmlns:m="http://schemas.openxmlformats.org/officeDocument/2006/math"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𝐴𝑐𝑡𝑢𝑎𝑙</m:t>
                                </m:r>
                              </m:e>
                              <m:sub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𝑃𝑟𝑒𝑑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a14:m>
                    <a:endParaRPr lang="en-US" sz="1400" dirty="0"/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1400" dirty="0"/>
                      <a:t>+</a:t>
                    </a:r>
                    <a14:m>
                      <m:oMath xmlns:m="http://schemas.openxmlformats.org/officeDocument/2006/math"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𝐴𝑐𝑡𝑢𝑎𝑙</m:t>
                                </m:r>
                              </m:e>
                              <m:sub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𝑃𝑟𝑒𝑑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6493" y="4222557"/>
                    <a:ext cx="2518446" cy="74443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37" t="-6250" r="-9186" b="-223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Rectangle 15"/>
              <p:cNvSpPr/>
              <p:nvPr/>
            </p:nvSpPr>
            <p:spPr>
              <a:xfrm>
                <a:off x="3175594" y="2545180"/>
                <a:ext cx="3505200" cy="2733511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705604" y="1506645"/>
              <a:ext cx="1287010" cy="366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</a:rPr>
                <a:t>For </a:t>
              </a:r>
              <a:r>
                <a:rPr lang="en-US" sz="1600" dirty="0" err="1">
                  <a:solidFill>
                    <a:srgbClr val="7030A0"/>
                  </a:solidFill>
                </a:rPr>
                <a:t>i</a:t>
              </a:r>
              <a:r>
                <a:rPr lang="en-US" sz="1600" dirty="0">
                  <a:solidFill>
                    <a:srgbClr val="7030A0"/>
                  </a:solidFill>
                </a:rPr>
                <a:t> in 1:M: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94585" y="2180413"/>
              <a:ext cx="2033498" cy="1498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For every data point, we update the weight based on the prediction correctness, learning rate and feature values.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53563" y="5439697"/>
              <a:ext cx="3505200" cy="6471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Calculate accuracy for the entire dataset to see whether the criteria has meet after each epoch.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76599" y="5247139"/>
              <a:ext cx="2529920" cy="1032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For not linearly separable dataset, we need to use some accuracy threshold to stop the algorithm.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0928" y="1522032"/>
              <a:ext cx="43762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We set a maximum of epochs of M to run.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60915" y="1305169"/>
              <a:ext cx="7115381" cy="5111464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A Little Bit of History – Perceptron </a:t>
            </a:r>
          </a:p>
        </p:txBody>
      </p:sp>
      <p:sp>
        <p:nvSpPr>
          <p:cNvPr id="2" name="Rectangle 1"/>
          <p:cNvSpPr/>
          <p:nvPr/>
        </p:nvSpPr>
        <p:spPr>
          <a:xfrm>
            <a:off x="2975390" y="6393760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Perceptron R notebook: </a:t>
            </a:r>
            <a:r>
              <a:rPr lang="en-U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link</a:t>
            </a:r>
            <a:endParaRPr lang="en-US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047720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A Little Bit of History – </a:t>
            </a:r>
            <a:r>
              <a:rPr lang="en-US" sz="3600" dirty="0" err="1">
                <a:solidFill>
                  <a:schemeClr val="accent2"/>
                </a:solidFill>
              </a:rPr>
              <a:t>Adaline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16" y="1763065"/>
            <a:ext cx="4846967" cy="20659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4030406"/>
            <a:ext cx="3341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From Sebastian </a:t>
            </a:r>
            <a:r>
              <a:rPr lang="en-US" sz="1400" i="1" dirty="0"/>
              <a:t>Python 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77000" y="4184294"/>
                <a:ext cx="2261325" cy="744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+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𝐴𝑐𝑡𝑢𝑎𝑙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+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𝐴𝑐𝑡𝑢𝑎𝑙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+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𝐴𝑐𝑡𝑢𝑎𝑙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184294"/>
                <a:ext cx="2261325" cy="744435"/>
              </a:xfrm>
              <a:prstGeom prst="rect">
                <a:avLst/>
              </a:prstGeom>
              <a:blipFill>
                <a:blip r:embed="rId3"/>
                <a:stretch>
                  <a:fillRect l="-2162" t="-4878" r="-1081" b="-1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38800" y="1532685"/>
                <a:ext cx="3505200" cy="2495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Very similar to Perceptron and the only difference is that the error is calculated based on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𝐴𝑐𝑡𝑢𝑎𝑙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l-G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, i.e. the square error.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With the square error, which is differentiable, now we can use stochastic gradient descent method to update the weights: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532685"/>
                <a:ext cx="3505200" cy="2495811"/>
              </a:xfrm>
              <a:prstGeom prst="rect">
                <a:avLst/>
              </a:prstGeom>
              <a:blipFill>
                <a:blip r:embed="rId4"/>
                <a:stretch>
                  <a:fillRect l="-696" t="-732" b="-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19969" y="5257800"/>
                <a:ext cx="3342861" cy="1343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When calculating prediction accuracy, we still based on whether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is larger than zero or not with the final weight learned from the data.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969" y="5257800"/>
                <a:ext cx="3342861" cy="1343253"/>
              </a:xfrm>
              <a:prstGeom prst="rect">
                <a:avLst/>
              </a:prstGeom>
              <a:blipFill>
                <a:blip r:embed="rId5"/>
                <a:stretch>
                  <a:fillRect l="-729" t="-1364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0" y="4928729"/>
                <a:ext cx="4343400" cy="1701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We can use the error for the entire dataset as the loss function (i.e. SSE):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𝐴𝑐𝑡𝑢𝑎𝑙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l-G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, and update the weight using gradient descent.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If we use a logistic function as the activation, then it becomes logistic regression.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928729"/>
                <a:ext cx="4343400" cy="1701428"/>
              </a:xfrm>
              <a:prstGeom prst="rect">
                <a:avLst/>
              </a:prstGeom>
              <a:blipFill>
                <a:blip r:embed="rId6"/>
                <a:stretch>
                  <a:fillRect l="-561" t="-16846" b="-3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524000" y="4371845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Adaline</a:t>
            </a:r>
            <a:r>
              <a:rPr lang="en-U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 notebook: </a:t>
            </a:r>
            <a:r>
              <a:rPr lang="en-U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link</a:t>
            </a:r>
            <a:endParaRPr lang="en-US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0099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3048000"/>
            <a:ext cx="5334000" cy="13620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 Forward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304079347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Simple Feed Forward Neural Network (FFNN)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04851" y="1219418"/>
            <a:ext cx="2819400" cy="3390900"/>
            <a:chOff x="1295400" y="1600200"/>
            <a:chExt cx="2819400" cy="3390900"/>
          </a:xfrm>
        </p:grpSpPr>
        <p:pic>
          <p:nvPicPr>
            <p:cNvPr id="1026" name="Picture 2" descr="https://upload.wikimedia.org/wikipedia/commons/thumb/4/46/Colored_neural_network.svg/296px-Colored_neural_network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1600200"/>
              <a:ext cx="2819400" cy="3390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1447800" y="1905000"/>
              <a:ext cx="2567837" cy="2814651"/>
              <a:chOff x="1447800" y="1905000"/>
              <a:chExt cx="2567837" cy="28146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447800" y="2362200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7800" y="2362200"/>
                    <a:ext cx="276101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333" r="-666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447800" y="315715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7800" y="3157150"/>
                    <a:ext cx="281423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447800" y="396439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7800" y="3964390"/>
                    <a:ext cx="281423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043" r="-65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733800" y="2743200"/>
                    <a:ext cx="2777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3800" y="2743200"/>
                    <a:ext cx="277768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222" r="-6667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732546" y="3590151"/>
                    <a:ext cx="2830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2546" y="3590151"/>
                    <a:ext cx="283091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739" r="-652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567049" y="1905000"/>
                    <a:ext cx="2831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7049" y="1905000"/>
                    <a:ext cx="28315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1277" r="-6383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585459" y="2743199"/>
                    <a:ext cx="28847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459" y="2743199"/>
                    <a:ext cx="28847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0833" r="-625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567049" y="3573261"/>
                    <a:ext cx="28847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7049" y="3573261"/>
                    <a:ext cx="288477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833" r="-625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567048" y="4442652"/>
                    <a:ext cx="28847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7048" y="4442652"/>
                    <a:ext cx="28847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0833" r="-6250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84308" y="1834215"/>
                <a:ext cx="3755452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=1,2,3,4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308" y="1834215"/>
                <a:ext cx="3755452" cy="89171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294140" y="2876343"/>
                <a:ext cx="3567002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140" y="2876343"/>
                <a:ext cx="3567002" cy="89171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1404076" y="4751990"/>
            <a:ext cx="5475794" cy="1040397"/>
            <a:chOff x="1075516" y="5056856"/>
            <a:chExt cx="5475794" cy="10403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081029" y="5082454"/>
                  <a:ext cx="11287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029" y="5082454"/>
                  <a:ext cx="1128771" cy="276999"/>
                </a:xfrm>
                <a:prstGeom prst="rect">
                  <a:avLst/>
                </a:prstGeom>
                <a:blipFill>
                  <a:blip r:embed="rId15"/>
                  <a:stretch>
                    <a:fillRect r="-2151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2209800" y="5056856"/>
              <a:ext cx="4103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features vector for one observation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395791" y="5450922"/>
                  <a:ext cx="7772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5791" y="5450922"/>
                  <a:ext cx="777264" cy="276999"/>
                </a:xfrm>
                <a:prstGeom prst="rect">
                  <a:avLst/>
                </a:prstGeom>
                <a:blipFill>
                  <a:blip r:embed="rId16"/>
                  <a:stretch>
                    <a:fillRect r="-312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/>
            <p:cNvSpPr txBox="1"/>
            <p:nvPr/>
          </p:nvSpPr>
          <p:spPr>
            <a:xfrm>
              <a:off x="2209800" y="5410200"/>
              <a:ext cx="434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Actual output outcome for one observation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075516" y="5808977"/>
                  <a:ext cx="11055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516" y="5808977"/>
                  <a:ext cx="1105559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7143" t="-2222" r="-219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/>
            <p:cNvSpPr txBox="1"/>
            <p:nvPr/>
          </p:nvSpPr>
          <p:spPr>
            <a:xfrm>
              <a:off x="2209800" y="5727921"/>
              <a:ext cx="3843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Activation functions, usually non-linear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31710" y="6463678"/>
            <a:ext cx="667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number of parameters (i.e. size of a NN): (3+1)*4 + (4+1)*2 = 26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3400" y="1278713"/>
            <a:ext cx="342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Concepts stated as early as 1940s!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14504" y="5863080"/>
                <a:ext cx="1387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504" y="5863080"/>
                <a:ext cx="1387111" cy="276999"/>
              </a:xfrm>
              <a:prstGeom prst="rect">
                <a:avLst/>
              </a:prstGeom>
              <a:blipFill>
                <a:blip r:embed="rId18"/>
                <a:stretch>
                  <a:fillRect l="-3965" t="-26667" r="-220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527714" y="5807339"/>
                <a:ext cx="51251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Loss function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the model forecast responses </a:t>
                </a:r>
              </a:p>
              <a:p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actual observed responses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714" y="5807339"/>
                <a:ext cx="5125121" cy="646331"/>
              </a:xfrm>
              <a:prstGeom prst="rect">
                <a:avLst/>
              </a:prstGeom>
              <a:blipFill>
                <a:blip r:embed="rId19"/>
                <a:stretch>
                  <a:fillRect l="-1071" t="-5660" r="-11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43400" y="4044469"/>
                <a:ext cx="2119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044469"/>
                <a:ext cx="2119876" cy="276999"/>
              </a:xfrm>
              <a:prstGeom prst="rect">
                <a:avLst/>
              </a:prstGeom>
              <a:blipFill>
                <a:blip r:embed="rId20"/>
                <a:stretch>
                  <a:fillRect l="-865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734221" y="4015703"/>
            <a:ext cx="226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Vector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615203472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Typical 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6916" y="1219200"/>
                <a:ext cx="8077200" cy="5715000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Two-class binary responses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/>
                  <a:t>Binary cross-entropy: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457200" lvl="1" indent="0">
                  <a:buNone/>
                </a:pPr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is actual value of 1 or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is the predicted probability of being 1,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/>
                  <a:t> is the total number of observations in the training data.</a:t>
                </a:r>
              </a:p>
              <a:p>
                <a:pPr marL="457200" lvl="1" indent="0">
                  <a:buNone/>
                </a:pPr>
                <a:endParaRPr lang="en-US" sz="11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Multiple-class responses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/>
                  <a:t>Categorical cross-entropy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/>
                  <a:t> classes: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457200" lvl="1" indent="0">
                  <a:buNone/>
                </a:pPr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is actual value of 1 or 0 for a class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is the predicted probability of being at class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/>
                  <a:t> is the total number of observations in the training data.</a:t>
                </a:r>
              </a:p>
              <a:p>
                <a:pPr marL="457200" lvl="1" indent="0">
                  <a:buNone/>
                </a:pPr>
                <a:endParaRPr lang="en-US" sz="11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Continuous responses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/>
                  <a:t>Mean square error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/>
                  <a:t>Mean absolute error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/>
                  <a:t>Mean absolute percentage error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6916" y="1219200"/>
                <a:ext cx="8077200" cy="5715000"/>
              </a:xfrm>
              <a:blipFill>
                <a:blip r:embed="rId2"/>
                <a:stretch>
                  <a:fillRect l="-679" t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15819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2025</Words>
  <Application>Microsoft Office PowerPoint</Application>
  <PresentationFormat>On-screen Show (4:3)</PresentationFormat>
  <Paragraphs>248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Georgia</vt:lpstr>
      <vt:lpstr>Wingdings</vt:lpstr>
      <vt:lpstr>Training</vt:lpstr>
      <vt:lpstr>PowerPoint Presentation</vt:lpstr>
      <vt:lpstr>Links to Notebooks, Books and URLs</vt:lpstr>
      <vt:lpstr>Deep Learning</vt:lpstr>
      <vt:lpstr>A Little Bit of History – Perceptron </vt:lpstr>
      <vt:lpstr>A Little Bit of History – Perceptron </vt:lpstr>
      <vt:lpstr>A Little Bit of History – Adaline </vt:lpstr>
      <vt:lpstr>Feed Forward Neural Network</vt:lpstr>
      <vt:lpstr>Simple Feed Forward Neural Network (FFNN)</vt:lpstr>
      <vt:lpstr>Typical Loss Functions</vt:lpstr>
      <vt:lpstr>From Slow Progress to Wide Adoption</vt:lpstr>
      <vt:lpstr>Optimization Methods</vt:lpstr>
      <vt:lpstr>Activation Functions</vt:lpstr>
      <vt:lpstr>Deal With Overfitting</vt:lpstr>
      <vt:lpstr>Recap of A Few Key Concepts</vt:lpstr>
      <vt:lpstr>The MNIST Dataset</vt:lpstr>
      <vt:lpstr>MNIST Dataset</vt:lpstr>
      <vt:lpstr>Using Keras R Package To Build Feed Forward Neural Network Model</vt:lpstr>
      <vt:lpstr>Procedures</vt:lpstr>
      <vt:lpstr>R Scripts</vt:lpstr>
      <vt:lpstr>Size of the Model</vt:lpstr>
      <vt:lpstr>Performance</vt:lpstr>
      <vt:lpstr>Cross-Validation Curve</vt:lpstr>
      <vt:lpstr>Deep Learning Models Across Platforms</vt:lpstr>
      <vt:lpstr>Open NN Exchange Format (ONNX)</vt:lpstr>
      <vt:lpstr>Convolutional Neural Network</vt:lpstr>
      <vt:lpstr>Recurrent Neural Network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2013-07-12T01:18:53Z</dcterms:created>
  <dcterms:modified xsi:type="dcterms:W3CDTF">2019-01-16T06:40:30Z</dcterms:modified>
</cp:coreProperties>
</file>