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28" r:id="rId2"/>
    <p:sldId id="472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3979" autoAdjust="0"/>
  </p:normalViewPr>
  <p:slideViewPr>
    <p:cSldViewPr>
      <p:cViewPr varScale="1">
        <p:scale>
          <a:sx n="68" d="100"/>
          <a:sy n="68" d="100"/>
        </p:scale>
        <p:origin x="15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DD8BB-79D4-43D1-8A8E-A595B731887E}" type="doc">
      <dgm:prSet loTypeId="urn:microsoft.com/office/officeart/2009/3/layout/StepUp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E08B63-4509-4F20-B201-D0D9656B3ADF}">
      <dgm:prSet phldrT="[Text]"/>
      <dgm:spPr>
        <a:xfrm>
          <a:off x="220138" y="2036985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American Statistical Association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1839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EB3970B9-8246-4286-A926-E13EC32BD7E5}" type="parTrans" cxnId="{FF530B38-2AFC-4663-B84B-AD44DBDDD529}">
      <dgm:prSet/>
      <dgm:spPr/>
      <dgm:t>
        <a:bodyPr/>
        <a:lstStyle/>
        <a:p>
          <a:endParaRPr lang="en-US"/>
        </a:p>
      </dgm:t>
    </dgm:pt>
    <dgm:pt modelId="{08506DBB-D195-4D43-9C63-3CF7EECDE5BD}" type="sibTrans" cxnId="{FF530B38-2AFC-4663-B84B-AD44DBDDD529}">
      <dgm:prSet/>
      <dgm:spPr/>
      <dgm:t>
        <a:bodyPr/>
        <a:lstStyle/>
        <a:p>
          <a:endParaRPr lang="en-US"/>
        </a:p>
      </dgm:t>
    </dgm:pt>
    <dgm:pt modelId="{C82EB92D-1490-4621-809E-319C583237AD}">
      <dgm:prSet phldrT="[Text]"/>
      <dgm:spPr>
        <a:xfrm>
          <a:off x="2643844" y="1437237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First Statistical Laboratory in US Universities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1934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FC56A820-9E86-4181-B3BA-93A617DCAFB9}" type="parTrans" cxnId="{F70C0D9E-54F8-4CC1-853B-ED04732E4D6D}">
      <dgm:prSet/>
      <dgm:spPr/>
      <dgm:t>
        <a:bodyPr/>
        <a:lstStyle/>
        <a:p>
          <a:endParaRPr lang="en-US"/>
        </a:p>
      </dgm:t>
    </dgm:pt>
    <dgm:pt modelId="{E79B8D29-CE09-440C-A8BD-A404C9F292BC}" type="sibTrans" cxnId="{F70C0D9E-54F8-4CC1-853B-ED04732E4D6D}">
      <dgm:prSet/>
      <dgm:spPr/>
      <dgm:t>
        <a:bodyPr/>
        <a:lstStyle/>
        <a:p>
          <a:endParaRPr lang="en-US"/>
        </a:p>
      </dgm:t>
    </dgm:pt>
    <dgm:pt modelId="{EE87B1D1-E051-4CB8-9FF2-CD734B5F738A}">
      <dgm:prSet phldrT="[Text]"/>
      <dgm:spPr>
        <a:xfrm>
          <a:off x="5067549" y="837489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 Science Revolution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2001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38FD8792-31D5-4048-9110-E1590584A4DC}" type="parTrans" cxnId="{AD8A00C6-0996-47B7-9232-4BCC72022AA7}">
      <dgm:prSet/>
      <dgm:spPr/>
      <dgm:t>
        <a:bodyPr/>
        <a:lstStyle/>
        <a:p>
          <a:endParaRPr lang="en-US"/>
        </a:p>
      </dgm:t>
    </dgm:pt>
    <dgm:pt modelId="{129D54A5-4B73-40A7-9002-85EBCD581881}" type="sibTrans" cxnId="{AD8A00C6-0996-47B7-9232-4BCC72022AA7}">
      <dgm:prSet/>
      <dgm:spPr/>
      <dgm:t>
        <a:bodyPr/>
        <a:lstStyle/>
        <a:p>
          <a:endParaRPr lang="en-US"/>
        </a:p>
      </dgm:t>
    </dgm:pt>
    <dgm:pt modelId="{5055A38C-F81D-49D2-AE5A-34A29632D586}" type="pres">
      <dgm:prSet presAssocID="{2A0DD8BB-79D4-43D1-8A8E-A595B731887E}" presName="rootnode" presStyleCnt="0">
        <dgm:presLayoutVars>
          <dgm:chMax/>
          <dgm:chPref/>
          <dgm:dir/>
          <dgm:animLvl val="lvl"/>
        </dgm:presLayoutVars>
      </dgm:prSet>
      <dgm:spPr/>
    </dgm:pt>
    <dgm:pt modelId="{97C2C10B-A392-42DD-BAF4-211EEEF66F8E}" type="pres">
      <dgm:prSet presAssocID="{ECE08B63-4509-4F20-B201-D0D9656B3ADF}" presName="composite" presStyleCnt="0"/>
      <dgm:spPr/>
    </dgm:pt>
    <dgm:pt modelId="{3341F7B2-07BE-4656-A9A7-1036AA78B275}" type="pres">
      <dgm:prSet presAssocID="{ECE08B63-4509-4F20-B201-D0D9656B3ADF}" presName="LShape" presStyleLbl="alignNode1" presStyleIdx="0" presStyleCnt="5"/>
      <dgm:spPr>
        <a:xfrm rot="5400000">
          <a:off x="440131" y="1381756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8E6443C3-E912-47E1-8C8F-F221A7B8E28F}" type="pres">
      <dgm:prSet presAssocID="{ECE08B63-4509-4F20-B201-D0D9656B3AD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7D418EE-DA11-48E6-90D0-93600BD91C6B}" type="pres">
      <dgm:prSet presAssocID="{ECE08B63-4509-4F20-B201-D0D9656B3ADF}" presName="Triangle" presStyleLbl="alignNode1" presStyleIdx="1" presStyleCnt="5"/>
      <dgm:spPr>
        <a:xfrm>
          <a:off x="1826420" y="1220307"/>
          <a:ext cx="373553" cy="373553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E351C6D-2C7E-4DA8-884C-FB38B1CB3E88}" type="pres">
      <dgm:prSet presAssocID="{08506DBB-D195-4D43-9C63-3CF7EECDE5BD}" presName="sibTrans" presStyleCnt="0"/>
      <dgm:spPr/>
    </dgm:pt>
    <dgm:pt modelId="{4EF1023D-A39F-4ABD-A461-56C7BDDFF43C}" type="pres">
      <dgm:prSet presAssocID="{08506DBB-D195-4D43-9C63-3CF7EECDE5BD}" presName="space" presStyleCnt="0"/>
      <dgm:spPr/>
    </dgm:pt>
    <dgm:pt modelId="{59F11044-E753-4DC3-AB3B-A84C5A3877E3}" type="pres">
      <dgm:prSet presAssocID="{C82EB92D-1490-4621-809E-319C583237AD}" presName="composite" presStyleCnt="0"/>
      <dgm:spPr/>
    </dgm:pt>
    <dgm:pt modelId="{EA09B969-3965-43A7-8866-3A933FDA19C6}" type="pres">
      <dgm:prSet presAssocID="{C82EB92D-1490-4621-809E-319C583237AD}" presName="LShape" presStyleLbl="alignNode1" presStyleIdx="2" presStyleCnt="5"/>
      <dgm:spPr>
        <a:xfrm rot="5400000">
          <a:off x="2863837" y="782008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2DDEE14-2653-4A14-AFDC-23ADE1592646}" type="pres">
      <dgm:prSet presAssocID="{C82EB92D-1490-4621-809E-319C583237AD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93E0E90-DD96-45A3-99F2-F4D6F9E60274}" type="pres">
      <dgm:prSet presAssocID="{C82EB92D-1490-4621-809E-319C583237AD}" presName="Triangle" presStyleLbl="alignNode1" presStyleIdx="3" presStyleCnt="5"/>
      <dgm:spPr>
        <a:xfrm>
          <a:off x="4250126" y="620558"/>
          <a:ext cx="373553" cy="373553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3BC414F-232C-4124-BBD5-11568A786E6D}" type="pres">
      <dgm:prSet presAssocID="{E79B8D29-CE09-440C-A8BD-A404C9F292BC}" presName="sibTrans" presStyleCnt="0"/>
      <dgm:spPr/>
    </dgm:pt>
    <dgm:pt modelId="{C6BE7223-B145-428C-AC80-37EDD7D1E658}" type="pres">
      <dgm:prSet presAssocID="{E79B8D29-CE09-440C-A8BD-A404C9F292BC}" presName="space" presStyleCnt="0"/>
      <dgm:spPr/>
    </dgm:pt>
    <dgm:pt modelId="{EE0C7035-1876-47AD-91C4-D80014B709ED}" type="pres">
      <dgm:prSet presAssocID="{EE87B1D1-E051-4CB8-9FF2-CD734B5F738A}" presName="composite" presStyleCnt="0"/>
      <dgm:spPr/>
    </dgm:pt>
    <dgm:pt modelId="{9FD5B3C6-BFA9-46D9-94CD-783A5A6E143C}" type="pres">
      <dgm:prSet presAssocID="{EE87B1D1-E051-4CB8-9FF2-CD734B5F738A}" presName="LShape" presStyleLbl="alignNode1" presStyleIdx="4" presStyleCnt="5"/>
      <dgm:spPr>
        <a:xfrm rot="5400000">
          <a:off x="5287542" y="182260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B46CD0E1-A028-4607-9F6C-97553BD46C6A}" type="pres">
      <dgm:prSet presAssocID="{EE87B1D1-E051-4CB8-9FF2-CD734B5F738A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F72300D-8A1F-4109-AF12-FE8C514386A5}" type="presOf" srcId="{ECE08B63-4509-4F20-B201-D0D9656B3ADF}" destId="{8E6443C3-E912-47E1-8C8F-F221A7B8E28F}" srcOrd="0" destOrd="0" presId="urn:microsoft.com/office/officeart/2009/3/layout/StepUpProcess"/>
    <dgm:cxn modelId="{FF530B38-2AFC-4663-B84B-AD44DBDDD529}" srcId="{2A0DD8BB-79D4-43D1-8A8E-A595B731887E}" destId="{ECE08B63-4509-4F20-B201-D0D9656B3ADF}" srcOrd="0" destOrd="0" parTransId="{EB3970B9-8246-4286-A926-E13EC32BD7E5}" sibTransId="{08506DBB-D195-4D43-9C63-3CF7EECDE5BD}"/>
    <dgm:cxn modelId="{64A6E685-C7B6-44F1-847B-58476C9A2407}" type="presOf" srcId="{EE87B1D1-E051-4CB8-9FF2-CD734B5F738A}" destId="{B46CD0E1-A028-4607-9F6C-97553BD46C6A}" srcOrd="0" destOrd="0" presId="urn:microsoft.com/office/officeart/2009/3/layout/StepUpProcess"/>
    <dgm:cxn modelId="{F70C0D9E-54F8-4CC1-853B-ED04732E4D6D}" srcId="{2A0DD8BB-79D4-43D1-8A8E-A595B731887E}" destId="{C82EB92D-1490-4621-809E-319C583237AD}" srcOrd="1" destOrd="0" parTransId="{FC56A820-9E86-4181-B3BA-93A617DCAFB9}" sibTransId="{E79B8D29-CE09-440C-A8BD-A404C9F292BC}"/>
    <dgm:cxn modelId="{A8B720A1-0BAE-4659-8814-0E57933F5C3C}" type="presOf" srcId="{C82EB92D-1490-4621-809E-319C583237AD}" destId="{32DDEE14-2653-4A14-AFDC-23ADE1592646}" srcOrd="0" destOrd="0" presId="urn:microsoft.com/office/officeart/2009/3/layout/StepUpProcess"/>
    <dgm:cxn modelId="{AD8A00C6-0996-47B7-9232-4BCC72022AA7}" srcId="{2A0DD8BB-79D4-43D1-8A8E-A595B731887E}" destId="{EE87B1D1-E051-4CB8-9FF2-CD734B5F738A}" srcOrd="2" destOrd="0" parTransId="{38FD8792-31D5-4048-9110-E1590584A4DC}" sibTransId="{129D54A5-4B73-40A7-9002-85EBCD581881}"/>
    <dgm:cxn modelId="{750917E0-13E5-4499-AB38-B65C392F4CE6}" type="presOf" srcId="{2A0DD8BB-79D4-43D1-8A8E-A595B731887E}" destId="{5055A38C-F81D-49D2-AE5A-34A29632D586}" srcOrd="0" destOrd="0" presId="urn:microsoft.com/office/officeart/2009/3/layout/StepUpProcess"/>
    <dgm:cxn modelId="{11403346-2BF3-4689-9B6D-22370135ADA3}" type="presParOf" srcId="{5055A38C-F81D-49D2-AE5A-34A29632D586}" destId="{97C2C10B-A392-42DD-BAF4-211EEEF66F8E}" srcOrd="0" destOrd="0" presId="urn:microsoft.com/office/officeart/2009/3/layout/StepUpProcess"/>
    <dgm:cxn modelId="{396E1689-347C-4F7B-8FD6-6986D5A27E77}" type="presParOf" srcId="{97C2C10B-A392-42DD-BAF4-211EEEF66F8E}" destId="{3341F7B2-07BE-4656-A9A7-1036AA78B275}" srcOrd="0" destOrd="0" presId="urn:microsoft.com/office/officeart/2009/3/layout/StepUpProcess"/>
    <dgm:cxn modelId="{6279B116-304F-4502-B20B-B60CC60BEEE8}" type="presParOf" srcId="{97C2C10B-A392-42DD-BAF4-211EEEF66F8E}" destId="{8E6443C3-E912-47E1-8C8F-F221A7B8E28F}" srcOrd="1" destOrd="0" presId="urn:microsoft.com/office/officeart/2009/3/layout/StepUpProcess"/>
    <dgm:cxn modelId="{4545CA2B-65F4-4027-9F74-C716D2FD93C2}" type="presParOf" srcId="{97C2C10B-A392-42DD-BAF4-211EEEF66F8E}" destId="{F7D418EE-DA11-48E6-90D0-93600BD91C6B}" srcOrd="2" destOrd="0" presId="urn:microsoft.com/office/officeart/2009/3/layout/StepUpProcess"/>
    <dgm:cxn modelId="{7E309B5B-694A-4D6F-BB06-459B21116F5C}" type="presParOf" srcId="{5055A38C-F81D-49D2-AE5A-34A29632D586}" destId="{6E351C6D-2C7E-4DA8-884C-FB38B1CB3E88}" srcOrd="1" destOrd="0" presId="urn:microsoft.com/office/officeart/2009/3/layout/StepUpProcess"/>
    <dgm:cxn modelId="{30700E1E-DB5E-499B-9DC9-B013C2FE3A51}" type="presParOf" srcId="{6E351C6D-2C7E-4DA8-884C-FB38B1CB3E88}" destId="{4EF1023D-A39F-4ABD-A461-56C7BDDFF43C}" srcOrd="0" destOrd="0" presId="urn:microsoft.com/office/officeart/2009/3/layout/StepUpProcess"/>
    <dgm:cxn modelId="{7E1DD7E9-8A1D-4AA9-AAC2-E5D206702CA6}" type="presParOf" srcId="{5055A38C-F81D-49D2-AE5A-34A29632D586}" destId="{59F11044-E753-4DC3-AB3B-A84C5A3877E3}" srcOrd="2" destOrd="0" presId="urn:microsoft.com/office/officeart/2009/3/layout/StepUpProcess"/>
    <dgm:cxn modelId="{534A567B-EB6E-44C0-9963-77BF98A46FB7}" type="presParOf" srcId="{59F11044-E753-4DC3-AB3B-A84C5A3877E3}" destId="{EA09B969-3965-43A7-8866-3A933FDA19C6}" srcOrd="0" destOrd="0" presId="urn:microsoft.com/office/officeart/2009/3/layout/StepUpProcess"/>
    <dgm:cxn modelId="{01B01FF1-DF69-4FB6-872D-5A5F7156DDC1}" type="presParOf" srcId="{59F11044-E753-4DC3-AB3B-A84C5A3877E3}" destId="{32DDEE14-2653-4A14-AFDC-23ADE1592646}" srcOrd="1" destOrd="0" presId="urn:microsoft.com/office/officeart/2009/3/layout/StepUpProcess"/>
    <dgm:cxn modelId="{A3650705-9B59-4128-B160-D8ED9D990879}" type="presParOf" srcId="{59F11044-E753-4DC3-AB3B-A84C5A3877E3}" destId="{993E0E90-DD96-45A3-99F2-F4D6F9E60274}" srcOrd="2" destOrd="0" presId="urn:microsoft.com/office/officeart/2009/3/layout/StepUpProcess"/>
    <dgm:cxn modelId="{B69B2497-11A0-44A0-8837-3B66AD56CEBD}" type="presParOf" srcId="{5055A38C-F81D-49D2-AE5A-34A29632D586}" destId="{F3BC414F-232C-4124-BBD5-11568A786E6D}" srcOrd="3" destOrd="0" presId="urn:microsoft.com/office/officeart/2009/3/layout/StepUpProcess"/>
    <dgm:cxn modelId="{E2E3AAC8-9B93-4AFC-BE53-E71C79CD834F}" type="presParOf" srcId="{F3BC414F-232C-4124-BBD5-11568A786E6D}" destId="{C6BE7223-B145-428C-AC80-37EDD7D1E658}" srcOrd="0" destOrd="0" presId="urn:microsoft.com/office/officeart/2009/3/layout/StepUpProcess"/>
    <dgm:cxn modelId="{46A4B5B4-45EA-433D-B58B-C0E65763F26F}" type="presParOf" srcId="{5055A38C-F81D-49D2-AE5A-34A29632D586}" destId="{EE0C7035-1876-47AD-91C4-D80014B709ED}" srcOrd="4" destOrd="0" presId="urn:microsoft.com/office/officeart/2009/3/layout/StepUpProcess"/>
    <dgm:cxn modelId="{3A3A31FD-74F2-46B1-A54C-7E47B42C96D4}" type="presParOf" srcId="{EE0C7035-1876-47AD-91C4-D80014B709ED}" destId="{9FD5B3C6-BFA9-46D9-94CD-783A5A6E143C}" srcOrd="0" destOrd="0" presId="urn:microsoft.com/office/officeart/2009/3/layout/StepUpProcess"/>
    <dgm:cxn modelId="{1D07119D-6C24-4D69-895A-6DEC19C91FC7}" type="presParOf" srcId="{EE0C7035-1876-47AD-91C4-D80014B709ED}" destId="{B46CD0E1-A028-4607-9F6C-97553BD46C6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1F7B2-07BE-4656-A9A7-1036AA78B275}">
      <dsp:nvSpPr>
        <dsp:cNvPr id="0" name=""/>
        <dsp:cNvSpPr/>
      </dsp:nvSpPr>
      <dsp:spPr>
        <a:xfrm rot="5400000">
          <a:off x="408826" y="1154893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443C3-E912-47E1-8C8F-F221A7B8E28F}">
      <dsp:nvSpPr>
        <dsp:cNvPr id="0" name=""/>
        <dsp:cNvSpPr/>
      </dsp:nvSpPr>
      <dsp:spPr>
        <a:xfrm>
          <a:off x="203429" y="1766651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American Statistical Association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1839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203429" y="1766651"/>
        <a:ext cx="1848484" cy="1620305"/>
      </dsp:txXfrm>
    </dsp:sp>
    <dsp:sp modelId="{F7D418EE-DA11-48E6-90D0-93600BD91C6B}">
      <dsp:nvSpPr>
        <dsp:cNvPr id="0" name=""/>
        <dsp:cNvSpPr/>
      </dsp:nvSpPr>
      <dsp:spPr>
        <a:xfrm>
          <a:off x="1703143" y="1004154"/>
          <a:ext cx="348770" cy="348770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9B969-3965-43A7-8866-3A933FDA19C6}">
      <dsp:nvSpPr>
        <dsp:cNvPr id="0" name=""/>
        <dsp:cNvSpPr/>
      </dsp:nvSpPr>
      <dsp:spPr>
        <a:xfrm rot="5400000">
          <a:off x="2671732" y="594934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DEE14-2653-4A14-AFDC-23ADE1592646}">
      <dsp:nvSpPr>
        <dsp:cNvPr id="0" name=""/>
        <dsp:cNvSpPr/>
      </dsp:nvSpPr>
      <dsp:spPr>
        <a:xfrm>
          <a:off x="2466335" y="1206692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First Statistical Laboratory in US Universities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1934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2466335" y="1206692"/>
        <a:ext cx="1848484" cy="1620305"/>
      </dsp:txXfrm>
    </dsp:sp>
    <dsp:sp modelId="{993E0E90-DD96-45A3-99F2-F4D6F9E60274}">
      <dsp:nvSpPr>
        <dsp:cNvPr id="0" name=""/>
        <dsp:cNvSpPr/>
      </dsp:nvSpPr>
      <dsp:spPr>
        <a:xfrm>
          <a:off x="3966049" y="444196"/>
          <a:ext cx="348770" cy="348770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5B3C6-BFA9-46D9-94CD-783A5A6E143C}">
      <dsp:nvSpPr>
        <dsp:cNvPr id="0" name=""/>
        <dsp:cNvSpPr/>
      </dsp:nvSpPr>
      <dsp:spPr>
        <a:xfrm rot="5400000">
          <a:off x="4934639" y="34976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CD0E1-A028-4607-9F6C-97553BD46C6A}">
      <dsp:nvSpPr>
        <dsp:cNvPr id="0" name=""/>
        <dsp:cNvSpPr/>
      </dsp:nvSpPr>
      <dsp:spPr>
        <a:xfrm>
          <a:off x="4729241" y="646734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 Science Revolution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2001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4729241" y="646734"/>
        <a:ext cx="1848484" cy="1620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4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0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hyperlink" Target="https://databricks-prod-cloudfront.cloud.databricks.com/public/4027ec902e239c93eaaa8714f173bcfc/2961012104553482/3725396058299890/1806228006848429/latest.html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rstudio.com/reference/index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rstudio.com/index.html" TargetMode="External"/><Relationship Id="rId2" Type="http://schemas.openxmlformats.org/officeDocument/2006/relationships/hyperlink" Target="https://docs.databricks.com/user-guide/faq/sparklyr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1600200"/>
            <a:ext cx="6637424" cy="147002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Data Cloud Platform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05400" y="4424516"/>
            <a:ext cx="3400928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Norm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2942" y="5415116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Data Platform Notebook: </a:t>
            </a:r>
            <a:r>
              <a:rPr lang="en-US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link</a:t>
            </a:r>
            <a:endParaRPr lang="en-US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467596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0200ED-1C70-46B8-A4B2-B39DC0A1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Create Connection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25EE27-4E9C-4C67-83DB-F653980B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9049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need to create a </a:t>
            </a:r>
            <a:r>
              <a:rPr lang="en-US" sz="2400" dirty="0">
                <a:solidFill>
                  <a:srgbClr val="FF0000"/>
                </a:solidFill>
              </a:rPr>
              <a:t>Spark Connection </a:t>
            </a:r>
            <a:r>
              <a:rPr lang="en-US" sz="2400" dirty="0"/>
              <a:t>to link the local node running the R notebook to the Spark environment. The options for different environments are different, here we set  “</a:t>
            </a:r>
            <a:r>
              <a:rPr lang="en-US" sz="2400" dirty="0">
                <a:solidFill>
                  <a:srgbClr val="FF0000"/>
                </a:solidFill>
              </a:rPr>
              <a:t>method</a:t>
            </a:r>
            <a:r>
              <a:rPr lang="en-US" sz="2400" dirty="0"/>
              <a:t>” option to “</a:t>
            </a:r>
            <a:r>
              <a:rPr lang="en-US" sz="2400" i="1" dirty="0" err="1">
                <a:solidFill>
                  <a:srgbClr val="FF0000"/>
                </a:solidFill>
              </a:rPr>
              <a:t>databricks</a:t>
            </a:r>
            <a:r>
              <a:rPr lang="en-US" sz="2400" dirty="0"/>
              <a:t>”: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created Spark Connection (i.e. </a:t>
            </a:r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sz="2400" dirty="0"/>
              <a:t>) will be the pipe that connects R notebook to the Spark Cluster.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4701B-2DCC-4877-A363-5AF341905D4C}"/>
              </a:ext>
            </a:extLst>
          </p:cNvPr>
          <p:cNvSpPr txBox="1"/>
          <p:nvPr/>
        </p:nvSpPr>
        <p:spPr>
          <a:xfrm>
            <a:off x="1828800" y="2886891"/>
            <a:ext cx="5486400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spark_connect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databricks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093FE6-AA99-44C7-A584-6CB910F9A87A}"/>
              </a:ext>
            </a:extLst>
          </p:cNvPr>
          <p:cNvGrpSpPr/>
          <p:nvPr/>
        </p:nvGrpSpPr>
        <p:grpSpPr>
          <a:xfrm>
            <a:off x="1808288" y="5196056"/>
            <a:ext cx="1307315" cy="1270458"/>
            <a:chOff x="1550922" y="1835648"/>
            <a:chExt cx="2563347" cy="2366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688069-2526-4164-894C-BB356E0C6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6582" y="2158813"/>
              <a:ext cx="1512024" cy="2043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E1A864-1C34-4D69-A126-EC5861F03F68}"/>
                </a:ext>
              </a:extLst>
            </p:cNvPr>
            <p:cNvSpPr txBox="1"/>
            <p:nvPr/>
          </p:nvSpPr>
          <p:spPr>
            <a:xfrm>
              <a:off x="1550922" y="1835648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R Notebook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9A2C80-CFA8-4C1E-82A5-C42E2471E2C0}"/>
              </a:ext>
            </a:extLst>
          </p:cNvPr>
          <p:cNvGrpSpPr/>
          <p:nvPr/>
        </p:nvGrpSpPr>
        <p:grpSpPr>
          <a:xfrm>
            <a:off x="5767022" y="4826724"/>
            <a:ext cx="2111828" cy="1819369"/>
            <a:chOff x="4495800" y="497659"/>
            <a:chExt cx="4201518" cy="4305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2D5181-78EE-4B1A-8AC2-4F9BF8CAD06D}"/>
                </a:ext>
              </a:extLst>
            </p:cNvPr>
            <p:cNvSpPr txBox="1"/>
            <p:nvPr/>
          </p:nvSpPr>
          <p:spPr>
            <a:xfrm>
              <a:off x="4998820" y="497659"/>
              <a:ext cx="3195479" cy="87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Spark Cluster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014AC2-F9E2-4BAE-A63F-4DCEC495A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0BA7424-2067-46BE-B0FD-4ACC912AD852}"/>
              </a:ext>
            </a:extLst>
          </p:cNvPr>
          <p:cNvSpPr/>
          <p:nvPr/>
        </p:nvSpPr>
        <p:spPr>
          <a:xfrm>
            <a:off x="3311287" y="5712204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19AABA-F8F2-428E-A484-C2727ED24C0E}"/>
              </a:ext>
            </a:extLst>
          </p:cNvPr>
          <p:cNvSpPr/>
          <p:nvPr/>
        </p:nvSpPr>
        <p:spPr>
          <a:xfrm>
            <a:off x="3405851" y="5475226"/>
            <a:ext cx="18630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Connection</a:t>
            </a:r>
          </a:p>
          <a:p>
            <a:endParaRPr lang="en-US" b="1" dirty="0"/>
          </a:p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897F9B1-A7AF-459D-926A-D38AB82A48DF}"/>
              </a:ext>
            </a:extLst>
          </p:cNvPr>
          <p:cNvSpPr/>
          <p:nvPr/>
        </p:nvSpPr>
        <p:spPr>
          <a:xfrm rot="10800000">
            <a:off x="3026258" y="5712204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64899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C4FC78-4CCA-4625-8D44-898A68660C69}"/>
              </a:ext>
            </a:extLst>
          </p:cNvPr>
          <p:cNvSpPr/>
          <p:nvPr/>
        </p:nvSpPr>
        <p:spPr>
          <a:xfrm>
            <a:off x="3192373" y="4771650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43518D6-C995-4BD5-99D9-A907C3441DCE}"/>
              </a:ext>
            </a:extLst>
          </p:cNvPr>
          <p:cNvSpPr/>
          <p:nvPr/>
        </p:nvSpPr>
        <p:spPr>
          <a:xfrm rot="10800000">
            <a:off x="2907344" y="4771650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Establish Connection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832669"/>
            <a:ext cx="8077200" cy="15607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For illustration purpose, we will use the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</a:t>
            </a:r>
            <a:r>
              <a:rPr lang="en-US" sz="2200" dirty="0"/>
              <a:t> dataset which is part of the </a:t>
            </a:r>
            <a:r>
              <a:rPr lang="en-US" sz="2200" dirty="0" err="1">
                <a:solidFill>
                  <a:srgbClr val="FF0000"/>
                </a:solidFill>
              </a:rPr>
              <a:t>dplyr</a:t>
            </a:r>
            <a:r>
              <a:rPr lang="en-US" sz="2200" dirty="0"/>
              <a:t> package: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4360558" y="1308295"/>
            <a:ext cx="2667000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(iris)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9CB404-9CDA-42FF-A713-413FC68000B6}"/>
              </a:ext>
            </a:extLst>
          </p:cNvPr>
          <p:cNvSpPr txBox="1">
            <a:spLocks/>
          </p:cNvSpPr>
          <p:nvPr/>
        </p:nvSpPr>
        <p:spPr>
          <a:xfrm>
            <a:off x="762000" y="2113859"/>
            <a:ext cx="8077200" cy="839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Copy local R data frame: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200" dirty="0"/>
              <a:t>to</a:t>
            </a:r>
            <a:r>
              <a:rPr lang="en-US" sz="2200" dirty="0">
                <a:sym typeface="Wingdings" panose="05000000000000000000" pitchFamily="2" charset="2"/>
              </a:rPr>
              <a:t>  Spark </a:t>
            </a:r>
            <a:r>
              <a:rPr lang="en-US" sz="2200" dirty="0" err="1">
                <a:sym typeface="Wingdings" panose="05000000000000000000" pitchFamily="2" charset="2"/>
              </a:rPr>
              <a:t>DataFrame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200" dirty="0"/>
              <a:t>and we can refer Spark </a:t>
            </a:r>
            <a:r>
              <a:rPr lang="en-US" sz="2200" dirty="0" err="1"/>
              <a:t>DataFrame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iris </a:t>
            </a:r>
            <a:r>
              <a:rPr lang="en-US" sz="2200" dirty="0"/>
              <a:t>through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B3A9C-641C-4544-A84B-F38DA2FB473E}"/>
              </a:ext>
            </a:extLst>
          </p:cNvPr>
          <p:cNvSpPr txBox="1"/>
          <p:nvPr/>
        </p:nvSpPr>
        <p:spPr>
          <a:xfrm>
            <a:off x="990600" y="3142368"/>
            <a:ext cx="7467600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sdf_copy_to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iris,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overwrite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472CAF-DB29-420E-B6E7-67E198552146}"/>
              </a:ext>
            </a:extLst>
          </p:cNvPr>
          <p:cNvGrpSpPr/>
          <p:nvPr/>
        </p:nvGrpSpPr>
        <p:grpSpPr>
          <a:xfrm>
            <a:off x="1393171" y="4211959"/>
            <a:ext cx="1307315" cy="1270458"/>
            <a:chOff x="1550922" y="1835648"/>
            <a:chExt cx="2563347" cy="2366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81CDF0-4730-412F-8B2D-6D8389CBD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6582" y="2158813"/>
              <a:ext cx="1512024" cy="2043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6CB06E-64EB-476C-86A3-27CB1AE10E66}"/>
                </a:ext>
              </a:extLst>
            </p:cNvPr>
            <p:cNvSpPr txBox="1"/>
            <p:nvPr/>
          </p:nvSpPr>
          <p:spPr>
            <a:xfrm>
              <a:off x="1550922" y="1835648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R Notebook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816069-C318-43BA-A9C3-834D45FC331A}"/>
              </a:ext>
            </a:extLst>
          </p:cNvPr>
          <p:cNvGrpSpPr/>
          <p:nvPr/>
        </p:nvGrpSpPr>
        <p:grpSpPr>
          <a:xfrm>
            <a:off x="5694058" y="3851336"/>
            <a:ext cx="2111828" cy="1819369"/>
            <a:chOff x="4495800" y="497659"/>
            <a:chExt cx="4201518" cy="4305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FAB8E3-D174-4977-86C6-A6B8962BCD06}"/>
                </a:ext>
              </a:extLst>
            </p:cNvPr>
            <p:cNvSpPr txBox="1"/>
            <p:nvPr/>
          </p:nvSpPr>
          <p:spPr>
            <a:xfrm>
              <a:off x="4998820" y="497659"/>
              <a:ext cx="3195479" cy="87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Spark Cluster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FB7332-158E-44D6-B86A-599364409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81C29-E5E6-497F-8167-74DBE3D4984C}"/>
              </a:ext>
            </a:extLst>
          </p:cNvPr>
          <p:cNvSpPr/>
          <p:nvPr/>
        </p:nvSpPr>
        <p:spPr>
          <a:xfrm>
            <a:off x="3286937" y="4534672"/>
            <a:ext cx="18630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Connection</a:t>
            </a:r>
          </a:p>
          <a:p>
            <a:endParaRPr lang="en-US" b="1" dirty="0"/>
          </a:p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5A2DCD-C2E8-4464-BDCF-6F3E0E2E9EF8}"/>
              </a:ext>
            </a:extLst>
          </p:cNvPr>
          <p:cNvSpPr/>
          <p:nvPr/>
        </p:nvSpPr>
        <p:spPr>
          <a:xfrm>
            <a:off x="6254672" y="4774446"/>
            <a:ext cx="990600" cy="46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5FB4BF-7F73-4CA6-BA9D-393C695113CA}"/>
              </a:ext>
            </a:extLst>
          </p:cNvPr>
          <p:cNvSpPr/>
          <p:nvPr/>
        </p:nvSpPr>
        <p:spPr>
          <a:xfrm>
            <a:off x="1551527" y="4763272"/>
            <a:ext cx="990600" cy="46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CED546-5416-4E95-A51F-18171754D6E9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2542127" y="4997459"/>
            <a:ext cx="3712545" cy="11174"/>
          </a:xfrm>
          <a:prstGeom prst="straightConnector1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F28DF-D750-4561-985D-65CAC6D73474}"/>
              </a:ext>
            </a:extLst>
          </p:cNvPr>
          <p:cNvSpPr/>
          <p:nvPr/>
        </p:nvSpPr>
        <p:spPr>
          <a:xfrm>
            <a:off x="844657" y="6010342"/>
            <a:ext cx="7911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We can also </a:t>
            </a:r>
            <a:r>
              <a:rPr lang="en-US" sz="2000" b="1" dirty="0">
                <a:solidFill>
                  <a:schemeClr val="tx2"/>
                </a:solidFill>
              </a:rPr>
              <a:t>establish connection </a:t>
            </a:r>
            <a:r>
              <a:rPr lang="en-US" sz="2000" dirty="0"/>
              <a:t>between local R object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FF0000"/>
                </a:solidFill>
              </a:rPr>
              <a:t>existing</a:t>
            </a:r>
            <a:r>
              <a:rPr lang="en-US" sz="2000" dirty="0"/>
              <a:t> Spark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b="1" i="1" dirty="0" err="1"/>
              <a:t>my_df</a:t>
            </a:r>
            <a:r>
              <a:rPr lang="en-US" sz="2000" dirty="0"/>
              <a:t>: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&lt;- </a:t>
            </a:r>
            <a:r>
              <a:rPr lang="en-US" sz="2000" b="1" i="1" dirty="0" err="1"/>
              <a:t>tbl</a:t>
            </a:r>
            <a:r>
              <a:rPr lang="en-US" sz="2000" b="1" i="1" dirty="0"/>
              <a:t>(</a:t>
            </a:r>
            <a:r>
              <a:rPr lang="en-US" sz="2000" b="1" i="1" dirty="0" err="1"/>
              <a:t>sc</a:t>
            </a:r>
            <a:r>
              <a:rPr lang="en-US" sz="2000" b="1" i="1" dirty="0"/>
              <a:t>, </a:t>
            </a:r>
            <a:r>
              <a:rPr lang="en-US" sz="2000" b="1" i="1" dirty="0" err="1"/>
              <a:t>my_df</a:t>
            </a:r>
            <a:r>
              <a:rPr lang="en-US" sz="20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6446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Manipulate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r>
              <a:rPr lang="en-US" sz="3200" dirty="0">
                <a:solidFill>
                  <a:schemeClr val="accent2"/>
                </a:solidFill>
              </a:rPr>
              <a:t> Through 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connection is established, we can always refer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dirty="0"/>
              <a:t> in R notebook  to operate on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400" dirty="0"/>
              <a:t>using the scalable computation power of Spark cluster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998220" y="2514600"/>
            <a:ext cx="7604760" cy="159274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/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(Species,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AAA08F-52F2-4816-A32F-C1A8617222BD}"/>
              </a:ext>
            </a:extLst>
          </p:cNvPr>
          <p:cNvSpPr txBox="1">
            <a:spLocks/>
          </p:cNvSpPr>
          <p:nvPr/>
        </p:nvSpPr>
        <p:spPr>
          <a:xfrm>
            <a:off x="762000" y="4572000"/>
            <a:ext cx="8077200" cy="2141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With the </a:t>
            </a:r>
            <a:r>
              <a:rPr lang="en-US" sz="2400" b="1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packages, we can use many functions in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to Spark </a:t>
            </a:r>
            <a:r>
              <a:rPr lang="en-US" sz="2400" dirty="0" err="1"/>
              <a:t>DataFrame</a:t>
            </a:r>
            <a:r>
              <a:rPr lang="en-US" sz="2400" dirty="0"/>
              <a:t> directly to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dirty="0"/>
              <a:t>, same as we are applying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functions to a local R data frame.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advantage is more significant when the Spark </a:t>
            </a:r>
            <a:r>
              <a:rPr lang="en-US" sz="2400" dirty="0" err="1"/>
              <a:t>DataFrame</a:t>
            </a:r>
            <a:r>
              <a:rPr lang="en-US" sz="2400" dirty="0"/>
              <a:t> is huge (such as the data take 20GB+ of memory to store)</a:t>
            </a:r>
          </a:p>
        </p:txBody>
      </p:sp>
    </p:spTree>
    <p:extLst>
      <p:ext uri="{BB962C8B-B14F-4D97-AF65-F5344CB8AC3E}">
        <p14:creationId xmlns:p14="http://schemas.microsoft.com/office/powerpoint/2010/main" val="24111844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86910C-B10D-4902-A2A5-3F80B8B8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Collect Result Back to R Notebook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512C2C-3DEC-4B3A-9412-96B0614A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Even though we can run many of the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functions on Spark </a:t>
            </a:r>
            <a:r>
              <a:rPr lang="en-US" sz="2400" dirty="0" err="1"/>
              <a:t>DataFrame</a:t>
            </a:r>
            <a:r>
              <a:rPr lang="en-US" sz="2400" dirty="0"/>
              <a:t>, we cannot apply functions from other packages to Spark </a:t>
            </a:r>
            <a:r>
              <a:rPr lang="en-US" sz="2400" dirty="0" err="1"/>
              <a:t>DataFrame</a:t>
            </a:r>
            <a:r>
              <a:rPr lang="en-US" sz="2400" dirty="0"/>
              <a:t> direction (such as </a:t>
            </a:r>
            <a:r>
              <a:rPr lang="en-US" sz="2400" dirty="0" err="1"/>
              <a:t>ggplot</a:t>
            </a:r>
            <a:r>
              <a:rPr lang="en-US" sz="2400" dirty="0"/>
              <a:t>()).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 use functions from other packages, we need to bring data (usually aggregated and much smaller in size) back to R Notebook using </a:t>
            </a:r>
            <a:r>
              <a:rPr lang="en-US" sz="2400" b="1" i="1" dirty="0">
                <a:solidFill>
                  <a:srgbClr val="FF0000"/>
                </a:solidFill>
              </a:rPr>
              <a:t>collect() </a:t>
            </a:r>
            <a:r>
              <a:rPr lang="en-US" sz="2400" dirty="0"/>
              <a:t>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the data is brought back to R Notebook, we can use any library. With code below, </a:t>
            </a:r>
            <a:r>
              <a:rPr lang="en-US" sz="2400" b="1" i="1" dirty="0">
                <a:solidFill>
                  <a:srgbClr val="FF0000"/>
                </a:solidFill>
              </a:rPr>
              <a:t>iris_summary </a:t>
            </a:r>
            <a:r>
              <a:rPr lang="en-US" sz="2400" dirty="0"/>
              <a:t>is a local R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F2886-F806-41EE-866D-10C590F92094}"/>
              </a:ext>
            </a:extLst>
          </p:cNvPr>
          <p:cNvSpPr txBox="1"/>
          <p:nvPr/>
        </p:nvSpPr>
        <p:spPr>
          <a:xfrm>
            <a:off x="1005840" y="4343400"/>
            <a:ext cx="7604760" cy="203132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iris_summary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/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(Species,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</a:t>
            </a:r>
          </a:p>
        </p:txBody>
      </p:sp>
    </p:spTree>
    <p:extLst>
      <p:ext uri="{BB962C8B-B14F-4D97-AF65-F5344CB8AC3E}">
        <p14:creationId xmlns:p14="http://schemas.microsoft.com/office/powerpoint/2010/main" val="1330232231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3389D1-750C-46DC-907A-20A78F51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Apply Statistical and Machine Learning Models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r>
              <a:rPr lang="en-US" sz="3200" dirty="0">
                <a:solidFill>
                  <a:schemeClr val="accent2"/>
                </a:solidFill>
              </a:rPr>
              <a:t> Through 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B4679D-500D-448B-BB44-A246A515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077200" cy="4724399"/>
          </a:xfrm>
        </p:spPr>
        <p:txBody>
          <a:bodyPr>
            <a:noAutofit/>
          </a:bodyPr>
          <a:lstStyle/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One of the </a:t>
            </a:r>
            <a:r>
              <a:rPr lang="en-US" sz="2400" dirty="0">
                <a:solidFill>
                  <a:srgbClr val="FF0000"/>
                </a:solidFill>
              </a:rPr>
              <a:t>BIGGEST</a:t>
            </a:r>
            <a:r>
              <a:rPr lang="en-US" sz="2400" dirty="0"/>
              <a:t> advantage is that there are many popular statistical and machine learning models developed in Spark system (i.e. </a:t>
            </a:r>
            <a:r>
              <a:rPr lang="en-US" sz="2400" dirty="0" err="1"/>
              <a:t>MLlib</a:t>
            </a:r>
            <a:r>
              <a:rPr lang="en-US" sz="2400" dirty="0"/>
              <a:t>) for Spark </a:t>
            </a:r>
            <a:r>
              <a:rPr lang="en-US" sz="2400" dirty="0" err="1"/>
              <a:t>DataFrame</a:t>
            </a:r>
            <a:r>
              <a:rPr lang="en-US" sz="2400" dirty="0"/>
              <a:t> to leverage the scalable computation power of </a:t>
            </a:r>
            <a:r>
              <a:rPr lang="en-US" sz="2400" dirty="0">
                <a:solidFill>
                  <a:srgbClr val="FF0000"/>
                </a:solidFill>
              </a:rPr>
              <a:t>Spark</a:t>
            </a:r>
            <a:r>
              <a:rPr lang="en-US" sz="2400" dirty="0"/>
              <a:t> Cluster.</a:t>
            </a:r>
          </a:p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These models include: linear regression, logistic regression, Survival Regression, Generalized Linear Regression, Decision Trees, Random Forests, Gradient-Boosted Trees, Principal Components Analysis, Naive-Bayes, K-Means Clustering.</a:t>
            </a:r>
          </a:p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Conveniently, we can use R notebook to call functions to apply these machine learning algorithms to Spark </a:t>
            </a:r>
            <a:r>
              <a:rPr lang="en-US" sz="2400" dirty="0" err="1"/>
              <a:t>DataFrame</a:t>
            </a:r>
            <a:r>
              <a:rPr lang="en-US" sz="2400" dirty="0"/>
              <a:t> which enable minimum effort for statistician to leverage the Spark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42849727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898C79-7E3B-4485-92B4-059B38D3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Fit Regression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8E6BAE-03B2-4338-AF49-7F261C7E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call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ml_linear_regression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to fit a linear regression model to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by referring to 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response variable is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explanatory variables are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fitted results are stored in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fit1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0DE6-59D8-48ED-827E-3239D5FF8C4D}"/>
              </a:ext>
            </a:extLst>
          </p:cNvPr>
          <p:cNvSpPr/>
          <p:nvPr/>
        </p:nvSpPr>
        <p:spPr>
          <a:xfrm>
            <a:off x="1028700" y="4191000"/>
            <a:ext cx="7086600" cy="1708160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fit1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ml_linear_regression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response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features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(fit1)</a:t>
            </a:r>
          </a:p>
        </p:txBody>
      </p:sp>
    </p:spTree>
    <p:extLst>
      <p:ext uri="{BB962C8B-B14F-4D97-AF65-F5344CB8AC3E}">
        <p14:creationId xmlns:p14="http://schemas.microsoft.com/office/powerpoint/2010/main" val="117498390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5CF5C-FABE-44D4-9407-007BB3D0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Fit K-means Cluster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03BAD9-1869-483D-8934-BF1669CD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call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ml_kmeans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/>
              <a:t>to fit a k-mean </a:t>
            </a:r>
            <a:r>
              <a:rPr lang="en-US" sz="2400" dirty="0" err="1"/>
              <a:t>clustermodel</a:t>
            </a:r>
            <a:r>
              <a:rPr lang="en-US" sz="2400" dirty="0"/>
              <a:t> to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by referring to 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variables are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fitted results are stored in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fit2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then apply the model to a specific dataset (in this case the original dataset) using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sdf_predict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sz="2400" dirty="0"/>
              <a:t>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Finally we can use 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collect() </a:t>
            </a:r>
            <a:r>
              <a:rPr lang="en-US" sz="2400" dirty="0"/>
              <a:t>function to bring results back to R Notebook for further analysis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889E5-F72C-4FDC-9070-872C5AA7BCE0}"/>
              </a:ext>
            </a:extLst>
          </p:cNvPr>
          <p:cNvSpPr/>
          <p:nvPr/>
        </p:nvSpPr>
        <p:spPr>
          <a:xfrm>
            <a:off x="738051" y="4648200"/>
            <a:ext cx="8039100" cy="1477328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fit2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ml_kmeans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centers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features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print(fit2)</a:t>
            </a:r>
          </a:p>
          <a:p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prediction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sdf_predict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(fit2,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1207695249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F624EA-F6DE-44F6-BD38-A61B3BB5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Quick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B5F94-4B69-42BA-93DA-E59F17C72E50}"/>
              </a:ext>
            </a:extLst>
          </p:cNvPr>
          <p:cNvSpPr txBox="1"/>
          <p:nvPr/>
        </p:nvSpPr>
        <p:spPr>
          <a:xfrm>
            <a:off x="803366" y="914400"/>
            <a:ext cx="7772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above a few sub-sections, we illustrated:</a:t>
            </a:r>
          </a:p>
          <a:p>
            <a:endParaRPr lang="en-US" b="1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The relationship between local node (i.e. where R notebook is running) and Spark Clusters (</a:t>
            </a:r>
            <a:r>
              <a:rPr lang="en-US" sz="2000" dirty="0" err="1"/>
              <a:t>i</a:t>
            </a:r>
            <a:r>
              <a:rPr lang="en-US" sz="2000" dirty="0"/>
              <a:t>..e where massive data are stored and computation are done in parallel)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b="1" i="1" dirty="0" err="1">
                <a:solidFill>
                  <a:srgbClr val="FF0000"/>
                </a:solidFill>
              </a:rPr>
              <a:t>Sparklyr</a:t>
            </a:r>
            <a:r>
              <a:rPr lang="en-US" sz="2000" dirty="0"/>
              <a:t> library to established the connection between local node and Spark Cluster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copy a local data frame to a Spark </a:t>
            </a:r>
            <a:r>
              <a:rPr lang="en-US" sz="2000" dirty="0" err="1"/>
              <a:t>DataFrames</a:t>
            </a:r>
            <a:r>
              <a:rPr lang="en-US" sz="2000" dirty="0"/>
              <a:t> (please note if your data is already in Spark environment, there is no need to copy).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Establish connection between local R object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</a:t>
            </a:r>
            <a:r>
              <a:rPr lang="en-US" sz="2000" dirty="0"/>
              <a:t>to existing Spark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b="1" i="1" dirty="0" err="1"/>
              <a:t>my_df</a:t>
            </a:r>
            <a:r>
              <a:rPr lang="en-US" sz="2000" dirty="0"/>
              <a:t>: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&lt;- </a:t>
            </a:r>
            <a:r>
              <a:rPr lang="en-US" sz="2000" b="1" i="1" dirty="0" err="1"/>
              <a:t>tbl</a:t>
            </a:r>
            <a:r>
              <a:rPr lang="en-US" sz="2000" b="1" i="1" dirty="0"/>
              <a:t>(</a:t>
            </a:r>
            <a:r>
              <a:rPr lang="en-US" sz="2000" b="1" i="1" dirty="0" err="1"/>
              <a:t>sc</a:t>
            </a:r>
            <a:r>
              <a:rPr lang="en-US" sz="2000" b="1" i="1" dirty="0"/>
              <a:t>, </a:t>
            </a:r>
            <a:r>
              <a:rPr lang="en-US" sz="2000" b="1" i="1" dirty="0" err="1"/>
              <a:t>my_df</a:t>
            </a:r>
            <a:r>
              <a:rPr lang="en-US" sz="2000" b="1" i="1" dirty="0"/>
              <a:t>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manipulate Spark </a:t>
            </a:r>
            <a:r>
              <a:rPr lang="en-US" sz="2000" dirty="0" err="1"/>
              <a:t>DataFrames</a:t>
            </a:r>
            <a:r>
              <a:rPr lang="en-US" sz="2000" dirty="0"/>
              <a:t> for data cleaning and preprocessing through </a:t>
            </a:r>
            <a:r>
              <a:rPr lang="en-US" sz="2000" b="1" i="1" dirty="0" err="1">
                <a:solidFill>
                  <a:srgbClr val="FF0000"/>
                </a:solidFill>
              </a:rPr>
              <a:t>dplyr</a:t>
            </a:r>
            <a:r>
              <a:rPr lang="en-US" sz="2000" dirty="0"/>
              <a:t> functions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fit statistical and machine learning models using R notebook to Spark </a:t>
            </a:r>
            <a:r>
              <a:rPr lang="en-US" sz="2000" dirty="0" err="1"/>
              <a:t>DataFrame</a:t>
            </a:r>
            <a:r>
              <a:rPr lang="en-US" sz="2000" dirty="0"/>
              <a:t> in a truly parallel manner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collect information from Spark </a:t>
            </a:r>
            <a:r>
              <a:rPr lang="en-US" sz="2000" dirty="0" err="1"/>
              <a:t>DataFrames</a:t>
            </a:r>
            <a:r>
              <a:rPr lang="en-US" sz="2000" dirty="0"/>
              <a:t> back to a local R object (i.e. local R data frame) for future analysis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List of functions in </a:t>
            </a:r>
            <a:r>
              <a:rPr lang="en-US" sz="2000" b="1" i="1" dirty="0" err="1">
                <a:solidFill>
                  <a:srgbClr val="FF0000"/>
                </a:solidFill>
              </a:rPr>
              <a:t>Sparklyr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http://spark.rstudio.com/reference/index.html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51336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2514600" y="3276600"/>
            <a:ext cx="5031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815645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29000" y="3048000"/>
            <a:ext cx="5486400" cy="13620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7525147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New Wave of Industrial Revolution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05" y="2057400"/>
            <a:ext cx="8007495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36576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KB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24337" y="26670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TB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97222" y="1238935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PB</a:t>
            </a:r>
            <a:endParaRPr lang="en-US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211F6-854E-491D-8A39-EA636A8CEFCC}"/>
              </a:ext>
            </a:extLst>
          </p:cNvPr>
          <p:cNvSpPr/>
          <p:nvPr/>
        </p:nvSpPr>
        <p:spPr>
          <a:xfrm>
            <a:off x="7010400" y="1066800"/>
            <a:ext cx="1669668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67904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History of Statistician in the America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2000" y="2286000"/>
            <a:ext cx="6652152" cy="4156469"/>
            <a:chOff x="1200150" y="1242619"/>
            <a:chExt cx="7129405" cy="4766069"/>
          </a:xfrm>
        </p:grpSpPr>
        <p:graphicFrame>
          <p:nvGraphicFramePr>
            <p:cNvPr id="10" name="Diagram 9"/>
            <p:cNvGraphicFramePr/>
            <p:nvPr>
              <p:extLst/>
            </p:nvPr>
          </p:nvGraphicFramePr>
          <p:xfrm>
            <a:off x="1203370" y="1242619"/>
            <a:ext cx="7049984" cy="43922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Rounded Rectangular Callout 10"/>
            <p:cNvSpPr/>
            <p:nvPr/>
          </p:nvSpPr>
          <p:spPr bwMode="auto">
            <a:xfrm>
              <a:off x="1200150" y="5165725"/>
              <a:ext cx="2219325" cy="842963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r>
                <a:rPr kumimoji="0" lang="en-US" altLang="en-US" sz="1200" b="1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nd</a:t>
              </a: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oldest continuously operating professional society in the US</a:t>
              </a:r>
            </a:p>
          </p:txBody>
        </p:sp>
        <p:sp>
          <p:nvSpPr>
            <p:cNvPr id="12" name="Rounded Rectangular Callout 11"/>
            <p:cNvSpPr/>
            <p:nvPr/>
          </p:nvSpPr>
          <p:spPr bwMode="auto">
            <a:xfrm>
              <a:off x="3467100" y="4413250"/>
              <a:ext cx="2220913" cy="622300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Iowa State University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with study of Agriculture </a:t>
              </a:r>
            </a:p>
          </p:txBody>
        </p:sp>
        <p:sp>
          <p:nvSpPr>
            <p:cNvPr id="13" name="Rounded Rectangular Callout 12"/>
            <p:cNvSpPr/>
            <p:nvPr/>
          </p:nvSpPr>
          <p:spPr bwMode="auto">
            <a:xfrm>
              <a:off x="5688014" y="3508375"/>
              <a:ext cx="2641541" cy="622300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Easy access to data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become universal in all areas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8344" y="2743200"/>
            <a:ext cx="1386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</a:t>
            </a:r>
          </a:p>
          <a:p>
            <a:r>
              <a:rPr lang="en-US" sz="2000" b="1" dirty="0"/>
              <a:t>pieces of </a:t>
            </a:r>
          </a:p>
          <a:p>
            <a:r>
              <a:rPr lang="en-US" sz="2000" b="1" dirty="0"/>
              <a:t>paper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3507" y="2133600"/>
            <a:ext cx="1614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</a:t>
            </a:r>
          </a:p>
          <a:p>
            <a:r>
              <a:rPr lang="en-US" sz="2000" b="1" dirty="0"/>
              <a:t>tapes or punch cards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0717" y="1545574"/>
            <a:ext cx="2183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one computer’s disk</a:t>
            </a:r>
          </a:p>
          <a:p>
            <a:r>
              <a:rPr lang="en-US" sz="2000" b="1" dirty="0"/>
              <a:t>or memory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7037994" y="2123036"/>
            <a:ext cx="348770" cy="348770"/>
          </a:xfrm>
          <a:prstGeom prst="triangle">
            <a:avLst>
              <a:gd name="adj" fmla="val 100000"/>
            </a:avLst>
          </a:prstGeom>
          <a:solidFill>
            <a:srgbClr val="003896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003896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L-Shape 16"/>
          <p:cNvSpPr/>
          <p:nvPr/>
        </p:nvSpPr>
        <p:spPr>
          <a:xfrm rot="5400000">
            <a:off x="7603400" y="2117000"/>
            <a:ext cx="1230478" cy="124112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03896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003896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18" name="Group 17"/>
          <p:cNvGrpSpPr/>
          <p:nvPr/>
        </p:nvGrpSpPr>
        <p:grpSpPr>
          <a:xfrm>
            <a:off x="7906094" y="2517289"/>
            <a:ext cx="1188133" cy="835511"/>
            <a:chOff x="4729241" y="646734"/>
            <a:chExt cx="1848484" cy="1620305"/>
          </a:xfrm>
        </p:grpSpPr>
        <p:sp>
          <p:nvSpPr>
            <p:cNvPr id="19" name="Rectangle 18"/>
            <p:cNvSpPr/>
            <p:nvPr/>
          </p:nvSpPr>
          <p:spPr>
            <a:xfrm>
              <a:off x="4729241" y="646734"/>
              <a:ext cx="1848484" cy="162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4729241" y="646734"/>
              <a:ext cx="1848484" cy="1620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Now</a:t>
              </a:r>
            </a:p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>
                  <a:solidFill>
                    <a:srgbClr val="FF0000"/>
                  </a:solidFill>
                  <a:latin typeface="Arial"/>
                  <a:ea typeface="+mn-ea"/>
                  <a:cs typeface="+mn-cs"/>
                </a:rPr>
                <a:t>2018</a:t>
              </a:r>
              <a:endParaRPr lang="en-US" sz="1900" kern="1200" dirty="0">
                <a:solidFill>
                  <a:srgbClr val="FF0000"/>
                </a:solidFill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34173" y="1099714"/>
            <a:ext cx="146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the cloud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BDEEB4-B089-4ABD-ABF6-5F7861F39A2F}"/>
              </a:ext>
            </a:extLst>
          </p:cNvPr>
          <p:cNvSpPr/>
          <p:nvPr/>
        </p:nvSpPr>
        <p:spPr>
          <a:xfrm>
            <a:off x="7424559" y="990600"/>
            <a:ext cx="1669668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793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7448E4-E4FC-470E-AEB2-BDFE7B6D7948}"/>
              </a:ext>
            </a:extLst>
          </p:cNvPr>
          <p:cNvGrpSpPr/>
          <p:nvPr/>
        </p:nvGrpSpPr>
        <p:grpSpPr>
          <a:xfrm>
            <a:off x="1154361" y="1180289"/>
            <a:ext cx="2655639" cy="3620311"/>
            <a:chOff x="1154361" y="1180289"/>
            <a:chExt cx="2655639" cy="36203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0C802A-4176-42E6-84E1-C4E8471D9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71076" y="1369422"/>
              <a:ext cx="2538924" cy="34311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8C103D-E1E0-4F30-90FF-CD0DE9A51586}"/>
                </a:ext>
              </a:extLst>
            </p:cNvPr>
            <p:cNvSpPr txBox="1"/>
            <p:nvPr/>
          </p:nvSpPr>
          <p:spPr>
            <a:xfrm>
              <a:off x="1154361" y="1180289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Single Computer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(Local)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6D395E-9C6E-400E-A7A0-E4829CE4AF71}"/>
              </a:ext>
            </a:extLst>
          </p:cNvPr>
          <p:cNvGrpSpPr/>
          <p:nvPr/>
        </p:nvGrpSpPr>
        <p:grpSpPr>
          <a:xfrm>
            <a:off x="4495800" y="725266"/>
            <a:ext cx="4201518" cy="4077510"/>
            <a:chOff x="4495800" y="725266"/>
            <a:chExt cx="4201518" cy="40775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5C7308-9986-49CC-812F-657435E5B562}"/>
                </a:ext>
              </a:extLst>
            </p:cNvPr>
            <p:cNvSpPr txBox="1"/>
            <p:nvPr/>
          </p:nvSpPr>
          <p:spPr>
            <a:xfrm>
              <a:off x="4998819" y="725266"/>
              <a:ext cx="3195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Cluster of Computers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(Cloud)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1E7ACE-3DAB-48D4-928F-4F31CCB05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C22AFB-B7A8-408C-801E-A9476D1CED97}"/>
              </a:ext>
            </a:extLst>
          </p:cNvPr>
          <p:cNvSpPr txBox="1"/>
          <p:nvPr/>
        </p:nvSpPr>
        <p:spPr>
          <a:xfrm>
            <a:off x="1154361" y="4787593"/>
            <a:ext cx="3073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Shared disk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Shared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Parallel computation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redundancy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Low coast hardware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Professionally managed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26EB8-AEE7-4841-9657-B1AADE0DA3E3}"/>
              </a:ext>
            </a:extLst>
          </p:cNvPr>
          <p:cNvSpPr txBox="1"/>
          <p:nvPr/>
        </p:nvSpPr>
        <p:spPr>
          <a:xfrm>
            <a:off x="4513217" y="5024678"/>
            <a:ext cx="4512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Scalability to process large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Centralized data source for easy retrieval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Robust and reliable for data safety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Worry-free behind sense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Production ready for easy implementation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Automatic refresh and scheduled update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9BAB85-A8AE-46FF-BB3C-E473D2D0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8" y="3317"/>
            <a:ext cx="4637682" cy="6062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Big Data Cloud Framework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13378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C348FA-1007-491C-915A-5B63651D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8" y="3317"/>
            <a:ext cx="5399682" cy="6062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Hadoop / MapReduce / Spark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685800" y="614618"/>
            <a:ext cx="81699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Hadoop build on Commodity Hardware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Low cost and scalable by simply added more hardware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Low reliability (such as regular hard disk failures) for each individual computation node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Need robust file system to ensure data safety and integrity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HDFS (Hadoop Distributed File System)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Cut data into small segments (i.e. 64MB) as blocks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Duplicate each data block N times (i.e. N=3) and save them across computation nodes in the cluster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Master node saves all the data mapping information (i.e. meta data)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Data nodes save actual data blocks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When a few data nodes are down, data is still safe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MapReduce Operation (Demo)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Hive and Pig: application software for easy access the data stored in HDFS and apply analytics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Spark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Build on top of HDFS and other cluster file systems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in-memory computation for faster speed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parallel algorithm for many machine learning methods through </a:t>
            </a:r>
            <a:r>
              <a:rPr lang="en-US" sz="1600" b="1" dirty="0" err="1">
                <a:solidFill>
                  <a:schemeClr val="tx2"/>
                </a:solidFill>
              </a:rPr>
              <a:t>MLib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easy to use interface for data scientist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Users do not need to know the details of how data and algorithm are paralleled</a:t>
            </a:r>
          </a:p>
        </p:txBody>
      </p:sp>
    </p:spTree>
    <p:extLst>
      <p:ext uri="{BB962C8B-B14F-4D97-AF65-F5344CB8AC3E}">
        <p14:creationId xmlns:p14="http://schemas.microsoft.com/office/powerpoint/2010/main" val="20184975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Cloud Environments Providers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77200" cy="5638800"/>
          </a:xfrm>
        </p:spPr>
        <p:txBody>
          <a:bodyPr>
            <a:noAutofit/>
          </a:bodyPr>
          <a:lstStyle/>
          <a:p>
            <a:r>
              <a:rPr lang="en-US" sz="2400" dirty="0"/>
              <a:t>Amazon AWS cloud environment</a:t>
            </a:r>
          </a:p>
          <a:p>
            <a:r>
              <a:rPr lang="en-US" sz="2400" dirty="0"/>
              <a:t>Microsoft Azure cloud environment</a:t>
            </a:r>
          </a:p>
          <a:p>
            <a:r>
              <a:rPr lang="en-US" sz="2400" dirty="0"/>
              <a:t>Google cloud platform</a:t>
            </a:r>
          </a:p>
          <a:p>
            <a:r>
              <a:rPr lang="en-US" sz="2400" dirty="0" err="1"/>
              <a:t>Databricks</a:t>
            </a:r>
            <a:r>
              <a:rPr lang="en-US" sz="2400" dirty="0"/>
              <a:t> Community Edition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 beginners, </a:t>
            </a:r>
            <a:r>
              <a:rPr lang="en-US" sz="2400" dirty="0" err="1"/>
              <a:t>Databricks</a:t>
            </a:r>
            <a:r>
              <a:rPr lang="en-US" sz="2400" dirty="0"/>
              <a:t> provides an easy to use cloud system for learning purpose</a:t>
            </a:r>
          </a:p>
          <a:p>
            <a:r>
              <a:rPr lang="en-US" sz="2400" dirty="0"/>
              <a:t>It provides a user-friendly web-based notebook environment that can create Hadoop/Spark/GPU cluster on the fly to run R/Python/Scala/SQL</a:t>
            </a:r>
          </a:p>
          <a:p>
            <a:r>
              <a:rPr lang="en-US" sz="2400" dirty="0"/>
              <a:t>Some reference:</a:t>
            </a:r>
          </a:p>
          <a:p>
            <a:pPr lvl="1"/>
            <a:r>
              <a:rPr lang="en-US" sz="2000" dirty="0">
                <a:hlinkClick r:id="rId2"/>
              </a:rPr>
              <a:t>https://docs.databricks.com/user-guide/faq/sparklyr.html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http://spark.rstudio.com/index.html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29660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3200400"/>
            <a:ext cx="5029200" cy="13620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3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Big Data Platform with Spark</a:t>
            </a:r>
          </a:p>
        </p:txBody>
      </p:sp>
    </p:spTree>
    <p:extLst>
      <p:ext uri="{BB962C8B-B14F-4D97-AF65-F5344CB8AC3E}">
        <p14:creationId xmlns:p14="http://schemas.microsoft.com/office/powerpoint/2010/main" val="10738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Library Installation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3352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First, we need to install </a:t>
            </a:r>
            <a:r>
              <a:rPr lang="en-US" sz="2400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 which enables the connection between master or local node to Spark cluster environments.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As it will install more than 10 dependencies, it may take more than 5 minutes to finish. Be patient while it is installing!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the installation finishes, load the </a:t>
            </a:r>
            <a:r>
              <a:rPr lang="en-US" sz="2400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 as illustrated by the following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2743200" y="4724400"/>
            <a:ext cx="4114800" cy="147732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 (!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require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16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1443</Words>
  <Application>Microsoft Office PowerPoint</Application>
  <PresentationFormat>On-screen Show (4:3)</PresentationFormat>
  <Paragraphs>165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Consolas</vt:lpstr>
      <vt:lpstr>Georgia</vt:lpstr>
      <vt:lpstr>Wingdings</vt:lpstr>
      <vt:lpstr>Training</vt:lpstr>
      <vt:lpstr>Big Data Cloud Platform</vt:lpstr>
      <vt:lpstr>A Brief Introduction</vt:lpstr>
      <vt:lpstr>New Wave of Industrial Revolution</vt:lpstr>
      <vt:lpstr>History of Statistician in the America</vt:lpstr>
      <vt:lpstr>Big Data Cloud Framework</vt:lpstr>
      <vt:lpstr>Hadoop / MapReduce / Spark</vt:lpstr>
      <vt:lpstr>Cloud Environments Providers</vt:lpstr>
      <vt:lpstr>Databricks Big Data Platform with Spark</vt:lpstr>
      <vt:lpstr>Library Installation</vt:lpstr>
      <vt:lpstr>Create Connection</vt:lpstr>
      <vt:lpstr>Establish Connection to Spark DataFrame</vt:lpstr>
      <vt:lpstr>Manipulate Spark DataFrame Through R</vt:lpstr>
      <vt:lpstr>Collect Result Back to R Notebook</vt:lpstr>
      <vt:lpstr>Apply Statistical and Machine Learning Models to Spark DataFrame Through R</vt:lpstr>
      <vt:lpstr>Fit Regression to Spark DataFrame</vt:lpstr>
      <vt:lpstr>Fit K-means Cluster to Spark DataFrame</vt:lpstr>
      <vt:lpstr>Quick 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2019-01-16T06:39:30Z</dcterms:modified>
</cp:coreProperties>
</file>