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44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3979" autoAdjust="0"/>
  </p:normalViewPr>
  <p:slideViewPr>
    <p:cSldViewPr>
      <p:cViewPr varScale="1">
        <p:scale>
          <a:sx n="68" d="100"/>
          <a:sy n="68" d="100"/>
        </p:scale>
        <p:origin x="154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BD912-378A-4A62-88E6-5CD897565F13}" type="doc">
      <dgm:prSet loTypeId="urn:microsoft.com/office/officeart/2005/8/layout/hList9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E9935F-D07B-47B4-8895-78F3D9A6038D}">
      <dgm:prSet phldrT="[Text]" custT="1"/>
      <dgm:spPr>
        <a:xfrm>
          <a:off x="766215" y="1790"/>
          <a:ext cx="1280149" cy="1280149"/>
        </a:xfrm>
        <a:prstGeom prst="ellipse">
          <a:avLst/>
        </a:prstGeom>
        <a:solidFill>
          <a:srgbClr val="4BACC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800" b="1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Statis-tician</a:t>
          </a:r>
          <a:endParaRPr lang="en-US" sz="13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06C55B6-FCCC-4EBD-BDD2-E930A6A8BB22}" type="parTrans" cxnId="{9E93F0BD-B22D-464E-B362-FFE9BE7D1A66}">
      <dgm:prSet/>
      <dgm:spPr/>
      <dgm:t>
        <a:bodyPr/>
        <a:lstStyle/>
        <a:p>
          <a:endParaRPr lang="en-US"/>
        </a:p>
      </dgm:t>
    </dgm:pt>
    <dgm:pt modelId="{9C294E1C-5C09-4023-BD0D-714A8BA6638E}" type="sibTrans" cxnId="{9E93F0BD-B22D-464E-B362-FFE9BE7D1A66}">
      <dgm:prSet/>
      <dgm:spPr/>
      <dgm:t>
        <a:bodyPr/>
        <a:lstStyle/>
        <a:p>
          <a:endParaRPr lang="en-US"/>
        </a:p>
      </dgm:t>
    </dgm:pt>
    <dgm:pt modelId="{04187CCB-C073-4923-BA73-2E5D124F49DB}">
      <dgm:prSet phldrT="[Text]" custT="1"/>
      <dgm:spPr>
        <a:xfrm>
          <a:off x="1790335" y="513850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Relatively focus on </a:t>
          </a:r>
          <a:r>
            <a:rPr lang="en-US" sz="18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modeling (i.e. science)</a:t>
          </a:r>
          <a:endParaRPr lang="en-US" sz="1800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6FB640B9-18C9-4888-850E-E0AE67800B9F}" type="parTrans" cxnId="{2297D997-4619-46F4-BF68-CA044F0C8C13}">
      <dgm:prSet/>
      <dgm:spPr/>
      <dgm:t>
        <a:bodyPr/>
        <a:lstStyle/>
        <a:p>
          <a:endParaRPr lang="en-US"/>
        </a:p>
      </dgm:t>
    </dgm:pt>
    <dgm:pt modelId="{14606AB4-C8B8-4199-A842-DB032C6DA919}" type="sibTrans" cxnId="{2297D997-4619-46F4-BF68-CA044F0C8C13}">
      <dgm:prSet/>
      <dgm:spPr/>
      <dgm:t>
        <a:bodyPr/>
        <a:lstStyle/>
        <a:p>
          <a:endParaRPr lang="en-US"/>
        </a:p>
      </dgm:t>
    </dgm:pt>
    <dgm:pt modelId="{4022B4C6-A53D-40BE-9C2D-113C394A8597}">
      <dgm:prSet phldrT="[Text]" custT="1"/>
      <dgm:spPr>
        <a:xfrm>
          <a:off x="1790335" y="1794640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-7671773"/>
            <a:satOff val="34466"/>
            <a:lumOff val="2369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7671773"/>
              <a:satOff val="34466"/>
              <a:lumOff val="2369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Data is relatively small in size and clean in text file formats</a:t>
          </a:r>
        </a:p>
      </dgm:t>
    </dgm:pt>
    <dgm:pt modelId="{4E026C2D-8807-4C6F-9B89-187C0774AD14}" type="parTrans" cxnId="{7ED8D3C9-606E-40C4-8140-37F41B2B1F43}">
      <dgm:prSet/>
      <dgm:spPr/>
      <dgm:t>
        <a:bodyPr/>
        <a:lstStyle/>
        <a:p>
          <a:endParaRPr lang="en-US"/>
        </a:p>
      </dgm:t>
    </dgm:pt>
    <dgm:pt modelId="{1C1C3B0C-3FB9-4CD9-9D0D-EDBDE48D9C5F}" type="sibTrans" cxnId="{7ED8D3C9-606E-40C4-8140-37F41B2B1F43}">
      <dgm:prSet/>
      <dgm:spPr/>
      <dgm:t>
        <a:bodyPr/>
        <a:lstStyle/>
        <a:p>
          <a:endParaRPr lang="en-US"/>
        </a:p>
      </dgm:t>
    </dgm:pt>
    <dgm:pt modelId="{C7EB1BC5-76BC-4623-A625-00ABD8595BAE}">
      <dgm:prSet phldrT="[Text]"/>
      <dgm:spPr>
        <a:xfrm>
          <a:off x="3966589" y="1790"/>
          <a:ext cx="1280149" cy="1280149"/>
        </a:xfrm>
        <a:prstGeom prst="ellipse">
          <a:avLst/>
        </a:prstGeom>
        <a:solidFill>
          <a:srgbClr val="4BACC6">
            <a:hueOff val="-9933876"/>
            <a:satOff val="39811"/>
            <a:lumOff val="862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Scientist</a:t>
          </a:r>
        </a:p>
      </dgm:t>
    </dgm:pt>
    <dgm:pt modelId="{37DAF1F3-1DE0-444A-BC43-B4D47BD7BF4C}" type="parTrans" cxnId="{26978DEB-A688-4A5A-BD4F-F73DD759A044}">
      <dgm:prSet/>
      <dgm:spPr/>
      <dgm:t>
        <a:bodyPr/>
        <a:lstStyle/>
        <a:p>
          <a:endParaRPr lang="en-US"/>
        </a:p>
      </dgm:t>
    </dgm:pt>
    <dgm:pt modelId="{FB157564-EBDE-450C-BC3F-ACD2485824F3}" type="sibTrans" cxnId="{26978DEB-A688-4A5A-BD4F-F73DD759A044}">
      <dgm:prSet/>
      <dgm:spPr/>
      <dgm:t>
        <a:bodyPr/>
        <a:lstStyle/>
        <a:p>
          <a:endParaRPr lang="en-US"/>
        </a:p>
      </dgm:t>
    </dgm:pt>
    <dgm:pt modelId="{C9214A14-41CE-4335-ADE3-61BC4F70F4DA}">
      <dgm:prSet phldrT="[Text]"/>
      <dgm:spPr>
        <a:xfrm>
          <a:off x="4990709" y="513850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0" tIns="128016" rIns="128016" bIns="128016" numCol="1" spcCol="1270" anchor="ctr" anchorCtr="0"/>
        <a:lstStyle/>
        <a:p>
          <a:r>
            <a:rPr lang="en-US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Mainly focus on business problem &amp; result (i.e. engineering)</a:t>
          </a:r>
        </a:p>
      </dgm:t>
    </dgm:pt>
    <dgm:pt modelId="{336C7023-A7AE-4E48-A763-65706E8E0FCF}" type="parTrans" cxnId="{6B59C739-510A-4AD5-B7D3-3834F277DEFD}">
      <dgm:prSet/>
      <dgm:spPr/>
      <dgm:t>
        <a:bodyPr/>
        <a:lstStyle/>
        <a:p>
          <a:endParaRPr lang="en-US"/>
        </a:p>
      </dgm:t>
    </dgm:pt>
    <dgm:pt modelId="{C790F2E6-A20B-4BCC-ADE1-6D1B4D717D51}" type="sibTrans" cxnId="{6B59C739-510A-4AD5-B7D3-3834F277DEFD}">
      <dgm:prSet/>
      <dgm:spPr/>
      <dgm:t>
        <a:bodyPr/>
        <a:lstStyle/>
        <a:p>
          <a:endParaRPr lang="en-US"/>
        </a:p>
      </dgm:t>
    </dgm:pt>
    <dgm:pt modelId="{C4554EF0-50C6-4ADC-B918-18995D93A09A}">
      <dgm:prSet phldrT="[Text]" custT="1"/>
      <dgm:spPr>
        <a:xfrm>
          <a:off x="4990709" y="1794640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-7671773"/>
            <a:satOff val="34466"/>
            <a:lumOff val="2369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7671773"/>
              <a:satOff val="34466"/>
              <a:lumOff val="2369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Need to work with messy and large amount data in various formats</a:t>
          </a:r>
        </a:p>
      </dgm:t>
    </dgm:pt>
    <dgm:pt modelId="{A1721BA9-EF1F-40A1-94A1-495C24932D96}" type="parTrans" cxnId="{45745744-048D-40F1-AD58-2E3B56A58F06}">
      <dgm:prSet/>
      <dgm:spPr/>
      <dgm:t>
        <a:bodyPr/>
        <a:lstStyle/>
        <a:p>
          <a:endParaRPr lang="en-US"/>
        </a:p>
      </dgm:t>
    </dgm:pt>
    <dgm:pt modelId="{854EAA0A-8E03-4B90-84C4-7D0C9D8A27DF}" type="sibTrans" cxnId="{45745744-048D-40F1-AD58-2E3B56A58F06}">
      <dgm:prSet/>
      <dgm:spPr/>
      <dgm:t>
        <a:bodyPr/>
        <a:lstStyle/>
        <a:p>
          <a:endParaRPr lang="en-US"/>
        </a:p>
      </dgm:t>
    </dgm:pt>
    <dgm:pt modelId="{54FA874E-5A6C-44C1-8110-70F615601FD0}">
      <dgm:prSet phldrT="[Text]" custT="1"/>
      <dgm:spPr>
        <a:xfrm>
          <a:off x="1790335" y="3075429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-9206127"/>
            <a:satOff val="41360"/>
            <a:lumOff val="2843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9206127"/>
              <a:satOff val="41360"/>
              <a:lumOff val="2843"/>
              <a:alphaOff val="0"/>
            </a:srgbClr>
          </a:solidFill>
          <a:prstDash val="solid"/>
        </a:ln>
        <a:effectLst/>
      </dgm:spPr>
      <dgm:t>
        <a:bodyPr spcFirstLastPara="0" vert="horz" wrap="square" lIns="0" tIns="128016" rIns="128016" bIns="128016" numCol="1" spcCol="1270" anchor="ctr" anchorCtr="0"/>
        <a:lstStyle/>
        <a:p>
          <a:r>
            <a:rPr lang="en-US" sz="18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Usually structured data</a:t>
          </a:r>
        </a:p>
      </dgm:t>
    </dgm:pt>
    <dgm:pt modelId="{65E2FF6E-39B8-4E32-A02D-DF7FF273A686}" type="parTrans" cxnId="{021F9AAD-D00C-470F-AF90-EBDECCC36E6F}">
      <dgm:prSet/>
      <dgm:spPr/>
      <dgm:t>
        <a:bodyPr/>
        <a:lstStyle/>
        <a:p>
          <a:endParaRPr lang="en-US"/>
        </a:p>
      </dgm:t>
    </dgm:pt>
    <dgm:pt modelId="{84884D06-CA71-498A-89F0-DC53A44DB622}" type="sibTrans" cxnId="{021F9AAD-D00C-470F-AF90-EBDECCC36E6F}">
      <dgm:prSet/>
      <dgm:spPr/>
      <dgm:t>
        <a:bodyPr/>
        <a:lstStyle/>
        <a:p>
          <a:endParaRPr lang="en-US"/>
        </a:p>
      </dgm:t>
    </dgm:pt>
    <dgm:pt modelId="{2FEC5C88-7CFE-4F62-B1A1-31141D0C824E}">
      <dgm:prSet phldrT="[Text]" custT="1"/>
      <dgm:spPr>
        <a:xfrm>
          <a:off x="4990709" y="3075429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-9206127"/>
            <a:satOff val="41360"/>
            <a:lumOff val="2843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9206127"/>
              <a:satOff val="41360"/>
              <a:lumOff val="2843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Both structured &amp; unstructured data</a:t>
          </a:r>
        </a:p>
      </dgm:t>
    </dgm:pt>
    <dgm:pt modelId="{90901B69-F41B-49D8-94BA-0C70AF5189FF}" type="parTrans" cxnId="{98303B05-24CB-4BC5-84D9-10FA2BFA9147}">
      <dgm:prSet/>
      <dgm:spPr/>
      <dgm:t>
        <a:bodyPr/>
        <a:lstStyle/>
        <a:p>
          <a:endParaRPr lang="en-US"/>
        </a:p>
      </dgm:t>
    </dgm:pt>
    <dgm:pt modelId="{38522292-072E-4A29-A49C-F948126D3628}" type="sibTrans" cxnId="{98303B05-24CB-4BC5-84D9-10FA2BFA9147}">
      <dgm:prSet/>
      <dgm:spPr/>
      <dgm:t>
        <a:bodyPr/>
        <a:lstStyle/>
        <a:p>
          <a:endParaRPr lang="en-US"/>
        </a:p>
      </dgm:t>
    </dgm:pt>
    <dgm:pt modelId="{E86C0525-E49E-4616-85BD-015B6CC84941}">
      <dgm:prSet phldrT="[Text]" custT="1"/>
      <dgm:spPr>
        <a:xfrm>
          <a:off x="1790335" y="4356219"/>
          <a:ext cx="1920224" cy="1280789"/>
        </a:xfrm>
        <a:prstGeom prst="rect">
          <a:avLst/>
        </a:prstGeom>
        <a:solidFill>
          <a:srgbClr val="F79646">
            <a:lumMod val="40000"/>
            <a:lumOff val="60000"/>
          </a:srgbClr>
        </a:solidFill>
        <a:ln w="254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</dgm:spPr>
      <dgm:t>
        <a:bodyPr/>
        <a:lstStyle/>
        <a:p>
          <a:r>
            <a:rPr lang="en-US" sz="18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Usually isolated from production system</a:t>
          </a:r>
        </a:p>
      </dgm:t>
    </dgm:pt>
    <dgm:pt modelId="{31D801A3-96A5-4D78-AB4F-10B4F99998E4}" type="parTrans" cxnId="{E2EA2AE8-7398-4F8F-B61C-D67ABABBC9EF}">
      <dgm:prSet/>
      <dgm:spPr/>
      <dgm:t>
        <a:bodyPr/>
        <a:lstStyle/>
        <a:p>
          <a:endParaRPr lang="en-US"/>
        </a:p>
      </dgm:t>
    </dgm:pt>
    <dgm:pt modelId="{ACF9B71A-A6D9-4A19-B7C4-E23BA9042DF7}" type="sibTrans" cxnId="{E2EA2AE8-7398-4F8F-B61C-D67ABABBC9EF}">
      <dgm:prSet/>
      <dgm:spPr/>
      <dgm:t>
        <a:bodyPr/>
        <a:lstStyle/>
        <a:p>
          <a:endParaRPr lang="en-US"/>
        </a:p>
      </dgm:t>
    </dgm:pt>
    <dgm:pt modelId="{B163FB62-590E-4EC1-A972-B5868467B662}">
      <dgm:prSet phldrT="[Text]" custT="1"/>
      <dgm:spPr>
        <a:xfrm>
          <a:off x="4990709" y="4356219"/>
          <a:ext cx="1920224" cy="1280789"/>
        </a:xfrm>
        <a:prstGeom prst="rect">
          <a:avLst/>
        </a:prstGeom>
        <a:solidFill>
          <a:srgbClr val="F79646">
            <a:lumMod val="40000"/>
            <a:lumOff val="60000"/>
          </a:srgbClr>
        </a:solidFill>
        <a:ln w="25400" cap="flat" cmpd="sng" algn="ctr">
          <a:solidFill>
            <a:srgbClr val="4BACC6">
              <a:tint val="40000"/>
              <a:alpha val="90000"/>
              <a:hueOff val="-10740482"/>
              <a:satOff val="48253"/>
              <a:lumOff val="3317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Usually embedded in production system</a:t>
          </a:r>
        </a:p>
      </dgm:t>
    </dgm:pt>
    <dgm:pt modelId="{F1193E78-CD61-49E2-A538-5DD637AAC4E9}" type="parTrans" cxnId="{A991288C-BD17-4F27-B43F-19429120D5BB}">
      <dgm:prSet/>
      <dgm:spPr/>
      <dgm:t>
        <a:bodyPr/>
        <a:lstStyle/>
        <a:p>
          <a:endParaRPr lang="en-US"/>
        </a:p>
      </dgm:t>
    </dgm:pt>
    <dgm:pt modelId="{824C26FA-C602-4B76-B1F0-34A0338F0FDB}" type="sibTrans" cxnId="{A991288C-BD17-4F27-B43F-19429120D5BB}">
      <dgm:prSet/>
      <dgm:spPr/>
      <dgm:t>
        <a:bodyPr/>
        <a:lstStyle/>
        <a:p>
          <a:endParaRPr lang="en-US"/>
        </a:p>
      </dgm:t>
    </dgm:pt>
    <dgm:pt modelId="{BC5B68EC-60EF-4D24-9F22-FFF383FABA85}">
      <dgm:prSet phldrT="[Text]" custT="1"/>
      <dgm:spPr>
        <a:xfrm>
          <a:off x="1790335" y="513850"/>
          <a:ext cx="1920224" cy="1280789"/>
        </a:xfrm>
        <a:solidFill>
          <a:srgbClr val="FFFF99">
            <a:alpha val="89804"/>
          </a:srgbClr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8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Bring </a:t>
          </a:r>
          <a:r>
            <a:rPr lang="en-US" sz="18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data</a:t>
          </a:r>
          <a:r>
            <a:rPr lang="en-US" sz="18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to model</a:t>
          </a:r>
        </a:p>
      </dgm:t>
    </dgm:pt>
    <dgm:pt modelId="{8A89A8D7-A763-4721-BBA8-9D809659BB16}" type="parTrans" cxnId="{15C62A99-AED6-4732-AEBB-2D93E9BD4174}">
      <dgm:prSet/>
      <dgm:spPr/>
      <dgm:t>
        <a:bodyPr/>
        <a:lstStyle/>
        <a:p>
          <a:endParaRPr lang="en-US"/>
        </a:p>
      </dgm:t>
    </dgm:pt>
    <dgm:pt modelId="{9EB10A3D-2B5E-44AD-AC31-FEE3F82D5C63}" type="sibTrans" cxnId="{15C62A99-AED6-4732-AEBB-2D93E9BD4174}">
      <dgm:prSet/>
      <dgm:spPr/>
      <dgm:t>
        <a:bodyPr/>
        <a:lstStyle/>
        <a:p>
          <a:endParaRPr lang="en-US"/>
        </a:p>
      </dgm:t>
    </dgm:pt>
    <dgm:pt modelId="{E3843749-358F-467D-BD49-A79234AD42E0}">
      <dgm:prSet phldrT="[Text]"/>
      <dgm:spPr>
        <a:xfrm>
          <a:off x="4990709" y="513850"/>
          <a:ext cx="1920224" cy="1280789"/>
        </a:xfrm>
        <a:solidFill>
          <a:srgbClr val="FFFF99">
            <a:alpha val="90000"/>
          </a:srgbClr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0" tIns="128016" rIns="128016" bIns="128016" numCol="1" spcCol="1270" anchor="ctr" anchorCtr="0"/>
        <a:lstStyle/>
        <a:p>
          <a:r>
            <a:rPr lang="en-US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Bring models to data</a:t>
          </a:r>
        </a:p>
      </dgm:t>
    </dgm:pt>
    <dgm:pt modelId="{8FEFF2C1-E8CA-4C27-ACEB-E1D811D7E804}" type="parTrans" cxnId="{EA08838C-48EB-4E59-9478-6F1346ACF364}">
      <dgm:prSet/>
      <dgm:spPr/>
      <dgm:t>
        <a:bodyPr/>
        <a:lstStyle/>
        <a:p>
          <a:endParaRPr lang="en-US"/>
        </a:p>
      </dgm:t>
    </dgm:pt>
    <dgm:pt modelId="{4C17B44C-7929-4E88-A724-1F9F94A0CAA1}" type="sibTrans" cxnId="{EA08838C-48EB-4E59-9478-6F1346ACF364}">
      <dgm:prSet/>
      <dgm:spPr/>
      <dgm:t>
        <a:bodyPr/>
        <a:lstStyle/>
        <a:p>
          <a:endParaRPr lang="en-US"/>
        </a:p>
      </dgm:t>
    </dgm:pt>
    <dgm:pt modelId="{6C90C089-8ACA-4376-A5B1-274577C908B4}" type="pres">
      <dgm:prSet presAssocID="{77CBD912-378A-4A62-88E6-5CD897565F13}" presName="list" presStyleCnt="0">
        <dgm:presLayoutVars>
          <dgm:dir/>
          <dgm:animLvl val="lvl"/>
        </dgm:presLayoutVars>
      </dgm:prSet>
      <dgm:spPr/>
    </dgm:pt>
    <dgm:pt modelId="{1ED92E8A-4D03-451D-AAB3-BA749122C4D5}" type="pres">
      <dgm:prSet presAssocID="{68E9935F-D07B-47B4-8895-78F3D9A6038D}" presName="posSpace" presStyleCnt="0"/>
      <dgm:spPr/>
    </dgm:pt>
    <dgm:pt modelId="{ADDC29E6-BE53-44F8-B732-BEAFCA4CBD2C}" type="pres">
      <dgm:prSet presAssocID="{68E9935F-D07B-47B4-8895-78F3D9A6038D}" presName="vertFlow" presStyleCnt="0"/>
      <dgm:spPr/>
    </dgm:pt>
    <dgm:pt modelId="{AAD75E5C-805E-472D-9D5F-240701CD1FC8}" type="pres">
      <dgm:prSet presAssocID="{68E9935F-D07B-47B4-8895-78F3D9A6038D}" presName="topSpace" presStyleCnt="0"/>
      <dgm:spPr/>
    </dgm:pt>
    <dgm:pt modelId="{4F59287B-DF56-4B1A-936E-F4F5C8C8E327}" type="pres">
      <dgm:prSet presAssocID="{68E9935F-D07B-47B4-8895-78F3D9A6038D}" presName="firstComp" presStyleCnt="0"/>
      <dgm:spPr/>
    </dgm:pt>
    <dgm:pt modelId="{F892F135-888B-4F71-9E87-919C92BACEFC}" type="pres">
      <dgm:prSet presAssocID="{68E9935F-D07B-47B4-8895-78F3D9A6038D}" presName="firstChild" presStyleLbl="bgAccFollowNode1" presStyleIdx="0" presStyleCnt="10" custScaleX="130431"/>
      <dgm:spPr/>
    </dgm:pt>
    <dgm:pt modelId="{BE87F2B2-55A1-435B-842B-25C79E4F2591}" type="pres">
      <dgm:prSet presAssocID="{68E9935F-D07B-47B4-8895-78F3D9A6038D}" presName="firstChildTx" presStyleLbl="bgAccFollowNode1" presStyleIdx="0" presStyleCnt="10">
        <dgm:presLayoutVars>
          <dgm:bulletEnabled val="1"/>
        </dgm:presLayoutVars>
      </dgm:prSet>
      <dgm:spPr/>
    </dgm:pt>
    <dgm:pt modelId="{C35D0E57-82C5-4124-AED4-81DAD5F4430C}" type="pres">
      <dgm:prSet presAssocID="{BC5B68EC-60EF-4D24-9F22-FFF383FABA85}" presName="comp" presStyleCnt="0"/>
      <dgm:spPr/>
    </dgm:pt>
    <dgm:pt modelId="{8781A02C-8B6E-4392-815C-F3B050EAAA73}" type="pres">
      <dgm:prSet presAssocID="{BC5B68EC-60EF-4D24-9F22-FFF383FABA85}" presName="child" presStyleLbl="bgAccFollowNode1" presStyleIdx="1" presStyleCnt="10" custScaleX="131758"/>
      <dgm:spPr>
        <a:prstGeom prst="rect">
          <a:avLst/>
        </a:prstGeom>
      </dgm:spPr>
    </dgm:pt>
    <dgm:pt modelId="{776473C7-8AA8-4F9F-939F-9F65307C6579}" type="pres">
      <dgm:prSet presAssocID="{BC5B68EC-60EF-4D24-9F22-FFF383FABA85}" presName="childTx" presStyleLbl="bgAccFollowNode1" presStyleIdx="1" presStyleCnt="10">
        <dgm:presLayoutVars>
          <dgm:bulletEnabled val="1"/>
        </dgm:presLayoutVars>
      </dgm:prSet>
      <dgm:spPr/>
    </dgm:pt>
    <dgm:pt modelId="{5DF4DE71-BE3D-4AA3-ACAA-B9E88F6DDF1B}" type="pres">
      <dgm:prSet presAssocID="{4022B4C6-A53D-40BE-9C2D-113C394A8597}" presName="comp" presStyleCnt="0"/>
      <dgm:spPr/>
    </dgm:pt>
    <dgm:pt modelId="{707B08FB-8B32-410E-9C5E-DD838C4641F1}" type="pres">
      <dgm:prSet presAssocID="{4022B4C6-A53D-40BE-9C2D-113C394A8597}" presName="child" presStyleLbl="bgAccFollowNode1" presStyleIdx="2" presStyleCnt="10" custScaleX="131249"/>
      <dgm:spPr>
        <a:xfrm>
          <a:off x="1790335" y="1794640"/>
          <a:ext cx="1920224" cy="1280789"/>
        </a:xfrm>
        <a:prstGeom prst="rect">
          <a:avLst/>
        </a:prstGeom>
      </dgm:spPr>
    </dgm:pt>
    <dgm:pt modelId="{FA59AFFF-DCAA-419D-8122-041E5F58A99B}" type="pres">
      <dgm:prSet presAssocID="{4022B4C6-A53D-40BE-9C2D-113C394A8597}" presName="childTx" presStyleLbl="bgAccFollowNode1" presStyleIdx="2" presStyleCnt="10">
        <dgm:presLayoutVars>
          <dgm:bulletEnabled val="1"/>
        </dgm:presLayoutVars>
      </dgm:prSet>
      <dgm:spPr/>
    </dgm:pt>
    <dgm:pt modelId="{0EF0B747-678A-4DE5-917A-01A14C836F3E}" type="pres">
      <dgm:prSet presAssocID="{54FA874E-5A6C-44C1-8110-70F615601FD0}" presName="comp" presStyleCnt="0"/>
      <dgm:spPr/>
    </dgm:pt>
    <dgm:pt modelId="{13293167-2C35-4759-9B9F-2937E2C688E8}" type="pres">
      <dgm:prSet presAssocID="{54FA874E-5A6C-44C1-8110-70F615601FD0}" presName="child" presStyleLbl="bgAccFollowNode1" presStyleIdx="3" presStyleCnt="10" custScaleX="130431"/>
      <dgm:spPr>
        <a:xfrm>
          <a:off x="1790335" y="3075429"/>
          <a:ext cx="1920224" cy="1280789"/>
        </a:xfrm>
        <a:prstGeom prst="rect">
          <a:avLst/>
        </a:prstGeom>
      </dgm:spPr>
    </dgm:pt>
    <dgm:pt modelId="{E131CA55-ADFF-42BD-8047-28B05744846D}" type="pres">
      <dgm:prSet presAssocID="{54FA874E-5A6C-44C1-8110-70F615601FD0}" presName="childTx" presStyleLbl="bgAccFollowNode1" presStyleIdx="3" presStyleCnt="10">
        <dgm:presLayoutVars>
          <dgm:bulletEnabled val="1"/>
        </dgm:presLayoutVars>
      </dgm:prSet>
      <dgm:spPr/>
    </dgm:pt>
    <dgm:pt modelId="{249940AC-BFEA-4537-A476-546DA82A9A3F}" type="pres">
      <dgm:prSet presAssocID="{E86C0525-E49E-4616-85BD-015B6CC84941}" presName="comp" presStyleCnt="0"/>
      <dgm:spPr/>
    </dgm:pt>
    <dgm:pt modelId="{851955FA-74AC-42FF-BA62-E2F35849F51A}" type="pres">
      <dgm:prSet presAssocID="{E86C0525-E49E-4616-85BD-015B6CC84941}" presName="child" presStyleLbl="bgAccFollowNode1" presStyleIdx="4" presStyleCnt="10" custScaleX="130431"/>
      <dgm:spPr/>
    </dgm:pt>
    <dgm:pt modelId="{A1E9BBE4-7B91-4B57-8823-17A20475F7C6}" type="pres">
      <dgm:prSet presAssocID="{E86C0525-E49E-4616-85BD-015B6CC84941}" presName="childTx" presStyleLbl="bgAccFollowNode1" presStyleIdx="4" presStyleCnt="10">
        <dgm:presLayoutVars>
          <dgm:bulletEnabled val="1"/>
        </dgm:presLayoutVars>
      </dgm:prSet>
      <dgm:spPr/>
    </dgm:pt>
    <dgm:pt modelId="{3E9A8858-46F1-45F5-9DFC-318DB500D937}" type="pres">
      <dgm:prSet presAssocID="{68E9935F-D07B-47B4-8895-78F3D9A6038D}" presName="negSpace" presStyleCnt="0"/>
      <dgm:spPr/>
    </dgm:pt>
    <dgm:pt modelId="{C990A137-EEAF-4F51-9835-5F7C91A3C7BD}" type="pres">
      <dgm:prSet presAssocID="{68E9935F-D07B-47B4-8895-78F3D9A6038D}" presName="circle" presStyleLbl="node1" presStyleIdx="0" presStyleCnt="2" custLinFactNeighborX="-57888" custLinFactNeighborY="2387"/>
      <dgm:spPr/>
    </dgm:pt>
    <dgm:pt modelId="{BE4190F9-134D-4F4B-BE56-5C7C50BEF424}" type="pres">
      <dgm:prSet presAssocID="{9C294E1C-5C09-4023-BD0D-714A8BA6638E}" presName="transSpace" presStyleCnt="0"/>
      <dgm:spPr/>
    </dgm:pt>
    <dgm:pt modelId="{BFED97B4-45B8-498F-AB56-A9DDB9DBA6B5}" type="pres">
      <dgm:prSet presAssocID="{C7EB1BC5-76BC-4623-A625-00ABD8595BAE}" presName="posSpace" presStyleCnt="0"/>
      <dgm:spPr/>
    </dgm:pt>
    <dgm:pt modelId="{5E2D7BB9-52FD-4ED9-BF1A-117E0DE33256}" type="pres">
      <dgm:prSet presAssocID="{C7EB1BC5-76BC-4623-A625-00ABD8595BAE}" presName="vertFlow" presStyleCnt="0"/>
      <dgm:spPr/>
    </dgm:pt>
    <dgm:pt modelId="{E3AAB59D-947A-411C-8448-216B919211A1}" type="pres">
      <dgm:prSet presAssocID="{C7EB1BC5-76BC-4623-A625-00ABD8595BAE}" presName="topSpace" presStyleCnt="0"/>
      <dgm:spPr/>
    </dgm:pt>
    <dgm:pt modelId="{D70E5E56-0CE5-413C-AA54-190A8C646284}" type="pres">
      <dgm:prSet presAssocID="{C7EB1BC5-76BC-4623-A625-00ABD8595BAE}" presName="firstComp" presStyleCnt="0"/>
      <dgm:spPr/>
    </dgm:pt>
    <dgm:pt modelId="{AE8513C5-34CA-4523-AD67-AA584F090935}" type="pres">
      <dgm:prSet presAssocID="{C7EB1BC5-76BC-4623-A625-00ABD8595BAE}" presName="firstChild" presStyleLbl="bgAccFollowNode1" presStyleIdx="5" presStyleCnt="10" custScaleX="130431"/>
      <dgm:spPr>
        <a:xfrm>
          <a:off x="4990709" y="513850"/>
          <a:ext cx="1920224" cy="1280789"/>
        </a:xfrm>
        <a:prstGeom prst="rect">
          <a:avLst/>
        </a:prstGeom>
      </dgm:spPr>
    </dgm:pt>
    <dgm:pt modelId="{10CFB8C5-0B34-4A72-AD31-6D1ED7D9431C}" type="pres">
      <dgm:prSet presAssocID="{C7EB1BC5-76BC-4623-A625-00ABD8595BAE}" presName="firstChildTx" presStyleLbl="bgAccFollowNode1" presStyleIdx="5" presStyleCnt="10">
        <dgm:presLayoutVars>
          <dgm:bulletEnabled val="1"/>
        </dgm:presLayoutVars>
      </dgm:prSet>
      <dgm:spPr/>
    </dgm:pt>
    <dgm:pt modelId="{BD661438-EEF3-4268-8AE7-321B1144BC32}" type="pres">
      <dgm:prSet presAssocID="{E3843749-358F-467D-BD49-A79234AD42E0}" presName="comp" presStyleCnt="0"/>
      <dgm:spPr/>
    </dgm:pt>
    <dgm:pt modelId="{C112B89B-9F7D-47AC-9A44-B31E547A499D}" type="pres">
      <dgm:prSet presAssocID="{E3843749-358F-467D-BD49-A79234AD42E0}" presName="child" presStyleLbl="bgAccFollowNode1" presStyleIdx="6" presStyleCnt="10" custScaleX="130637"/>
      <dgm:spPr>
        <a:prstGeom prst="rect">
          <a:avLst/>
        </a:prstGeom>
      </dgm:spPr>
    </dgm:pt>
    <dgm:pt modelId="{5761745A-13E6-449B-B2F8-90CFCBD4D449}" type="pres">
      <dgm:prSet presAssocID="{E3843749-358F-467D-BD49-A79234AD42E0}" presName="childTx" presStyleLbl="bgAccFollowNode1" presStyleIdx="6" presStyleCnt="10">
        <dgm:presLayoutVars>
          <dgm:bulletEnabled val="1"/>
        </dgm:presLayoutVars>
      </dgm:prSet>
      <dgm:spPr/>
    </dgm:pt>
    <dgm:pt modelId="{A050BE9C-A73A-483D-9083-2676CFB9C3D7}" type="pres">
      <dgm:prSet presAssocID="{C4554EF0-50C6-4ADC-B918-18995D93A09A}" presName="comp" presStyleCnt="0"/>
      <dgm:spPr/>
    </dgm:pt>
    <dgm:pt modelId="{56E88391-D1D1-4508-BA57-77ADD0001654}" type="pres">
      <dgm:prSet presAssocID="{C4554EF0-50C6-4ADC-B918-18995D93A09A}" presName="child" presStyleLbl="bgAccFollowNode1" presStyleIdx="7" presStyleCnt="10" custScaleX="132510"/>
      <dgm:spPr/>
    </dgm:pt>
    <dgm:pt modelId="{EE12014A-CB1F-4998-AA58-DD62CE82A2BA}" type="pres">
      <dgm:prSet presAssocID="{C4554EF0-50C6-4ADC-B918-18995D93A09A}" presName="childTx" presStyleLbl="bgAccFollowNode1" presStyleIdx="7" presStyleCnt="10">
        <dgm:presLayoutVars>
          <dgm:bulletEnabled val="1"/>
        </dgm:presLayoutVars>
      </dgm:prSet>
      <dgm:spPr/>
    </dgm:pt>
    <dgm:pt modelId="{BEA00A27-D99E-4F3F-9349-96E0460522FA}" type="pres">
      <dgm:prSet presAssocID="{2FEC5C88-7CFE-4F62-B1A1-31141D0C824E}" presName="comp" presStyleCnt="0"/>
      <dgm:spPr/>
    </dgm:pt>
    <dgm:pt modelId="{CF384B5E-F1C3-42BA-9666-91FB296A77D8}" type="pres">
      <dgm:prSet presAssocID="{2FEC5C88-7CFE-4F62-B1A1-31141D0C824E}" presName="child" presStyleLbl="bgAccFollowNode1" presStyleIdx="8" presStyleCnt="10" custScaleX="130431"/>
      <dgm:spPr/>
    </dgm:pt>
    <dgm:pt modelId="{10DA26A7-20D9-4ABA-8431-515FA977636C}" type="pres">
      <dgm:prSet presAssocID="{2FEC5C88-7CFE-4F62-B1A1-31141D0C824E}" presName="childTx" presStyleLbl="bgAccFollowNode1" presStyleIdx="8" presStyleCnt="10">
        <dgm:presLayoutVars>
          <dgm:bulletEnabled val="1"/>
        </dgm:presLayoutVars>
      </dgm:prSet>
      <dgm:spPr/>
    </dgm:pt>
    <dgm:pt modelId="{9B138BCC-A6CA-47EA-8DBA-3F40EC309E7B}" type="pres">
      <dgm:prSet presAssocID="{B163FB62-590E-4EC1-A972-B5868467B662}" presName="comp" presStyleCnt="0"/>
      <dgm:spPr/>
    </dgm:pt>
    <dgm:pt modelId="{B5393A90-D937-43F8-9B5A-663F1AAA0F4C}" type="pres">
      <dgm:prSet presAssocID="{B163FB62-590E-4EC1-A972-B5868467B662}" presName="child" presStyleLbl="bgAccFollowNode1" presStyleIdx="9" presStyleCnt="10" custScaleX="130431"/>
      <dgm:spPr/>
    </dgm:pt>
    <dgm:pt modelId="{54D10B82-5791-4221-9CAA-BCDE45C19CB5}" type="pres">
      <dgm:prSet presAssocID="{B163FB62-590E-4EC1-A972-B5868467B662}" presName="childTx" presStyleLbl="bgAccFollowNode1" presStyleIdx="9" presStyleCnt="10">
        <dgm:presLayoutVars>
          <dgm:bulletEnabled val="1"/>
        </dgm:presLayoutVars>
      </dgm:prSet>
      <dgm:spPr/>
    </dgm:pt>
    <dgm:pt modelId="{F2FA2755-CB70-46D8-9EB9-C7F9515AAA28}" type="pres">
      <dgm:prSet presAssocID="{C7EB1BC5-76BC-4623-A625-00ABD8595BAE}" presName="negSpace" presStyleCnt="0"/>
      <dgm:spPr/>
    </dgm:pt>
    <dgm:pt modelId="{8B6DA188-27B3-4CE9-8358-BEA506CA15B1}" type="pres">
      <dgm:prSet presAssocID="{C7EB1BC5-76BC-4623-A625-00ABD8595BAE}" presName="circle" presStyleLbl="node1" presStyleIdx="1" presStyleCnt="2" custLinFactNeighborX="-43218" custLinFactNeighborY="-11793"/>
      <dgm:spPr/>
    </dgm:pt>
  </dgm:ptLst>
  <dgm:cxnLst>
    <dgm:cxn modelId="{98303B05-24CB-4BC5-84D9-10FA2BFA9147}" srcId="{C7EB1BC5-76BC-4623-A625-00ABD8595BAE}" destId="{2FEC5C88-7CFE-4F62-B1A1-31141D0C824E}" srcOrd="3" destOrd="0" parTransId="{90901B69-F41B-49D8-94BA-0C70AF5189FF}" sibTransId="{38522292-072E-4A29-A49C-F948126D3628}"/>
    <dgm:cxn modelId="{D99B730D-0B54-43C5-AEF5-A800AA31FCE7}" type="presOf" srcId="{BC5B68EC-60EF-4D24-9F22-FFF383FABA85}" destId="{8781A02C-8B6E-4392-815C-F3B050EAAA73}" srcOrd="0" destOrd="0" presId="urn:microsoft.com/office/officeart/2005/8/layout/hList9"/>
    <dgm:cxn modelId="{99ABB517-E16D-49A7-BABA-C41B4CCF2396}" type="presOf" srcId="{E86C0525-E49E-4616-85BD-015B6CC84941}" destId="{851955FA-74AC-42FF-BA62-E2F35849F51A}" srcOrd="0" destOrd="0" presId="urn:microsoft.com/office/officeart/2005/8/layout/hList9"/>
    <dgm:cxn modelId="{92B48525-4ADC-4AEF-B4DD-3BC0AEB88C1A}" type="presOf" srcId="{E86C0525-E49E-4616-85BD-015B6CC84941}" destId="{A1E9BBE4-7B91-4B57-8823-17A20475F7C6}" srcOrd="1" destOrd="0" presId="urn:microsoft.com/office/officeart/2005/8/layout/hList9"/>
    <dgm:cxn modelId="{6B94EE31-3CAC-4540-8707-674561123FAA}" type="presOf" srcId="{BC5B68EC-60EF-4D24-9F22-FFF383FABA85}" destId="{776473C7-8AA8-4F9F-939F-9F65307C6579}" srcOrd="1" destOrd="0" presId="urn:microsoft.com/office/officeart/2005/8/layout/hList9"/>
    <dgm:cxn modelId="{6B59C739-510A-4AD5-B7D3-3834F277DEFD}" srcId="{C7EB1BC5-76BC-4623-A625-00ABD8595BAE}" destId="{C9214A14-41CE-4335-ADE3-61BC4F70F4DA}" srcOrd="0" destOrd="0" parTransId="{336C7023-A7AE-4E48-A763-65706E8E0FCF}" sibTransId="{C790F2E6-A20B-4BCC-ADE1-6D1B4D717D51}"/>
    <dgm:cxn modelId="{A6F12941-5392-4E8E-961D-C97362255213}" type="presOf" srcId="{C4554EF0-50C6-4ADC-B918-18995D93A09A}" destId="{56E88391-D1D1-4508-BA57-77ADD0001654}" srcOrd="0" destOrd="0" presId="urn:microsoft.com/office/officeart/2005/8/layout/hList9"/>
    <dgm:cxn modelId="{7179E841-FF8D-49BA-AA70-55184D7B405B}" type="presOf" srcId="{C7EB1BC5-76BC-4623-A625-00ABD8595BAE}" destId="{8B6DA188-27B3-4CE9-8358-BEA506CA15B1}" srcOrd="0" destOrd="0" presId="urn:microsoft.com/office/officeart/2005/8/layout/hList9"/>
    <dgm:cxn modelId="{45745744-048D-40F1-AD58-2E3B56A58F06}" srcId="{C7EB1BC5-76BC-4623-A625-00ABD8595BAE}" destId="{C4554EF0-50C6-4ADC-B918-18995D93A09A}" srcOrd="2" destOrd="0" parTransId="{A1721BA9-EF1F-40A1-94A1-495C24932D96}" sibTransId="{854EAA0A-8E03-4B90-84C4-7D0C9D8A27DF}"/>
    <dgm:cxn modelId="{A7BA1B48-9FC5-459D-A16E-0AE79A58A558}" type="presOf" srcId="{2FEC5C88-7CFE-4F62-B1A1-31141D0C824E}" destId="{CF384B5E-F1C3-42BA-9666-91FB296A77D8}" srcOrd="0" destOrd="0" presId="urn:microsoft.com/office/officeart/2005/8/layout/hList9"/>
    <dgm:cxn modelId="{6C89F04A-4A47-4493-9E6E-DEBCCC194988}" type="presOf" srcId="{2FEC5C88-7CFE-4F62-B1A1-31141D0C824E}" destId="{10DA26A7-20D9-4ABA-8431-515FA977636C}" srcOrd="1" destOrd="0" presId="urn:microsoft.com/office/officeart/2005/8/layout/hList9"/>
    <dgm:cxn modelId="{7E003B6F-788C-4227-AA4A-9004F3A382A3}" type="presOf" srcId="{54FA874E-5A6C-44C1-8110-70F615601FD0}" destId="{E131CA55-ADFF-42BD-8047-28B05744846D}" srcOrd="1" destOrd="0" presId="urn:microsoft.com/office/officeart/2005/8/layout/hList9"/>
    <dgm:cxn modelId="{31E04678-C409-4C39-86B7-E006EF4B25C3}" type="presOf" srcId="{54FA874E-5A6C-44C1-8110-70F615601FD0}" destId="{13293167-2C35-4759-9B9F-2937E2C688E8}" srcOrd="0" destOrd="0" presId="urn:microsoft.com/office/officeart/2005/8/layout/hList9"/>
    <dgm:cxn modelId="{C2C5F679-3025-47BC-90A7-0093CE0A2624}" type="presOf" srcId="{04187CCB-C073-4923-BA73-2E5D124F49DB}" destId="{BE87F2B2-55A1-435B-842B-25C79E4F2591}" srcOrd="1" destOrd="0" presId="urn:microsoft.com/office/officeart/2005/8/layout/hList9"/>
    <dgm:cxn modelId="{A913A17C-8E0D-42DF-880D-8A7B28CD6B12}" type="presOf" srcId="{77CBD912-378A-4A62-88E6-5CD897565F13}" destId="{6C90C089-8ACA-4376-A5B1-274577C908B4}" srcOrd="0" destOrd="0" presId="urn:microsoft.com/office/officeart/2005/8/layout/hList9"/>
    <dgm:cxn modelId="{B090198B-0A54-4579-A441-2F6ED1316E68}" type="presOf" srcId="{C9214A14-41CE-4335-ADE3-61BC4F70F4DA}" destId="{10CFB8C5-0B34-4A72-AD31-6D1ED7D9431C}" srcOrd="1" destOrd="0" presId="urn:microsoft.com/office/officeart/2005/8/layout/hList9"/>
    <dgm:cxn modelId="{A991288C-BD17-4F27-B43F-19429120D5BB}" srcId="{C7EB1BC5-76BC-4623-A625-00ABD8595BAE}" destId="{B163FB62-590E-4EC1-A972-B5868467B662}" srcOrd="4" destOrd="0" parTransId="{F1193E78-CD61-49E2-A538-5DD637AAC4E9}" sibTransId="{824C26FA-C602-4B76-B1F0-34A0338F0FDB}"/>
    <dgm:cxn modelId="{EA08838C-48EB-4E59-9478-6F1346ACF364}" srcId="{C7EB1BC5-76BC-4623-A625-00ABD8595BAE}" destId="{E3843749-358F-467D-BD49-A79234AD42E0}" srcOrd="1" destOrd="0" parTransId="{8FEFF2C1-E8CA-4C27-ACEB-E1D811D7E804}" sibTransId="{4C17B44C-7929-4E88-A724-1F9F94A0CAA1}"/>
    <dgm:cxn modelId="{FEC9FF8F-E242-4F7E-9278-868599E8C904}" type="presOf" srcId="{E3843749-358F-467D-BD49-A79234AD42E0}" destId="{C112B89B-9F7D-47AC-9A44-B31E547A499D}" srcOrd="0" destOrd="0" presId="urn:microsoft.com/office/officeart/2005/8/layout/hList9"/>
    <dgm:cxn modelId="{2297D997-4619-46F4-BF68-CA044F0C8C13}" srcId="{68E9935F-D07B-47B4-8895-78F3D9A6038D}" destId="{04187CCB-C073-4923-BA73-2E5D124F49DB}" srcOrd="0" destOrd="0" parTransId="{6FB640B9-18C9-4888-850E-E0AE67800B9F}" sibTransId="{14606AB4-C8B8-4199-A842-DB032C6DA919}"/>
    <dgm:cxn modelId="{15C62A99-AED6-4732-AEBB-2D93E9BD4174}" srcId="{68E9935F-D07B-47B4-8895-78F3D9A6038D}" destId="{BC5B68EC-60EF-4D24-9F22-FFF383FABA85}" srcOrd="1" destOrd="0" parTransId="{8A89A8D7-A763-4721-BBA8-9D809659BB16}" sibTransId="{9EB10A3D-2B5E-44AD-AC31-FEE3F82D5C63}"/>
    <dgm:cxn modelId="{C9A72BA8-0315-4BCF-9855-C0033D89BC9E}" type="presOf" srcId="{4022B4C6-A53D-40BE-9C2D-113C394A8597}" destId="{707B08FB-8B32-410E-9C5E-DD838C4641F1}" srcOrd="0" destOrd="0" presId="urn:microsoft.com/office/officeart/2005/8/layout/hList9"/>
    <dgm:cxn modelId="{8F7CA4AB-ABC9-4096-85AB-625BA33A37DC}" type="presOf" srcId="{68E9935F-D07B-47B4-8895-78F3D9A6038D}" destId="{C990A137-EEAF-4F51-9835-5F7C91A3C7BD}" srcOrd="0" destOrd="0" presId="urn:microsoft.com/office/officeart/2005/8/layout/hList9"/>
    <dgm:cxn modelId="{021F9AAD-D00C-470F-AF90-EBDECCC36E6F}" srcId="{68E9935F-D07B-47B4-8895-78F3D9A6038D}" destId="{54FA874E-5A6C-44C1-8110-70F615601FD0}" srcOrd="3" destOrd="0" parTransId="{65E2FF6E-39B8-4E32-A02D-DF7FF273A686}" sibTransId="{84884D06-CA71-498A-89F0-DC53A44DB622}"/>
    <dgm:cxn modelId="{55EE36BD-5470-4BC0-ACA4-464986DD8904}" type="presOf" srcId="{C4554EF0-50C6-4ADC-B918-18995D93A09A}" destId="{EE12014A-CB1F-4998-AA58-DD62CE82A2BA}" srcOrd="1" destOrd="0" presId="urn:microsoft.com/office/officeart/2005/8/layout/hList9"/>
    <dgm:cxn modelId="{9E93F0BD-B22D-464E-B362-FFE9BE7D1A66}" srcId="{77CBD912-378A-4A62-88E6-5CD897565F13}" destId="{68E9935F-D07B-47B4-8895-78F3D9A6038D}" srcOrd="0" destOrd="0" parTransId="{006C55B6-FCCC-4EBD-BDD2-E930A6A8BB22}" sibTransId="{9C294E1C-5C09-4023-BD0D-714A8BA6638E}"/>
    <dgm:cxn modelId="{7ED8D3C9-606E-40C4-8140-37F41B2B1F43}" srcId="{68E9935F-D07B-47B4-8895-78F3D9A6038D}" destId="{4022B4C6-A53D-40BE-9C2D-113C394A8597}" srcOrd="2" destOrd="0" parTransId="{4E026C2D-8807-4C6F-9B89-187C0774AD14}" sibTransId="{1C1C3B0C-3FB9-4CD9-9D0D-EDBDE48D9C5F}"/>
    <dgm:cxn modelId="{0FEE8FCD-F336-4561-A10B-B9992789FA9E}" type="presOf" srcId="{B163FB62-590E-4EC1-A972-B5868467B662}" destId="{B5393A90-D937-43F8-9B5A-663F1AAA0F4C}" srcOrd="0" destOrd="0" presId="urn:microsoft.com/office/officeart/2005/8/layout/hList9"/>
    <dgm:cxn modelId="{C7DC09E1-FF2B-47D1-A9C8-B351CCEB6307}" type="presOf" srcId="{C9214A14-41CE-4335-ADE3-61BC4F70F4DA}" destId="{AE8513C5-34CA-4523-AD67-AA584F090935}" srcOrd="0" destOrd="0" presId="urn:microsoft.com/office/officeart/2005/8/layout/hList9"/>
    <dgm:cxn modelId="{88E7B8E2-141F-4B0C-9658-A8A3722D121A}" type="presOf" srcId="{E3843749-358F-467D-BD49-A79234AD42E0}" destId="{5761745A-13E6-449B-B2F8-90CFCBD4D449}" srcOrd="1" destOrd="0" presId="urn:microsoft.com/office/officeart/2005/8/layout/hList9"/>
    <dgm:cxn modelId="{9C0E40E7-5705-44D0-888C-87347263C21A}" type="presOf" srcId="{4022B4C6-A53D-40BE-9C2D-113C394A8597}" destId="{FA59AFFF-DCAA-419D-8122-041E5F58A99B}" srcOrd="1" destOrd="0" presId="urn:microsoft.com/office/officeart/2005/8/layout/hList9"/>
    <dgm:cxn modelId="{E2EA2AE8-7398-4F8F-B61C-D67ABABBC9EF}" srcId="{68E9935F-D07B-47B4-8895-78F3D9A6038D}" destId="{E86C0525-E49E-4616-85BD-015B6CC84941}" srcOrd="4" destOrd="0" parTransId="{31D801A3-96A5-4D78-AB4F-10B4F99998E4}" sibTransId="{ACF9B71A-A6D9-4A19-B7C4-E23BA9042DF7}"/>
    <dgm:cxn modelId="{5E38BFEA-35E5-4808-B707-41802A73726F}" type="presOf" srcId="{04187CCB-C073-4923-BA73-2E5D124F49DB}" destId="{F892F135-888B-4F71-9E87-919C92BACEFC}" srcOrd="0" destOrd="0" presId="urn:microsoft.com/office/officeart/2005/8/layout/hList9"/>
    <dgm:cxn modelId="{26978DEB-A688-4A5A-BD4F-F73DD759A044}" srcId="{77CBD912-378A-4A62-88E6-5CD897565F13}" destId="{C7EB1BC5-76BC-4623-A625-00ABD8595BAE}" srcOrd="1" destOrd="0" parTransId="{37DAF1F3-1DE0-444A-BC43-B4D47BD7BF4C}" sibTransId="{FB157564-EBDE-450C-BC3F-ACD2485824F3}"/>
    <dgm:cxn modelId="{7BD66AF3-5211-4DFD-9814-796C03805847}" type="presOf" srcId="{B163FB62-590E-4EC1-A972-B5868467B662}" destId="{54D10B82-5791-4221-9CAA-BCDE45C19CB5}" srcOrd="1" destOrd="0" presId="urn:microsoft.com/office/officeart/2005/8/layout/hList9"/>
    <dgm:cxn modelId="{B1ADCF7E-B1AA-4517-83F7-23DD8C924BF8}" type="presParOf" srcId="{6C90C089-8ACA-4376-A5B1-274577C908B4}" destId="{1ED92E8A-4D03-451D-AAB3-BA749122C4D5}" srcOrd="0" destOrd="0" presId="urn:microsoft.com/office/officeart/2005/8/layout/hList9"/>
    <dgm:cxn modelId="{9C3739C5-6682-4396-BD66-A99C9CB9F5AC}" type="presParOf" srcId="{6C90C089-8ACA-4376-A5B1-274577C908B4}" destId="{ADDC29E6-BE53-44F8-B732-BEAFCA4CBD2C}" srcOrd="1" destOrd="0" presId="urn:microsoft.com/office/officeart/2005/8/layout/hList9"/>
    <dgm:cxn modelId="{07C192EB-93EA-4DEC-93D5-DC4EE02CB900}" type="presParOf" srcId="{ADDC29E6-BE53-44F8-B732-BEAFCA4CBD2C}" destId="{AAD75E5C-805E-472D-9D5F-240701CD1FC8}" srcOrd="0" destOrd="0" presId="urn:microsoft.com/office/officeart/2005/8/layout/hList9"/>
    <dgm:cxn modelId="{8EDED9E8-024D-4190-BB45-BF1089B30144}" type="presParOf" srcId="{ADDC29E6-BE53-44F8-B732-BEAFCA4CBD2C}" destId="{4F59287B-DF56-4B1A-936E-F4F5C8C8E327}" srcOrd="1" destOrd="0" presId="urn:microsoft.com/office/officeart/2005/8/layout/hList9"/>
    <dgm:cxn modelId="{474FE477-090D-4B29-B4B7-E06D027273F3}" type="presParOf" srcId="{4F59287B-DF56-4B1A-936E-F4F5C8C8E327}" destId="{F892F135-888B-4F71-9E87-919C92BACEFC}" srcOrd="0" destOrd="0" presId="urn:microsoft.com/office/officeart/2005/8/layout/hList9"/>
    <dgm:cxn modelId="{D8DCF359-0CF3-4CF2-9D13-DDCF8B567687}" type="presParOf" srcId="{4F59287B-DF56-4B1A-936E-F4F5C8C8E327}" destId="{BE87F2B2-55A1-435B-842B-25C79E4F2591}" srcOrd="1" destOrd="0" presId="urn:microsoft.com/office/officeart/2005/8/layout/hList9"/>
    <dgm:cxn modelId="{F686BBE1-3154-4946-90B7-F2036C72FEAA}" type="presParOf" srcId="{ADDC29E6-BE53-44F8-B732-BEAFCA4CBD2C}" destId="{C35D0E57-82C5-4124-AED4-81DAD5F4430C}" srcOrd="2" destOrd="0" presId="urn:microsoft.com/office/officeart/2005/8/layout/hList9"/>
    <dgm:cxn modelId="{36E1740E-5C27-48AD-AEDC-C946BE5AD369}" type="presParOf" srcId="{C35D0E57-82C5-4124-AED4-81DAD5F4430C}" destId="{8781A02C-8B6E-4392-815C-F3B050EAAA73}" srcOrd="0" destOrd="0" presId="urn:microsoft.com/office/officeart/2005/8/layout/hList9"/>
    <dgm:cxn modelId="{61EFF39B-32D0-429F-89A8-20432CA6469B}" type="presParOf" srcId="{C35D0E57-82C5-4124-AED4-81DAD5F4430C}" destId="{776473C7-8AA8-4F9F-939F-9F65307C6579}" srcOrd="1" destOrd="0" presId="urn:microsoft.com/office/officeart/2005/8/layout/hList9"/>
    <dgm:cxn modelId="{2379D890-F01E-465F-9E7A-26FB3F5D6A26}" type="presParOf" srcId="{ADDC29E6-BE53-44F8-B732-BEAFCA4CBD2C}" destId="{5DF4DE71-BE3D-4AA3-ACAA-B9E88F6DDF1B}" srcOrd="3" destOrd="0" presId="urn:microsoft.com/office/officeart/2005/8/layout/hList9"/>
    <dgm:cxn modelId="{90B52879-9BF0-4D23-99C9-55FA9D6D350E}" type="presParOf" srcId="{5DF4DE71-BE3D-4AA3-ACAA-B9E88F6DDF1B}" destId="{707B08FB-8B32-410E-9C5E-DD838C4641F1}" srcOrd="0" destOrd="0" presId="urn:microsoft.com/office/officeart/2005/8/layout/hList9"/>
    <dgm:cxn modelId="{684A8664-1879-4379-B816-3FB109ED5B03}" type="presParOf" srcId="{5DF4DE71-BE3D-4AA3-ACAA-B9E88F6DDF1B}" destId="{FA59AFFF-DCAA-419D-8122-041E5F58A99B}" srcOrd="1" destOrd="0" presId="urn:microsoft.com/office/officeart/2005/8/layout/hList9"/>
    <dgm:cxn modelId="{4F86ED86-3E11-4AFF-BB44-B7AFE87B44BE}" type="presParOf" srcId="{ADDC29E6-BE53-44F8-B732-BEAFCA4CBD2C}" destId="{0EF0B747-678A-4DE5-917A-01A14C836F3E}" srcOrd="4" destOrd="0" presId="urn:microsoft.com/office/officeart/2005/8/layout/hList9"/>
    <dgm:cxn modelId="{6F9B4E0F-5C21-4218-8BE6-DC0818ABD836}" type="presParOf" srcId="{0EF0B747-678A-4DE5-917A-01A14C836F3E}" destId="{13293167-2C35-4759-9B9F-2937E2C688E8}" srcOrd="0" destOrd="0" presId="urn:microsoft.com/office/officeart/2005/8/layout/hList9"/>
    <dgm:cxn modelId="{EAC6591B-9670-403F-9F4A-014A53B004DA}" type="presParOf" srcId="{0EF0B747-678A-4DE5-917A-01A14C836F3E}" destId="{E131CA55-ADFF-42BD-8047-28B05744846D}" srcOrd="1" destOrd="0" presId="urn:microsoft.com/office/officeart/2005/8/layout/hList9"/>
    <dgm:cxn modelId="{7FE08E61-038D-4D98-AA88-861E06AB6532}" type="presParOf" srcId="{ADDC29E6-BE53-44F8-B732-BEAFCA4CBD2C}" destId="{249940AC-BFEA-4537-A476-546DA82A9A3F}" srcOrd="5" destOrd="0" presId="urn:microsoft.com/office/officeart/2005/8/layout/hList9"/>
    <dgm:cxn modelId="{BECE0060-648F-46E3-AA19-5E4561B79603}" type="presParOf" srcId="{249940AC-BFEA-4537-A476-546DA82A9A3F}" destId="{851955FA-74AC-42FF-BA62-E2F35849F51A}" srcOrd="0" destOrd="0" presId="urn:microsoft.com/office/officeart/2005/8/layout/hList9"/>
    <dgm:cxn modelId="{9CF0B088-371C-4E12-BC14-BE7F683494F2}" type="presParOf" srcId="{249940AC-BFEA-4537-A476-546DA82A9A3F}" destId="{A1E9BBE4-7B91-4B57-8823-17A20475F7C6}" srcOrd="1" destOrd="0" presId="urn:microsoft.com/office/officeart/2005/8/layout/hList9"/>
    <dgm:cxn modelId="{ACB3B121-7A12-48D3-B599-B52D62262E9C}" type="presParOf" srcId="{6C90C089-8ACA-4376-A5B1-274577C908B4}" destId="{3E9A8858-46F1-45F5-9DFC-318DB500D937}" srcOrd="2" destOrd="0" presId="urn:microsoft.com/office/officeart/2005/8/layout/hList9"/>
    <dgm:cxn modelId="{68B62BAD-ED3D-4176-8347-E5E125F13C75}" type="presParOf" srcId="{6C90C089-8ACA-4376-A5B1-274577C908B4}" destId="{C990A137-EEAF-4F51-9835-5F7C91A3C7BD}" srcOrd="3" destOrd="0" presId="urn:microsoft.com/office/officeart/2005/8/layout/hList9"/>
    <dgm:cxn modelId="{7829BF87-7108-428B-8CB1-713A80DDE3AB}" type="presParOf" srcId="{6C90C089-8ACA-4376-A5B1-274577C908B4}" destId="{BE4190F9-134D-4F4B-BE56-5C7C50BEF424}" srcOrd="4" destOrd="0" presId="urn:microsoft.com/office/officeart/2005/8/layout/hList9"/>
    <dgm:cxn modelId="{179E8DCD-AA1F-4A0C-9485-B02603CA3CA6}" type="presParOf" srcId="{6C90C089-8ACA-4376-A5B1-274577C908B4}" destId="{BFED97B4-45B8-498F-AB56-A9DDB9DBA6B5}" srcOrd="5" destOrd="0" presId="urn:microsoft.com/office/officeart/2005/8/layout/hList9"/>
    <dgm:cxn modelId="{C45A0676-89BF-484C-9E79-CE886759E5A4}" type="presParOf" srcId="{6C90C089-8ACA-4376-A5B1-274577C908B4}" destId="{5E2D7BB9-52FD-4ED9-BF1A-117E0DE33256}" srcOrd="6" destOrd="0" presId="urn:microsoft.com/office/officeart/2005/8/layout/hList9"/>
    <dgm:cxn modelId="{1BDB49E7-D4DC-499E-90EF-6242D694252D}" type="presParOf" srcId="{5E2D7BB9-52FD-4ED9-BF1A-117E0DE33256}" destId="{E3AAB59D-947A-411C-8448-216B919211A1}" srcOrd="0" destOrd="0" presId="urn:microsoft.com/office/officeart/2005/8/layout/hList9"/>
    <dgm:cxn modelId="{243126BB-DD0C-4B33-AF31-321D994D6846}" type="presParOf" srcId="{5E2D7BB9-52FD-4ED9-BF1A-117E0DE33256}" destId="{D70E5E56-0CE5-413C-AA54-190A8C646284}" srcOrd="1" destOrd="0" presId="urn:microsoft.com/office/officeart/2005/8/layout/hList9"/>
    <dgm:cxn modelId="{90825B54-7565-4A96-81CC-73EADC2DD5C7}" type="presParOf" srcId="{D70E5E56-0CE5-413C-AA54-190A8C646284}" destId="{AE8513C5-34CA-4523-AD67-AA584F090935}" srcOrd="0" destOrd="0" presId="urn:microsoft.com/office/officeart/2005/8/layout/hList9"/>
    <dgm:cxn modelId="{899178F2-F1E0-4EA9-9879-5AFA8CAB874C}" type="presParOf" srcId="{D70E5E56-0CE5-413C-AA54-190A8C646284}" destId="{10CFB8C5-0B34-4A72-AD31-6D1ED7D9431C}" srcOrd="1" destOrd="0" presId="urn:microsoft.com/office/officeart/2005/8/layout/hList9"/>
    <dgm:cxn modelId="{5F0A2390-6020-4571-8C27-516D2E77E00E}" type="presParOf" srcId="{5E2D7BB9-52FD-4ED9-BF1A-117E0DE33256}" destId="{BD661438-EEF3-4268-8AE7-321B1144BC32}" srcOrd="2" destOrd="0" presId="urn:microsoft.com/office/officeart/2005/8/layout/hList9"/>
    <dgm:cxn modelId="{FF49CBF5-779B-427F-AFAF-AAED76F6C3A9}" type="presParOf" srcId="{BD661438-EEF3-4268-8AE7-321B1144BC32}" destId="{C112B89B-9F7D-47AC-9A44-B31E547A499D}" srcOrd="0" destOrd="0" presId="urn:microsoft.com/office/officeart/2005/8/layout/hList9"/>
    <dgm:cxn modelId="{E22D1839-5FB1-43E3-9C53-69CFA6317A4E}" type="presParOf" srcId="{BD661438-EEF3-4268-8AE7-321B1144BC32}" destId="{5761745A-13E6-449B-B2F8-90CFCBD4D449}" srcOrd="1" destOrd="0" presId="urn:microsoft.com/office/officeart/2005/8/layout/hList9"/>
    <dgm:cxn modelId="{C2611B58-5224-420A-8953-3553A84CD3C7}" type="presParOf" srcId="{5E2D7BB9-52FD-4ED9-BF1A-117E0DE33256}" destId="{A050BE9C-A73A-483D-9083-2676CFB9C3D7}" srcOrd="3" destOrd="0" presId="urn:microsoft.com/office/officeart/2005/8/layout/hList9"/>
    <dgm:cxn modelId="{D0E569F4-EA62-4929-8EB7-98628C8C4729}" type="presParOf" srcId="{A050BE9C-A73A-483D-9083-2676CFB9C3D7}" destId="{56E88391-D1D1-4508-BA57-77ADD0001654}" srcOrd="0" destOrd="0" presId="urn:microsoft.com/office/officeart/2005/8/layout/hList9"/>
    <dgm:cxn modelId="{39CAA7B8-CB88-4BD6-BF66-7A8214F72FB0}" type="presParOf" srcId="{A050BE9C-A73A-483D-9083-2676CFB9C3D7}" destId="{EE12014A-CB1F-4998-AA58-DD62CE82A2BA}" srcOrd="1" destOrd="0" presId="urn:microsoft.com/office/officeart/2005/8/layout/hList9"/>
    <dgm:cxn modelId="{98C52AB2-AB10-4A1C-9DEC-9CE5809D3937}" type="presParOf" srcId="{5E2D7BB9-52FD-4ED9-BF1A-117E0DE33256}" destId="{BEA00A27-D99E-4F3F-9349-96E0460522FA}" srcOrd="4" destOrd="0" presId="urn:microsoft.com/office/officeart/2005/8/layout/hList9"/>
    <dgm:cxn modelId="{2C40543D-7922-4B00-8F4D-CB7D71DDF24E}" type="presParOf" srcId="{BEA00A27-D99E-4F3F-9349-96E0460522FA}" destId="{CF384B5E-F1C3-42BA-9666-91FB296A77D8}" srcOrd="0" destOrd="0" presId="urn:microsoft.com/office/officeart/2005/8/layout/hList9"/>
    <dgm:cxn modelId="{A455A5AC-79E4-4970-AC96-5B60F5058753}" type="presParOf" srcId="{BEA00A27-D99E-4F3F-9349-96E0460522FA}" destId="{10DA26A7-20D9-4ABA-8431-515FA977636C}" srcOrd="1" destOrd="0" presId="urn:microsoft.com/office/officeart/2005/8/layout/hList9"/>
    <dgm:cxn modelId="{D36EA825-E04C-446D-A5A8-5A6027726E4B}" type="presParOf" srcId="{5E2D7BB9-52FD-4ED9-BF1A-117E0DE33256}" destId="{9B138BCC-A6CA-47EA-8DBA-3F40EC309E7B}" srcOrd="5" destOrd="0" presId="urn:microsoft.com/office/officeart/2005/8/layout/hList9"/>
    <dgm:cxn modelId="{5CB9AE43-3C47-46C5-ACD0-2499B5686701}" type="presParOf" srcId="{9B138BCC-A6CA-47EA-8DBA-3F40EC309E7B}" destId="{B5393A90-D937-43F8-9B5A-663F1AAA0F4C}" srcOrd="0" destOrd="0" presId="urn:microsoft.com/office/officeart/2005/8/layout/hList9"/>
    <dgm:cxn modelId="{24A6A832-CD0D-4416-86C8-B896A4F02524}" type="presParOf" srcId="{9B138BCC-A6CA-47EA-8DBA-3F40EC309E7B}" destId="{54D10B82-5791-4221-9CAA-BCDE45C19CB5}" srcOrd="1" destOrd="0" presId="urn:microsoft.com/office/officeart/2005/8/layout/hList9"/>
    <dgm:cxn modelId="{DF1A582D-7953-4FFD-867D-4B621BE35F94}" type="presParOf" srcId="{6C90C089-8ACA-4376-A5B1-274577C908B4}" destId="{F2FA2755-CB70-46D8-9EB9-C7F9515AAA28}" srcOrd="7" destOrd="0" presId="urn:microsoft.com/office/officeart/2005/8/layout/hList9"/>
    <dgm:cxn modelId="{D469E50F-E74B-40C6-A54C-C139F64669C6}" type="presParOf" srcId="{6C90C089-8ACA-4376-A5B1-274577C908B4}" destId="{8B6DA188-27B3-4CE9-8358-BEA506CA15B1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2714D6-F697-4052-BAD5-CF1E879BE8D1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B1EA2-FB13-4364-9F88-96FCB8122824}">
      <dgm:prSet phldrT="[Text]" custT="1"/>
      <dgm:spPr/>
      <dgm:t>
        <a:bodyPr/>
        <a:lstStyle/>
        <a:p>
          <a:r>
            <a:rPr lang="en-US" altLang="en-US" sz="1600" b="1" dirty="0"/>
            <a:t>Soft skills: communication, leadership, collaboration and business insights</a:t>
          </a:r>
          <a:endParaRPr lang="en-US" sz="1600" b="1" dirty="0"/>
        </a:p>
      </dgm:t>
    </dgm:pt>
    <dgm:pt modelId="{62DEB44F-CA86-4D44-969F-048A12AA45C5}" type="parTrans" cxnId="{7C992A64-F883-46CE-BA33-8DC9020D959F}">
      <dgm:prSet/>
      <dgm:spPr/>
      <dgm:t>
        <a:bodyPr/>
        <a:lstStyle/>
        <a:p>
          <a:endParaRPr lang="en-US"/>
        </a:p>
      </dgm:t>
    </dgm:pt>
    <dgm:pt modelId="{E3978306-869C-4D03-BC6B-D226E361F257}" type="sibTrans" cxnId="{7C992A64-F883-46CE-BA33-8DC9020D959F}">
      <dgm:prSet/>
      <dgm:spPr/>
      <dgm:t>
        <a:bodyPr/>
        <a:lstStyle/>
        <a:p>
          <a:endParaRPr lang="en-US"/>
        </a:p>
      </dgm:t>
    </dgm:pt>
    <dgm:pt modelId="{68A5514A-DE6E-4D41-91CE-F808C5F43AC5}">
      <dgm:prSet phldrT="[Text]" custT="1"/>
      <dgm:spPr/>
      <dgm:t>
        <a:bodyPr/>
        <a:lstStyle/>
        <a:p>
          <a:r>
            <a:rPr lang="en-US" altLang="en-US" sz="1600" b="1" dirty="0"/>
            <a:t>Big data infrastructure and tool sets.</a:t>
          </a:r>
          <a:endParaRPr lang="en-US" sz="1600" b="1" dirty="0"/>
        </a:p>
      </dgm:t>
    </dgm:pt>
    <dgm:pt modelId="{2EEDBE05-7AB0-4E8A-BF1D-A6C742A1C2EE}" type="parTrans" cxnId="{BD66D77A-C5D7-45A8-AEBF-A1F44106C3C1}">
      <dgm:prSet/>
      <dgm:spPr/>
      <dgm:t>
        <a:bodyPr/>
        <a:lstStyle/>
        <a:p>
          <a:endParaRPr lang="en-US"/>
        </a:p>
      </dgm:t>
    </dgm:pt>
    <dgm:pt modelId="{7F879B21-AECF-4D22-8E84-9039AF109FCB}" type="sibTrans" cxnId="{BD66D77A-C5D7-45A8-AEBF-A1F44106C3C1}">
      <dgm:prSet/>
      <dgm:spPr/>
      <dgm:t>
        <a:bodyPr/>
        <a:lstStyle/>
        <a:p>
          <a:endParaRPr lang="en-US"/>
        </a:p>
      </dgm:t>
    </dgm:pt>
    <dgm:pt modelId="{06E111C4-2942-484A-8AC9-1D2C14DF35D2}">
      <dgm:prSet phldrT="[Text]" custT="1"/>
      <dgm:spPr/>
      <dgm:t>
        <a:bodyPr/>
        <a:lstStyle/>
        <a:p>
          <a:r>
            <a:rPr lang="en-US" altLang="en-US" sz="1800" b="1" dirty="0"/>
            <a:t>Strong modeling background</a:t>
          </a:r>
          <a:endParaRPr lang="en-US" sz="1800" b="1" dirty="0"/>
        </a:p>
      </dgm:t>
    </dgm:pt>
    <dgm:pt modelId="{A8B44E9B-AB84-4F2F-B05A-7C28DBF1C8AD}" type="parTrans" cxnId="{9CA6317F-DFF2-4FEA-BF1D-3E9791846E48}">
      <dgm:prSet/>
      <dgm:spPr/>
      <dgm:t>
        <a:bodyPr/>
        <a:lstStyle/>
        <a:p>
          <a:endParaRPr lang="en-US"/>
        </a:p>
      </dgm:t>
    </dgm:pt>
    <dgm:pt modelId="{52473879-B8D7-4C88-BAF8-C570A0FBB4B1}" type="sibTrans" cxnId="{9CA6317F-DFF2-4FEA-BF1D-3E9791846E48}">
      <dgm:prSet/>
      <dgm:spPr/>
      <dgm:t>
        <a:bodyPr/>
        <a:lstStyle/>
        <a:p>
          <a:endParaRPr lang="en-US"/>
        </a:p>
      </dgm:t>
    </dgm:pt>
    <dgm:pt modelId="{7FDD9DBD-4D3C-4824-A02F-0175C416976E}" type="pres">
      <dgm:prSet presAssocID="{BD2714D6-F697-4052-BAD5-CF1E879BE8D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D29ADD0-7BF2-451E-B040-5E7116CC467A}" type="pres">
      <dgm:prSet presAssocID="{475B1EA2-FB13-4364-9F88-96FCB8122824}" presName="gear1" presStyleLbl="node1" presStyleIdx="0" presStyleCnt="3">
        <dgm:presLayoutVars>
          <dgm:chMax val="1"/>
          <dgm:bulletEnabled val="1"/>
        </dgm:presLayoutVars>
      </dgm:prSet>
      <dgm:spPr/>
    </dgm:pt>
    <dgm:pt modelId="{3DAF49DF-48FB-4852-9F71-B54D82BD0000}" type="pres">
      <dgm:prSet presAssocID="{475B1EA2-FB13-4364-9F88-96FCB8122824}" presName="gear1srcNode" presStyleLbl="node1" presStyleIdx="0" presStyleCnt="3"/>
      <dgm:spPr/>
    </dgm:pt>
    <dgm:pt modelId="{78642A86-1A82-471C-82A4-B5520A98ACF7}" type="pres">
      <dgm:prSet presAssocID="{475B1EA2-FB13-4364-9F88-96FCB8122824}" presName="gear1dstNode" presStyleLbl="node1" presStyleIdx="0" presStyleCnt="3"/>
      <dgm:spPr/>
    </dgm:pt>
    <dgm:pt modelId="{B943BACA-7934-46E4-B64F-766D9233CC6D}" type="pres">
      <dgm:prSet presAssocID="{68A5514A-DE6E-4D41-91CE-F808C5F43AC5}" presName="gear2" presStyleLbl="node1" presStyleIdx="1" presStyleCnt="3" custScaleX="141251" custScaleY="137072">
        <dgm:presLayoutVars>
          <dgm:chMax val="1"/>
          <dgm:bulletEnabled val="1"/>
        </dgm:presLayoutVars>
      </dgm:prSet>
      <dgm:spPr/>
    </dgm:pt>
    <dgm:pt modelId="{467589B4-D789-405B-B610-A261F2123C2C}" type="pres">
      <dgm:prSet presAssocID="{68A5514A-DE6E-4D41-91CE-F808C5F43AC5}" presName="gear2srcNode" presStyleLbl="node1" presStyleIdx="1" presStyleCnt="3"/>
      <dgm:spPr/>
    </dgm:pt>
    <dgm:pt modelId="{97D3D152-370F-4F1B-B493-7C619EEC0457}" type="pres">
      <dgm:prSet presAssocID="{68A5514A-DE6E-4D41-91CE-F808C5F43AC5}" presName="gear2dstNode" presStyleLbl="node1" presStyleIdx="1" presStyleCnt="3"/>
      <dgm:spPr/>
    </dgm:pt>
    <dgm:pt modelId="{A39F9321-80D6-415A-97C6-BEC94C31050E}" type="pres">
      <dgm:prSet presAssocID="{06E111C4-2942-484A-8AC9-1D2C14DF35D2}" presName="gear3" presStyleLbl="node1" presStyleIdx="2" presStyleCnt="3" custScaleX="141708" custScaleY="139592" custLinFactNeighborX="10814" custLinFactNeighborY="-12213"/>
      <dgm:spPr/>
    </dgm:pt>
    <dgm:pt modelId="{A699A301-B2CE-445E-8135-9D1071634125}" type="pres">
      <dgm:prSet presAssocID="{06E111C4-2942-484A-8AC9-1D2C14DF35D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EB31A04-E1DA-4CFC-AAFF-51A7F90E5B37}" type="pres">
      <dgm:prSet presAssocID="{06E111C4-2942-484A-8AC9-1D2C14DF35D2}" presName="gear3srcNode" presStyleLbl="node1" presStyleIdx="2" presStyleCnt="3"/>
      <dgm:spPr/>
    </dgm:pt>
    <dgm:pt modelId="{C33628F5-B235-4D4B-85A3-6DB454710837}" type="pres">
      <dgm:prSet presAssocID="{06E111C4-2942-484A-8AC9-1D2C14DF35D2}" presName="gear3dstNode" presStyleLbl="node1" presStyleIdx="2" presStyleCnt="3"/>
      <dgm:spPr/>
    </dgm:pt>
    <dgm:pt modelId="{9BE2F991-28F9-466B-AEE4-DDB7BB31E6D4}" type="pres">
      <dgm:prSet presAssocID="{E3978306-869C-4D03-BC6B-D226E361F257}" presName="connector1" presStyleLbl="sibTrans2D1" presStyleIdx="0" presStyleCnt="3"/>
      <dgm:spPr/>
    </dgm:pt>
    <dgm:pt modelId="{3F3C38C3-481C-4643-A8B9-06B3168D1D1A}" type="pres">
      <dgm:prSet presAssocID="{7F879B21-AECF-4D22-8E84-9039AF109FCB}" presName="connector2" presStyleLbl="sibTrans2D1" presStyleIdx="1" presStyleCnt="3" custLinFactNeighborX="-14254" custLinFactNeighborY="-4537"/>
      <dgm:spPr/>
    </dgm:pt>
    <dgm:pt modelId="{2E70A7F8-3619-40BD-837B-A7C91ABFC910}" type="pres">
      <dgm:prSet presAssocID="{52473879-B8D7-4C88-BAF8-C570A0FBB4B1}" presName="connector3" presStyleLbl="sibTrans2D1" presStyleIdx="2" presStyleCnt="3" custLinFactNeighborX="-18314" custLinFactNeighborY="-7750"/>
      <dgm:spPr/>
    </dgm:pt>
  </dgm:ptLst>
  <dgm:cxnLst>
    <dgm:cxn modelId="{A149530D-4325-450F-89FA-6368528CE6C6}" type="presOf" srcId="{06E111C4-2942-484A-8AC9-1D2C14DF35D2}" destId="{2EB31A04-E1DA-4CFC-AAFF-51A7F90E5B37}" srcOrd="2" destOrd="0" presId="urn:microsoft.com/office/officeart/2005/8/layout/gear1"/>
    <dgm:cxn modelId="{BA029714-069F-4B18-9119-3390C7DD34B1}" type="presOf" srcId="{06E111C4-2942-484A-8AC9-1D2C14DF35D2}" destId="{C33628F5-B235-4D4B-85A3-6DB454710837}" srcOrd="3" destOrd="0" presId="urn:microsoft.com/office/officeart/2005/8/layout/gear1"/>
    <dgm:cxn modelId="{D351581C-7063-4D05-B77D-A29CAF23F346}" type="presOf" srcId="{68A5514A-DE6E-4D41-91CE-F808C5F43AC5}" destId="{97D3D152-370F-4F1B-B493-7C619EEC0457}" srcOrd="2" destOrd="0" presId="urn:microsoft.com/office/officeart/2005/8/layout/gear1"/>
    <dgm:cxn modelId="{49BC4839-CC0D-454D-BA11-DFEE5E34CDF7}" type="presOf" srcId="{68A5514A-DE6E-4D41-91CE-F808C5F43AC5}" destId="{467589B4-D789-405B-B610-A261F2123C2C}" srcOrd="1" destOrd="0" presId="urn:microsoft.com/office/officeart/2005/8/layout/gear1"/>
    <dgm:cxn modelId="{7C992A64-F883-46CE-BA33-8DC9020D959F}" srcId="{BD2714D6-F697-4052-BAD5-CF1E879BE8D1}" destId="{475B1EA2-FB13-4364-9F88-96FCB8122824}" srcOrd="0" destOrd="0" parTransId="{62DEB44F-CA86-4D44-969F-048A12AA45C5}" sibTransId="{E3978306-869C-4D03-BC6B-D226E361F257}"/>
    <dgm:cxn modelId="{F272B666-304C-443C-83B8-1862BAB13A1A}" type="presOf" srcId="{06E111C4-2942-484A-8AC9-1D2C14DF35D2}" destId="{A699A301-B2CE-445E-8135-9D1071634125}" srcOrd="1" destOrd="0" presId="urn:microsoft.com/office/officeart/2005/8/layout/gear1"/>
    <dgm:cxn modelId="{0AD90048-3B90-491E-ACA5-9B98B15ED069}" type="presOf" srcId="{475B1EA2-FB13-4364-9F88-96FCB8122824}" destId="{78642A86-1A82-471C-82A4-B5520A98ACF7}" srcOrd="2" destOrd="0" presId="urn:microsoft.com/office/officeart/2005/8/layout/gear1"/>
    <dgm:cxn modelId="{E8A5A26B-5D3B-47B0-8C8F-18A8FD4D850F}" type="presOf" srcId="{475B1EA2-FB13-4364-9F88-96FCB8122824}" destId="{7D29ADD0-7BF2-451E-B040-5E7116CC467A}" srcOrd="0" destOrd="0" presId="urn:microsoft.com/office/officeart/2005/8/layout/gear1"/>
    <dgm:cxn modelId="{BD66D77A-C5D7-45A8-AEBF-A1F44106C3C1}" srcId="{BD2714D6-F697-4052-BAD5-CF1E879BE8D1}" destId="{68A5514A-DE6E-4D41-91CE-F808C5F43AC5}" srcOrd="1" destOrd="0" parTransId="{2EEDBE05-7AB0-4E8A-BF1D-A6C742A1C2EE}" sibTransId="{7F879B21-AECF-4D22-8E84-9039AF109FCB}"/>
    <dgm:cxn modelId="{9CA6317F-DFF2-4FEA-BF1D-3E9791846E48}" srcId="{BD2714D6-F697-4052-BAD5-CF1E879BE8D1}" destId="{06E111C4-2942-484A-8AC9-1D2C14DF35D2}" srcOrd="2" destOrd="0" parTransId="{A8B44E9B-AB84-4F2F-B05A-7C28DBF1C8AD}" sibTransId="{52473879-B8D7-4C88-BAF8-C570A0FBB4B1}"/>
    <dgm:cxn modelId="{17DB5480-3271-4109-8E4C-B2E2EDC6C053}" type="presOf" srcId="{68A5514A-DE6E-4D41-91CE-F808C5F43AC5}" destId="{B943BACA-7934-46E4-B64F-766D9233CC6D}" srcOrd="0" destOrd="0" presId="urn:microsoft.com/office/officeart/2005/8/layout/gear1"/>
    <dgm:cxn modelId="{43B6DB8C-77AC-460C-B9DC-A4D0EB8048A1}" type="presOf" srcId="{06E111C4-2942-484A-8AC9-1D2C14DF35D2}" destId="{A39F9321-80D6-415A-97C6-BEC94C31050E}" srcOrd="0" destOrd="0" presId="urn:microsoft.com/office/officeart/2005/8/layout/gear1"/>
    <dgm:cxn modelId="{EF3CECC4-0EDA-4763-9142-4CC0D44C1860}" type="presOf" srcId="{475B1EA2-FB13-4364-9F88-96FCB8122824}" destId="{3DAF49DF-48FB-4852-9F71-B54D82BD0000}" srcOrd="1" destOrd="0" presId="urn:microsoft.com/office/officeart/2005/8/layout/gear1"/>
    <dgm:cxn modelId="{64FDF3C9-8748-42CE-B6E6-027334F913F7}" type="presOf" srcId="{E3978306-869C-4D03-BC6B-D226E361F257}" destId="{9BE2F991-28F9-466B-AEE4-DDB7BB31E6D4}" srcOrd="0" destOrd="0" presId="urn:microsoft.com/office/officeart/2005/8/layout/gear1"/>
    <dgm:cxn modelId="{F922C3E2-7745-4102-8A76-F59B7A622B65}" type="presOf" srcId="{52473879-B8D7-4C88-BAF8-C570A0FBB4B1}" destId="{2E70A7F8-3619-40BD-837B-A7C91ABFC910}" srcOrd="0" destOrd="0" presId="urn:microsoft.com/office/officeart/2005/8/layout/gear1"/>
    <dgm:cxn modelId="{1AB968E9-260A-4F98-A18C-F9215069820B}" type="presOf" srcId="{BD2714D6-F697-4052-BAD5-CF1E879BE8D1}" destId="{7FDD9DBD-4D3C-4824-A02F-0175C416976E}" srcOrd="0" destOrd="0" presId="urn:microsoft.com/office/officeart/2005/8/layout/gear1"/>
    <dgm:cxn modelId="{0978ADEA-E37F-40B3-9B5F-653D81397F8C}" type="presOf" srcId="{7F879B21-AECF-4D22-8E84-9039AF109FCB}" destId="{3F3C38C3-481C-4643-A8B9-06B3168D1D1A}" srcOrd="0" destOrd="0" presId="urn:microsoft.com/office/officeart/2005/8/layout/gear1"/>
    <dgm:cxn modelId="{36205DB4-9999-46C7-8934-33B7ED5E82C4}" type="presParOf" srcId="{7FDD9DBD-4D3C-4824-A02F-0175C416976E}" destId="{7D29ADD0-7BF2-451E-B040-5E7116CC467A}" srcOrd="0" destOrd="0" presId="urn:microsoft.com/office/officeart/2005/8/layout/gear1"/>
    <dgm:cxn modelId="{5DF6FFEE-618A-46CD-AA2C-6DBB5663DBE3}" type="presParOf" srcId="{7FDD9DBD-4D3C-4824-A02F-0175C416976E}" destId="{3DAF49DF-48FB-4852-9F71-B54D82BD0000}" srcOrd="1" destOrd="0" presId="urn:microsoft.com/office/officeart/2005/8/layout/gear1"/>
    <dgm:cxn modelId="{D417EC50-E50F-46FF-BDED-02A7AD522BC9}" type="presParOf" srcId="{7FDD9DBD-4D3C-4824-A02F-0175C416976E}" destId="{78642A86-1A82-471C-82A4-B5520A98ACF7}" srcOrd="2" destOrd="0" presId="urn:microsoft.com/office/officeart/2005/8/layout/gear1"/>
    <dgm:cxn modelId="{B1410D88-0FB8-4112-92DF-635F1CE4E15F}" type="presParOf" srcId="{7FDD9DBD-4D3C-4824-A02F-0175C416976E}" destId="{B943BACA-7934-46E4-B64F-766D9233CC6D}" srcOrd="3" destOrd="0" presId="urn:microsoft.com/office/officeart/2005/8/layout/gear1"/>
    <dgm:cxn modelId="{58FD85DB-9639-4955-A094-7ED76B85A83C}" type="presParOf" srcId="{7FDD9DBD-4D3C-4824-A02F-0175C416976E}" destId="{467589B4-D789-405B-B610-A261F2123C2C}" srcOrd="4" destOrd="0" presId="urn:microsoft.com/office/officeart/2005/8/layout/gear1"/>
    <dgm:cxn modelId="{22CA0B03-A051-46EC-8E47-8566E7EBB3DE}" type="presParOf" srcId="{7FDD9DBD-4D3C-4824-A02F-0175C416976E}" destId="{97D3D152-370F-4F1B-B493-7C619EEC0457}" srcOrd="5" destOrd="0" presId="urn:microsoft.com/office/officeart/2005/8/layout/gear1"/>
    <dgm:cxn modelId="{687601BA-2BFA-469A-8804-EB1A0FAF9C93}" type="presParOf" srcId="{7FDD9DBD-4D3C-4824-A02F-0175C416976E}" destId="{A39F9321-80D6-415A-97C6-BEC94C31050E}" srcOrd="6" destOrd="0" presId="urn:microsoft.com/office/officeart/2005/8/layout/gear1"/>
    <dgm:cxn modelId="{B6A1E4FF-B41C-40FD-9587-694FEC4CA074}" type="presParOf" srcId="{7FDD9DBD-4D3C-4824-A02F-0175C416976E}" destId="{A699A301-B2CE-445E-8135-9D1071634125}" srcOrd="7" destOrd="0" presId="urn:microsoft.com/office/officeart/2005/8/layout/gear1"/>
    <dgm:cxn modelId="{302BAF1F-DFE8-4DC9-A826-D01997000DAA}" type="presParOf" srcId="{7FDD9DBD-4D3C-4824-A02F-0175C416976E}" destId="{2EB31A04-E1DA-4CFC-AAFF-51A7F90E5B37}" srcOrd="8" destOrd="0" presId="urn:microsoft.com/office/officeart/2005/8/layout/gear1"/>
    <dgm:cxn modelId="{B97A838C-06E5-4667-8773-86BA11F1E168}" type="presParOf" srcId="{7FDD9DBD-4D3C-4824-A02F-0175C416976E}" destId="{C33628F5-B235-4D4B-85A3-6DB454710837}" srcOrd="9" destOrd="0" presId="urn:microsoft.com/office/officeart/2005/8/layout/gear1"/>
    <dgm:cxn modelId="{29BCB52C-9291-4F9E-A501-B1F36F92F00C}" type="presParOf" srcId="{7FDD9DBD-4D3C-4824-A02F-0175C416976E}" destId="{9BE2F991-28F9-466B-AEE4-DDB7BB31E6D4}" srcOrd="10" destOrd="0" presId="urn:microsoft.com/office/officeart/2005/8/layout/gear1"/>
    <dgm:cxn modelId="{B95F0405-0612-4C28-90C5-0BE991CA1D51}" type="presParOf" srcId="{7FDD9DBD-4D3C-4824-A02F-0175C416976E}" destId="{3F3C38C3-481C-4643-A8B9-06B3168D1D1A}" srcOrd="11" destOrd="0" presId="urn:microsoft.com/office/officeart/2005/8/layout/gear1"/>
    <dgm:cxn modelId="{5FAB0F2D-81A0-4269-929F-BC45E1ED7FF9}" type="presParOf" srcId="{7FDD9DBD-4D3C-4824-A02F-0175C416976E}" destId="{2E70A7F8-3619-40BD-837B-A7C91ABFC910}" srcOrd="12" destOrd="0" presId="urn:microsoft.com/office/officeart/2005/8/layout/gear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F93BE4-904E-49B2-9A48-0BBF565DC815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8BB0C42E-6BCF-4DB4-A2C3-512602B538D4}">
      <dgm:prSet phldrT="[Text]"/>
      <dgm:spPr/>
      <dgm:t>
        <a:bodyPr/>
        <a:lstStyle/>
        <a:p>
          <a:r>
            <a:rPr lang="en-US" dirty="0"/>
            <a:t>Model trained in batch using offline data</a:t>
          </a:r>
        </a:p>
      </dgm:t>
    </dgm:pt>
    <dgm:pt modelId="{D38105F4-53F0-470D-B813-5584CB0F8543}" type="parTrans" cxnId="{4F46855E-8270-421B-A229-11785B7C75D3}">
      <dgm:prSet/>
      <dgm:spPr/>
      <dgm:t>
        <a:bodyPr/>
        <a:lstStyle/>
        <a:p>
          <a:endParaRPr lang="en-US"/>
        </a:p>
      </dgm:t>
    </dgm:pt>
    <dgm:pt modelId="{5E4781E5-FAE7-4F6D-AC8D-72D6A21B8151}" type="sibTrans" cxnId="{4F46855E-8270-421B-A229-11785B7C75D3}">
      <dgm:prSet/>
      <dgm:spPr/>
      <dgm:t>
        <a:bodyPr/>
        <a:lstStyle/>
        <a:p>
          <a:endParaRPr lang="en-US"/>
        </a:p>
      </dgm:t>
    </dgm:pt>
    <dgm:pt modelId="{7B1865AB-350D-4072-A684-3F77557E7A00}">
      <dgm:prSet phldrT="[Text]"/>
      <dgm:spPr/>
      <dgm:t>
        <a:bodyPr/>
        <a:lstStyle/>
        <a:p>
          <a:r>
            <a:rPr lang="en-US" dirty="0"/>
            <a:t>Make features used in the model available online</a:t>
          </a:r>
        </a:p>
      </dgm:t>
    </dgm:pt>
    <dgm:pt modelId="{47E1EC4C-2AF7-46C7-B0BE-73E3C9D5CE2D}" type="parTrans" cxnId="{F0FD9136-0B46-40A5-94D9-FDB51A51D0DA}">
      <dgm:prSet/>
      <dgm:spPr/>
      <dgm:t>
        <a:bodyPr/>
        <a:lstStyle/>
        <a:p>
          <a:endParaRPr lang="en-US"/>
        </a:p>
      </dgm:t>
    </dgm:pt>
    <dgm:pt modelId="{5F2E87AE-1799-4BAA-B447-A95F014BFCB7}" type="sibTrans" cxnId="{F0FD9136-0B46-40A5-94D9-FDB51A51D0DA}">
      <dgm:prSet/>
      <dgm:spPr/>
      <dgm:t>
        <a:bodyPr/>
        <a:lstStyle/>
        <a:p>
          <a:endParaRPr lang="en-US"/>
        </a:p>
      </dgm:t>
    </dgm:pt>
    <dgm:pt modelId="{DFF92DF7-8A79-4B79-8258-2FB2E3210838}">
      <dgm:prSet phldrT="[Text]"/>
      <dgm:spPr/>
      <dgm:t>
        <a:bodyPr/>
        <a:lstStyle/>
        <a:p>
          <a:r>
            <a:rPr lang="en-US" dirty="0"/>
            <a:t>Model use online data to make real time decisions</a:t>
          </a:r>
        </a:p>
      </dgm:t>
    </dgm:pt>
    <dgm:pt modelId="{AE7940AE-39CC-4E46-9CE1-ADB964D30311}" type="parTrans" cxnId="{E874C2E0-CCA2-4FF1-9B9D-A3349D0D14C0}">
      <dgm:prSet/>
      <dgm:spPr/>
      <dgm:t>
        <a:bodyPr/>
        <a:lstStyle/>
        <a:p>
          <a:endParaRPr lang="en-US"/>
        </a:p>
      </dgm:t>
    </dgm:pt>
    <dgm:pt modelId="{303293AE-AFFA-4CA7-B592-74E450FE854D}" type="sibTrans" cxnId="{E874C2E0-CCA2-4FF1-9B9D-A3349D0D14C0}">
      <dgm:prSet/>
      <dgm:spPr/>
      <dgm:t>
        <a:bodyPr/>
        <a:lstStyle/>
        <a:p>
          <a:endParaRPr lang="en-US"/>
        </a:p>
      </dgm:t>
    </dgm:pt>
    <dgm:pt modelId="{844AD02C-FA17-44CA-8917-59552969202E}" type="pres">
      <dgm:prSet presAssocID="{EAF93BE4-904E-49B2-9A48-0BBF565DC815}" presName="linearFlow" presStyleCnt="0">
        <dgm:presLayoutVars>
          <dgm:resizeHandles val="exact"/>
        </dgm:presLayoutVars>
      </dgm:prSet>
      <dgm:spPr/>
    </dgm:pt>
    <dgm:pt modelId="{C6590387-AE5F-480C-9007-65F6A81ACA5F}" type="pres">
      <dgm:prSet presAssocID="{8BB0C42E-6BCF-4DB4-A2C3-512602B538D4}" presName="node" presStyleLbl="node1" presStyleIdx="0" presStyleCnt="3">
        <dgm:presLayoutVars>
          <dgm:bulletEnabled val="1"/>
        </dgm:presLayoutVars>
      </dgm:prSet>
      <dgm:spPr/>
    </dgm:pt>
    <dgm:pt modelId="{DD5141FE-0682-46F1-8508-59A85A719EBC}" type="pres">
      <dgm:prSet presAssocID="{5E4781E5-FAE7-4F6D-AC8D-72D6A21B8151}" presName="sibTrans" presStyleLbl="sibTrans2D1" presStyleIdx="0" presStyleCnt="2"/>
      <dgm:spPr/>
    </dgm:pt>
    <dgm:pt modelId="{AB3B8E1B-E237-4403-8AD4-ECCAE9ED93BB}" type="pres">
      <dgm:prSet presAssocID="{5E4781E5-FAE7-4F6D-AC8D-72D6A21B8151}" presName="connectorText" presStyleLbl="sibTrans2D1" presStyleIdx="0" presStyleCnt="2"/>
      <dgm:spPr/>
    </dgm:pt>
    <dgm:pt modelId="{BB737D58-B288-4342-9149-DA7B52284593}" type="pres">
      <dgm:prSet presAssocID="{7B1865AB-350D-4072-A684-3F77557E7A00}" presName="node" presStyleLbl="node1" presStyleIdx="1" presStyleCnt="3">
        <dgm:presLayoutVars>
          <dgm:bulletEnabled val="1"/>
        </dgm:presLayoutVars>
      </dgm:prSet>
      <dgm:spPr/>
    </dgm:pt>
    <dgm:pt modelId="{46F7B80E-5517-4892-95DD-C6FEFE5FC649}" type="pres">
      <dgm:prSet presAssocID="{5F2E87AE-1799-4BAA-B447-A95F014BFCB7}" presName="sibTrans" presStyleLbl="sibTrans2D1" presStyleIdx="1" presStyleCnt="2"/>
      <dgm:spPr/>
    </dgm:pt>
    <dgm:pt modelId="{C57EC515-67BB-4F1D-BC04-1977E4EE2D2A}" type="pres">
      <dgm:prSet presAssocID="{5F2E87AE-1799-4BAA-B447-A95F014BFCB7}" presName="connectorText" presStyleLbl="sibTrans2D1" presStyleIdx="1" presStyleCnt="2"/>
      <dgm:spPr/>
    </dgm:pt>
    <dgm:pt modelId="{5CA1B1B9-EDC3-4178-91FE-43CB4CEAE823}" type="pres">
      <dgm:prSet presAssocID="{DFF92DF7-8A79-4B79-8258-2FB2E3210838}" presName="node" presStyleLbl="node1" presStyleIdx="2" presStyleCnt="3">
        <dgm:presLayoutVars>
          <dgm:bulletEnabled val="1"/>
        </dgm:presLayoutVars>
      </dgm:prSet>
      <dgm:spPr/>
    </dgm:pt>
  </dgm:ptLst>
  <dgm:cxnLst>
    <dgm:cxn modelId="{90B6FF03-08BD-43BF-89F5-C268A05585FD}" type="presOf" srcId="{EAF93BE4-904E-49B2-9A48-0BBF565DC815}" destId="{844AD02C-FA17-44CA-8917-59552969202E}" srcOrd="0" destOrd="0" presId="urn:microsoft.com/office/officeart/2005/8/layout/process2"/>
    <dgm:cxn modelId="{1FECDC1D-0611-461E-8702-3CA8812576D9}" type="presOf" srcId="{5F2E87AE-1799-4BAA-B447-A95F014BFCB7}" destId="{C57EC515-67BB-4F1D-BC04-1977E4EE2D2A}" srcOrd="1" destOrd="0" presId="urn:microsoft.com/office/officeart/2005/8/layout/process2"/>
    <dgm:cxn modelId="{F0FD9136-0B46-40A5-94D9-FDB51A51D0DA}" srcId="{EAF93BE4-904E-49B2-9A48-0BBF565DC815}" destId="{7B1865AB-350D-4072-A684-3F77557E7A00}" srcOrd="1" destOrd="0" parTransId="{47E1EC4C-2AF7-46C7-B0BE-73E3C9D5CE2D}" sibTransId="{5F2E87AE-1799-4BAA-B447-A95F014BFCB7}"/>
    <dgm:cxn modelId="{4F46855E-8270-421B-A229-11785B7C75D3}" srcId="{EAF93BE4-904E-49B2-9A48-0BBF565DC815}" destId="{8BB0C42E-6BCF-4DB4-A2C3-512602B538D4}" srcOrd="0" destOrd="0" parTransId="{D38105F4-53F0-470D-B813-5584CB0F8543}" sibTransId="{5E4781E5-FAE7-4F6D-AC8D-72D6A21B8151}"/>
    <dgm:cxn modelId="{12768872-EF14-4B4E-B6B5-F06D97EA7129}" type="presOf" srcId="{7B1865AB-350D-4072-A684-3F77557E7A00}" destId="{BB737D58-B288-4342-9149-DA7B52284593}" srcOrd="0" destOrd="0" presId="urn:microsoft.com/office/officeart/2005/8/layout/process2"/>
    <dgm:cxn modelId="{0BF38C76-124C-4815-9F6E-351862C6D824}" type="presOf" srcId="{DFF92DF7-8A79-4B79-8258-2FB2E3210838}" destId="{5CA1B1B9-EDC3-4178-91FE-43CB4CEAE823}" srcOrd="0" destOrd="0" presId="urn:microsoft.com/office/officeart/2005/8/layout/process2"/>
    <dgm:cxn modelId="{31656BB7-7F7D-4A1B-9EC5-B6D85D2EDFA3}" type="presOf" srcId="{8BB0C42E-6BCF-4DB4-A2C3-512602B538D4}" destId="{C6590387-AE5F-480C-9007-65F6A81ACA5F}" srcOrd="0" destOrd="0" presId="urn:microsoft.com/office/officeart/2005/8/layout/process2"/>
    <dgm:cxn modelId="{A83569BB-7CED-433E-876C-6181C9CD1FEF}" type="presOf" srcId="{5E4781E5-FAE7-4F6D-AC8D-72D6A21B8151}" destId="{AB3B8E1B-E237-4403-8AD4-ECCAE9ED93BB}" srcOrd="1" destOrd="0" presId="urn:microsoft.com/office/officeart/2005/8/layout/process2"/>
    <dgm:cxn modelId="{9445D9C2-4BB2-4389-973A-80780E1829AE}" type="presOf" srcId="{5E4781E5-FAE7-4F6D-AC8D-72D6A21B8151}" destId="{DD5141FE-0682-46F1-8508-59A85A719EBC}" srcOrd="0" destOrd="0" presId="urn:microsoft.com/office/officeart/2005/8/layout/process2"/>
    <dgm:cxn modelId="{E874C2E0-CCA2-4FF1-9B9D-A3349D0D14C0}" srcId="{EAF93BE4-904E-49B2-9A48-0BBF565DC815}" destId="{DFF92DF7-8A79-4B79-8258-2FB2E3210838}" srcOrd="2" destOrd="0" parTransId="{AE7940AE-39CC-4E46-9CE1-ADB964D30311}" sibTransId="{303293AE-AFFA-4CA7-B592-74E450FE854D}"/>
    <dgm:cxn modelId="{CD23CCFB-7A4B-4752-AF52-E0236A0F6B23}" type="presOf" srcId="{5F2E87AE-1799-4BAA-B447-A95F014BFCB7}" destId="{46F7B80E-5517-4892-95DD-C6FEFE5FC649}" srcOrd="0" destOrd="0" presId="urn:microsoft.com/office/officeart/2005/8/layout/process2"/>
    <dgm:cxn modelId="{44859818-F349-4837-8B82-A9C5387BDF08}" type="presParOf" srcId="{844AD02C-FA17-44CA-8917-59552969202E}" destId="{C6590387-AE5F-480C-9007-65F6A81ACA5F}" srcOrd="0" destOrd="0" presId="urn:microsoft.com/office/officeart/2005/8/layout/process2"/>
    <dgm:cxn modelId="{EAB4A58B-0E71-4427-9554-9827514966BA}" type="presParOf" srcId="{844AD02C-FA17-44CA-8917-59552969202E}" destId="{DD5141FE-0682-46F1-8508-59A85A719EBC}" srcOrd="1" destOrd="0" presId="urn:microsoft.com/office/officeart/2005/8/layout/process2"/>
    <dgm:cxn modelId="{E8B0B9BE-1B25-4D2C-9685-C901A57EEA94}" type="presParOf" srcId="{DD5141FE-0682-46F1-8508-59A85A719EBC}" destId="{AB3B8E1B-E237-4403-8AD4-ECCAE9ED93BB}" srcOrd="0" destOrd="0" presId="urn:microsoft.com/office/officeart/2005/8/layout/process2"/>
    <dgm:cxn modelId="{76EB1A90-B0F8-44E8-8A2A-6067B2110F32}" type="presParOf" srcId="{844AD02C-FA17-44CA-8917-59552969202E}" destId="{BB737D58-B288-4342-9149-DA7B52284593}" srcOrd="2" destOrd="0" presId="urn:microsoft.com/office/officeart/2005/8/layout/process2"/>
    <dgm:cxn modelId="{5019A207-D08B-45BD-98CB-48A0955CD3D7}" type="presParOf" srcId="{844AD02C-FA17-44CA-8917-59552969202E}" destId="{46F7B80E-5517-4892-95DD-C6FEFE5FC649}" srcOrd="3" destOrd="0" presId="urn:microsoft.com/office/officeart/2005/8/layout/process2"/>
    <dgm:cxn modelId="{75EE9092-2FC9-4DB9-ADF5-50D8AC1DD892}" type="presParOf" srcId="{46F7B80E-5517-4892-95DD-C6FEFE5FC649}" destId="{C57EC515-67BB-4F1D-BC04-1977E4EE2D2A}" srcOrd="0" destOrd="0" presId="urn:microsoft.com/office/officeart/2005/8/layout/process2"/>
    <dgm:cxn modelId="{35B0AD1F-24E4-4BF9-822A-6750BB8842DE}" type="presParOf" srcId="{844AD02C-FA17-44CA-8917-59552969202E}" destId="{5CA1B1B9-EDC3-4178-91FE-43CB4CEAE8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2F135-888B-4F71-9E87-919C92BACEFC}">
      <dsp:nvSpPr>
        <dsp:cNvPr id="0" name=""/>
        <dsp:cNvSpPr/>
      </dsp:nvSpPr>
      <dsp:spPr>
        <a:xfrm>
          <a:off x="1120093" y="434580"/>
          <a:ext cx="2799447" cy="1086526"/>
        </a:xfrm>
        <a:prstGeom prst="rect">
          <a:avLst/>
        </a:prstGeom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Relatively focus on 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modeling (i.e. science)</a:t>
          </a:r>
          <a:endParaRPr lang="en-US" sz="18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1568005" y="434580"/>
        <a:ext cx="2351536" cy="1086526"/>
      </dsp:txXfrm>
    </dsp:sp>
    <dsp:sp modelId="{8781A02C-8B6E-4392-815C-F3B050EAAA73}">
      <dsp:nvSpPr>
        <dsp:cNvPr id="0" name=""/>
        <dsp:cNvSpPr/>
      </dsp:nvSpPr>
      <dsp:spPr>
        <a:xfrm>
          <a:off x="1105852" y="1521106"/>
          <a:ext cx="2827929" cy="1086526"/>
        </a:xfrm>
        <a:prstGeom prst="rect">
          <a:avLst/>
        </a:prstGeom>
        <a:solidFill>
          <a:srgbClr val="FFFF99">
            <a:alpha val="89804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Bring 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data</a:t>
          </a:r>
          <a:r>
            <a:rPr lang="en-US" sz="18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to model</a:t>
          </a:r>
        </a:p>
      </dsp:txBody>
      <dsp:txXfrm>
        <a:off x="1558321" y="1521106"/>
        <a:ext cx="2375460" cy="1086526"/>
      </dsp:txXfrm>
    </dsp:sp>
    <dsp:sp modelId="{707B08FB-8B32-410E-9C5E-DD838C4641F1}">
      <dsp:nvSpPr>
        <dsp:cNvPr id="0" name=""/>
        <dsp:cNvSpPr/>
      </dsp:nvSpPr>
      <dsp:spPr>
        <a:xfrm>
          <a:off x="1111315" y="2607633"/>
          <a:ext cx="2817004" cy="1086526"/>
        </a:xfrm>
        <a:prstGeom prst="rect">
          <a:avLst/>
        </a:prstGeom>
        <a:solidFill>
          <a:srgbClr val="4BACC6">
            <a:tint val="40000"/>
            <a:alpha val="90000"/>
            <a:hueOff val="-7671773"/>
            <a:satOff val="34466"/>
            <a:lumOff val="2369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7671773"/>
              <a:satOff val="34466"/>
              <a:lumOff val="236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Data is relatively small in size and clean in text file formats</a:t>
          </a:r>
        </a:p>
      </dsp:txBody>
      <dsp:txXfrm>
        <a:off x="1562035" y="2607633"/>
        <a:ext cx="2366283" cy="1086526"/>
      </dsp:txXfrm>
    </dsp:sp>
    <dsp:sp modelId="{13293167-2C35-4759-9B9F-2937E2C688E8}">
      <dsp:nvSpPr>
        <dsp:cNvPr id="0" name=""/>
        <dsp:cNvSpPr/>
      </dsp:nvSpPr>
      <dsp:spPr>
        <a:xfrm>
          <a:off x="1120093" y="3694160"/>
          <a:ext cx="2799447" cy="1086526"/>
        </a:xfrm>
        <a:prstGeom prst="rect">
          <a:avLst/>
        </a:prstGeom>
        <a:solidFill>
          <a:srgbClr val="4BACC6">
            <a:tint val="40000"/>
            <a:alpha val="90000"/>
            <a:hueOff val="-9206127"/>
            <a:satOff val="41360"/>
            <a:lumOff val="2843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9206127"/>
              <a:satOff val="41360"/>
              <a:lumOff val="2843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Usually structured data</a:t>
          </a:r>
        </a:p>
      </dsp:txBody>
      <dsp:txXfrm>
        <a:off x="1568005" y="3694160"/>
        <a:ext cx="2351536" cy="1086526"/>
      </dsp:txXfrm>
    </dsp:sp>
    <dsp:sp modelId="{851955FA-74AC-42FF-BA62-E2F35849F51A}">
      <dsp:nvSpPr>
        <dsp:cNvPr id="0" name=""/>
        <dsp:cNvSpPr/>
      </dsp:nvSpPr>
      <dsp:spPr>
        <a:xfrm>
          <a:off x="1120093" y="4780686"/>
          <a:ext cx="2799447" cy="1086526"/>
        </a:xfrm>
        <a:prstGeom prst="rect">
          <a:avLst/>
        </a:prstGeom>
        <a:solidFill>
          <a:srgbClr val="F79646">
            <a:lumMod val="40000"/>
            <a:lumOff val="60000"/>
          </a:srgbClr>
        </a:solidFill>
        <a:ln w="254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Usually isolated from production system</a:t>
          </a:r>
        </a:p>
      </dsp:txBody>
      <dsp:txXfrm>
        <a:off x="1568005" y="4780686"/>
        <a:ext cx="2351536" cy="1086526"/>
      </dsp:txXfrm>
    </dsp:sp>
    <dsp:sp modelId="{C990A137-EEAF-4F51-9835-5F7C91A3C7BD}">
      <dsp:nvSpPr>
        <dsp:cNvPr id="0" name=""/>
        <dsp:cNvSpPr/>
      </dsp:nvSpPr>
      <dsp:spPr>
        <a:xfrm>
          <a:off x="493038" y="26109"/>
          <a:ext cx="1085983" cy="1085983"/>
        </a:xfrm>
        <a:prstGeom prst="ellipse">
          <a:avLst/>
        </a:prstGeom>
        <a:solidFill>
          <a:srgbClr val="4BACC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Statis-tician</a:t>
          </a:r>
          <a:endParaRPr lang="en-US" sz="13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52077" y="185148"/>
        <a:ext cx="767905" cy="767905"/>
      </dsp:txXfrm>
    </dsp:sp>
    <dsp:sp modelId="{AE8513C5-34CA-4523-AD67-AA584F090935}">
      <dsp:nvSpPr>
        <dsp:cNvPr id="0" name=""/>
        <dsp:cNvSpPr/>
      </dsp:nvSpPr>
      <dsp:spPr>
        <a:xfrm>
          <a:off x="5042203" y="434580"/>
          <a:ext cx="2815425" cy="1086526"/>
        </a:xfrm>
        <a:prstGeom prst="rect">
          <a:avLst/>
        </a:prstGeom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Mainly focus on business problem &amp; result (i.e. engineering)</a:t>
          </a:r>
        </a:p>
      </dsp:txBody>
      <dsp:txXfrm>
        <a:off x="5492671" y="434580"/>
        <a:ext cx="2364957" cy="1086526"/>
      </dsp:txXfrm>
    </dsp:sp>
    <dsp:sp modelId="{C112B89B-9F7D-47AC-9A44-B31E547A499D}">
      <dsp:nvSpPr>
        <dsp:cNvPr id="0" name=""/>
        <dsp:cNvSpPr/>
      </dsp:nvSpPr>
      <dsp:spPr>
        <a:xfrm>
          <a:off x="5039980" y="1521106"/>
          <a:ext cx="2819871" cy="1086526"/>
        </a:xfrm>
        <a:prstGeom prst="rect">
          <a:avLst/>
        </a:prstGeom>
        <a:solidFill>
          <a:srgbClr val="FFFF99"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Bring models to data</a:t>
          </a:r>
        </a:p>
      </dsp:txBody>
      <dsp:txXfrm>
        <a:off x="5491159" y="1521106"/>
        <a:ext cx="2368692" cy="1086526"/>
      </dsp:txXfrm>
    </dsp:sp>
    <dsp:sp modelId="{56E88391-D1D1-4508-BA57-77ADD0001654}">
      <dsp:nvSpPr>
        <dsp:cNvPr id="0" name=""/>
        <dsp:cNvSpPr/>
      </dsp:nvSpPr>
      <dsp:spPr>
        <a:xfrm>
          <a:off x="5019765" y="2607633"/>
          <a:ext cx="2860301" cy="1086526"/>
        </a:xfrm>
        <a:prstGeom prst="rect">
          <a:avLst/>
        </a:prstGeom>
        <a:solidFill>
          <a:srgbClr val="4BACC6">
            <a:tint val="40000"/>
            <a:alpha val="90000"/>
            <a:hueOff val="-7671773"/>
            <a:satOff val="34466"/>
            <a:lumOff val="2369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7671773"/>
              <a:satOff val="34466"/>
              <a:lumOff val="236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Need to work with messy and large amount data in various formats</a:t>
          </a:r>
        </a:p>
      </dsp:txBody>
      <dsp:txXfrm>
        <a:off x="5477413" y="2607633"/>
        <a:ext cx="2402653" cy="1086526"/>
      </dsp:txXfrm>
    </dsp:sp>
    <dsp:sp modelId="{CF384B5E-F1C3-42BA-9666-91FB296A77D8}">
      <dsp:nvSpPr>
        <dsp:cNvPr id="0" name=""/>
        <dsp:cNvSpPr/>
      </dsp:nvSpPr>
      <dsp:spPr>
        <a:xfrm>
          <a:off x="5042203" y="3694160"/>
          <a:ext cx="2815425" cy="1086526"/>
        </a:xfrm>
        <a:prstGeom prst="rect">
          <a:avLst/>
        </a:prstGeom>
        <a:solidFill>
          <a:srgbClr val="4BACC6">
            <a:tint val="40000"/>
            <a:alpha val="90000"/>
            <a:hueOff val="-9206127"/>
            <a:satOff val="41360"/>
            <a:lumOff val="2843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9206127"/>
              <a:satOff val="41360"/>
              <a:lumOff val="2843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Both structured &amp; unstructured data</a:t>
          </a:r>
        </a:p>
      </dsp:txBody>
      <dsp:txXfrm>
        <a:off x="5492671" y="3694160"/>
        <a:ext cx="2364957" cy="1086526"/>
      </dsp:txXfrm>
    </dsp:sp>
    <dsp:sp modelId="{B5393A90-D937-43F8-9B5A-663F1AAA0F4C}">
      <dsp:nvSpPr>
        <dsp:cNvPr id="0" name=""/>
        <dsp:cNvSpPr/>
      </dsp:nvSpPr>
      <dsp:spPr>
        <a:xfrm>
          <a:off x="5042203" y="4780686"/>
          <a:ext cx="2815425" cy="1086526"/>
        </a:xfrm>
        <a:prstGeom prst="rect">
          <a:avLst/>
        </a:prstGeom>
        <a:solidFill>
          <a:srgbClr val="F79646">
            <a:lumMod val="40000"/>
            <a:lumOff val="60000"/>
          </a:srgbClr>
        </a:solidFill>
        <a:ln w="25400" cap="flat" cmpd="sng" algn="ctr">
          <a:solidFill>
            <a:srgbClr val="4BACC6">
              <a:tint val="40000"/>
              <a:alpha val="90000"/>
              <a:hueOff val="-10740482"/>
              <a:satOff val="48253"/>
              <a:lumOff val="3317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Usually embedded in production system</a:t>
          </a:r>
        </a:p>
      </dsp:txBody>
      <dsp:txXfrm>
        <a:off x="5492671" y="4780686"/>
        <a:ext cx="2364957" cy="1086526"/>
      </dsp:txXfrm>
    </dsp:sp>
    <dsp:sp modelId="{8B6DA188-27B3-4CE9-8358-BEA506CA15B1}">
      <dsp:nvSpPr>
        <dsp:cNvPr id="0" name=""/>
        <dsp:cNvSpPr/>
      </dsp:nvSpPr>
      <dsp:spPr>
        <a:xfrm>
          <a:off x="4302821" y="0"/>
          <a:ext cx="1085983" cy="1085983"/>
        </a:xfrm>
        <a:prstGeom prst="ellipse">
          <a:avLst/>
        </a:prstGeom>
        <a:solidFill>
          <a:srgbClr val="4BACC6">
            <a:hueOff val="-9933876"/>
            <a:satOff val="39811"/>
            <a:lumOff val="862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Scientist</a:t>
          </a:r>
        </a:p>
      </dsp:txBody>
      <dsp:txXfrm>
        <a:off x="4461860" y="159039"/>
        <a:ext cx="767905" cy="767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9ADD0-7BF2-451E-B040-5E7116CC467A}">
      <dsp:nvSpPr>
        <dsp:cNvPr id="0" name=""/>
        <dsp:cNvSpPr/>
      </dsp:nvSpPr>
      <dsp:spPr>
        <a:xfrm>
          <a:off x="2271800" y="2143138"/>
          <a:ext cx="2369249" cy="236924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b="1" kern="1200" dirty="0"/>
            <a:t>Soft skills: communication, leadership, collaboration and business insights</a:t>
          </a:r>
          <a:endParaRPr lang="en-US" sz="1600" b="1" kern="1200" dirty="0"/>
        </a:p>
      </dsp:txBody>
      <dsp:txXfrm>
        <a:off x="2748124" y="2698123"/>
        <a:ext cx="1416601" cy="1217843"/>
      </dsp:txXfrm>
    </dsp:sp>
    <dsp:sp modelId="{B943BACA-7934-46E4-B64F-766D9233CC6D}">
      <dsp:nvSpPr>
        <dsp:cNvPr id="0" name=""/>
        <dsp:cNvSpPr/>
      </dsp:nvSpPr>
      <dsp:spPr>
        <a:xfrm>
          <a:off x="537931" y="1263742"/>
          <a:ext cx="2433882" cy="236187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b="1" kern="1200" dirty="0"/>
            <a:t>Big data infrastructure and tool sets.</a:t>
          </a:r>
          <a:endParaRPr lang="en-US" sz="1600" b="1" kern="1200" dirty="0"/>
        </a:p>
      </dsp:txBody>
      <dsp:txXfrm>
        <a:off x="1143007" y="1861945"/>
        <a:ext cx="1223730" cy="1165468"/>
      </dsp:txXfrm>
    </dsp:sp>
    <dsp:sp modelId="{A39F9321-80D6-415A-97C6-BEC94C31050E}">
      <dsp:nvSpPr>
        <dsp:cNvPr id="0" name=""/>
        <dsp:cNvSpPr/>
      </dsp:nvSpPr>
      <dsp:spPr>
        <a:xfrm rot="20700000">
          <a:off x="1723425" y="66704"/>
          <a:ext cx="2405499" cy="234362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kern="1200" dirty="0"/>
            <a:t>Strong modeling background</a:t>
          </a:r>
          <a:endParaRPr lang="en-US" sz="1800" b="1" kern="1200" dirty="0"/>
        </a:p>
      </dsp:txBody>
      <dsp:txXfrm rot="-20700000">
        <a:off x="2254691" y="577059"/>
        <a:ext cx="1342966" cy="1322912"/>
      </dsp:txXfrm>
    </dsp:sp>
    <dsp:sp modelId="{9BE2F991-28F9-466B-AEE4-DDB7BB31E6D4}">
      <dsp:nvSpPr>
        <dsp:cNvPr id="0" name=""/>
        <dsp:cNvSpPr/>
      </dsp:nvSpPr>
      <dsp:spPr>
        <a:xfrm>
          <a:off x="2090865" y="1784915"/>
          <a:ext cx="3032639" cy="3032639"/>
        </a:xfrm>
        <a:prstGeom prst="circularArrow">
          <a:avLst>
            <a:gd name="adj1" fmla="val 4687"/>
            <a:gd name="adj2" fmla="val 299029"/>
            <a:gd name="adj3" fmla="val 2518862"/>
            <a:gd name="adj4" fmla="val 1585548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C38C3-481C-4643-A8B9-06B3168D1D1A}">
      <dsp:nvSpPr>
        <dsp:cNvPr id="0" name=""/>
        <dsp:cNvSpPr/>
      </dsp:nvSpPr>
      <dsp:spPr>
        <a:xfrm>
          <a:off x="274098" y="1101424"/>
          <a:ext cx="2203401" cy="220340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0A7F8-3619-40BD-837B-A7C91ABFC910}">
      <dsp:nvSpPr>
        <dsp:cNvPr id="0" name=""/>
        <dsp:cNvSpPr/>
      </dsp:nvSpPr>
      <dsp:spPr>
        <a:xfrm>
          <a:off x="1032830" y="-160022"/>
          <a:ext cx="2375710" cy="237571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90387-AE5F-480C-9007-65F6A81ACA5F}">
      <dsp:nvSpPr>
        <dsp:cNvPr id="0" name=""/>
        <dsp:cNvSpPr/>
      </dsp:nvSpPr>
      <dsp:spPr>
        <a:xfrm>
          <a:off x="467450" y="0"/>
          <a:ext cx="1898649" cy="10160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trained in batch using offline data</a:t>
          </a:r>
        </a:p>
      </dsp:txBody>
      <dsp:txXfrm>
        <a:off x="497208" y="29758"/>
        <a:ext cx="1839133" cy="956484"/>
      </dsp:txXfrm>
    </dsp:sp>
    <dsp:sp modelId="{DD5141FE-0682-46F1-8508-59A85A719EBC}">
      <dsp:nvSpPr>
        <dsp:cNvPr id="0" name=""/>
        <dsp:cNvSpPr/>
      </dsp:nvSpPr>
      <dsp:spPr>
        <a:xfrm rot="5400000">
          <a:off x="1226275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279615" y="1079499"/>
        <a:ext cx="274320" cy="266699"/>
      </dsp:txXfrm>
    </dsp:sp>
    <dsp:sp modelId="{BB737D58-B288-4342-9149-DA7B52284593}">
      <dsp:nvSpPr>
        <dsp:cNvPr id="0" name=""/>
        <dsp:cNvSpPr/>
      </dsp:nvSpPr>
      <dsp:spPr>
        <a:xfrm>
          <a:off x="467450" y="1523999"/>
          <a:ext cx="1898649" cy="1016000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features used in the model available online</a:t>
          </a:r>
        </a:p>
      </dsp:txBody>
      <dsp:txXfrm>
        <a:off x="497208" y="1553757"/>
        <a:ext cx="1839133" cy="956484"/>
      </dsp:txXfrm>
    </dsp:sp>
    <dsp:sp modelId="{46F7B80E-5517-4892-95DD-C6FEFE5FC649}">
      <dsp:nvSpPr>
        <dsp:cNvPr id="0" name=""/>
        <dsp:cNvSpPr/>
      </dsp:nvSpPr>
      <dsp:spPr>
        <a:xfrm rot="5400000">
          <a:off x="1226275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279615" y="2603499"/>
        <a:ext cx="274320" cy="266700"/>
      </dsp:txXfrm>
    </dsp:sp>
    <dsp:sp modelId="{5CA1B1B9-EDC3-4178-91FE-43CB4CEAE823}">
      <dsp:nvSpPr>
        <dsp:cNvPr id="0" name=""/>
        <dsp:cNvSpPr/>
      </dsp:nvSpPr>
      <dsp:spPr>
        <a:xfrm>
          <a:off x="467450" y="3047999"/>
          <a:ext cx="1898649" cy="101600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use online data to make real time decisions</a:t>
          </a:r>
        </a:p>
      </dsp:txBody>
      <dsp:txXfrm>
        <a:off x="497208" y="3077757"/>
        <a:ext cx="1839133" cy="95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40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431D5-81E9-4783-BD9A-2B9C699DCA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431D5-81E9-4783-BD9A-2B9C699DCA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5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431D5-81E9-4783-BD9A-2B9C699DCA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3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431D5-81E9-4783-BD9A-2B9C699DCA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56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431D5-81E9-4783-BD9A-2B9C699DCA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70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431D5-81E9-4783-BD9A-2B9C699DCA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3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431D5-81E9-4783-BD9A-2B9C699DCA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69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431D5-81E9-4783-BD9A-2B9C699DCA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60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431D5-81E9-4783-BD9A-2B9C699DCA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3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BKorP55Aqvg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40304" y="1219200"/>
            <a:ext cx="7094624" cy="147002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Skills &amp; Project Cycles in Data Science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9674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1"/>
          <p:cNvSpPr/>
          <p:nvPr/>
        </p:nvSpPr>
        <p:spPr>
          <a:xfrm>
            <a:off x="7132320" y="2039112"/>
            <a:ext cx="667512" cy="761601"/>
          </a:xfrm>
          <a:prstGeom prst="flowChartManualOperat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66708" y="2819185"/>
            <a:ext cx="385618" cy="6018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94995" y="1363786"/>
            <a:ext cx="35795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</a:rPr>
              <a:t>Data science formulation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</a:rPr>
              <a:t>Data quality and availability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</a:rPr>
              <a:t>Data preprocessing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</a:rPr>
              <a:t>Feature engineering</a:t>
            </a:r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>
            <a:off x="6156035" y="812798"/>
            <a:ext cx="259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8" idx="0"/>
          </p:cNvCxnSpPr>
          <p:nvPr/>
        </p:nvCxnSpPr>
        <p:spPr>
          <a:xfrm>
            <a:off x="6143471" y="5366175"/>
            <a:ext cx="2603365" cy="1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50545" y="2800713"/>
            <a:ext cx="4017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55807" y="3087037"/>
            <a:ext cx="396519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64024" y="1051560"/>
            <a:ext cx="2314076" cy="987552"/>
          </a:xfrm>
          <a:prstGeom prst="line">
            <a:avLst/>
          </a:prstGeom>
          <a:ln w="38100">
            <a:solidFill>
              <a:srgbClr val="00B05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602736" y="2800713"/>
            <a:ext cx="3524322" cy="152799"/>
          </a:xfrm>
          <a:prstGeom prst="line">
            <a:avLst/>
          </a:prstGeom>
          <a:ln w="38100">
            <a:solidFill>
              <a:srgbClr val="00B05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5061526" y="812798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7652326" y="812799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33616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266708" y="2819185"/>
            <a:ext cx="385618" cy="6018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Manual Operation 1"/>
          <p:cNvSpPr/>
          <p:nvPr/>
        </p:nvSpPr>
        <p:spPr>
          <a:xfrm>
            <a:off x="7132320" y="2039112"/>
            <a:ext cx="667512" cy="761601"/>
          </a:xfrm>
          <a:prstGeom prst="flowChartManualOperat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156035" y="676022"/>
            <a:ext cx="2590800" cy="1381561"/>
            <a:chOff x="6156035" y="676022"/>
            <a:chExt cx="2590800" cy="1381561"/>
          </a:xfrm>
        </p:grpSpPr>
        <p:sp>
          <p:nvSpPr>
            <p:cNvPr id="22" name="Parallelogram 21"/>
            <p:cNvSpPr/>
            <p:nvPr/>
          </p:nvSpPr>
          <p:spPr>
            <a:xfrm rot="12588440">
              <a:off x="6380444" y="816012"/>
              <a:ext cx="151831" cy="72686"/>
            </a:xfrm>
            <a:prstGeom prst="parallelogram">
              <a:avLst>
                <a:gd name="adj" fmla="val 5833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/>
            <p:cNvSpPr/>
            <p:nvPr/>
          </p:nvSpPr>
          <p:spPr>
            <a:xfrm rot="12588440">
              <a:off x="6471307" y="825607"/>
              <a:ext cx="217416" cy="110349"/>
            </a:xfrm>
            <a:prstGeom prst="parallelogram">
              <a:avLst>
                <a:gd name="adj" fmla="val 5833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arallelogram 24"/>
            <p:cNvSpPr/>
            <p:nvPr/>
          </p:nvSpPr>
          <p:spPr>
            <a:xfrm>
              <a:off x="8295058" y="839938"/>
              <a:ext cx="205327" cy="81689"/>
            </a:xfrm>
            <a:prstGeom prst="parallelogram">
              <a:avLst>
                <a:gd name="adj" fmla="val 10096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25"/>
            <p:cNvSpPr/>
            <p:nvPr/>
          </p:nvSpPr>
          <p:spPr>
            <a:xfrm>
              <a:off x="7901117" y="833207"/>
              <a:ext cx="471053" cy="167639"/>
            </a:xfrm>
            <a:prstGeom prst="parallelogram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oon 26"/>
            <p:cNvSpPr/>
            <p:nvPr/>
          </p:nvSpPr>
          <p:spPr>
            <a:xfrm rot="9100593">
              <a:off x="6769194" y="676022"/>
              <a:ext cx="584332" cy="1207921"/>
            </a:xfrm>
            <a:prstGeom prst="moon">
              <a:avLst>
                <a:gd name="adj" fmla="val 875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Manual Operation 27"/>
            <p:cNvSpPr/>
            <p:nvPr/>
          </p:nvSpPr>
          <p:spPr>
            <a:xfrm>
              <a:off x="6894576" y="831270"/>
              <a:ext cx="1124712" cy="1226313"/>
            </a:xfrm>
            <a:prstGeom prst="flowChartManualOpe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oon 28"/>
            <p:cNvSpPr/>
            <p:nvPr/>
          </p:nvSpPr>
          <p:spPr>
            <a:xfrm rot="1602138">
              <a:off x="7539130" y="721584"/>
              <a:ext cx="584332" cy="1207921"/>
            </a:xfrm>
            <a:prstGeom prst="moon">
              <a:avLst>
                <a:gd name="adj" fmla="val 8077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156035" y="812798"/>
              <a:ext cx="259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783013" y="935802"/>
            <a:ext cx="59799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3"/>
                </a:solidFill>
              </a:rPr>
              <a:t>Business problem definition and understanding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3"/>
                </a:solidFill>
              </a:rPr>
              <a:t>Quantifying business value and define key metrics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3"/>
                </a:solidFill>
              </a:rPr>
              <a:t>Computation resources assessment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3"/>
                </a:solidFill>
              </a:rPr>
              <a:t>Key milestones and timeline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3"/>
                </a:solidFill>
              </a:rPr>
              <a:t>Data security, privacy and legal review</a:t>
            </a:r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>
            <a:off x="6156035" y="812798"/>
            <a:ext cx="259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8" idx="0"/>
          </p:cNvCxnSpPr>
          <p:nvPr/>
        </p:nvCxnSpPr>
        <p:spPr>
          <a:xfrm>
            <a:off x="6143471" y="5366175"/>
            <a:ext cx="2603365" cy="1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50545" y="2800713"/>
            <a:ext cx="4017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55807" y="3087037"/>
            <a:ext cx="396519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2517" y="181708"/>
            <a:ext cx="1274311" cy="516219"/>
          </a:xfrm>
          <a:prstGeom prst="line">
            <a:avLst/>
          </a:prstGeom>
          <a:ln w="38100">
            <a:solidFill>
              <a:schemeClr val="accent3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963886" y="2095609"/>
            <a:ext cx="2036865" cy="1325382"/>
          </a:xfrm>
          <a:prstGeom prst="line">
            <a:avLst/>
          </a:prstGeom>
          <a:ln w="38100">
            <a:solidFill>
              <a:schemeClr val="accent3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5061526" y="812798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7652326" y="812799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09597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Manual Operation 19"/>
          <p:cNvSpPr/>
          <p:nvPr/>
        </p:nvSpPr>
        <p:spPr>
          <a:xfrm rot="10800000">
            <a:off x="7117680" y="3420992"/>
            <a:ext cx="667512" cy="761601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156035" y="676022"/>
            <a:ext cx="2590800" cy="1381561"/>
            <a:chOff x="6156035" y="676022"/>
            <a:chExt cx="2590800" cy="1381561"/>
          </a:xfrm>
        </p:grpSpPr>
        <p:sp>
          <p:nvSpPr>
            <p:cNvPr id="22" name="Parallelogram 21"/>
            <p:cNvSpPr/>
            <p:nvPr/>
          </p:nvSpPr>
          <p:spPr>
            <a:xfrm rot="12588440">
              <a:off x="6380444" y="816012"/>
              <a:ext cx="151831" cy="72686"/>
            </a:xfrm>
            <a:prstGeom prst="parallelogram">
              <a:avLst>
                <a:gd name="adj" fmla="val 5833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/>
            <p:cNvSpPr/>
            <p:nvPr/>
          </p:nvSpPr>
          <p:spPr>
            <a:xfrm rot="12588440">
              <a:off x="6471307" y="825607"/>
              <a:ext cx="217416" cy="110349"/>
            </a:xfrm>
            <a:prstGeom prst="parallelogram">
              <a:avLst>
                <a:gd name="adj" fmla="val 5833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arallelogram 24"/>
            <p:cNvSpPr/>
            <p:nvPr/>
          </p:nvSpPr>
          <p:spPr>
            <a:xfrm>
              <a:off x="8295058" y="839938"/>
              <a:ext cx="205327" cy="81689"/>
            </a:xfrm>
            <a:prstGeom prst="parallelogram">
              <a:avLst>
                <a:gd name="adj" fmla="val 10096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25"/>
            <p:cNvSpPr/>
            <p:nvPr/>
          </p:nvSpPr>
          <p:spPr>
            <a:xfrm>
              <a:off x="7901117" y="833207"/>
              <a:ext cx="471053" cy="167639"/>
            </a:xfrm>
            <a:prstGeom prst="parallelogram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oon 26"/>
            <p:cNvSpPr/>
            <p:nvPr/>
          </p:nvSpPr>
          <p:spPr>
            <a:xfrm rot="9100593">
              <a:off x="6769194" y="676022"/>
              <a:ext cx="584332" cy="1207921"/>
            </a:xfrm>
            <a:prstGeom prst="moon">
              <a:avLst>
                <a:gd name="adj" fmla="val 875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Manual Operation 27"/>
            <p:cNvSpPr/>
            <p:nvPr/>
          </p:nvSpPr>
          <p:spPr>
            <a:xfrm>
              <a:off x="6894576" y="831270"/>
              <a:ext cx="1124712" cy="1226313"/>
            </a:xfrm>
            <a:prstGeom prst="flowChartManualOpe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oon 28"/>
            <p:cNvSpPr/>
            <p:nvPr/>
          </p:nvSpPr>
          <p:spPr>
            <a:xfrm rot="1602138">
              <a:off x="7539130" y="721584"/>
              <a:ext cx="584332" cy="1207921"/>
            </a:xfrm>
            <a:prstGeom prst="moon">
              <a:avLst>
                <a:gd name="adj" fmla="val 8077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156035" y="812798"/>
              <a:ext cx="259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524000" y="3285205"/>
            <a:ext cx="42710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C000"/>
                </a:solidFill>
              </a:rPr>
              <a:t>A/B testing in production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C000"/>
                </a:solidFill>
              </a:rPr>
              <a:t>Model deployment in production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C000"/>
                </a:solidFill>
              </a:rPr>
              <a:t>Exception management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C000"/>
                </a:solidFill>
              </a:rPr>
              <a:t>Performance monitoring</a:t>
            </a:r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>
            <a:off x="6156035" y="812798"/>
            <a:ext cx="259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8" idx="0"/>
          </p:cNvCxnSpPr>
          <p:nvPr/>
        </p:nvCxnSpPr>
        <p:spPr>
          <a:xfrm>
            <a:off x="6143471" y="5366175"/>
            <a:ext cx="2603365" cy="1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50545" y="2800713"/>
            <a:ext cx="4017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55807" y="3087037"/>
            <a:ext cx="396519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526" y="3087037"/>
            <a:ext cx="2020078" cy="366733"/>
          </a:xfrm>
          <a:prstGeom prst="line">
            <a:avLst/>
          </a:prstGeom>
          <a:ln w="38100">
            <a:solidFill>
              <a:srgbClr val="FFC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928616" y="4228719"/>
            <a:ext cx="2132744" cy="928497"/>
          </a:xfrm>
          <a:prstGeom prst="line">
            <a:avLst/>
          </a:prstGeom>
          <a:ln w="38100">
            <a:solidFill>
              <a:srgbClr val="FFC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66708" y="2819185"/>
            <a:ext cx="385618" cy="6018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5061526" y="812798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7652326" y="812799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Manual Operation 1"/>
          <p:cNvSpPr/>
          <p:nvPr/>
        </p:nvSpPr>
        <p:spPr>
          <a:xfrm>
            <a:off x="7132320" y="2039112"/>
            <a:ext cx="667512" cy="761601"/>
          </a:xfrm>
          <a:prstGeom prst="flowChartManualOperat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7768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6360923" y="4182593"/>
            <a:ext cx="2160808" cy="1334613"/>
            <a:chOff x="6360923" y="4182593"/>
            <a:chExt cx="2160808" cy="1334613"/>
          </a:xfrm>
        </p:grpSpPr>
        <p:sp>
          <p:nvSpPr>
            <p:cNvPr id="37" name="Parallelogram 36"/>
            <p:cNvSpPr/>
            <p:nvPr/>
          </p:nvSpPr>
          <p:spPr>
            <a:xfrm rot="10800000">
              <a:off x="7885294" y="5314232"/>
              <a:ext cx="636437" cy="45719"/>
            </a:xfrm>
            <a:prstGeom prst="parallelogram">
              <a:avLst>
                <a:gd name="adj" fmla="val 0"/>
              </a:avLst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arallelogram 37"/>
            <p:cNvSpPr/>
            <p:nvPr/>
          </p:nvSpPr>
          <p:spPr>
            <a:xfrm rot="10800000">
              <a:off x="6360923" y="5310249"/>
              <a:ext cx="636437" cy="65917"/>
            </a:xfrm>
            <a:prstGeom prst="parallelogram">
              <a:avLst>
                <a:gd name="adj" fmla="val 64968"/>
              </a:avLst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Manual Operation 38"/>
            <p:cNvSpPr/>
            <p:nvPr/>
          </p:nvSpPr>
          <p:spPr>
            <a:xfrm rot="10800000">
              <a:off x="6882797" y="4182593"/>
              <a:ext cx="1124712" cy="1183582"/>
            </a:xfrm>
            <a:prstGeom prst="flowChartManualOperation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oon 39"/>
            <p:cNvSpPr/>
            <p:nvPr/>
          </p:nvSpPr>
          <p:spPr>
            <a:xfrm rot="19565836">
              <a:off x="7698352" y="4395243"/>
              <a:ext cx="511458" cy="1121963"/>
            </a:xfrm>
            <a:prstGeom prst="moon">
              <a:avLst>
                <a:gd name="adj" fmla="val 80778"/>
              </a:avLst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oon 40"/>
            <p:cNvSpPr/>
            <p:nvPr/>
          </p:nvSpPr>
          <p:spPr>
            <a:xfrm rot="12796194">
              <a:off x="6719521" y="4390601"/>
              <a:ext cx="511090" cy="1125958"/>
            </a:xfrm>
            <a:prstGeom prst="moon">
              <a:avLst>
                <a:gd name="adj" fmla="val 80778"/>
              </a:avLst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lowchart: Manual Operation 19"/>
          <p:cNvSpPr/>
          <p:nvPr/>
        </p:nvSpPr>
        <p:spPr>
          <a:xfrm rot="10800000">
            <a:off x="7117680" y="3420992"/>
            <a:ext cx="667512" cy="761601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156035" y="676022"/>
            <a:ext cx="2590800" cy="1381561"/>
            <a:chOff x="6156035" y="676022"/>
            <a:chExt cx="2590800" cy="1381561"/>
          </a:xfrm>
        </p:grpSpPr>
        <p:sp>
          <p:nvSpPr>
            <p:cNvPr id="26" name="Parallelogram 25"/>
            <p:cNvSpPr/>
            <p:nvPr/>
          </p:nvSpPr>
          <p:spPr>
            <a:xfrm rot="12588440">
              <a:off x="6380444" y="816012"/>
              <a:ext cx="151831" cy="72686"/>
            </a:xfrm>
            <a:prstGeom prst="parallelogram">
              <a:avLst>
                <a:gd name="adj" fmla="val 5833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allelogram 26"/>
            <p:cNvSpPr/>
            <p:nvPr/>
          </p:nvSpPr>
          <p:spPr>
            <a:xfrm rot="12588440">
              <a:off x="6471307" y="825607"/>
              <a:ext cx="217416" cy="110349"/>
            </a:xfrm>
            <a:prstGeom prst="parallelogram">
              <a:avLst>
                <a:gd name="adj" fmla="val 5833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/>
            <p:cNvSpPr/>
            <p:nvPr/>
          </p:nvSpPr>
          <p:spPr>
            <a:xfrm>
              <a:off x="8295058" y="839938"/>
              <a:ext cx="205327" cy="81689"/>
            </a:xfrm>
            <a:prstGeom prst="parallelogram">
              <a:avLst>
                <a:gd name="adj" fmla="val 10096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/>
            <p:cNvSpPr/>
            <p:nvPr/>
          </p:nvSpPr>
          <p:spPr>
            <a:xfrm>
              <a:off x="7901117" y="833207"/>
              <a:ext cx="471053" cy="167639"/>
            </a:xfrm>
            <a:prstGeom prst="parallelogram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oon 29"/>
            <p:cNvSpPr/>
            <p:nvPr/>
          </p:nvSpPr>
          <p:spPr>
            <a:xfrm rot="9100593">
              <a:off x="6769194" y="676022"/>
              <a:ext cx="584332" cy="1207921"/>
            </a:xfrm>
            <a:prstGeom prst="moon">
              <a:avLst>
                <a:gd name="adj" fmla="val 875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Manual Operation 30"/>
            <p:cNvSpPr/>
            <p:nvPr/>
          </p:nvSpPr>
          <p:spPr>
            <a:xfrm>
              <a:off x="6894576" y="831270"/>
              <a:ext cx="1124712" cy="1226313"/>
            </a:xfrm>
            <a:prstGeom prst="flowChartManualOpe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oon 31"/>
            <p:cNvSpPr/>
            <p:nvPr/>
          </p:nvSpPr>
          <p:spPr>
            <a:xfrm rot="1602138">
              <a:off x="7539130" y="721584"/>
              <a:ext cx="584332" cy="1207921"/>
            </a:xfrm>
            <a:prstGeom prst="moon">
              <a:avLst>
                <a:gd name="adj" fmla="val 8077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156035" y="812798"/>
              <a:ext cx="259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933654" y="3949971"/>
            <a:ext cx="36337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CC66FF"/>
                </a:solidFill>
              </a:rPr>
              <a:t>Model tuning and re-training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CC66FF"/>
                </a:solidFill>
              </a:rPr>
              <a:t>Model update and add-on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CC66FF"/>
                </a:solidFill>
              </a:rPr>
              <a:t>Model failure and retirement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CC66FF"/>
                </a:solidFill>
              </a:rPr>
              <a:t>…</a:t>
            </a:r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>
            <a:off x="6156035" y="812798"/>
            <a:ext cx="259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43471" y="5366175"/>
            <a:ext cx="2603365" cy="1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50545" y="2800713"/>
            <a:ext cx="4017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55807" y="3087037"/>
            <a:ext cx="396519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05524" y="3598029"/>
            <a:ext cx="2833778" cy="641274"/>
          </a:xfrm>
          <a:prstGeom prst="line">
            <a:avLst/>
          </a:prstGeom>
          <a:ln w="38100">
            <a:solidFill>
              <a:srgbClr val="CC66FF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325112" y="5366025"/>
            <a:ext cx="1818359" cy="129519"/>
          </a:xfrm>
          <a:prstGeom prst="line">
            <a:avLst/>
          </a:prstGeom>
          <a:ln w="38100">
            <a:solidFill>
              <a:srgbClr val="CC66FF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66708" y="2819185"/>
            <a:ext cx="385618" cy="6018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5061526" y="812798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7652326" y="812799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Manual Operation 1"/>
          <p:cNvSpPr/>
          <p:nvPr/>
        </p:nvSpPr>
        <p:spPr>
          <a:xfrm>
            <a:off x="7132320" y="2039112"/>
            <a:ext cx="667512" cy="761601"/>
          </a:xfrm>
          <a:prstGeom prst="flowChartManualOperat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38978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6360923" y="4182593"/>
            <a:ext cx="2160808" cy="1334613"/>
            <a:chOff x="6360923" y="4182593"/>
            <a:chExt cx="2160808" cy="1334613"/>
          </a:xfrm>
        </p:grpSpPr>
        <p:sp>
          <p:nvSpPr>
            <p:cNvPr id="37" name="Parallelogram 36"/>
            <p:cNvSpPr/>
            <p:nvPr/>
          </p:nvSpPr>
          <p:spPr>
            <a:xfrm rot="10800000">
              <a:off x="7885294" y="5314232"/>
              <a:ext cx="636437" cy="45719"/>
            </a:xfrm>
            <a:prstGeom prst="parallelogram">
              <a:avLst>
                <a:gd name="adj" fmla="val 0"/>
              </a:avLst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arallelogram 37"/>
            <p:cNvSpPr/>
            <p:nvPr/>
          </p:nvSpPr>
          <p:spPr>
            <a:xfrm rot="10800000">
              <a:off x="6360923" y="5310249"/>
              <a:ext cx="636437" cy="65917"/>
            </a:xfrm>
            <a:prstGeom prst="parallelogram">
              <a:avLst>
                <a:gd name="adj" fmla="val 64968"/>
              </a:avLst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Manual Operation 38"/>
            <p:cNvSpPr/>
            <p:nvPr/>
          </p:nvSpPr>
          <p:spPr>
            <a:xfrm rot="10800000">
              <a:off x="6882797" y="4182593"/>
              <a:ext cx="1124712" cy="1183582"/>
            </a:xfrm>
            <a:prstGeom prst="flowChartManualOperation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oon 39"/>
            <p:cNvSpPr/>
            <p:nvPr/>
          </p:nvSpPr>
          <p:spPr>
            <a:xfrm rot="19565836">
              <a:off x="7698352" y="4395243"/>
              <a:ext cx="511458" cy="1121963"/>
            </a:xfrm>
            <a:prstGeom prst="moon">
              <a:avLst>
                <a:gd name="adj" fmla="val 80778"/>
              </a:avLst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oon 40"/>
            <p:cNvSpPr/>
            <p:nvPr/>
          </p:nvSpPr>
          <p:spPr>
            <a:xfrm rot="12796194">
              <a:off x="6719521" y="4390601"/>
              <a:ext cx="511090" cy="1125958"/>
            </a:xfrm>
            <a:prstGeom prst="moon">
              <a:avLst>
                <a:gd name="adj" fmla="val 80778"/>
              </a:avLst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56035" y="676022"/>
            <a:ext cx="2590800" cy="1381561"/>
            <a:chOff x="6156035" y="676022"/>
            <a:chExt cx="2590800" cy="1381561"/>
          </a:xfrm>
        </p:grpSpPr>
        <p:sp>
          <p:nvSpPr>
            <p:cNvPr id="27" name="Parallelogram 26"/>
            <p:cNvSpPr/>
            <p:nvPr/>
          </p:nvSpPr>
          <p:spPr>
            <a:xfrm rot="12588440">
              <a:off x="6380444" y="816012"/>
              <a:ext cx="151831" cy="72686"/>
            </a:xfrm>
            <a:prstGeom prst="parallelogram">
              <a:avLst>
                <a:gd name="adj" fmla="val 5833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/>
            <p:cNvSpPr/>
            <p:nvPr/>
          </p:nvSpPr>
          <p:spPr>
            <a:xfrm rot="12588440">
              <a:off x="6471307" y="825607"/>
              <a:ext cx="217416" cy="110349"/>
            </a:xfrm>
            <a:prstGeom prst="parallelogram">
              <a:avLst>
                <a:gd name="adj" fmla="val 5833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/>
            <p:cNvSpPr/>
            <p:nvPr/>
          </p:nvSpPr>
          <p:spPr>
            <a:xfrm>
              <a:off x="8295058" y="839938"/>
              <a:ext cx="205327" cy="81689"/>
            </a:xfrm>
            <a:prstGeom prst="parallelogram">
              <a:avLst>
                <a:gd name="adj" fmla="val 10096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allelogram 29"/>
            <p:cNvSpPr/>
            <p:nvPr/>
          </p:nvSpPr>
          <p:spPr>
            <a:xfrm>
              <a:off x="7901117" y="833207"/>
              <a:ext cx="471053" cy="167639"/>
            </a:xfrm>
            <a:prstGeom prst="parallelogram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Moon 30"/>
            <p:cNvSpPr/>
            <p:nvPr/>
          </p:nvSpPr>
          <p:spPr>
            <a:xfrm rot="9100593">
              <a:off x="6769194" y="676022"/>
              <a:ext cx="584332" cy="1207921"/>
            </a:xfrm>
            <a:prstGeom prst="moon">
              <a:avLst>
                <a:gd name="adj" fmla="val 875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Manual Operation 31"/>
            <p:cNvSpPr/>
            <p:nvPr/>
          </p:nvSpPr>
          <p:spPr>
            <a:xfrm>
              <a:off x="6894576" y="831270"/>
              <a:ext cx="1124712" cy="1226313"/>
            </a:xfrm>
            <a:prstGeom prst="flowChartManualOpe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Moon 33"/>
            <p:cNvSpPr/>
            <p:nvPr/>
          </p:nvSpPr>
          <p:spPr>
            <a:xfrm rot="1602138">
              <a:off x="7539130" y="721584"/>
              <a:ext cx="584332" cy="1207921"/>
            </a:xfrm>
            <a:prstGeom prst="moon">
              <a:avLst>
                <a:gd name="adj" fmla="val 8077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156035" y="812798"/>
              <a:ext cx="259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>
            <a:stCxn id="6" idx="0"/>
          </p:cNvCxnSpPr>
          <p:nvPr/>
        </p:nvCxnSpPr>
        <p:spPr>
          <a:xfrm>
            <a:off x="6156035" y="812798"/>
            <a:ext cx="259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43471" y="5366175"/>
            <a:ext cx="2603365" cy="1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50545" y="2800713"/>
            <a:ext cx="4017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55807" y="3087037"/>
            <a:ext cx="396519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66708" y="2819185"/>
            <a:ext cx="385618" cy="6018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5061526" y="812798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7652326" y="812799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Manual Operation 1"/>
          <p:cNvSpPr/>
          <p:nvPr/>
        </p:nvSpPr>
        <p:spPr>
          <a:xfrm>
            <a:off x="7132320" y="2039112"/>
            <a:ext cx="667512" cy="761601"/>
          </a:xfrm>
          <a:prstGeom prst="flowChartManualOperat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nual Operation 19"/>
          <p:cNvSpPr/>
          <p:nvPr/>
        </p:nvSpPr>
        <p:spPr>
          <a:xfrm rot="10800000">
            <a:off x="7117680" y="3420992"/>
            <a:ext cx="667512" cy="761601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08714E-2CE2-468C-AF33-85460DFB1741}"/>
              </a:ext>
            </a:extLst>
          </p:cNvPr>
          <p:cNvSpPr txBox="1"/>
          <p:nvPr/>
        </p:nvSpPr>
        <p:spPr>
          <a:xfrm>
            <a:off x="993305" y="327836"/>
            <a:ext cx="45045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definition and understanding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Quantifying business value and define key metrics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 resources assessment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milestones and timeline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security, privacy and legal review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1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formulation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quality and availability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1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exploring and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training, validation,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1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A/B testing in production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deployment in production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 management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monitoring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1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CC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tuning and re-training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CC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update and add-on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CC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failure and retirement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504688" y="609708"/>
            <a:ext cx="18288" cy="527902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603500" y="247305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5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Project Cycle</a:t>
            </a:r>
          </a:p>
        </p:txBody>
      </p:sp>
    </p:spTree>
    <p:extLst>
      <p:ext uri="{BB962C8B-B14F-4D97-AF65-F5344CB8AC3E}">
        <p14:creationId xmlns:p14="http://schemas.microsoft.com/office/powerpoint/2010/main" val="1597884362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266708" y="2819185"/>
            <a:ext cx="385618" cy="6018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Manual Operation 1"/>
          <p:cNvSpPr/>
          <p:nvPr/>
        </p:nvSpPr>
        <p:spPr>
          <a:xfrm>
            <a:off x="7132320" y="2039112"/>
            <a:ext cx="667512" cy="761601"/>
          </a:xfrm>
          <a:prstGeom prst="flowChartManualOperat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nual Operation 19"/>
          <p:cNvSpPr/>
          <p:nvPr/>
        </p:nvSpPr>
        <p:spPr>
          <a:xfrm rot="10800000">
            <a:off x="7117680" y="3420992"/>
            <a:ext cx="667512" cy="761601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360923" y="4182593"/>
            <a:ext cx="2160808" cy="1334613"/>
            <a:chOff x="6360923" y="4182593"/>
            <a:chExt cx="2160808" cy="1334613"/>
          </a:xfrm>
        </p:grpSpPr>
        <p:sp>
          <p:nvSpPr>
            <p:cNvPr id="31" name="Parallelogram 30"/>
            <p:cNvSpPr/>
            <p:nvPr/>
          </p:nvSpPr>
          <p:spPr>
            <a:xfrm rot="10800000">
              <a:off x="7885294" y="5314232"/>
              <a:ext cx="636437" cy="45719"/>
            </a:xfrm>
            <a:prstGeom prst="parallelogram">
              <a:avLst>
                <a:gd name="adj" fmla="val 0"/>
              </a:avLst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allelogram 29"/>
            <p:cNvSpPr/>
            <p:nvPr/>
          </p:nvSpPr>
          <p:spPr>
            <a:xfrm rot="10800000">
              <a:off x="6360923" y="5310249"/>
              <a:ext cx="636437" cy="65917"/>
            </a:xfrm>
            <a:prstGeom prst="parallelogram">
              <a:avLst>
                <a:gd name="adj" fmla="val 64968"/>
              </a:avLst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Manual Operation 20"/>
            <p:cNvSpPr/>
            <p:nvPr/>
          </p:nvSpPr>
          <p:spPr>
            <a:xfrm rot="10800000">
              <a:off x="6882797" y="4182593"/>
              <a:ext cx="1124712" cy="1183582"/>
            </a:xfrm>
            <a:prstGeom prst="flowChartManualOperation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Moon 22"/>
            <p:cNvSpPr/>
            <p:nvPr/>
          </p:nvSpPr>
          <p:spPr>
            <a:xfrm rot="19565836">
              <a:off x="7698352" y="4395243"/>
              <a:ext cx="511458" cy="1121963"/>
            </a:xfrm>
            <a:prstGeom prst="moon">
              <a:avLst>
                <a:gd name="adj" fmla="val 80778"/>
              </a:avLst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Moon 21"/>
            <p:cNvSpPr/>
            <p:nvPr/>
          </p:nvSpPr>
          <p:spPr>
            <a:xfrm rot="12796194">
              <a:off x="6719521" y="4390601"/>
              <a:ext cx="511090" cy="1125958"/>
            </a:xfrm>
            <a:prstGeom prst="moon">
              <a:avLst>
                <a:gd name="adj" fmla="val 80778"/>
              </a:avLst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56035" y="676022"/>
            <a:ext cx="2590800" cy="1381561"/>
            <a:chOff x="6156035" y="676022"/>
            <a:chExt cx="2590800" cy="1381561"/>
          </a:xfrm>
        </p:grpSpPr>
        <p:sp>
          <p:nvSpPr>
            <p:cNvPr id="29" name="Parallelogram 28"/>
            <p:cNvSpPr/>
            <p:nvPr/>
          </p:nvSpPr>
          <p:spPr>
            <a:xfrm rot="12588440">
              <a:off x="6380444" y="816012"/>
              <a:ext cx="151831" cy="72686"/>
            </a:xfrm>
            <a:prstGeom prst="parallelogram">
              <a:avLst>
                <a:gd name="adj" fmla="val 5833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/>
            <p:cNvSpPr/>
            <p:nvPr/>
          </p:nvSpPr>
          <p:spPr>
            <a:xfrm rot="12588440">
              <a:off x="6471307" y="825607"/>
              <a:ext cx="217416" cy="110349"/>
            </a:xfrm>
            <a:prstGeom prst="parallelogram">
              <a:avLst>
                <a:gd name="adj" fmla="val 5833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allelogram 26"/>
            <p:cNvSpPr/>
            <p:nvPr/>
          </p:nvSpPr>
          <p:spPr>
            <a:xfrm>
              <a:off x="8295058" y="839938"/>
              <a:ext cx="205327" cy="81689"/>
            </a:xfrm>
            <a:prstGeom prst="parallelogram">
              <a:avLst>
                <a:gd name="adj" fmla="val 10096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>
              <a:off x="7901117" y="833207"/>
              <a:ext cx="471053" cy="167639"/>
            </a:xfrm>
            <a:prstGeom prst="parallelogram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oon 8"/>
            <p:cNvSpPr/>
            <p:nvPr/>
          </p:nvSpPr>
          <p:spPr>
            <a:xfrm rot="9100593">
              <a:off x="6769194" y="676022"/>
              <a:ext cx="584332" cy="1207921"/>
            </a:xfrm>
            <a:prstGeom prst="moon">
              <a:avLst>
                <a:gd name="adj" fmla="val 875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anual Operation 14"/>
            <p:cNvSpPr/>
            <p:nvPr/>
          </p:nvSpPr>
          <p:spPr>
            <a:xfrm>
              <a:off x="6894576" y="831270"/>
              <a:ext cx="1124712" cy="1226313"/>
            </a:xfrm>
            <a:prstGeom prst="flowChartManualOpe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oon 18"/>
            <p:cNvSpPr/>
            <p:nvPr/>
          </p:nvSpPr>
          <p:spPr>
            <a:xfrm rot="1602138">
              <a:off x="7539130" y="721584"/>
              <a:ext cx="584332" cy="1207921"/>
            </a:xfrm>
            <a:prstGeom prst="moon">
              <a:avLst>
                <a:gd name="adj" fmla="val 8077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6" idx="0"/>
            </p:cNvCxnSpPr>
            <p:nvPr/>
          </p:nvCxnSpPr>
          <p:spPr>
            <a:xfrm>
              <a:off x="6156035" y="812798"/>
              <a:ext cx="259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6143471" y="5366175"/>
            <a:ext cx="2603365" cy="1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50545" y="2800713"/>
            <a:ext cx="4017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55807" y="3087037"/>
            <a:ext cx="396519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5061526" y="812798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7652326" y="812799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25A67C-FCFE-4541-B784-6E7B25C18BA4}"/>
              </a:ext>
            </a:extLst>
          </p:cNvPr>
          <p:cNvSpPr txBox="1"/>
          <p:nvPr/>
        </p:nvSpPr>
        <p:spPr>
          <a:xfrm>
            <a:off x="746705" y="381000"/>
            <a:ext cx="3962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teams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Operation team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Business analyst team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Insight and reporting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Technology team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Database and data warehouse team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 engineering team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Infrastructure team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Core machine learning team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Software development team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Visualization dashboard team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Production implementation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 management team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 management team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Product management team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Senior leadership team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Leaders across organizations</a:t>
            </a:r>
          </a:p>
        </p:txBody>
      </p:sp>
      <p:sp>
        <p:nvSpPr>
          <p:cNvPr id="3" name="Left-Right Arrow 2"/>
          <p:cNvSpPr/>
          <p:nvPr/>
        </p:nvSpPr>
        <p:spPr>
          <a:xfrm>
            <a:off x="4530972" y="2781758"/>
            <a:ext cx="2538357" cy="6355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77063" y="122677"/>
            <a:ext cx="175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-5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Cross Team</a:t>
            </a:r>
          </a:p>
          <a:p>
            <a:pPr algn="ctr"/>
            <a:r>
              <a:rPr lang="en-US" sz="2000" b="1" spc="-5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Collaboration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69418" y="2627822"/>
            <a:ext cx="19715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spc="-5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Agile-Style Project Management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810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530CA7-5861-4CB1-85D3-9F39C24F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8486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Online vs Offline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13667-EA9B-4050-AEB3-6438D629932D}"/>
              </a:ext>
            </a:extLst>
          </p:cNvPr>
          <p:cNvSpPr txBox="1"/>
          <p:nvPr/>
        </p:nvSpPr>
        <p:spPr>
          <a:xfrm>
            <a:off x="609600" y="914400"/>
            <a:ext cx="5257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Concept of offline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Historical data in the data warehouse system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Slow to retrieve (i.e. hours to get needed data)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Very rich in general (i.e. click stream, detailed shopping history etc.)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Low cost to maintenance in data warehouse (i.e. hard disk)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Can be extracted in batch as raw material for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Offline data are typical used for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Data exploratory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Feature engineering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Statistical or machine learning model development and selection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Concept of online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Data available in real time to a model for real time decision making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High cost to maintenance for low latency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Limited selection of data usually available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Additional data can be added with effort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665D672-CE6E-4642-9CC6-CC775B82C686}"/>
              </a:ext>
            </a:extLst>
          </p:cNvPr>
          <p:cNvGraphicFramePr/>
          <p:nvPr>
            <p:extLst/>
          </p:nvPr>
        </p:nvGraphicFramePr>
        <p:xfrm>
          <a:off x="6043749" y="457200"/>
          <a:ext cx="283355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D5CFCF-0D3B-4AE8-925A-96191B04CAF7}"/>
              </a:ext>
            </a:extLst>
          </p:cNvPr>
          <p:cNvSpPr txBox="1"/>
          <p:nvPr/>
        </p:nvSpPr>
        <p:spPr>
          <a:xfrm>
            <a:off x="5867400" y="5029200"/>
            <a:ext cx="3186249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There are also </a:t>
            </a:r>
            <a:r>
              <a:rPr lang="en-US" b="1" u="sng" dirty="0"/>
              <a:t>offline-only models</a:t>
            </a:r>
            <a:r>
              <a:rPr lang="en-US" dirty="0"/>
              <a:t> with regular batch process; and </a:t>
            </a:r>
            <a:r>
              <a:rPr lang="en-US" b="1" u="sng" dirty="0"/>
              <a:t>models training using online real time data </a:t>
            </a:r>
            <a:r>
              <a:rPr lang="en-US" dirty="0"/>
              <a:t>and deploy in real time depending on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5765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3048000"/>
            <a:ext cx="5029200" cy="136207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Pitfalls of Data Science Projects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69064906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</a:rPr>
              <a:t>Solving the wrong problem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Vague description of business needs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Misalignment across many teams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Data scientists are not involved in the initial discussion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</a:rPr>
              <a:t>Over promise on business value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Unrealistic high expectation 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Assumptions are way off-chart 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Data scientist’s data-driven and fact-base voice is not heard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720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Planning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</a:rPr>
              <a:t>Too optimistic about the timeline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Project management team does not have past experience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Many uncertainties are not accounted for at planning stage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Fundamentally different from other projects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</a:rPr>
              <a:t>Too optimistic about data availability and quality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Big data is not a guarantee of good and relevant data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Ideal data for the business problem is not available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Unexpected efforts to bring the right data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50860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3124200"/>
            <a:ext cx="4953000" cy="136207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Between Statistician and </a:t>
            </a:r>
            <a:b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Scientist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71139103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Stage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</a:rPr>
              <a:t>Un-representative data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</a:rPr>
              <a:t>Too optimistic about preprocessing and feature engineering</a:t>
            </a:r>
          </a:p>
          <a:p>
            <a:pPr marL="201168" lvl="1" indent="0">
              <a:buClr>
                <a:srgbClr val="0070C0"/>
              </a:buClr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</a:rPr>
              <a:t>Overfitting and obsession for complicated models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</a:rPr>
              <a:t>Take too long to fail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rgbClr val="0070C0"/>
              </a:solidFill>
            </a:endParaRP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50762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Productionization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</a:rPr>
              <a:t>Fail to scale in real time applications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Computation capacity, data storage, or latency constrains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Not enough engineering resources 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</a:rPr>
              <a:t>Missing necessary checkup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Lack model monitoring 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Lack Model tuning, re-training and retirement plan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</a:rPr>
              <a:t>Bad production performance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Lack needed A/B testing or shadow mode 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70C0"/>
                </a:solidFill>
              </a:rPr>
              <a:t>Data availability and stability in real time</a:t>
            </a:r>
          </a:p>
        </p:txBody>
      </p:sp>
    </p:spTree>
    <p:extLst>
      <p:ext uri="{BB962C8B-B14F-4D97-AF65-F5344CB8AC3E}">
        <p14:creationId xmlns:p14="http://schemas.microsoft.com/office/powerpoint/2010/main" val="8347919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667000"/>
            <a:ext cx="3886200" cy="136207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Skills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69207040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0D6022-676E-4511-BFEB-221646320B68}"/>
              </a:ext>
            </a:extLst>
          </p:cNvPr>
          <p:cNvSpPr txBox="1">
            <a:spLocks/>
          </p:cNvSpPr>
          <p:nvPr/>
        </p:nvSpPr>
        <p:spPr>
          <a:xfrm>
            <a:off x="845127" y="381000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Leading With 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74DE4-F9C4-4C01-B62B-ED0EF469327D}"/>
              </a:ext>
            </a:extLst>
          </p:cNvPr>
          <p:cNvSpPr txBox="1"/>
          <p:nvPr/>
        </p:nvSpPr>
        <p:spPr>
          <a:xfrm>
            <a:off x="845127" y="155171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Strong modeling background should guide the project from the beginning of </a:t>
            </a:r>
            <a:r>
              <a:rPr lang="en-US" sz="2400" b="1">
                <a:solidFill>
                  <a:srgbClr val="0070C0"/>
                </a:solidFill>
                <a:cs typeface="Arial" panose="020B0604020202020204" pitchFamily="34" charset="0"/>
              </a:rPr>
              <a:t>the cycle</a:t>
            </a:r>
            <a:endParaRPr lang="en-US" sz="2400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</a:pPr>
            <a:endParaRPr lang="en-US" sz="2400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</a:pPr>
            <a:endParaRPr lang="en-US" sz="2400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Keep a high standard with data-driven and model-backed decision making process</a:t>
            </a:r>
          </a:p>
          <a:p>
            <a:pPr marL="285750" indent="-285750" defTabSz="914400">
              <a:buFont typeface="Wingdings" panose="05000000000000000000" pitchFamily="2" charset="2"/>
              <a:buChar char="q"/>
            </a:pPr>
            <a:endParaRPr lang="en-US" sz="2400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</a:pPr>
            <a:endParaRPr lang="en-US" sz="2400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Clearly communicate potential issues for the project as well as providing proactive suggestions</a:t>
            </a:r>
            <a:endParaRPr lang="en-US" sz="20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171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B505ED-D88F-42E0-AC03-374B83DFAAB4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CE35D-F5F6-490E-B3AC-D4DD0199199D}"/>
              </a:ext>
            </a:extLst>
          </p:cNvPr>
          <p:cNvSpPr txBox="1"/>
          <p:nvPr/>
        </p:nvSpPr>
        <p:spPr>
          <a:xfrm>
            <a:off x="1012915" y="1511808"/>
            <a:ext cx="704197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cs typeface="Arial" panose="020B0604020202020204" pitchFamily="34" charset="0"/>
              </a:rPr>
              <a:t>Interact with multiple teams across the entire project cycle</a:t>
            </a:r>
          </a:p>
          <a:p>
            <a:pPr marL="742950" lvl="1" indent="-285750" defTabSz="9144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cs typeface="Arial" panose="020B0604020202020204" pitchFamily="34" charset="0"/>
              </a:rPr>
              <a:t>Easy to understand language that everyone understand</a:t>
            </a:r>
          </a:p>
          <a:p>
            <a:pPr marL="742950" lvl="1" indent="-285750" defTabSz="9144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cs typeface="Arial" panose="020B0604020202020204" pitchFamily="34" charset="0"/>
              </a:rPr>
              <a:t>Be clean on deliverables, timeline and resource allocation</a:t>
            </a:r>
            <a:endParaRPr lang="en-US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742950" lvl="1" indent="-285750" defTabSz="914400">
              <a:buFont typeface="Wingdings" panose="05000000000000000000" pitchFamily="2" charset="2"/>
              <a:buChar char="ü"/>
            </a:pPr>
            <a:endParaRPr lang="en-US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cs typeface="Arial" panose="020B0604020202020204" pitchFamily="34" charset="0"/>
              </a:rPr>
              <a:t>Technical modeling part requires communication skills too</a:t>
            </a:r>
          </a:p>
          <a:p>
            <a:pPr marL="742950" lvl="1" indent="-285750" defTabSz="9144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cs typeface="Arial" panose="020B0604020202020204" pitchFamily="34" charset="0"/>
              </a:rPr>
              <a:t>Statistician, Operation Researcher, Economist, Computer Scientist, Market Researcher, …</a:t>
            </a:r>
            <a:endParaRPr lang="en-US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742950" lvl="1" indent="-285750" defTabSz="914400">
              <a:buFont typeface="Wingdings" panose="05000000000000000000" pitchFamily="2" charset="2"/>
              <a:buChar char="ü"/>
            </a:pPr>
            <a:endParaRPr lang="en-US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cs typeface="Arial" panose="020B0604020202020204" pitchFamily="34" charset="0"/>
              </a:rPr>
              <a:t>Need to be familiar with different terminology, for example:</a:t>
            </a:r>
          </a:p>
          <a:p>
            <a:pPr marL="742950" lvl="1" indent="-285750" defTabSz="9144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cs typeface="Arial" panose="020B0604020202020204" pitchFamily="34" charset="0"/>
              </a:rPr>
              <a:t>Label = Target = Outcome = Class = Response = Dependent Variables (i.e. Y)</a:t>
            </a:r>
          </a:p>
          <a:p>
            <a:pPr marL="742950" lvl="1" indent="-285750" defTabSz="9144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cs typeface="Arial" panose="020B0604020202020204" pitchFamily="34" charset="0"/>
              </a:rPr>
              <a:t>Features = Attribute = Independent Variables = Predictors = Covariates (i.e. X)</a:t>
            </a:r>
          </a:p>
          <a:p>
            <a:pPr marL="742950" lvl="1" indent="-285750" defTabSz="9144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cs typeface="Arial" panose="020B0604020202020204" pitchFamily="34" charset="0"/>
              </a:rPr>
              <a:t>Weights = Parameters</a:t>
            </a:r>
          </a:p>
          <a:p>
            <a:pPr marL="742950" lvl="1" indent="-285750" defTabSz="9144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cs typeface="Arial" panose="020B0604020202020204" pitchFamily="34" charset="0"/>
              </a:rPr>
              <a:t>Learning = Fitting</a:t>
            </a:r>
          </a:p>
          <a:p>
            <a:pPr marL="742950" lvl="1" indent="-285750" defTabSz="9144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cs typeface="Arial" panose="020B0604020202020204" pitchFamily="34" charset="0"/>
              </a:rPr>
              <a:t>Generalization = Applying to population or test data</a:t>
            </a:r>
          </a:p>
          <a:p>
            <a:pPr marL="742950" lvl="1" indent="-285750" defTabSz="9144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cs typeface="Arial" panose="020B0604020202020204" pitchFamily="34" charset="0"/>
              </a:rPr>
              <a:t>Sensitivity = recall = hit rate = true positive rate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0D6022-676E-4511-BFEB-221646320B68}"/>
              </a:ext>
            </a:extLst>
          </p:cNvPr>
          <p:cNvSpPr txBox="1">
            <a:spLocks/>
          </p:cNvSpPr>
          <p:nvPr/>
        </p:nvSpPr>
        <p:spPr>
          <a:xfrm>
            <a:off x="1012915" y="451104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Communication: </a:t>
            </a:r>
          </a:p>
          <a:p>
            <a:pPr lvl="0">
              <a:defRPr/>
            </a:pPr>
            <a:r>
              <a:rPr lang="en-US" sz="3200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Speaking the Same Language</a:t>
            </a:r>
          </a:p>
        </p:txBody>
      </p:sp>
    </p:spTree>
    <p:extLst>
      <p:ext uri="{BB962C8B-B14F-4D97-AF65-F5344CB8AC3E}">
        <p14:creationId xmlns:p14="http://schemas.microsoft.com/office/powerpoint/2010/main" val="10293590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B505ED-D88F-42E0-AC03-374B83DFAAB4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0D6022-676E-4511-BFEB-221646320B68}"/>
              </a:ext>
            </a:extLst>
          </p:cNvPr>
          <p:cNvSpPr txBox="1">
            <a:spLocks/>
          </p:cNvSpPr>
          <p:nvPr/>
        </p:nvSpPr>
        <p:spPr>
          <a:xfrm>
            <a:off x="765244" y="489183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Communication: Different Styles</a:t>
            </a:r>
          </a:p>
        </p:txBody>
      </p:sp>
      <p:sp>
        <p:nvSpPr>
          <p:cNvPr id="6" name="文字版面配置區 3"/>
          <p:cNvSpPr txBox="1">
            <a:spLocks/>
          </p:cNvSpPr>
          <p:nvPr/>
        </p:nvSpPr>
        <p:spPr>
          <a:xfrm>
            <a:off x="765244" y="1290165"/>
            <a:ext cx="1997412" cy="44441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dirty="0">
                <a:solidFill>
                  <a:srgbClr val="0070C0"/>
                </a:solidFill>
              </a:rPr>
              <a:t>Statistics</a:t>
            </a:r>
            <a:endParaRPr lang="en-US" altLang="en-US" b="1" dirty="0">
              <a:solidFill>
                <a:srgbClr val="0070C0"/>
              </a:solidFill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765244" y="1883334"/>
            <a:ext cx="3305560" cy="441046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All kind of errors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Type-I error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Type-II error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Mean square error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Dummy variables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Lack of fit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Loss function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Failure Rate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Hazard Model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Penalty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Discrimination Function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…</a:t>
            </a:r>
          </a:p>
        </p:txBody>
      </p:sp>
      <p:sp>
        <p:nvSpPr>
          <p:cNvPr id="8" name="文字版面配置區 5"/>
          <p:cNvSpPr txBox="1">
            <a:spLocks/>
          </p:cNvSpPr>
          <p:nvPr/>
        </p:nvSpPr>
        <p:spPr>
          <a:xfrm>
            <a:off x="4718956" y="1331338"/>
            <a:ext cx="3149941" cy="40040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 dirty="0">
                <a:solidFill>
                  <a:srgbClr val="0070C0"/>
                </a:solidFill>
              </a:rPr>
              <a:t>Data Science</a:t>
            </a:r>
          </a:p>
        </p:txBody>
      </p:sp>
      <p:sp>
        <p:nvSpPr>
          <p:cNvPr id="9" name="內容版面配置區 6"/>
          <p:cNvSpPr txBox="1">
            <a:spLocks/>
          </p:cNvSpPr>
          <p:nvPr/>
        </p:nvSpPr>
        <p:spPr>
          <a:xfrm>
            <a:off x="5102225" y="1923122"/>
            <a:ext cx="3054223" cy="433088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Accuracy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Precision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800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One-hot encoding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Faithfulness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Information gain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Golden Standard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Smart Algorithm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Intelligent Procedure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Knowledge Discovery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…</a:t>
            </a:r>
          </a:p>
        </p:txBody>
      </p:sp>
      <p:sp>
        <p:nvSpPr>
          <p:cNvPr id="11" name="文字版面配置區 3"/>
          <p:cNvSpPr txBox="1">
            <a:spLocks/>
          </p:cNvSpPr>
          <p:nvPr/>
        </p:nvSpPr>
        <p:spPr>
          <a:xfrm>
            <a:off x="1291348" y="6442549"/>
            <a:ext cx="6485104" cy="37632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accent3"/>
                </a:solidFill>
              </a:rPr>
              <a:t>* Partially Adopted from Dennis Lin’s FTC Talk </a:t>
            </a:r>
            <a:endParaRPr lang="en-US" alt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682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0D6022-676E-4511-BFEB-2216463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609600"/>
          </a:xfrm>
        </p:spPr>
        <p:txBody>
          <a:bodyPr>
            <a:normAutofit/>
          </a:bodyPr>
          <a:lstStyle/>
          <a:p>
            <a:r>
              <a:rPr lang="en-US" sz="3200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Domain Knowledge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74DE4-F9C4-4C01-B62B-ED0EF469327D}"/>
              </a:ext>
            </a:extLst>
          </p:cNvPr>
          <p:cNvSpPr txBox="1"/>
          <p:nvPr/>
        </p:nvSpPr>
        <p:spPr>
          <a:xfrm>
            <a:off x="609600" y="914400"/>
            <a:ext cx="7848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Many technical skills and soft skills are easily transferable from one business sector to another such as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Statistical and ML methods, SQL, Spark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Procedures and best practices in problem formulation and modeling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Communication, leadership and collaboration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How to quickly obtain business domain knowledge?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Very similar to statistical consulting projects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Understand the current decision making process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Get familiar with current data acquisition procedures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Understand current modeling process and data flow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Outline business problems to solve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Job shadowing with office and field agents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Ask questions to understand business operation procedures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Identify current pain points and known-unknowns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Outbox thinking to identify unknown-unknowns</a:t>
            </a:r>
          </a:p>
          <a:p>
            <a:pPr lvl="1"/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Current best practice across the industry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Read research/white paper, attend conference, meetup and talks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Reach out to domain specific experts</a:t>
            </a:r>
          </a:p>
        </p:txBody>
      </p:sp>
    </p:spTree>
    <p:extLst>
      <p:ext uri="{BB962C8B-B14F-4D97-AF65-F5344CB8AC3E}">
        <p14:creationId xmlns:p14="http://schemas.microsoft.com/office/powerpoint/2010/main" val="34037705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77B881-BB34-4585-8BC6-258C2E27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609600"/>
          </a:xfrm>
        </p:spPr>
        <p:txBody>
          <a:bodyPr>
            <a:noAutofit/>
          </a:bodyPr>
          <a:lstStyle/>
          <a:p>
            <a:r>
              <a:rPr lang="en-US" sz="3200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on Track for Data Science Career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CE718-73DB-48E6-A021-B59EAB8B5588}"/>
              </a:ext>
            </a:extLst>
          </p:cNvPr>
          <p:cNvSpPr txBox="1"/>
          <p:nvPr/>
        </p:nvSpPr>
        <p:spPr>
          <a:xfrm>
            <a:off x="762000" y="762000"/>
            <a:ext cx="41910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Learning New Methods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Deep Learning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Reinforced Learning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Keep up with New Tools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err="1">
                <a:solidFill>
                  <a:schemeClr val="tx2"/>
                </a:solidFill>
              </a:rPr>
              <a:t>TensorFlow</a:t>
            </a:r>
            <a:r>
              <a:rPr lang="en-US" sz="1600" b="1" dirty="0">
                <a:solidFill>
                  <a:schemeClr val="tx2"/>
                </a:solidFill>
              </a:rPr>
              <a:t>, </a:t>
            </a:r>
            <a:r>
              <a:rPr lang="en-US" sz="1600" b="1" dirty="0" err="1">
                <a:solidFill>
                  <a:schemeClr val="tx2"/>
                </a:solidFill>
              </a:rPr>
              <a:t>MxNet</a:t>
            </a:r>
            <a:r>
              <a:rPr lang="en-US" sz="1600" b="1" dirty="0">
                <a:solidFill>
                  <a:schemeClr val="tx2"/>
                </a:solidFill>
              </a:rPr>
              <a:t> etc.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Spark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R/Python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Dynamic Dashboard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Explore New Applications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Internet of Things (</a:t>
            </a:r>
            <a:r>
              <a:rPr lang="en-US" sz="1600" b="1" dirty="0" err="1">
                <a:solidFill>
                  <a:schemeClr val="tx2"/>
                </a:solidFill>
              </a:rPr>
              <a:t>IoT</a:t>
            </a:r>
            <a:r>
              <a:rPr lang="en-US" sz="1600" b="1" dirty="0">
                <a:solidFill>
                  <a:schemeClr val="tx2"/>
                </a:solidFill>
              </a:rPr>
              <a:t>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Robotics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Automatic Driving Cars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24400" y="762000"/>
            <a:ext cx="36576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Apply New Methods to Existing Applications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Identify problems at daily work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Apply novel ways for existing solutions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It could be much faster / more accurate / more efficient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Brand Yourself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LinkedIn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GitHub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Blogs and Posts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Personal Professional website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EF9B185-B28D-4B44-99DE-01D952D1768E}"/>
              </a:ext>
            </a:extLst>
          </p:cNvPr>
          <p:cNvSpPr txBox="1"/>
          <p:nvPr/>
        </p:nvSpPr>
        <p:spPr>
          <a:xfrm>
            <a:off x="1466814" y="4916966"/>
            <a:ext cx="66103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Fun Video: THE EXPERT</a:t>
            </a:r>
          </a:p>
          <a:p>
            <a:pPr algn="ctr"/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hlinkClick r:id="rId2"/>
              </a:rPr>
              <a:t>https://youtu.be/BKorP55Aqvg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Hilarious but sadly true for many data science projects!</a:t>
            </a:r>
          </a:p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Probably you are the only data scientist in the room next time, </a:t>
            </a:r>
          </a:p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be prepared to fight back!</a:t>
            </a:r>
          </a:p>
        </p:txBody>
      </p:sp>
    </p:spTree>
    <p:extLst>
      <p:ext uri="{BB962C8B-B14F-4D97-AF65-F5344CB8AC3E}">
        <p14:creationId xmlns:p14="http://schemas.microsoft.com/office/powerpoint/2010/main" val="4281827732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2514600" y="3276600"/>
            <a:ext cx="5031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815645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68168" y="4707036"/>
            <a:ext cx="3213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=</a:t>
            </a:r>
          </a:p>
          <a:p>
            <a:pPr algn="ctr"/>
            <a:r>
              <a:rPr lang="en-US" sz="2800" b="1" dirty="0">
                <a:solidFill>
                  <a:schemeClr val="accent2"/>
                </a:solidFill>
              </a:rPr>
              <a:t>Data Science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7023" y="397565"/>
            <a:ext cx="2331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-5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Science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3055" y="397564"/>
            <a:ext cx="3403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-5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Engineering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45982" y="1524215"/>
            <a:ext cx="6348737" cy="954107"/>
            <a:chOff x="1545982" y="1524215"/>
            <a:chExt cx="6348737" cy="954107"/>
          </a:xfrm>
        </p:grpSpPr>
        <p:sp>
          <p:nvSpPr>
            <p:cNvPr id="11" name="Rectangle 10"/>
            <p:cNvSpPr/>
            <p:nvPr/>
          </p:nvSpPr>
          <p:spPr>
            <a:xfrm>
              <a:off x="1545982" y="1715430"/>
              <a:ext cx="17331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/>
                <a:t>Physics</a:t>
              </a:r>
              <a:endParaRPr lang="en-US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54887" y="1524215"/>
              <a:ext cx="263983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/>
                <a:t>Electrical Engineering</a:t>
              </a:r>
              <a:endParaRPr lang="en-US" sz="16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324512" y="2842244"/>
            <a:ext cx="2500582" cy="1008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Statistical</a:t>
            </a:r>
          </a:p>
          <a:p>
            <a:pPr algn="ctr"/>
            <a:r>
              <a:rPr lang="en-US" sz="2800" b="1" dirty="0"/>
              <a:t> Engineering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84414" y="3084886"/>
            <a:ext cx="22563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Statistics</a:t>
            </a:r>
            <a:endParaRPr lang="en-US" sz="16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2442" y="1291433"/>
            <a:ext cx="78638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4852" y="3774640"/>
            <a:ext cx="36199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+ </a:t>
            </a:r>
          </a:p>
          <a:p>
            <a:pPr algn="ctr"/>
            <a:r>
              <a:rPr lang="en-US" sz="2800" b="1" dirty="0">
                <a:solidFill>
                  <a:srgbClr val="00B050"/>
                </a:solidFill>
              </a:rPr>
              <a:t>Big Data &amp; Software</a:t>
            </a:r>
          </a:p>
        </p:txBody>
      </p:sp>
      <p:sp>
        <p:nvSpPr>
          <p:cNvPr id="17" name="Oval 16"/>
          <p:cNvSpPr/>
          <p:nvPr/>
        </p:nvSpPr>
        <p:spPr>
          <a:xfrm>
            <a:off x="4498765" y="2478322"/>
            <a:ext cx="4152073" cy="368503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27787" y="5772661"/>
            <a:ext cx="4396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Collection of materials for statistical engineering: </a:t>
            </a:r>
            <a:r>
              <a:rPr lang="en-US" sz="1400" b="1" i="1" dirty="0">
                <a:solidFill>
                  <a:srgbClr val="0070C0"/>
                </a:solidFill>
              </a:rPr>
              <a:t>http://asq.org/divisions-forums/statistics/quality-information/statistical-engineering</a:t>
            </a:r>
          </a:p>
        </p:txBody>
      </p:sp>
    </p:spTree>
    <p:extLst>
      <p:ext uri="{BB962C8B-B14F-4D97-AF65-F5344CB8AC3E}">
        <p14:creationId xmlns:p14="http://schemas.microsoft.com/office/powerpoint/2010/main" val="30087416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6" grpId="0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609600" y="457200"/>
          <a:ext cx="8117133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7947197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2283" y="273549"/>
            <a:ext cx="8224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 </a:t>
            </a:r>
            <a:r>
              <a:rPr lang="en-US" sz="2000" b="1" dirty="0">
                <a:latin typeface="Calibri"/>
              </a:rPr>
              <a:t>		                         </a:t>
            </a:r>
            <a:r>
              <a:rPr lang="en-US" sz="2000" b="1" spc="-5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Career Title                          </a:t>
            </a:r>
            <a:r>
              <a:rPr lang="en-US" sz="2000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</a:t>
            </a:r>
            <a:endParaRPr lang="en-US" sz="2000" b="1" spc="-5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56904" y="819234"/>
            <a:ext cx="1388693" cy="4613916"/>
            <a:chOff x="4156904" y="819234"/>
            <a:chExt cx="1388693" cy="4613916"/>
          </a:xfrm>
        </p:grpSpPr>
        <p:sp>
          <p:nvSpPr>
            <p:cNvPr id="6" name="TextBox 5"/>
            <p:cNvSpPr txBox="1"/>
            <p:nvPr/>
          </p:nvSpPr>
          <p:spPr>
            <a:xfrm>
              <a:off x="4156906" y="819234"/>
              <a:ext cx="1297479" cy="53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Business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Analyst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73105" y="1517613"/>
              <a:ext cx="1372492" cy="795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Business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Intelligence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Engineer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1873" y="2572555"/>
              <a:ext cx="1282509" cy="53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Engineer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73105" y="3346179"/>
              <a:ext cx="1281278" cy="53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Data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Scientist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56904" y="4190132"/>
              <a:ext cx="1297479" cy="53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Research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Scientist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56905" y="4893427"/>
              <a:ext cx="1297479" cy="53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Applied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  <a:cs typeface="Arial" panose="020B0604020202020204" pitchFamily="34" charset="0"/>
                </a:rPr>
                <a:t>Scientist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54382" y="1089096"/>
            <a:ext cx="2967975" cy="4074193"/>
            <a:chOff x="5454382" y="1089096"/>
            <a:chExt cx="2967975" cy="4074193"/>
          </a:xfrm>
        </p:grpSpPr>
        <p:sp>
          <p:nvSpPr>
            <p:cNvPr id="13" name="TextBox 12"/>
            <p:cNvSpPr txBox="1"/>
            <p:nvPr/>
          </p:nvSpPr>
          <p:spPr>
            <a:xfrm>
              <a:off x="7274352" y="1242079"/>
              <a:ext cx="1098378" cy="539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cs typeface="Arial" panose="020B0604020202020204" pitchFamily="34" charset="0"/>
                </a:rPr>
                <a:t>BS in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Statistics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49033" y="2766689"/>
              <a:ext cx="1098378" cy="539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cs typeface="Arial" panose="020B0604020202020204" pitchFamily="34" charset="0"/>
                </a:rPr>
                <a:t>MS in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Statistics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23979" y="4510816"/>
              <a:ext cx="1098378" cy="539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cs typeface="Arial" panose="020B0604020202020204" pitchFamily="34" charset="0"/>
                </a:rPr>
                <a:t>PhD in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Statistics</a:t>
              </a:r>
            </a:p>
          </p:txBody>
        </p:sp>
        <p:cxnSp>
          <p:nvCxnSpPr>
            <p:cNvPr id="16" name="Straight Arrow Connector 15"/>
            <p:cNvCxnSpPr>
              <a:stCxn id="13" idx="1"/>
              <a:endCxn id="7" idx="3"/>
            </p:cNvCxnSpPr>
            <p:nvPr/>
          </p:nvCxnSpPr>
          <p:spPr>
            <a:xfrm flipH="1">
              <a:off x="5545597" y="1511941"/>
              <a:ext cx="1728755" cy="403363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17" name="Straight Arrow Connector 16"/>
            <p:cNvCxnSpPr>
              <a:stCxn id="13" idx="1"/>
              <a:endCxn id="6" idx="3"/>
            </p:cNvCxnSpPr>
            <p:nvPr/>
          </p:nvCxnSpPr>
          <p:spPr>
            <a:xfrm flipH="1" flipV="1">
              <a:off x="5454385" y="1089096"/>
              <a:ext cx="1819967" cy="422845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18" name="Straight Arrow Connector 17"/>
            <p:cNvCxnSpPr>
              <a:stCxn id="13" idx="1"/>
              <a:endCxn id="8" idx="3"/>
            </p:cNvCxnSpPr>
            <p:nvPr/>
          </p:nvCxnSpPr>
          <p:spPr>
            <a:xfrm flipH="1">
              <a:off x="5454382" y="1511941"/>
              <a:ext cx="1819970" cy="1330476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  <a:tailEnd type="stealth" w="lg" len="lg"/>
            </a:ln>
            <a:effectLst/>
          </p:spPr>
        </p:cxnSp>
        <p:cxnSp>
          <p:nvCxnSpPr>
            <p:cNvPr id="19" name="Straight Arrow Connector 18"/>
            <p:cNvCxnSpPr>
              <a:stCxn id="13" idx="1"/>
              <a:endCxn id="9" idx="3"/>
            </p:cNvCxnSpPr>
            <p:nvPr/>
          </p:nvCxnSpPr>
          <p:spPr>
            <a:xfrm flipH="1">
              <a:off x="5454383" y="1511941"/>
              <a:ext cx="1819969" cy="2104100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  <a:tailEnd type="stealth" w="lg" len="lg"/>
            </a:ln>
            <a:effectLst/>
          </p:spPr>
        </p:cxnSp>
        <p:cxnSp>
          <p:nvCxnSpPr>
            <p:cNvPr id="20" name="Straight Arrow Connector 19"/>
            <p:cNvCxnSpPr>
              <a:stCxn id="14" idx="1"/>
            </p:cNvCxnSpPr>
            <p:nvPr/>
          </p:nvCxnSpPr>
          <p:spPr>
            <a:xfrm flipH="1" flipV="1">
              <a:off x="5545596" y="1216178"/>
              <a:ext cx="1703437" cy="1820373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21" name="Straight Arrow Connector 20"/>
            <p:cNvCxnSpPr>
              <a:stCxn id="14" idx="1"/>
              <a:endCxn id="7" idx="3"/>
            </p:cNvCxnSpPr>
            <p:nvPr/>
          </p:nvCxnSpPr>
          <p:spPr>
            <a:xfrm flipH="1" flipV="1">
              <a:off x="5545597" y="1915304"/>
              <a:ext cx="1703436" cy="1121247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22" name="Straight Arrow Connector 21"/>
            <p:cNvCxnSpPr>
              <a:stCxn id="14" idx="1"/>
              <a:endCxn id="8" idx="3"/>
            </p:cNvCxnSpPr>
            <p:nvPr/>
          </p:nvCxnSpPr>
          <p:spPr>
            <a:xfrm flipH="1" flipV="1">
              <a:off x="5454382" y="2842417"/>
              <a:ext cx="1794651" cy="194134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ysDash"/>
              <a:tailEnd type="stealth" w="lg" len="lg"/>
            </a:ln>
            <a:effectLst/>
          </p:spPr>
        </p:cxnSp>
        <p:cxnSp>
          <p:nvCxnSpPr>
            <p:cNvPr id="23" name="Straight Arrow Connector 22"/>
            <p:cNvCxnSpPr>
              <a:stCxn id="14" idx="1"/>
              <a:endCxn id="9" idx="3"/>
            </p:cNvCxnSpPr>
            <p:nvPr/>
          </p:nvCxnSpPr>
          <p:spPr>
            <a:xfrm flipH="1">
              <a:off x="5454383" y="3036551"/>
              <a:ext cx="1794650" cy="579490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24" name="Straight Arrow Connector 23"/>
            <p:cNvCxnSpPr>
              <a:stCxn id="14" idx="1"/>
              <a:endCxn id="11" idx="3"/>
            </p:cNvCxnSpPr>
            <p:nvPr/>
          </p:nvCxnSpPr>
          <p:spPr>
            <a:xfrm flipH="1">
              <a:off x="5454384" y="3036551"/>
              <a:ext cx="1794649" cy="2126738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ysDash"/>
              <a:tailEnd type="stealth" w="lg" len="lg"/>
            </a:ln>
            <a:effectLst/>
          </p:spPr>
        </p:cxnSp>
        <p:cxnSp>
          <p:nvCxnSpPr>
            <p:cNvPr id="25" name="Straight Arrow Connector 24"/>
            <p:cNvCxnSpPr>
              <a:stCxn id="15" idx="1"/>
            </p:cNvCxnSpPr>
            <p:nvPr/>
          </p:nvCxnSpPr>
          <p:spPr>
            <a:xfrm flipH="1" flipV="1">
              <a:off x="5545593" y="2935092"/>
              <a:ext cx="1778386" cy="1845586"/>
            </a:xfrm>
            <a:prstGeom prst="straightConnector1">
              <a:avLst/>
            </a:prstGeom>
            <a:noFill/>
            <a:ln w="38100" cap="flat" cmpd="sng" algn="ctr">
              <a:solidFill>
                <a:srgbClr val="C0504D"/>
              </a:solidFill>
              <a:prstDash val="sysDash"/>
              <a:tailEnd type="stealth" w="lg" len="lg"/>
            </a:ln>
            <a:effectLst/>
          </p:spPr>
        </p:cxnSp>
        <p:cxnSp>
          <p:nvCxnSpPr>
            <p:cNvPr id="26" name="Straight Arrow Connector 25"/>
            <p:cNvCxnSpPr>
              <a:stCxn id="15" idx="1"/>
              <a:endCxn id="9" idx="3"/>
            </p:cNvCxnSpPr>
            <p:nvPr/>
          </p:nvCxnSpPr>
          <p:spPr>
            <a:xfrm flipH="1" flipV="1">
              <a:off x="5454383" y="3616041"/>
              <a:ext cx="1869596" cy="1164637"/>
            </a:xfrm>
            <a:prstGeom prst="straightConnector1">
              <a:avLst/>
            </a:prstGeom>
            <a:noFill/>
            <a:ln w="38100" cap="flat" cmpd="sng" algn="ctr">
              <a:solidFill>
                <a:srgbClr val="C0504D"/>
              </a:solidFill>
              <a:prstDash val="sysDash"/>
              <a:tailEnd type="stealth" w="lg" len="lg"/>
            </a:ln>
            <a:effectLst/>
          </p:spPr>
        </p:cxnSp>
        <p:cxnSp>
          <p:nvCxnSpPr>
            <p:cNvPr id="27" name="Straight Arrow Connector 26"/>
            <p:cNvCxnSpPr>
              <a:stCxn id="15" idx="1"/>
              <a:endCxn id="11" idx="3"/>
            </p:cNvCxnSpPr>
            <p:nvPr/>
          </p:nvCxnSpPr>
          <p:spPr>
            <a:xfrm flipH="1">
              <a:off x="5454384" y="4780678"/>
              <a:ext cx="1869595" cy="382611"/>
            </a:xfrm>
            <a:prstGeom prst="straightConnector1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28" name="Straight Arrow Connector 27"/>
            <p:cNvCxnSpPr>
              <a:stCxn id="15" idx="1"/>
              <a:endCxn id="10" idx="3"/>
            </p:cNvCxnSpPr>
            <p:nvPr/>
          </p:nvCxnSpPr>
          <p:spPr>
            <a:xfrm flipH="1" flipV="1">
              <a:off x="5454383" y="4459994"/>
              <a:ext cx="1869596" cy="320684"/>
            </a:xfrm>
            <a:prstGeom prst="straightConnector1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29" name="Straight Arrow Connector 28"/>
            <p:cNvCxnSpPr>
              <a:stCxn id="14" idx="1"/>
              <a:endCxn id="10" idx="3"/>
            </p:cNvCxnSpPr>
            <p:nvPr/>
          </p:nvCxnSpPr>
          <p:spPr>
            <a:xfrm flipH="1">
              <a:off x="5454383" y="3036551"/>
              <a:ext cx="1794650" cy="1423443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ysDash"/>
              <a:tailEnd type="stealth" w="lg" len="lg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2600776" y="6427203"/>
            <a:ext cx="458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b="1" dirty="0">
                <a:solidFill>
                  <a:srgbClr val="FF0000"/>
                </a:solidFill>
                <a:latin typeface="Calibri"/>
              </a:rPr>
              <a:t>Each career path has its own promotion cycle.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73365" y="5618959"/>
            <a:ext cx="5862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kern="0" dirty="0">
                <a:solidFill>
                  <a:srgbClr val="7030A0"/>
                </a:solidFill>
                <a:cs typeface="Arial" panose="020B0604020202020204" pitchFamily="34" charset="0"/>
              </a:rPr>
              <a:t>If you are good at all three areas, you become a "</a:t>
            </a:r>
            <a:r>
              <a:rPr lang="en-US" sz="2000" b="1" i="1" kern="0" dirty="0">
                <a:solidFill>
                  <a:srgbClr val="7030A0"/>
                </a:solidFill>
                <a:cs typeface="Arial" panose="020B0604020202020204" pitchFamily="34" charset="0"/>
              </a:rPr>
              <a:t>full-stack</a:t>
            </a:r>
            <a:r>
              <a:rPr lang="en-US" sz="2000" b="1" kern="0" dirty="0">
                <a:solidFill>
                  <a:srgbClr val="7030A0"/>
                </a:solidFill>
                <a:cs typeface="Arial" panose="020B0604020202020204" pitchFamily="34" charset="0"/>
              </a:rPr>
              <a:t>" data scientist! 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71948" y="1085709"/>
            <a:ext cx="3423652" cy="4363327"/>
            <a:chOff x="6030549" y="812073"/>
            <a:chExt cx="3423652" cy="4363327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6030549" y="3348339"/>
              <a:ext cx="810191" cy="14285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798965" y="3385397"/>
              <a:ext cx="2380195" cy="115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815166" y="1161874"/>
              <a:ext cx="25574" cy="2235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32099" y="4221293"/>
              <a:ext cx="19929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Business Knowledge and Dashboard Experience (such as Tableau, R-Shiny)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31951" y="812073"/>
              <a:ext cx="207777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Modeling Knowledge with a Scripting Language (Python/R)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96970" y="2608463"/>
              <a:ext cx="20572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Production System  Knowledge &amp;</a:t>
              </a:r>
            </a:p>
            <a:p>
              <a:r>
                <a:rPr lang="en-US" sz="1400" b="1" dirty="0"/>
                <a:t>Programming</a:t>
              </a:r>
            </a:p>
            <a:p>
              <a:endParaRPr lang="en-US" sz="1400" b="1" dirty="0"/>
            </a:p>
            <a:p>
              <a:r>
                <a:rPr lang="en-US" sz="1400" b="1" dirty="0"/>
                <a:t>(such as SQL, Java, Big Data Platform)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1268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447800" y="575960"/>
            <a:ext cx="6913691" cy="3336698"/>
            <a:chOff x="1925509" y="515159"/>
            <a:chExt cx="5781605" cy="33366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5DA09B-8448-499A-845B-3BB7031CA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9" y="1174201"/>
              <a:ext cx="5781605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1450" indent="-171450" eaLnBrk="0" hangingPunct="0">
                <a:buClr>
                  <a:schemeClr val="folHlink"/>
                </a:buClr>
                <a:buSzPct val="12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buClr>
                  <a:schemeClr val="hlink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1" hangingPunct="1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400" b="1" dirty="0">
                  <a:solidFill>
                    <a:srgbClr val="003300"/>
                  </a:solidFill>
                  <a:cs typeface="Arial" panose="020B0604020202020204" pitchFamily="34" charset="0"/>
                </a:rPr>
                <a:t>Business problem formulation skills</a:t>
              </a:r>
            </a:p>
            <a:p>
              <a:pPr defTabSz="914400" eaLnBrk="1" hangingPunct="1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400" b="1" dirty="0">
                  <a:solidFill>
                    <a:srgbClr val="003300"/>
                  </a:solidFill>
                  <a:cs typeface="Arial" panose="020B0604020202020204" pitchFamily="34" charset="0"/>
                </a:rPr>
                <a:t>Data preprocessing skills</a:t>
              </a:r>
            </a:p>
            <a:p>
              <a:pPr defTabSz="914400" eaLnBrk="1" hangingPunct="1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400" b="1" dirty="0">
                  <a:solidFill>
                    <a:srgbClr val="003300"/>
                  </a:solidFill>
                  <a:cs typeface="Arial" panose="020B0604020202020204" pitchFamily="34" charset="0"/>
                </a:rPr>
                <a:t>Statistical and machine learning methods </a:t>
              </a:r>
            </a:p>
            <a:p>
              <a:pPr defTabSz="914400" eaLnBrk="1" hangingPunct="1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400" b="1" dirty="0">
                  <a:solidFill>
                    <a:srgbClr val="003300"/>
                  </a:solidFill>
                  <a:cs typeface="Arial" panose="020B0604020202020204" pitchFamily="34" charset="0"/>
                </a:rPr>
                <a:t>Deep learning applications knowledge</a:t>
              </a:r>
            </a:p>
            <a:p>
              <a:pPr defTabSz="914400" eaLnBrk="1" hangingPunct="1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400" b="1" dirty="0">
                  <a:solidFill>
                    <a:srgbClr val="003300"/>
                  </a:solidFill>
                  <a:cs typeface="Arial" panose="020B0604020202020204" pitchFamily="34" charset="0"/>
                </a:rPr>
                <a:t>Model building process experience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97854" y="515159"/>
              <a:ext cx="2124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-50" dirty="0">
                  <a:solidFill>
                    <a:schemeClr val="accent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Generalist</a:t>
              </a:r>
              <a:endParaRPr lang="en-US" sz="2000" b="1" spc="-5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47800" y="3620270"/>
            <a:ext cx="5781605" cy="2146709"/>
            <a:chOff x="1447800" y="3915238"/>
            <a:chExt cx="5781605" cy="214670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5DA09B-8448-499A-845B-3BB7031CA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492287"/>
              <a:ext cx="5781605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1450" indent="-171450" eaLnBrk="0" hangingPunct="0">
                <a:buClr>
                  <a:schemeClr val="folHlink"/>
                </a:buClr>
                <a:buSzPct val="12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buClr>
                  <a:schemeClr val="hlink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1" hangingPunct="1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400" b="1" dirty="0">
                  <a:solidFill>
                    <a:srgbClr val="003300"/>
                  </a:solidFill>
                  <a:cs typeface="Arial" panose="020B0604020202020204" pitchFamily="34" charset="0"/>
                </a:rPr>
                <a:t>Natural language understanding</a:t>
              </a:r>
            </a:p>
            <a:p>
              <a:pPr defTabSz="914400" eaLnBrk="1" hangingPunct="1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400" b="1" dirty="0">
                  <a:solidFill>
                    <a:srgbClr val="003300"/>
                  </a:solidFill>
                  <a:cs typeface="Arial" panose="020B0604020202020204" pitchFamily="34" charset="0"/>
                </a:rPr>
                <a:t>Image and video analysis</a:t>
              </a:r>
            </a:p>
            <a:p>
              <a:pPr defTabSz="914400" eaLnBrk="1" hangingPunct="1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400" b="1" dirty="0">
                  <a:solidFill>
                    <a:srgbClr val="003300"/>
                  </a:solidFill>
                  <a:cs typeface="Arial" panose="020B0604020202020204" pitchFamily="34" charset="0"/>
                </a:rPr>
                <a:t>Voice recognition</a:t>
              </a:r>
            </a:p>
            <a:p>
              <a:pPr defTabSz="914400" eaLnBrk="1" hangingPunct="1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400" b="1" dirty="0">
                  <a:solidFill>
                    <a:srgbClr val="003300"/>
                  </a:solidFill>
                  <a:cs typeface="Arial" panose="020B0604020202020204" pitchFamily="34" charset="0"/>
                </a:rPr>
                <a:t>Language translation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81685" y="3915238"/>
              <a:ext cx="20329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-50" dirty="0">
                  <a:solidFill>
                    <a:schemeClr val="accent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Specialist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297709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0"/>
            <a:ext cx="6705600" cy="136207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Project Cycles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977453337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2288" y="2461289"/>
            <a:ext cx="8613825" cy="725334"/>
            <a:chOff x="492288" y="2461289"/>
            <a:chExt cx="8252261" cy="725334"/>
          </a:xfrm>
        </p:grpSpPr>
        <p:sp>
          <p:nvSpPr>
            <p:cNvPr id="15" name="TextBox 14"/>
            <p:cNvSpPr txBox="1"/>
            <p:nvPr/>
          </p:nvSpPr>
          <p:spPr>
            <a:xfrm>
              <a:off x="7057099" y="2461289"/>
              <a:ext cx="1687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6"/>
                  </a:solidFill>
                </a:rPr>
                <a:t>Product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2288" y="2464021"/>
              <a:ext cx="17586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6"/>
                  </a:solidFill>
                </a:rPr>
                <a:t>Concept</a:t>
              </a:r>
            </a:p>
          </p:txBody>
        </p:sp>
        <p:sp>
          <p:nvSpPr>
            <p:cNvPr id="2" name="Right Arrow 1"/>
            <p:cNvSpPr/>
            <p:nvPr/>
          </p:nvSpPr>
          <p:spPr>
            <a:xfrm>
              <a:off x="3048000" y="2500823"/>
              <a:ext cx="2808350" cy="685800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5D49EC-1160-42E7-BA16-FD00C670FA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575823"/>
              </p:ext>
            </p:extLst>
          </p:nvPr>
        </p:nvGraphicFramePr>
        <p:xfrm>
          <a:off x="2327963" y="661507"/>
          <a:ext cx="4974373" cy="4307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5CC5C06-70EE-4B93-A304-766957DD8DC9}"/>
              </a:ext>
            </a:extLst>
          </p:cNvPr>
          <p:cNvGrpSpPr/>
          <p:nvPr/>
        </p:nvGrpSpPr>
        <p:grpSpPr>
          <a:xfrm>
            <a:off x="1012516" y="5410200"/>
            <a:ext cx="7829167" cy="1279861"/>
            <a:chOff x="1012516" y="5410200"/>
            <a:chExt cx="7829167" cy="127986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C9C146-09E1-4AB6-A6C2-B3CC2ED2FDBF}"/>
                </a:ext>
              </a:extLst>
            </p:cNvPr>
            <p:cNvGrpSpPr/>
            <p:nvPr/>
          </p:nvGrpSpPr>
          <p:grpSpPr>
            <a:xfrm>
              <a:off x="1012516" y="5816042"/>
              <a:ext cx="7829167" cy="463514"/>
              <a:chOff x="1034432" y="6176622"/>
              <a:chExt cx="7829167" cy="463514"/>
            </a:xfrm>
          </p:grpSpPr>
          <p:sp>
            <p:nvSpPr>
              <p:cNvPr id="6" name="Pentagon 5">
                <a:extLst>
                  <a:ext uri="{FF2B5EF4-FFF2-40B4-BE49-F238E27FC236}">
                    <a16:creationId xmlns:a16="http://schemas.microsoft.com/office/drawing/2014/main" id="{A7917A20-D06A-4989-A804-82C5FEFEB177}"/>
                  </a:ext>
                </a:extLst>
              </p:cNvPr>
              <p:cNvSpPr/>
              <p:nvPr/>
            </p:nvSpPr>
            <p:spPr bwMode="auto">
              <a:xfrm>
                <a:off x="1034432" y="6176622"/>
                <a:ext cx="1632568" cy="461405"/>
              </a:xfrm>
              <a:prstGeom prst="homePlat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rgbClr val="FFFFFF"/>
                    </a:solidFill>
                    <a:latin typeface="Arial" charset="0"/>
                  </a:rPr>
                  <a:t>Data</a:t>
                </a:r>
                <a:endParaRPr lang="en-US" sz="2000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7" name="Chevron 6">
                <a:extLst>
                  <a:ext uri="{FF2B5EF4-FFF2-40B4-BE49-F238E27FC236}">
                    <a16:creationId xmlns:a16="http://schemas.microsoft.com/office/drawing/2014/main" id="{FCF75ABD-9FB3-4792-8F6B-DE49A7B5E062}"/>
                  </a:ext>
                </a:extLst>
              </p:cNvPr>
              <p:cNvSpPr/>
              <p:nvPr/>
            </p:nvSpPr>
            <p:spPr bwMode="auto">
              <a:xfrm>
                <a:off x="2396359" y="6196697"/>
                <a:ext cx="1870841" cy="441330"/>
              </a:xfrm>
              <a:prstGeom prst="chevron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 charset="0"/>
                  </a:rPr>
                  <a:t>Information</a:t>
                </a:r>
                <a:endParaRPr lang="en-US" sz="1700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8" name="Chevron 7">
                <a:extLst>
                  <a:ext uri="{FF2B5EF4-FFF2-40B4-BE49-F238E27FC236}">
                    <a16:creationId xmlns:a16="http://schemas.microsoft.com/office/drawing/2014/main" id="{7E4DA839-41F8-4CD2-95CD-88AC52B732E9}"/>
                  </a:ext>
                </a:extLst>
              </p:cNvPr>
              <p:cNvSpPr/>
              <p:nvPr/>
            </p:nvSpPr>
            <p:spPr bwMode="auto">
              <a:xfrm>
                <a:off x="3947053" y="6198806"/>
                <a:ext cx="1800960" cy="441330"/>
              </a:xfrm>
              <a:prstGeom prst="chevron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 charset="0"/>
                  </a:rPr>
                  <a:t>Knowledge</a:t>
                </a:r>
                <a:endParaRPr lang="en-US" sz="1700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9" name="Chevron 8">
                <a:extLst>
                  <a:ext uri="{FF2B5EF4-FFF2-40B4-BE49-F238E27FC236}">
                    <a16:creationId xmlns:a16="http://schemas.microsoft.com/office/drawing/2014/main" id="{9B7FAB36-8EA9-4810-8A8C-62F7A32EC1BC}"/>
                  </a:ext>
                </a:extLst>
              </p:cNvPr>
              <p:cNvSpPr/>
              <p:nvPr/>
            </p:nvSpPr>
            <p:spPr bwMode="auto">
              <a:xfrm>
                <a:off x="5562600" y="6198806"/>
                <a:ext cx="1761652" cy="412614"/>
              </a:xfrm>
              <a:prstGeom prst="chevron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 charset="0"/>
                  </a:rPr>
                  <a:t>Insight</a:t>
                </a:r>
                <a:endParaRPr lang="en-US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0" name="Chevron 9">
                <a:extLst>
                  <a:ext uri="{FF2B5EF4-FFF2-40B4-BE49-F238E27FC236}">
                    <a16:creationId xmlns:a16="http://schemas.microsoft.com/office/drawing/2014/main" id="{06C0193D-D6D5-439F-B814-2329797D9E18}"/>
                  </a:ext>
                </a:extLst>
              </p:cNvPr>
              <p:cNvSpPr/>
              <p:nvPr/>
            </p:nvSpPr>
            <p:spPr bwMode="auto">
              <a:xfrm>
                <a:off x="7086600" y="6196697"/>
                <a:ext cx="1776999" cy="414724"/>
              </a:xfrm>
              <a:prstGeom prst="chevron">
                <a:avLst/>
              </a:prstGeom>
              <a:solidFill>
                <a:srgbClr val="DA2D1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rgbClr val="FFFFFF"/>
                    </a:solidFill>
                    <a:latin typeface="Arial" charset="0"/>
                  </a:rPr>
                  <a:t>Decision &amp; Action</a:t>
                </a:r>
              </a:p>
            </p:txBody>
          </p:sp>
        </p:grpSp>
        <p:sp>
          <p:nvSpPr>
            <p:cNvPr id="11" name="Chevron 8">
              <a:extLst>
                <a:ext uri="{FF2B5EF4-FFF2-40B4-BE49-F238E27FC236}">
                  <a16:creationId xmlns:a16="http://schemas.microsoft.com/office/drawing/2014/main" id="{0E654473-E007-47E6-A64C-731BEAF7D7E1}"/>
                </a:ext>
              </a:extLst>
            </p:cNvPr>
            <p:cNvSpPr/>
            <p:nvPr/>
          </p:nvSpPr>
          <p:spPr bwMode="auto">
            <a:xfrm>
              <a:off x="1828800" y="6277447"/>
              <a:ext cx="5889316" cy="412614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Arial" charset="0"/>
                </a:rPr>
                <a:t>Business problem and value</a:t>
              </a:r>
              <a:endParaRPr lang="en-US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Chevron 8">
              <a:extLst>
                <a:ext uri="{FF2B5EF4-FFF2-40B4-BE49-F238E27FC236}">
                  <a16:creationId xmlns:a16="http://schemas.microsoft.com/office/drawing/2014/main" id="{617774EB-1554-484E-9ED6-A00444DA3240}"/>
                </a:ext>
              </a:extLst>
            </p:cNvPr>
            <p:cNvSpPr/>
            <p:nvPr/>
          </p:nvSpPr>
          <p:spPr bwMode="auto">
            <a:xfrm>
              <a:off x="1828800" y="5410200"/>
              <a:ext cx="5889316" cy="412614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Arial" charset="0"/>
                </a:rPr>
                <a:t>Resources, milestone and timeline</a:t>
              </a:r>
              <a:endParaRPr lang="en-US" b="1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2DF6ADB-FADC-4BD7-8CB6-312C487D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Data Science Project Cycle (Overview)</a:t>
            </a:r>
          </a:p>
        </p:txBody>
      </p:sp>
    </p:spTree>
    <p:extLst>
      <p:ext uri="{BB962C8B-B14F-4D97-AF65-F5344CB8AC3E}">
        <p14:creationId xmlns:p14="http://schemas.microsoft.com/office/powerpoint/2010/main" val="37343585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7266708" y="2819185"/>
            <a:ext cx="385618" cy="6018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18673" y="2579205"/>
            <a:ext cx="43918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F0"/>
                </a:solidFill>
              </a:rPr>
              <a:t>Model exploring and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F0"/>
                </a:solidFill>
              </a:rPr>
              <a:t>Model training, validation,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F0"/>
                </a:solidFill>
              </a:rPr>
              <a:t>Model selection</a:t>
            </a:r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>
            <a:off x="6156035" y="812798"/>
            <a:ext cx="259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8" idx="0"/>
          </p:cNvCxnSpPr>
          <p:nvPr/>
        </p:nvCxnSpPr>
        <p:spPr>
          <a:xfrm>
            <a:off x="6143471" y="5366175"/>
            <a:ext cx="2603365" cy="1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50545" y="2800713"/>
            <a:ext cx="4017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55807" y="3087037"/>
            <a:ext cx="396519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0745" y="2290618"/>
            <a:ext cx="2071255" cy="510095"/>
          </a:xfrm>
          <a:prstGeom prst="line">
            <a:avLst/>
          </a:prstGeom>
          <a:ln w="38100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045363" y="3420991"/>
            <a:ext cx="2066637" cy="393722"/>
          </a:xfrm>
          <a:prstGeom prst="line">
            <a:avLst/>
          </a:prstGeom>
          <a:ln w="38100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5061526" y="812798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7652326" y="812799"/>
            <a:ext cx="2189019" cy="4553527"/>
          </a:xfrm>
          <a:prstGeom prst="arc">
            <a:avLst>
              <a:gd name="adj1" fmla="val 16200000"/>
              <a:gd name="adj2" fmla="val 5418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55298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1374</Words>
  <Application>Microsoft Office PowerPoint</Application>
  <PresentationFormat>On-screen Show (4:3)</PresentationFormat>
  <Paragraphs>331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Georgia</vt:lpstr>
      <vt:lpstr>Wingdings</vt:lpstr>
      <vt:lpstr>Training</vt:lpstr>
      <vt:lpstr>Soft Skills &amp; Project Cycles in Data Science</vt:lpstr>
      <vt:lpstr>Difference Between Statistician and  Data Scientist</vt:lpstr>
      <vt:lpstr>PowerPoint Presentation</vt:lpstr>
      <vt:lpstr>PowerPoint Presentation</vt:lpstr>
      <vt:lpstr>PowerPoint Presentation</vt:lpstr>
      <vt:lpstr>PowerPoint Presentation</vt:lpstr>
      <vt:lpstr>Data Science Project Cycles</vt:lpstr>
      <vt:lpstr>Data Science Project Cycle (Overview)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Online vs Offline Training</vt:lpstr>
      <vt:lpstr>Common Pitfalls of Data Science Projects</vt:lpstr>
      <vt:lpstr>Problem Formulation Stage</vt:lpstr>
      <vt:lpstr>Project Planning Stage</vt:lpstr>
      <vt:lpstr>Modeling Stage</vt:lpstr>
      <vt:lpstr>Productionization Stage</vt:lpstr>
      <vt:lpstr>Soft Skills</vt:lpstr>
      <vt:lpstr>PowerPoint Presentation</vt:lpstr>
      <vt:lpstr>PowerPoint Presentation</vt:lpstr>
      <vt:lpstr>PowerPoint Presentation</vt:lpstr>
      <vt:lpstr>Business Domain Knowledge</vt:lpstr>
      <vt:lpstr>Keep on Track for Data Science Career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2013-07-12T01:18:53Z</dcterms:created>
  <dcterms:modified xsi:type="dcterms:W3CDTF">2019-01-16T06:41:35Z</dcterms:modified>
</cp:coreProperties>
</file>