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1" r:id="rId2"/>
    <p:sldId id="286" r:id="rId3"/>
    <p:sldId id="318" r:id="rId4"/>
    <p:sldId id="315" r:id="rId5"/>
    <p:sldId id="310" r:id="rId6"/>
    <p:sldId id="295" r:id="rId7"/>
    <p:sldId id="296" r:id="rId8"/>
    <p:sldId id="323" r:id="rId9"/>
    <p:sldId id="334" r:id="rId10"/>
    <p:sldId id="335" r:id="rId11"/>
    <p:sldId id="339" r:id="rId12"/>
    <p:sldId id="304" r:id="rId13"/>
    <p:sldId id="332" r:id="rId14"/>
    <p:sldId id="333" r:id="rId15"/>
    <p:sldId id="340" r:id="rId16"/>
    <p:sldId id="361" r:id="rId17"/>
    <p:sldId id="324" r:id="rId18"/>
    <p:sldId id="337" r:id="rId19"/>
    <p:sldId id="338" r:id="rId20"/>
    <p:sldId id="341" r:id="rId21"/>
    <p:sldId id="342" r:id="rId22"/>
    <p:sldId id="343" r:id="rId23"/>
    <p:sldId id="344" r:id="rId24"/>
    <p:sldId id="345" r:id="rId25"/>
    <p:sldId id="346" r:id="rId26"/>
    <p:sldId id="325" r:id="rId27"/>
    <p:sldId id="350" r:id="rId28"/>
    <p:sldId id="351" r:id="rId29"/>
    <p:sldId id="352" r:id="rId30"/>
    <p:sldId id="381" r:id="rId31"/>
    <p:sldId id="382" r:id="rId32"/>
    <p:sldId id="368" r:id="rId33"/>
    <p:sldId id="369" r:id="rId34"/>
    <p:sldId id="326" r:id="rId35"/>
    <p:sldId id="376" r:id="rId36"/>
    <p:sldId id="377" r:id="rId37"/>
    <p:sldId id="378" r:id="rId38"/>
    <p:sldId id="360" r:id="rId39"/>
    <p:sldId id="327" r:id="rId40"/>
    <p:sldId id="357" r:id="rId41"/>
    <p:sldId id="354" r:id="rId42"/>
    <p:sldId id="370" r:id="rId43"/>
    <p:sldId id="355" r:id="rId44"/>
    <p:sldId id="371" r:id="rId45"/>
    <p:sldId id="372" r:id="rId46"/>
    <p:sldId id="373" r:id="rId47"/>
    <p:sldId id="374" r:id="rId48"/>
    <p:sldId id="356" r:id="rId49"/>
    <p:sldId id="375" r:id="rId50"/>
    <p:sldId id="328" r:id="rId51"/>
    <p:sldId id="362" r:id="rId52"/>
    <p:sldId id="330" r:id="rId53"/>
    <p:sldId id="364" r:id="rId54"/>
    <p:sldId id="380" r:id="rId55"/>
    <p:sldId id="365" r:id="rId56"/>
    <p:sldId id="322" r:id="rId57"/>
    <p:sldId id="366" r:id="rId58"/>
    <p:sldId id="363" r:id="rId59"/>
    <p:sldId id="367" r:id="rId60"/>
    <p:sldId id="359" r:id="rId61"/>
    <p:sldId id="379" r:id="rId62"/>
    <p:sldId id="313" r:id="rId63"/>
    <p:sldId id="307" r:id="rId6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1"/>
    <a:srgbClr val="FAFAFA"/>
    <a:srgbClr val="FCFCFC"/>
    <a:srgbClr val="F36E21"/>
    <a:srgbClr val="27BEC7"/>
    <a:srgbClr val="1DB14B"/>
    <a:srgbClr val="FFC20E"/>
    <a:srgbClr val="0090D2"/>
    <a:srgbClr val="5FBB46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A4516-421D-4DAA-A89B-53ACACC78F29}" v="18" dt="2018-08-11T17:51:18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5" autoAdjust="0"/>
    <p:restoredTop sz="97586" autoAdjust="0"/>
  </p:normalViewPr>
  <p:slideViewPr>
    <p:cSldViewPr snapToGrid="0">
      <p:cViewPr>
        <p:scale>
          <a:sx n="106" d="100"/>
          <a:sy n="106" d="100"/>
        </p:scale>
        <p:origin x="535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y Johnston" userId="4930901e9435c751" providerId="LiveId" clId="{7A5A4516-421D-4DAA-A89B-53ACACC78F29}"/>
    <pc:docChg chg="modSld">
      <pc:chgData name="Jamey Johnston" userId="4930901e9435c751" providerId="LiveId" clId="{7A5A4516-421D-4DAA-A89B-53ACACC78F29}" dt="2018-08-11T17:51:18.725" v="17" actId="404"/>
      <pc:docMkLst>
        <pc:docMk/>
      </pc:docMkLst>
      <pc:sldChg chg="modSp">
        <pc:chgData name="Jamey Johnston" userId="4930901e9435c751" providerId="LiveId" clId="{7A5A4516-421D-4DAA-A89B-53ACACC78F29}" dt="2018-08-11T17:51:18.725" v="17" actId="404"/>
        <pc:sldMkLst>
          <pc:docMk/>
          <pc:sldMk cId="660933754" sldId="373"/>
        </pc:sldMkLst>
        <pc:spChg chg="mod">
          <ac:chgData name="Jamey Johnston" userId="4930901e9435c751" providerId="LiveId" clId="{7A5A4516-421D-4DAA-A89B-53ACACC78F29}" dt="2018-08-11T17:51:18.725" v="17" actId="404"/>
          <ac:spMkLst>
            <pc:docMk/>
            <pc:sldMk cId="660933754" sldId="373"/>
            <ac:spMk id="46" creationId="{00000000-0000-0000-0000-000000000000}"/>
          </ac:spMkLst>
        </pc:spChg>
      </pc:sldChg>
    </pc:docChg>
  </pc:docChgLst>
  <pc:docChgLst>
    <pc:chgData name="Jamey Johnston" userId="4930901e9435c751" providerId="LiveId" clId="{CA6972B3-6DC2-4218-9A9D-A9AF5714849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8/11/2018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36" y="386182"/>
            <a:ext cx="1688314" cy="16883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4974" r="6578" b="26331"/>
          <a:stretch/>
        </p:blipFill>
        <p:spPr>
          <a:xfrm>
            <a:off x="0" y="2433755"/>
            <a:ext cx="9144000" cy="271583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400" dirty="0"/>
              <a:t>Session evaluations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22750" y="3740820"/>
            <a:ext cx="240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Download the GuideBook App and search: PASS Summit 2017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42526" y="3740590"/>
            <a:ext cx="2399198" cy="83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Follow the QR code link displayed on session signage throughout the conference venue and in the program guide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86000" y="1267975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Your feedback is important and valuable. </a:t>
            </a:r>
          </a:p>
        </p:txBody>
      </p:sp>
      <p:sp>
        <p:nvSpPr>
          <p:cNvPr id="9" name="Shape 2683"/>
          <p:cNvSpPr/>
          <p:nvPr userDrawn="1"/>
        </p:nvSpPr>
        <p:spPr>
          <a:xfrm>
            <a:off x="1431392" y="3211445"/>
            <a:ext cx="259590" cy="35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370969" y="3235362"/>
            <a:ext cx="311910" cy="3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7343775" y="3229158"/>
            <a:ext cx="183927" cy="33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124" y="3740590"/>
            <a:ext cx="239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616299" y="2259184"/>
            <a:ext cx="5911402" cy="354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Submit by 5pm Friday, November 10</a:t>
            </a:r>
            <a:r>
              <a:rPr lang="en-US" sz="1400" baseline="30000" dirty="0">
                <a:solidFill>
                  <a:schemeClr val="bg2"/>
                </a:solidFill>
              </a:rPr>
              <a:t>th</a:t>
            </a:r>
            <a:r>
              <a:rPr lang="en-US" sz="1400" dirty="0">
                <a:solidFill>
                  <a:schemeClr val="bg2"/>
                </a:solidFill>
              </a:rPr>
              <a:t> to win prizes. </a:t>
            </a:r>
            <a:r>
              <a:rPr lang="en-US" sz="1400" b="1" dirty="0">
                <a:solidFill>
                  <a:schemeClr val="bg2"/>
                </a:solidFill>
              </a:rPr>
              <a:t>3 Ways to Access:</a:t>
            </a:r>
          </a:p>
        </p:txBody>
      </p:sp>
    </p:spTree>
    <p:extLst>
      <p:ext uri="{BB962C8B-B14F-4D97-AF65-F5344CB8AC3E}">
        <p14:creationId xmlns:p14="http://schemas.microsoft.com/office/powerpoint/2010/main" val="39124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0" y="0"/>
            <a:ext cx="2798201" cy="51435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203762" y="187369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165962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8093" r="340" b="8093"/>
          <a:stretch/>
        </p:blipFill>
        <p:spPr>
          <a:xfrm>
            <a:off x="2" y="0"/>
            <a:ext cx="9143998" cy="514350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2225533" y="1874844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199035" y="1847343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>
            <a:off x="173971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14252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4534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94815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5097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47503" y="2870508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3202463" y="2870508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1798399" y="2870508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602930" y="287050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6066409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9107" r="12861" b="9107"/>
          <a:stretch/>
        </p:blipFill>
        <p:spPr>
          <a:xfrm>
            <a:off x="644627" y="1868778"/>
            <a:ext cx="787200" cy="866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5434" r="9820" b="15434"/>
          <a:stretch/>
        </p:blipFill>
        <p:spPr>
          <a:xfrm>
            <a:off x="3403193" y="1971382"/>
            <a:ext cx="894382" cy="7694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7" y="1877266"/>
            <a:ext cx="636282" cy="810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6" y="1910824"/>
            <a:ext cx="611858" cy="779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18" y="1944658"/>
            <a:ext cx="671176" cy="7247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5759" r="9343" b="15759"/>
          <a:stretch/>
        </p:blipFill>
        <p:spPr>
          <a:xfrm>
            <a:off x="6188523" y="1955841"/>
            <a:ext cx="931792" cy="78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9530" r="6578" b="37311"/>
          <a:stretch/>
        </p:blipFill>
        <p:spPr>
          <a:xfrm>
            <a:off x="0" y="3518179"/>
            <a:ext cx="9144000" cy="1625321"/>
          </a:xfrm>
          <a:prstGeom prst="rect">
            <a:avLst/>
          </a:prstGeom>
        </p:spPr>
      </p:pic>
      <p:sp>
        <p:nvSpPr>
          <p:cNvPr id="44" name="Rounded Rectangle 43"/>
          <p:cNvSpPr/>
          <p:nvPr userDrawn="1"/>
        </p:nvSpPr>
        <p:spPr>
          <a:xfrm>
            <a:off x="803504" y="3863763"/>
            <a:ext cx="189144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Free Online Resources </a:t>
            </a:r>
          </a:p>
        </p:txBody>
      </p:sp>
      <p:sp>
        <p:nvSpPr>
          <p:cNvPr id="46" name="Rectangle 45">
            <a:hlinkClick r:id="rId4"/>
          </p:cNvPr>
          <p:cNvSpPr/>
          <p:nvPr userDrawn="1"/>
        </p:nvSpPr>
        <p:spPr>
          <a:xfrm>
            <a:off x="970061" y="4138736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 Blog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White Papers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Session Recordings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3372824" y="3863763"/>
            <a:ext cx="234503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Newsletter </a:t>
            </a:r>
          </a:p>
        </p:txBody>
      </p:sp>
      <p:sp>
        <p:nvSpPr>
          <p:cNvPr id="48" name="Rounded Rectangle 47"/>
          <p:cNvSpPr/>
          <p:nvPr userDrawn="1"/>
        </p:nvSpPr>
        <p:spPr>
          <a:xfrm>
            <a:off x="6367496" y="3863763"/>
            <a:ext cx="1966949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www.pass.org</a:t>
            </a: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000" dirty="0"/>
              <a:t>Explore everything PASS has to offer </a:t>
            </a:r>
          </a:p>
        </p:txBody>
      </p:sp>
      <p:sp>
        <p:nvSpPr>
          <p:cNvPr id="26" name="Rectangle 25">
            <a:hlinkClick r:id="rId4"/>
          </p:cNvPr>
          <p:cNvSpPr/>
          <p:nvPr userDrawn="1"/>
        </p:nvSpPr>
        <p:spPr>
          <a:xfrm>
            <a:off x="3766175" y="4159055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</a:t>
            </a:r>
            <a:r>
              <a:rPr lang="en-US" sz="800" baseline="0" dirty="0">
                <a:solidFill>
                  <a:schemeClr val="bg2"/>
                </a:solidFill>
              </a:rPr>
              <a:t> Connector</a:t>
            </a:r>
          </a:p>
          <a:p>
            <a:pPr algn="ctr">
              <a:lnSpc>
                <a:spcPct val="150000"/>
              </a:lnSpc>
            </a:pPr>
            <a:r>
              <a:rPr lang="en-US" sz="800" baseline="0" dirty="0">
                <a:solidFill>
                  <a:schemeClr val="bg2"/>
                </a:solidFill>
              </a:rPr>
              <a:t>BA Insights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hlinkClick r:id="rId4"/>
          </p:cNvPr>
          <p:cNvSpPr/>
          <p:nvPr userDrawn="1"/>
        </p:nvSpPr>
        <p:spPr>
          <a:xfrm>
            <a:off x="7393596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0" t="33970" r="10590" b="33970"/>
          <a:stretch/>
        </p:blipFill>
        <p:spPr>
          <a:xfrm>
            <a:off x="8362655" y="4789968"/>
            <a:ext cx="648290" cy="2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67" r:id="rId5"/>
    <p:sldLayoutId id="2147483666" r:id="rId6"/>
    <p:sldLayoutId id="2147483665" r:id="rId7"/>
    <p:sldLayoutId id="2147483659" r:id="rId8"/>
    <p:sldLayoutId id="2147483663" r:id="rId9"/>
    <p:sldLayoutId id="2147483669" r:id="rId10"/>
    <p:sldLayoutId id="2147483657" r:id="rId11"/>
    <p:sldLayoutId id="2147483668" r:id="rId12"/>
    <p:sldLayoutId id="2147483670" r:id="rId13"/>
    <p:sldLayoutId id="2147483671" r:id="rId1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_downloads/conda-cheatsheet.pdf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python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keyboard-shortcuts-by-category.html" TargetMode="External"/><Relationship Id="rId2" Type="http://schemas.openxmlformats.org/officeDocument/2006/relationships/hyperlink" Target="https://www.jetbrains.com/help/pycharm/2016.1/keyboard-shortcuts-you-cannot-miss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://jupyter-notebook.readthedocs.io/en/latest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andas.pydata.org/pandas-docs/stable/10min.html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break-and-continue-statements-and-else-clauses-on-loops" TargetMode="Externa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mey.photos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TATCowboy/SnakeCharmer-Intro" TargetMode="External"/><Relationship Id="rId4" Type="http://schemas.openxmlformats.org/officeDocument/2006/relationships/hyperlink" Target="http://statcowboy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en-us/sql/advanced-analytics/python/what-is-revoscalepy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python" TargetMode="External"/><Relationship Id="rId2" Type="http://schemas.openxmlformats.org/officeDocument/2006/relationships/hyperlink" Target="https://docs.python.org/3/reference/introduction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cademy.microsoft.com/en-us/professional-program/tracks/data-science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en/tracks/python" TargetMode="External"/><Relationship Id="rId2" Type="http://schemas.openxmlformats.org/officeDocument/2006/relationships/hyperlink" Target="http://docs.python-guide.org/en/lates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s.google.com/edu/python/?hl=en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Python!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Jamey Johnston, Sr. Data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2456054"/>
            <a:ext cx="6352248" cy="967155"/>
          </a:xfrm>
        </p:spPr>
        <p:txBody>
          <a:bodyPr/>
          <a:lstStyle/>
          <a:p>
            <a:r>
              <a:rPr lang="en-US" dirty="0"/>
              <a:t>Code Like a Snake Charmer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Commands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2935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 All Packages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conda update </a:t>
            </a:r>
            <a:r>
              <a:rPr lang="en-US" sz="1400" dirty="0">
                <a:latin typeface="Consolas"/>
              </a:rPr>
              <a:t>-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-all</a:t>
            </a:r>
            <a:endParaRPr lang="en-US" sz="1000" dirty="0">
              <a:solidFill>
                <a:schemeClr val="tx1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New Environment (e.g. Python 3.6)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create --name python36 python=3.6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activate python36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Install Packages (few examples below)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seaborn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spyder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jupyter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Setup a Python 2.7 Environment: Use above steps and change 36 to 27 and 3.6 to 2.7</a:t>
            </a:r>
          </a:p>
        </p:txBody>
      </p:sp>
    </p:spTree>
    <p:extLst>
      <p:ext uri="{BB962C8B-B14F-4D97-AF65-F5344CB8AC3E}">
        <p14:creationId xmlns:p14="http://schemas.microsoft.com/office/powerpoint/2010/main" val="101964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Commands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2935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Environments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conda env list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* indicates active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Packages in Environment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conda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an Environment</a:t>
            </a:r>
          </a:p>
          <a:p>
            <a:pPr marL="800100" lvl="1" indent="-457200"/>
            <a:r>
              <a:rPr lang="pt-BR" sz="1400" dirty="0">
                <a:latin typeface="Consolas"/>
              </a:rPr>
              <a:t>conda env remove --name deleteme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Package</a:t>
            </a:r>
          </a:p>
          <a:p>
            <a:pPr marL="800100" lvl="1" indent="-457200"/>
            <a:r>
              <a:rPr lang="pt-BR" sz="1400" dirty="0">
                <a:latin typeface="Consolas"/>
              </a:rPr>
              <a:t>conda update PACKAGENAME</a:t>
            </a:r>
            <a:br>
              <a:rPr lang="pt-BR" sz="1400" dirty="0">
                <a:latin typeface="Consolas"/>
              </a:rPr>
            </a:br>
            <a:endParaRPr lang="en-US" sz="600" dirty="0">
              <a:latin typeface="Consolas"/>
            </a:endParaRPr>
          </a:p>
          <a:p>
            <a:pPr marL="457200" indent="-457200"/>
            <a:r>
              <a:rPr lang="en-US" dirty="0">
                <a:hlinkClick r:id="rId2"/>
              </a:rPr>
              <a:t>https://conda.io/docs/_downloads/conda-cheatsheet.pdf</a:t>
            </a:r>
            <a:endParaRPr lang="en-US" dirty="0"/>
          </a:p>
          <a:p>
            <a:pPr marL="457200" indent="-457200"/>
            <a:endParaRPr lang="en-US" sz="10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091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822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https://www.jetbrains.com/pycharm/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672996C1-CC9B-4D15-AB8E-FA7981386AA4}"/>
              </a:ext>
            </a:extLst>
          </p:cNvPr>
          <p:cNvSpPr txBox="1">
            <a:spLocks/>
          </p:cNvSpPr>
          <p:nvPr/>
        </p:nvSpPr>
        <p:spPr>
          <a:xfrm>
            <a:off x="425450" y="2511983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Spyder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D4284EBE-5127-4E35-878B-A33C45A49926}"/>
              </a:ext>
            </a:extLst>
          </p:cNvPr>
          <p:cNvSpPr txBox="1">
            <a:spLocks/>
          </p:cNvSpPr>
          <p:nvPr/>
        </p:nvSpPr>
        <p:spPr>
          <a:xfrm>
            <a:off x="425450" y="2958870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Included in Anaconda Distribution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5F1694C6-1B5C-44FD-A717-7CF7E9CF46C0}"/>
              </a:ext>
            </a:extLst>
          </p:cNvPr>
          <p:cNvSpPr txBox="1">
            <a:spLocks/>
          </p:cNvSpPr>
          <p:nvPr/>
        </p:nvSpPr>
        <p:spPr>
          <a:xfrm>
            <a:off x="431800" y="3558425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for Visual Studio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53DC1F65-7F73-4967-A0A1-9C5A178D5D50}"/>
              </a:ext>
            </a:extLst>
          </p:cNvPr>
          <p:cNvSpPr txBox="1">
            <a:spLocks/>
          </p:cNvSpPr>
          <p:nvPr/>
        </p:nvSpPr>
        <p:spPr>
          <a:xfrm>
            <a:off x="431800" y="4005312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https://www.visualstudio.com/vs/python/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E1758-81CF-48FB-BC62-A9023191A2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99" y="1362101"/>
            <a:ext cx="814200" cy="81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E2038F-B74E-4181-BC99-3542E8081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65" y="2344732"/>
            <a:ext cx="915469" cy="915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5EAC18-F38F-4C21-A726-B3B383B8D7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00" y="3400025"/>
            <a:ext cx="2014969" cy="10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PyCharm Shortcuts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2771437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https://www.jetbrains.com/help/pycharm/2016.1/keyboard-shortcuts-you-cannot-miss.html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https://www.jetbrains.com/help/pycharm/keyboard-shortcuts-by-category.html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Alt+Shift+F10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Selection / Current Line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Alt+Shift+E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 </a:t>
            </a:r>
            <a:r>
              <a:rPr lang="en-US"/>
              <a:t>/ Uncomment </a:t>
            </a:r>
            <a:r>
              <a:rPr lang="en-US" dirty="0"/>
              <a:t>Code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Ctrl+Slash / Ctl+Shift+Slash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Invoke Code Completion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Ctl+Space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Indent / Un-indent (selection of code)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– Tab / Ctl+Tab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D54CD-87D8-4A05-B2FE-7AD5B6B21A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99" y="251227"/>
            <a:ext cx="814200" cy="8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Computer Code and Rich Text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2771437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http://jupyter-notebook.readthedocs.io/en/latest/</a:t>
            </a: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Activate desired environment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to Start a Notebook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88A01-8FD8-40C2-898E-591628AAF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87" y="149225"/>
            <a:ext cx="1350963" cy="126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96245-5496-48D7-8D84-1D2ED239B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26" y="2128983"/>
            <a:ext cx="2388824" cy="4724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94E291-C9C8-4894-AD1B-27A338708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194" y="2924940"/>
            <a:ext cx="3556806" cy="17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7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 / Tools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42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Single Line Comment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# - Pound Sign/Hash is used for single line comments</a:t>
            </a:r>
            <a:br>
              <a:rPr lang="en-US" dirty="0"/>
            </a:b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# Single Line Comment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45">
            <a:extLst>
              <a:ext uri="{FF2B5EF4-FFF2-40B4-BE49-F238E27FC236}">
                <a16:creationId xmlns:a16="http://schemas.microsoft.com/office/drawing/2014/main" id="{C017ABBC-26A4-41C3-B349-2E41F9FBAD8F}"/>
              </a:ext>
            </a:extLst>
          </p:cNvPr>
          <p:cNvSpPr txBox="1">
            <a:spLocks/>
          </p:cNvSpPr>
          <p:nvPr/>
        </p:nvSpPr>
        <p:spPr>
          <a:xfrm>
            <a:off x="457200" y="29427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Multi-Line Comment</a:t>
            </a:r>
          </a:p>
        </p:txBody>
      </p:sp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44E0B39E-B1E7-4F5C-91B1-67FB4391704E}"/>
              </a:ext>
            </a:extLst>
          </p:cNvPr>
          <p:cNvSpPr txBox="1">
            <a:spLocks/>
          </p:cNvSpPr>
          <p:nvPr/>
        </p:nvSpPr>
        <p:spPr>
          <a:xfrm>
            <a:off x="457200" y="33896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 ‘ ‘- Three single-quotes before and after the comments</a:t>
            </a:r>
            <a:br>
              <a:rPr lang="en-US" dirty="0"/>
            </a:b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'''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Multi Line Comment (Three Single Quotes Before and 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After)</a:t>
            </a:r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You can have more then one line!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'''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Operators “+, -, * and / “ as you would expect! 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3013511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taxRate = 8.25 / 100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price = 100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 = price * taxRate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finalPrice = price + tax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print('Tax: ${:,.2f}'.format(tax))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print('Final Price: ${:,.2f}'.format(finalPrice))</a:t>
            </a:r>
            <a:endParaRPr lang="ru-RU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Tax: $8.25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Final Price: $108.25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single quotes ('...') or double quotes ("...")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simpleString = 'This is a simple string!'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print(simpleString)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simpleStringDouble = “This is a simple string!”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print(simpleStringDouble)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This is a simple string!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This is a simple string!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1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2190750"/>
            <a:ext cx="495300" cy="327025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Escape with “\”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print('Isn\'t Pass Summit Awesome')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Isn't Pass Summit Awesome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783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Span String Literals Multiple Lines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print("""\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Usage: magicSummitPass [OPTIONS]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 -h                        Display this usage message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 -S year                   Magically get me into Summit that year for free!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""")</a:t>
            </a:r>
          </a:p>
        </p:txBody>
      </p:sp>
    </p:spTree>
    <p:extLst>
      <p:ext uri="{BB962C8B-B14F-4D97-AF65-F5344CB8AC3E}">
        <p14:creationId xmlns:p14="http://schemas.microsoft.com/office/powerpoint/2010/main" val="370943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Repeat Strings with "*" and Concatenate with "+"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espn = 3*'duh '+' (we still wish MJ was playing!)  '+3*'duh 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print(espn)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duh duh duh  (we still wish MJ was playing!)  duh duh duh 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1532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Slicing/Indices on Strings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r>
              <a:rPr lang="en-US" dirty="0"/>
              <a:t>Positive indexes start at 0 and Negative start with -1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passSummit = 'PASS Summit 2017'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+---+---+---+---+---+---+---+---+---+---+---+---+---+---+---+---+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| P | A | S | S |   | S | u | m | m | i | t |   | 2 | 0 | 1 | 7 |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+---+---+---+---+---+---+---+---+---+---+---+---+---+---+---+---+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0   1   2   3   4   5   6   7   8   9  10  11  12  13  14  15  16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-16 -15 -14 -13 -12 -11 -10  -9  -8  -7  -6  -5  -4  -3  -2  -1 </a:t>
            </a:r>
          </a:p>
        </p:txBody>
      </p:sp>
    </p:spTree>
    <p:extLst>
      <p:ext uri="{BB962C8B-B14F-4D97-AF65-F5344CB8AC3E}">
        <p14:creationId xmlns:p14="http://schemas.microsoft.com/office/powerpoint/2010/main" val="1305529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Strings are Immutable (i.e. you can’t change them)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len() </a:t>
            </a:r>
            <a:r>
              <a:rPr lang="en-US" dirty="0"/>
              <a:t>– will return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250741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726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Compound Data Type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21572"/>
          </a:xfrm>
        </p:spPr>
        <p:txBody>
          <a:bodyPr/>
          <a:lstStyle/>
          <a:p>
            <a:r>
              <a:rPr lang="en-US" dirty="0"/>
              <a:t>Used to group values together.</a:t>
            </a:r>
          </a:p>
          <a:p>
            <a:r>
              <a:rPr lang="en-US" dirty="0"/>
              <a:t>Comma-separated values/items enclosed by square brackets.</a:t>
            </a:r>
          </a:p>
          <a:p>
            <a:r>
              <a:rPr lang="en-US" dirty="0"/>
              <a:t>List can contain different types of data but usually they contain the same types.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 = [1,2,3,4]</a:t>
            </a:r>
          </a:p>
        </p:txBody>
      </p:sp>
    </p:spTree>
    <p:extLst>
      <p:ext uri="{BB962C8B-B14F-4D97-AF65-F5344CB8AC3E}">
        <p14:creationId xmlns:p14="http://schemas.microsoft.com/office/powerpoint/2010/main" val="3962712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Slice and Index List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myList[0]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myList[-3:] # slicing returns a new list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Concatenate Lists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 = myList + [5,6,7,9]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996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 are mutable (you can change them!)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myNewList[7] = 8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Append to a List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myNewList.append(9)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9293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Replace a slice (even with a different size)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myNewList[2:4] = [1,1]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Length of list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len(myNewList)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161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1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Number of Values Separated by Commas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 = 'PASS', 'Summit', '2017'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Tuples may be Nested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  <a:latin typeface="Consolas"/>
              </a:rPr>
              <a:t>nt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= t, ('is', 'awesome', '!')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7731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Tuples are Immutable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t[2] = '2018’  # Will throw an error!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3710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Unordered key/value pairs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2762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yearBirth = {'jamey': 1974, 'melanie': 1975, 'jeanna': 1989, ‘robyn': 1979}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 item in Dictionary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del yearBirth['robyn']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3926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 Keys (unordered)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list(yearBirth.keys())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Keys (sorted/ordered)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sorted(yearBirth.keys())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650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Series and 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Labeled Array Data Structures</a:t>
            </a:r>
          </a:p>
          <a:p>
            <a:r>
              <a:rPr lang="en-US" dirty="0"/>
              <a:t>Input/output Tools (CSV, Excel, ODBC)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http://pandas.pydata.org/pandas-docs/stable/10min.html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Import Pandas and Read CSV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import pandas as pd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 = pd.read_csv('baseball.csv', sep=',', encoding='UTF-8')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Print header of pandas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baseball.head()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Print tail of pandas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baseball.tail(3)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Describe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baseball.describe()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Sort by Column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baseball.sort_values(by='Attendance')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Select one Column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baseball[['Team']]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4622"/>
          </a:xfrm>
        </p:spPr>
        <p:txBody>
          <a:bodyPr/>
          <a:lstStyle/>
          <a:p>
            <a:r>
              <a:rPr lang="en-US" dirty="0"/>
              <a:t>Group By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baseballMean = baseball.groupby('Team').mean()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print(baseballMean.sort_values(by='Attendance')[['Attendance’]])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Attendance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Team                  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Royals    17597.812500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Phillies  20484.825000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Reds      23108.587500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Cubs      34575.037037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350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Indention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604732"/>
          </a:xfrm>
        </p:spPr>
        <p:txBody>
          <a:bodyPr/>
          <a:lstStyle/>
          <a:p>
            <a:r>
              <a:rPr lang="en-US" dirty="0"/>
              <a:t>Indention is used to indicate the scope of a block of code (like { … } in other languages)</a:t>
            </a:r>
          </a:p>
          <a:p>
            <a:r>
              <a:rPr lang="en-US" dirty="0"/>
              <a:t>Blank lines do not affect indention, Same as Comments on a line by themselves</a:t>
            </a:r>
          </a:p>
          <a:p>
            <a:endParaRPr lang="en-US" dirty="0"/>
          </a:p>
          <a:p>
            <a:r>
              <a:rPr lang="en-US" u="sng" dirty="0"/>
              <a:t>Word of CAUTION:  Turn OFF Tabs!!!</a:t>
            </a:r>
          </a:p>
          <a:p>
            <a:endParaRPr lang="en-US" u="sng" dirty="0"/>
          </a:p>
          <a:p>
            <a:r>
              <a:rPr lang="en-US" dirty="0"/>
              <a:t>If you copy and paste from the internet you indentions will more than likely be Tabs!</a:t>
            </a:r>
          </a:p>
          <a:p>
            <a:endParaRPr lang="en-US" dirty="0"/>
          </a:p>
          <a:p>
            <a:r>
              <a:rPr lang="en-US" u="sng" dirty="0"/>
              <a:t>Python cares a great deal about indention! You will get “indention errors” if not right.</a:t>
            </a:r>
          </a:p>
        </p:txBody>
      </p:sp>
    </p:spTree>
    <p:extLst>
      <p:ext uri="{BB962C8B-B14F-4D97-AF65-F5344CB8AC3E}">
        <p14:creationId xmlns:p14="http://schemas.microsoft.com/office/powerpoint/2010/main" val="395619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667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Conditionals / Comparisons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1F79C-65FB-4436-8206-2D566397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3244"/>
              </p:ext>
            </p:extLst>
          </p:nvPr>
        </p:nvGraphicFramePr>
        <p:xfrm>
          <a:off x="2197100" y="2055096"/>
          <a:ext cx="4635500" cy="26015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1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PYTHON CODE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RESULT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==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!=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Not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&lt;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Less  Than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&lt;=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Less Than or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&gt;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Greater Than or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89678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&gt;=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Not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1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77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… elif … else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30009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n = 5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 = 10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if n &lt; 10 and m &lt; 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and m are single digit numbers!')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elif n &gt;= 10 and m &lt;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is a big number and m is a single digit number!')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elif n &lt; 10 and m &gt;=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is a single digit number and m is a big number!')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else: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and m are big number!')</a:t>
            </a:r>
          </a:p>
        </p:txBody>
      </p:sp>
    </p:spTree>
    <p:extLst>
      <p:ext uri="{BB962C8B-B14F-4D97-AF65-F5344CB8AC3E}">
        <p14:creationId xmlns:p14="http://schemas.microsoft.com/office/powerpoint/2010/main" val="4187151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Operator on List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30009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if 2 in [1, 2, 3, 4]: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print('Found it!')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else: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print('Keep looking!')</a:t>
            </a:r>
          </a:p>
        </p:txBody>
      </p:sp>
    </p:spTree>
    <p:extLst>
      <p:ext uri="{BB962C8B-B14F-4D97-AF65-F5344CB8AC3E}">
        <p14:creationId xmlns:p14="http://schemas.microsoft.com/office/powerpoint/2010/main" val="3396912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for i in [1, 2, 3, 4]: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print(i)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wordList = ['Jamey', 'Melanie', 'Stefanie', 'Robyn']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word in wordList: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print('Family member name:', word)</a:t>
            </a:r>
          </a:p>
        </p:txBody>
      </p:sp>
    </p:spTree>
    <p:extLst>
      <p:ext uri="{BB962C8B-B14F-4D97-AF65-F5344CB8AC3E}">
        <p14:creationId xmlns:p14="http://schemas.microsoft.com/office/powerpoint/2010/main" val="289251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Range Function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onsolas"/>
              </a:rPr>
              <a:t>r = range(5)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print(r)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for num in r: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print(r[num])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4485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Loop over two or more lists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questions = ['name', 'birth year', 'occupation']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answers = ['Jamey Johnston', '1974', 'Data Scientist']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q, a in zip(questions, answers):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print('What is your {0}?  It is {1}.'.format(q, a))</a:t>
            </a:r>
          </a:p>
        </p:txBody>
      </p:sp>
    </p:spTree>
    <p:extLst>
      <p:ext uri="{BB962C8B-B14F-4D97-AF65-F5344CB8AC3E}">
        <p14:creationId xmlns:p14="http://schemas.microsoft.com/office/powerpoint/2010/main" val="331357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Retrieve Key/Value of List in Loop, Sorted by Item </a:t>
            </a:r>
            <a:r>
              <a:rPr lang="en-US" sz="1800" dirty="0"/>
              <a:t>(year)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yearBirth = {'jamey': 1974, 'melanie': 1975, 'jeanna': 1989}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k, v in sorted(yearBirth.items()):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print(k, 'was born in the year ', v)</a:t>
            </a:r>
          </a:p>
        </p:txBody>
      </p:sp>
    </p:spTree>
    <p:extLst>
      <p:ext uri="{BB962C8B-B14F-4D97-AF65-F5344CB8AC3E}">
        <p14:creationId xmlns:p14="http://schemas.microsoft.com/office/powerpoint/2010/main" val="660933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break, continue and else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for n in range(2, 10):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for x in range(2, n):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if n % x == 0: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  print(n, 'equals', x, '*', n//x)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  break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else: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# loop fell through without finding a factor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print(n, 'is a prime number’)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sz="1050" dirty="0">
                <a:solidFill>
                  <a:schemeClr val="tx1"/>
                </a:solidFill>
                <a:latin typeface="Consolas"/>
                <a:hlinkClick r:id="rId2"/>
              </a:rPr>
              <a:t>https://docs.python.org/3/tutorial/controlflow.html#break-and-continue-statements-and-else-clauses-on-loops</a:t>
            </a:r>
            <a:r>
              <a:rPr lang="en-US" sz="1050" dirty="0">
                <a:solidFill>
                  <a:schemeClr val="tx1"/>
                </a:solidFill>
                <a:latin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847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 and continue … try and except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882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while True: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txt = input('Enter number (integers only!):')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try: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integer = int(txt)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except: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print('Please enter integer only!')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continue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print('You entered the integer,', integer)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break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print('Done!')</a:t>
            </a:r>
          </a:p>
        </p:txBody>
      </p:sp>
    </p:spTree>
    <p:extLst>
      <p:ext uri="{BB962C8B-B14F-4D97-AF65-F5344CB8AC3E}">
        <p14:creationId xmlns:p14="http://schemas.microsoft.com/office/powerpoint/2010/main" val="3579636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124202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onsolas"/>
              </a:rPr>
              <a:t>num = 0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while num &lt; 10: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print(num)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num = num+1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900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Sr. Data Scientist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Scientist for O&amp;G Company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1489253"/>
            <a:ext cx="2833895" cy="268836"/>
          </a:xfrm>
        </p:spPr>
        <p:txBody>
          <a:bodyPr/>
          <a:lstStyle/>
          <a:p>
            <a:r>
              <a:rPr lang="en-US" dirty="0"/>
              <a:t>25 years DBA Experience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/jameyj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3" y="3886200"/>
            <a:ext cx="1165442" cy="261938"/>
          </a:xfrm>
        </p:spPr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3900869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390086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594513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LSU - BS in Spatial Analysis</a:t>
            </a:r>
          </a:p>
          <a:p>
            <a:endParaRPr lang="en-US" dirty="0"/>
          </a:p>
        </p:txBody>
      </p:sp>
      <p:sp>
        <p:nvSpPr>
          <p:cNvPr id="3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86738" y="2729191"/>
            <a:ext cx="2833895" cy="268836"/>
          </a:xfrm>
        </p:spPr>
        <p:txBody>
          <a:bodyPr/>
          <a:lstStyle/>
          <a:p>
            <a:r>
              <a:rPr lang="en-US" dirty="0">
                <a:cs typeface="Segoe UI"/>
              </a:rPr>
              <a:t>Semi-Pro Photographer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86738" y="2998500"/>
            <a:ext cx="2833895" cy="325677"/>
          </a:xfrm>
        </p:spPr>
        <p:txBody>
          <a:bodyPr/>
          <a:lstStyle/>
          <a:p>
            <a:r>
              <a:rPr lang="en-US" dirty="0">
                <a:cs typeface="Segoe UI"/>
                <a:hlinkClick r:id="rId3"/>
              </a:rPr>
              <a:t>http://jamey.photos</a:t>
            </a:r>
            <a:endParaRPr lang="en-US" dirty="0"/>
          </a:p>
        </p:txBody>
      </p:sp>
      <p:sp>
        <p:nvSpPr>
          <p:cNvPr id="39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3333097"/>
            <a:ext cx="2833895" cy="268836"/>
          </a:xfrm>
        </p:spPr>
        <p:txBody>
          <a:bodyPr/>
          <a:lstStyle/>
          <a:p>
            <a:r>
              <a:rPr lang="en-US" dirty="0"/>
              <a:t>Blog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3602406"/>
            <a:ext cx="2833895" cy="594513"/>
          </a:xfrm>
        </p:spPr>
        <p:txBody>
          <a:bodyPr/>
          <a:lstStyle/>
          <a:p>
            <a:r>
              <a:rPr lang="en-US" dirty="0">
                <a:cs typeface="Segoe UI"/>
                <a:hlinkClick r:id="rId4"/>
              </a:rPr>
              <a:t>http://STATCowboy.com</a:t>
            </a:r>
            <a:r>
              <a:rPr lang="en-US" dirty="0">
                <a:cs typeface="Segoe UI"/>
              </a:rPr>
              <a:t> </a:t>
            </a:r>
            <a:endParaRPr lang="en-US" dirty="0"/>
          </a:p>
        </p:txBody>
      </p:sp>
      <p:sp>
        <p:nvSpPr>
          <p:cNvPr id="24" name="Text Placeholder 154">
            <a:extLst>
              <a:ext uri="{FF2B5EF4-FFF2-40B4-BE49-F238E27FC236}">
                <a16:creationId xmlns:a16="http://schemas.microsoft.com/office/drawing/2014/main" id="{33FE07B7-1FA7-437C-93E9-63CCF2152B10}"/>
              </a:ext>
            </a:extLst>
          </p:cNvPr>
          <p:cNvSpPr txBox="1">
            <a:spLocks/>
          </p:cNvSpPr>
          <p:nvPr/>
        </p:nvSpPr>
        <p:spPr>
          <a:xfrm>
            <a:off x="5971902" y="3937677"/>
            <a:ext cx="283389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77C7EA-5134-4ADD-90D1-1111B90D7EBA}"/>
              </a:ext>
            </a:extLst>
          </p:cNvPr>
          <p:cNvSpPr txBox="1">
            <a:spLocks/>
          </p:cNvSpPr>
          <p:nvPr/>
        </p:nvSpPr>
        <p:spPr>
          <a:xfrm>
            <a:off x="5971902" y="4206986"/>
            <a:ext cx="2833895" cy="5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cs typeface="Segoe UI"/>
                <a:hlinkClick r:id="rId5"/>
              </a:rPr>
              <a:t>https://github.com/STATCowboy/SnakeCharmer-Intro</a:t>
            </a:r>
            <a:endParaRPr lang="en-US" sz="800" dirty="0">
              <a:cs typeface="Segoe UI"/>
            </a:endParaRPr>
          </a:p>
          <a:p>
            <a:endParaRPr lang="en-US" sz="8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Simple Function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# NOTE: non-default parameters must be first!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def greetSummit(year, name=None):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if name is not None: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print('Welcome to PASS Summit ', year, ', ', name, '!', sep='')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else: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print('Welcome to PASS Summit ', year, '!', sep='')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greetSummit(2017)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greetSummit(2017, 'Jamey')</a:t>
            </a:r>
          </a:p>
        </p:txBody>
      </p:sp>
    </p:spTree>
    <p:extLst>
      <p:ext uri="{BB962C8B-B14F-4D97-AF65-F5344CB8AC3E}">
        <p14:creationId xmlns:p14="http://schemas.microsoft.com/office/powerpoint/2010/main" val="1960236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54457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1244772"/>
          </a:xfrm>
        </p:spPr>
        <p:txBody>
          <a:bodyPr/>
          <a:lstStyle/>
          <a:p>
            <a:r>
              <a:rPr lang="en-US" dirty="0"/>
              <a:t>PyPA recommended tool for installing Python packages</a:t>
            </a:r>
          </a:p>
          <a:p>
            <a:r>
              <a:rPr lang="en-US" dirty="0"/>
              <a:t>Some packages are not in the conda repository (e.g. latest tensorflow packages)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pip install --ignore-installed --upgrade tensorflow-gpu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F7B8FBDD-B6FC-4447-ABA3-D23FBBA41504}"/>
              </a:ext>
            </a:extLst>
          </p:cNvPr>
          <p:cNvSpPr txBox="1">
            <a:spLocks/>
          </p:cNvSpPr>
          <p:nvPr/>
        </p:nvSpPr>
        <p:spPr>
          <a:xfrm>
            <a:off x="457200" y="3367619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conda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85E45519-1191-4D95-B0D3-C564D1817BD0}"/>
              </a:ext>
            </a:extLst>
          </p:cNvPr>
          <p:cNvSpPr txBox="1">
            <a:spLocks/>
          </p:cNvSpPr>
          <p:nvPr/>
        </p:nvSpPr>
        <p:spPr>
          <a:xfrm>
            <a:off x="457200" y="3814505"/>
            <a:ext cx="8261350" cy="91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Anaconda Distribution package manager (Use conda if using Anaconda)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conda install pyodbc</a:t>
            </a:r>
          </a:p>
        </p:txBody>
      </p:sp>
    </p:spTree>
    <p:extLst>
      <p:ext uri="{BB962C8B-B14F-4D97-AF65-F5344CB8AC3E}">
        <p14:creationId xmlns:p14="http://schemas.microsoft.com/office/powerpoint/2010/main" val="3227035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 Module from Package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630772"/>
          </a:xfrm>
        </p:spPr>
        <p:txBody>
          <a:bodyPr/>
          <a:lstStyle/>
          <a:p>
            <a:r>
              <a:rPr lang="en-US" dirty="0"/>
              <a:t>Import sys and show Python version/distribution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sys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sys.version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PYODBC/Pandas Example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pyodbc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pandas.io.sql as psql</a:t>
            </a:r>
          </a:p>
        </p:txBody>
      </p:sp>
    </p:spTree>
    <p:extLst>
      <p:ext uri="{BB962C8B-B14F-4D97-AF65-F5344CB8AC3E}">
        <p14:creationId xmlns:p14="http://schemas.microsoft.com/office/powerpoint/2010/main" val="571556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Popular Packages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BF97A-74A4-4771-BE46-ADDD2A6A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72252"/>
              </p:ext>
            </p:extLst>
          </p:nvPr>
        </p:nvGraphicFramePr>
        <p:xfrm>
          <a:off x="457200" y="2127096"/>
          <a:ext cx="6577200" cy="26642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9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PACKAGE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DETAILS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pandas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High performance, easy use data structures and analysis (DataFrames)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pyodbc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Open Source Python Module for ODBC data sources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matplotlib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2D Plotting library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scikit</a:t>
                      </a:r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-learn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Simple tool for data mining and data analysis / statistics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numpy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N-dimensional arrays, linear algebra, random numbers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89678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SciPy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Math, Stats, Science and Engineering package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1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65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1053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Microsoft SQL Server 2017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sp_execute_external_script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10948"/>
          </a:xfrm>
        </p:spPr>
        <p:txBody>
          <a:bodyPr/>
          <a:lstStyle/>
          <a:p>
            <a:r>
              <a:rPr lang="en-US" dirty="0"/>
              <a:t>Executes Python via T-SQL in MSSQL 2017</a:t>
            </a:r>
          </a:p>
          <a:p>
            <a:r>
              <a:rPr lang="en-US" dirty="0"/>
              <a:t>Install Machine Learning Services (In-Database)</a:t>
            </a:r>
          </a:p>
          <a:p>
            <a:r>
              <a:rPr lang="en-US" dirty="0"/>
              <a:t>Anaconda Distribution installed with MLS</a:t>
            </a:r>
          </a:p>
          <a:p>
            <a:r>
              <a:rPr lang="en-US" dirty="0"/>
              <a:t>New </a:t>
            </a:r>
            <a:r>
              <a:rPr lang="en-US" dirty="0">
                <a:hlinkClick r:id="rId2"/>
              </a:rPr>
              <a:t>revoscalepy</a:t>
            </a:r>
            <a:r>
              <a:rPr lang="en-US" dirty="0"/>
              <a:t> library – scale and performance</a:t>
            </a:r>
          </a:p>
          <a:p>
            <a:r>
              <a:rPr lang="en-US" dirty="0"/>
              <a:t>Executes outside the SQL Server process</a:t>
            </a:r>
          </a:p>
          <a:p>
            <a:r>
              <a:rPr lang="en-US" dirty="0"/>
              <a:t>Data returned as a pandas data frame</a:t>
            </a:r>
          </a:p>
          <a:p>
            <a:r>
              <a:rPr lang="en-US" dirty="0"/>
              <a:t>Also, supports R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E9CC6-8084-476D-AACC-187D19D1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93" y="1144617"/>
            <a:ext cx="3657237" cy="3618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21185-0978-45AA-BE13-57C87A128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247" y="3939433"/>
            <a:ext cx="2343105" cy="8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0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Azure Machine Learning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Execute Python Script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0554EA-74EC-400E-9682-38AF729DEF0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167368" y="1008642"/>
            <a:ext cx="4273782" cy="369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4BEE9A-64BA-44B6-B2F6-68CECF8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1" y="2142000"/>
            <a:ext cx="2248824" cy="25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73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MS &amp;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8637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75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169100"/>
            <a:ext cx="8242300" cy="3621385"/>
          </a:xfrm>
        </p:spPr>
        <p:txBody>
          <a:bodyPr/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Anaconda / IDEs</a:t>
            </a:r>
          </a:p>
          <a:p>
            <a:r>
              <a:rPr lang="en-US" dirty="0"/>
              <a:t>Comments, Numbers and Strings</a:t>
            </a:r>
          </a:p>
          <a:p>
            <a:r>
              <a:rPr lang="en-US" dirty="0"/>
              <a:t>Lists, Tuples and Dictionaries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Control Flows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Python and Microsoft</a:t>
            </a:r>
          </a:p>
          <a:p>
            <a:r>
              <a:rPr lang="en-US" dirty="0"/>
              <a:t>Demos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7" y="1938389"/>
            <a:ext cx="4025413" cy="1359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7527" y="3182638"/>
            <a:ext cx="2913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https://www.python.org/community/logos/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Python Docs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https://docs.python.org/3/reference/introduction.html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C62CF10E-C07E-4265-8DA1-F6DA48597877}"/>
              </a:ext>
            </a:extLst>
          </p:cNvPr>
          <p:cNvSpPr txBox="1">
            <a:spLocks/>
          </p:cNvSpPr>
          <p:nvPr/>
        </p:nvSpPr>
        <p:spPr>
          <a:xfrm>
            <a:off x="425450" y="2581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Coursera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30AC6F54-0184-4052-8C4C-6F0600789536}"/>
              </a:ext>
            </a:extLst>
          </p:cNvPr>
          <p:cNvSpPr txBox="1">
            <a:spLocks/>
          </p:cNvSpPr>
          <p:nvPr/>
        </p:nvSpPr>
        <p:spPr>
          <a:xfrm>
            <a:off x="425450" y="30287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https://www.coursera.org/specializations/python</a:t>
            </a:r>
            <a:r>
              <a:rPr lang="en-US" dirty="0"/>
              <a:t> 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F3A2AB6-D863-402D-8E1C-65DC4BF22A47}"/>
              </a:ext>
            </a:extLst>
          </p:cNvPr>
          <p:cNvSpPr txBox="1">
            <a:spLocks/>
          </p:cNvSpPr>
          <p:nvPr/>
        </p:nvSpPr>
        <p:spPr>
          <a:xfrm>
            <a:off x="425450" y="36585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 Academy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30593253-29FA-4968-B192-345F18CC0B7B}"/>
              </a:ext>
            </a:extLst>
          </p:cNvPr>
          <p:cNvSpPr txBox="1">
            <a:spLocks/>
          </p:cNvSpPr>
          <p:nvPr/>
        </p:nvSpPr>
        <p:spPr>
          <a:xfrm>
            <a:off x="425450" y="41054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https://academy.microsoft.com/en-us/professional-program/tracks/data-science/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5131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Hitchhiker’s Guide to Python!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http://docs.python-guide.org/en/latest/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C62CF10E-C07E-4265-8DA1-F6DA48597877}"/>
              </a:ext>
            </a:extLst>
          </p:cNvPr>
          <p:cNvSpPr txBox="1">
            <a:spLocks/>
          </p:cNvSpPr>
          <p:nvPr/>
        </p:nvSpPr>
        <p:spPr>
          <a:xfrm>
            <a:off x="425450" y="2581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Academy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30AC6F54-0184-4052-8C4C-6F0600789536}"/>
              </a:ext>
            </a:extLst>
          </p:cNvPr>
          <p:cNvSpPr txBox="1">
            <a:spLocks/>
          </p:cNvSpPr>
          <p:nvPr/>
        </p:nvSpPr>
        <p:spPr>
          <a:xfrm>
            <a:off x="425450" y="30287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https://www.codecademy.com/en/tracks/python</a:t>
            </a:r>
            <a:r>
              <a:rPr lang="en-US" dirty="0"/>
              <a:t>  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F3A2AB6-D863-402D-8E1C-65DC4BF22A47}"/>
              </a:ext>
            </a:extLst>
          </p:cNvPr>
          <p:cNvSpPr txBox="1">
            <a:spLocks/>
          </p:cNvSpPr>
          <p:nvPr/>
        </p:nvSpPr>
        <p:spPr>
          <a:xfrm>
            <a:off x="425450" y="36585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30593253-29FA-4968-B192-345F18CC0B7B}"/>
              </a:ext>
            </a:extLst>
          </p:cNvPr>
          <p:cNvSpPr txBox="1">
            <a:spLocks/>
          </p:cNvSpPr>
          <p:nvPr/>
        </p:nvSpPr>
        <p:spPr>
          <a:xfrm>
            <a:off x="425450" y="41054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https://developers.google.com/edu/python/?hl=en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1446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831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jj@jameyj.com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0258" y="3267111"/>
            <a:ext cx="229600" cy="229600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411896" y="326711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5475078" y="3347294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Expansive Open Source Library of Data Science Tools (Giant Ecosystem)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language for new programmers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Support in tools like Azure Machine Learning, SQL Server 2017, Microsoft Machine Learning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code on a Raspberry Pi (Who doesn’t like Pi!)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program languages (IEEE/GitHub ranked Python #3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 language, saves you time, no compilation and linking is necessary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05A655-5B2D-422C-8B5B-1F1BECC70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50" y="1330200"/>
            <a:ext cx="1104750" cy="11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Anaconda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https://www.anaconda.com/download/</a:t>
            </a:r>
            <a:endParaRPr lang="en-US" dirty="0"/>
          </a:p>
          <a:p>
            <a:r>
              <a:rPr lang="en-US" dirty="0"/>
              <a:t>Download the 64-bit Python 3.6 version (still can setup Python 2.7 environments)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9AD32C-5167-4380-BFB8-FD8AA5762A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0000" y="2921219"/>
            <a:ext cx="4824000" cy="1613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95958-9AE0-401A-8CC1-B2FD2EE7A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67" y="687672"/>
            <a:ext cx="2710133" cy="915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22A2B-E4E6-47A4-B2A6-6BC0AFAA4650}"/>
              </a:ext>
            </a:extLst>
          </p:cNvPr>
          <p:cNvSpPr txBox="1"/>
          <p:nvPr/>
        </p:nvSpPr>
        <p:spPr>
          <a:xfrm>
            <a:off x="5751088" y="1347711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http://www.anaconda.com</a:t>
            </a:r>
          </a:p>
        </p:txBody>
      </p:sp>
    </p:spTree>
    <p:extLst>
      <p:ext uri="{BB962C8B-B14F-4D97-AF65-F5344CB8AC3E}">
        <p14:creationId xmlns:p14="http://schemas.microsoft.com/office/powerpoint/2010/main" val="370152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796739"/>
          </a:xfrm>
        </p:spPr>
        <p:txBody>
          <a:bodyPr/>
          <a:lstStyle/>
          <a:p>
            <a:r>
              <a:rPr lang="en-US" dirty="0"/>
              <a:t>Open Source Package Management System and Environment Management System</a:t>
            </a:r>
          </a:p>
          <a:p>
            <a:r>
              <a:rPr lang="en-US" dirty="0"/>
              <a:t>Launch the “Anaconda Prompt” as Administrator to Manage Anaconda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55A62-FBBE-4A48-A1B3-066DEDAF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1" y="2750234"/>
            <a:ext cx="4855569" cy="20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020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2989</TotalTime>
  <Words>2261</Words>
  <Application>Microsoft Office PowerPoint</Application>
  <PresentationFormat>On-screen Show (16:9)</PresentationFormat>
  <Paragraphs>433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Calibri</vt:lpstr>
      <vt:lpstr>Century Gothic</vt:lpstr>
      <vt:lpstr>Consolas</vt:lpstr>
      <vt:lpstr>Gill Sans</vt:lpstr>
      <vt:lpstr>Gotham Book</vt:lpstr>
      <vt:lpstr>Gotham Light</vt:lpstr>
      <vt:lpstr>Open Sans</vt:lpstr>
      <vt:lpstr>Segoe</vt:lpstr>
      <vt:lpstr>Segoe UI</vt:lpstr>
      <vt:lpstr>Segoe UI Light</vt:lpstr>
      <vt:lpstr>PASS 2013_SpeakerTemplate_16x9</vt:lpstr>
      <vt:lpstr>PowerPoint Presentation</vt:lpstr>
      <vt:lpstr>PowerPoint Presentation</vt:lpstr>
      <vt:lpstr>PowerPoint Presentation</vt:lpstr>
      <vt:lpstr>PowerPoint Presentation</vt:lpstr>
      <vt:lpstr>Jamey Johnston</vt:lpstr>
      <vt:lpstr>Agenda</vt:lpstr>
      <vt:lpstr>Introduction to Python</vt:lpstr>
      <vt:lpstr>Anaconda</vt:lpstr>
      <vt:lpstr>Anaconda</vt:lpstr>
      <vt:lpstr>Anaconda</vt:lpstr>
      <vt:lpstr>Anaconda</vt:lpstr>
      <vt:lpstr>Conda</vt:lpstr>
      <vt:lpstr>Python IDE</vt:lpstr>
      <vt:lpstr>PyCharm</vt:lpstr>
      <vt:lpstr>Jupyter Notebooks</vt:lpstr>
      <vt:lpstr>IDE / Tools</vt:lpstr>
      <vt:lpstr>Comments</vt:lpstr>
      <vt:lpstr>Numbers</vt:lpstr>
      <vt:lpstr>Strings</vt:lpstr>
      <vt:lpstr>Strings</vt:lpstr>
      <vt:lpstr>Strings</vt:lpstr>
      <vt:lpstr>Strings</vt:lpstr>
      <vt:lpstr>Strings</vt:lpstr>
      <vt:lpstr>Strings</vt:lpstr>
      <vt:lpstr>Basics</vt:lpstr>
      <vt:lpstr>Lists</vt:lpstr>
      <vt:lpstr>Lists</vt:lpstr>
      <vt:lpstr>Lists</vt:lpstr>
      <vt:lpstr>Lists</vt:lpstr>
      <vt:lpstr>Tuples</vt:lpstr>
      <vt:lpstr>Tuples</vt:lpstr>
      <vt:lpstr>Dictionaries</vt:lpstr>
      <vt:lpstr>Dictionaries</vt:lpstr>
      <vt:lpstr>Pandas</vt:lpstr>
      <vt:lpstr>Pandas</vt:lpstr>
      <vt:lpstr>Pandas</vt:lpstr>
      <vt:lpstr>Pandas</vt:lpstr>
      <vt:lpstr>Data Structure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Functions</vt:lpstr>
      <vt:lpstr>Control Flows</vt:lpstr>
      <vt:lpstr>Packages</vt:lpstr>
      <vt:lpstr>Packages</vt:lpstr>
      <vt:lpstr>Packages</vt:lpstr>
      <vt:lpstr>Packages</vt:lpstr>
      <vt:lpstr>Python and Microsoft SQL Server 2017</vt:lpstr>
      <vt:lpstr>Python and Azure Machine Learning</vt:lpstr>
      <vt:lpstr>MS &amp; Python</vt:lpstr>
      <vt:lpstr>Data Science</vt:lpstr>
      <vt:lpstr>References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Jamey Johnston</cp:lastModifiedBy>
  <cp:revision>504</cp:revision>
  <dcterms:created xsi:type="dcterms:W3CDTF">2013-07-12T18:23:55Z</dcterms:created>
  <dcterms:modified xsi:type="dcterms:W3CDTF">2018-08-11T17:51:26Z</dcterms:modified>
</cp:coreProperties>
</file>