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321" r:id="rId2"/>
    <p:sldId id="286" r:id="rId3"/>
    <p:sldId id="310" r:id="rId4"/>
    <p:sldId id="383" r:id="rId5"/>
    <p:sldId id="295" r:id="rId6"/>
    <p:sldId id="296" r:id="rId7"/>
    <p:sldId id="323" r:id="rId8"/>
    <p:sldId id="334" r:id="rId9"/>
    <p:sldId id="335" r:id="rId10"/>
    <p:sldId id="339" r:id="rId11"/>
    <p:sldId id="304" r:id="rId12"/>
    <p:sldId id="332" r:id="rId13"/>
    <p:sldId id="333" r:id="rId14"/>
    <p:sldId id="340" r:id="rId15"/>
    <p:sldId id="361" r:id="rId16"/>
    <p:sldId id="324" r:id="rId17"/>
    <p:sldId id="337" r:id="rId18"/>
    <p:sldId id="338" r:id="rId19"/>
    <p:sldId id="341" r:id="rId20"/>
    <p:sldId id="342" r:id="rId21"/>
    <p:sldId id="343" r:id="rId22"/>
    <p:sldId id="344" r:id="rId23"/>
    <p:sldId id="345" r:id="rId24"/>
    <p:sldId id="346" r:id="rId25"/>
    <p:sldId id="325" r:id="rId26"/>
    <p:sldId id="350" r:id="rId27"/>
    <p:sldId id="351" r:id="rId28"/>
    <p:sldId id="352" r:id="rId29"/>
    <p:sldId id="381" r:id="rId30"/>
    <p:sldId id="382" r:id="rId31"/>
    <p:sldId id="368" r:id="rId32"/>
    <p:sldId id="369" r:id="rId33"/>
    <p:sldId id="326" r:id="rId34"/>
    <p:sldId id="376" r:id="rId35"/>
    <p:sldId id="377" r:id="rId36"/>
    <p:sldId id="378" r:id="rId37"/>
    <p:sldId id="360" r:id="rId38"/>
    <p:sldId id="327" r:id="rId39"/>
    <p:sldId id="357" r:id="rId40"/>
    <p:sldId id="354" r:id="rId41"/>
    <p:sldId id="370" r:id="rId42"/>
    <p:sldId id="355" r:id="rId43"/>
    <p:sldId id="371" r:id="rId44"/>
    <p:sldId id="372" r:id="rId45"/>
    <p:sldId id="373" r:id="rId46"/>
    <p:sldId id="374" r:id="rId47"/>
    <p:sldId id="356" r:id="rId48"/>
    <p:sldId id="375" r:id="rId49"/>
    <p:sldId id="328" r:id="rId50"/>
    <p:sldId id="362" r:id="rId51"/>
    <p:sldId id="330" r:id="rId52"/>
    <p:sldId id="364" r:id="rId53"/>
    <p:sldId id="380" r:id="rId54"/>
    <p:sldId id="365" r:id="rId55"/>
    <p:sldId id="322" r:id="rId56"/>
    <p:sldId id="366" r:id="rId57"/>
    <p:sldId id="363" r:id="rId58"/>
    <p:sldId id="367" r:id="rId59"/>
    <p:sldId id="359" r:id="rId60"/>
    <p:sldId id="379" r:id="rId61"/>
    <p:sldId id="307" r:id="rId6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den Ford" initials="BF" lastIdx="7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1"/>
    <a:srgbClr val="FAFAFA"/>
    <a:srgbClr val="FCFCFC"/>
    <a:srgbClr val="F36E21"/>
    <a:srgbClr val="27BEC7"/>
    <a:srgbClr val="1DB14B"/>
    <a:srgbClr val="FFC20E"/>
    <a:srgbClr val="0090D2"/>
    <a:srgbClr val="5FBB46"/>
    <a:srgbClr val="9395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3E1A3C-CC60-463F-BA3A-8A3CD6D789A4}" v="115" dt="2018-04-18T08:47:16.6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25" autoAdjust="0"/>
    <p:restoredTop sz="97586" autoAdjust="0"/>
  </p:normalViewPr>
  <p:slideViewPr>
    <p:cSldViewPr snapToGrid="0">
      <p:cViewPr varScale="1">
        <p:scale>
          <a:sx n="94" d="100"/>
          <a:sy n="94" d="100"/>
        </p:scale>
        <p:origin x="883" y="4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8" d="100"/>
          <a:sy n="138" d="100"/>
        </p:scale>
        <p:origin x="66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y Johnston" userId="4930901e9435c751" providerId="LiveId" clId="{213E1A3C-CC60-463F-BA3A-8A3CD6D789A4}"/>
    <pc:docChg chg="undo custSel modSld">
      <pc:chgData name="Jamey Johnston" userId="4930901e9435c751" providerId="LiveId" clId="{213E1A3C-CC60-463F-BA3A-8A3CD6D789A4}" dt="2018-04-18T08:47:16.668" v="246" actId="20577"/>
      <pc:docMkLst>
        <pc:docMk/>
      </pc:docMkLst>
      <pc:sldChg chg="modSp">
        <pc:chgData name="Jamey Johnston" userId="4930901e9435c751" providerId="LiveId" clId="{213E1A3C-CC60-463F-BA3A-8A3CD6D789A4}" dt="2018-04-17T16:49:52.722" v="25" actId="20577"/>
        <pc:sldMkLst>
          <pc:docMk/>
          <pc:sldMk cId="3726304420" sldId="307"/>
        </pc:sldMkLst>
        <pc:spChg chg="mod">
          <ac:chgData name="Jamey Johnston" userId="4930901e9435c751" providerId="LiveId" clId="{213E1A3C-CC60-463F-BA3A-8A3CD6D789A4}" dt="2018-04-17T16:49:52.722" v="25" actId="20577"/>
          <ac:spMkLst>
            <pc:docMk/>
            <pc:sldMk cId="3726304420" sldId="307"/>
            <ac:spMk id="14" creationId="{00000000-0000-0000-0000-000000000000}"/>
          </ac:spMkLst>
        </pc:spChg>
      </pc:sldChg>
      <pc:sldChg chg="modSp">
        <pc:chgData name="Jamey Johnston" userId="4930901e9435c751" providerId="LiveId" clId="{213E1A3C-CC60-463F-BA3A-8A3CD6D789A4}" dt="2018-04-17T20:52:32.749" v="201" actId="5793"/>
        <pc:sldMkLst>
          <pc:docMk/>
          <pc:sldMk cId="1515512664" sldId="310"/>
        </pc:sldMkLst>
        <pc:spChg chg="mod">
          <ac:chgData name="Jamey Johnston" userId="4930901e9435c751" providerId="LiveId" clId="{213E1A3C-CC60-463F-BA3A-8A3CD6D789A4}" dt="2018-04-17T20:52:32.749" v="201" actId="5793"/>
          <ac:spMkLst>
            <pc:docMk/>
            <pc:sldMk cId="1515512664" sldId="310"/>
            <ac:spMk id="4" creationId="{00000000-0000-0000-0000-000000000000}"/>
          </ac:spMkLst>
        </pc:spChg>
        <pc:spChg chg="mod">
          <ac:chgData name="Jamey Johnston" userId="4930901e9435c751" providerId="LiveId" clId="{213E1A3C-CC60-463F-BA3A-8A3CD6D789A4}" dt="2018-04-17T20:50:11.309" v="135" actId="1076"/>
          <ac:spMkLst>
            <pc:docMk/>
            <pc:sldMk cId="1515512664" sldId="310"/>
            <ac:spMk id="44" creationId="{00000000-0000-0000-0000-000000000000}"/>
          </ac:spMkLst>
        </pc:spChg>
      </pc:sldChg>
      <pc:sldChg chg="modSp">
        <pc:chgData name="Jamey Johnston" userId="4930901e9435c751" providerId="LiveId" clId="{213E1A3C-CC60-463F-BA3A-8A3CD6D789A4}" dt="2018-04-18T08:47:16.668" v="246" actId="20577"/>
        <pc:sldMkLst>
          <pc:docMk/>
          <pc:sldMk cId="1690938764" sldId="321"/>
        </pc:sldMkLst>
        <pc:spChg chg="mod">
          <ac:chgData name="Jamey Johnston" userId="4930901e9435c751" providerId="LiveId" clId="{213E1A3C-CC60-463F-BA3A-8A3CD6D789A4}" dt="2018-04-18T08:47:16.668" v="246" actId="20577"/>
          <ac:spMkLst>
            <pc:docMk/>
            <pc:sldMk cId="1690938764" sldId="321"/>
            <ac:spMk id="3" creationId="{00000000-0000-0000-0000-000000000000}"/>
          </ac:spMkLst>
        </pc:spChg>
      </pc:sldChg>
      <pc:sldChg chg="addSp delSp modSp">
        <pc:chgData name="Jamey Johnston" userId="4930901e9435c751" providerId="LiveId" clId="{213E1A3C-CC60-463F-BA3A-8A3CD6D789A4}" dt="2018-04-17T16:50:09.040" v="28" actId="478"/>
        <pc:sldMkLst>
          <pc:docMk/>
          <pc:sldMk cId="945323540" sldId="383"/>
        </pc:sldMkLst>
        <pc:spChg chg="add del mod">
          <ac:chgData name="Jamey Johnston" userId="4930901e9435c751" providerId="LiveId" clId="{213E1A3C-CC60-463F-BA3A-8A3CD6D789A4}" dt="2018-04-17T16:50:09.040" v="28" actId="478"/>
          <ac:spMkLst>
            <pc:docMk/>
            <pc:sldMk cId="945323540" sldId="383"/>
            <ac:spMk id="5" creationId="{E77438A8-12E9-4DC9-9524-CF8AC1969FA2}"/>
          </ac:spMkLst>
        </pc:spChg>
        <pc:spChg chg="del">
          <ac:chgData name="Jamey Johnston" userId="4930901e9435c751" providerId="LiveId" clId="{213E1A3C-CC60-463F-BA3A-8A3CD6D789A4}" dt="2018-04-17T16:50:06.922" v="26" actId="478"/>
          <ac:spMkLst>
            <pc:docMk/>
            <pc:sldMk cId="945323540" sldId="383"/>
            <ac:spMk id="150" creationId="{00000000-0000-0000-0000-000000000000}"/>
          </ac:spMkLst>
        </pc:spChg>
      </pc:sldChg>
    </pc:docChg>
  </pc:docChgLst>
  <pc:docChgLst>
    <pc:chgData name="Jamey Johnston" userId="4930901e9435c751" providerId="LiveId" clId="{9217FAA8-8B7C-4C43-BB41-351D61592FF2}"/>
    <pc:docChg chg="undo redo custSel addSld modSld">
      <pc:chgData name="Jamey Johnston" userId="4930901e9435c751" providerId="LiveId" clId="{9217FAA8-8B7C-4C43-BB41-351D61592FF2}" dt="2018-04-17T16:19:25.832" v="470" actId="14100"/>
      <pc:docMkLst>
        <pc:docMk/>
      </pc:docMkLst>
      <pc:sldChg chg="addSp delSp modSp">
        <pc:chgData name="Jamey Johnston" userId="4930901e9435c751" providerId="LiveId" clId="{9217FAA8-8B7C-4C43-BB41-351D61592FF2}" dt="2018-04-17T16:18:38.677" v="400" actId="14100"/>
        <pc:sldMkLst>
          <pc:docMk/>
          <pc:sldMk cId="3726304420" sldId="307"/>
        </pc:sldMkLst>
        <pc:spChg chg="add del">
          <ac:chgData name="Jamey Johnston" userId="4930901e9435c751" providerId="LiveId" clId="{9217FAA8-8B7C-4C43-BB41-351D61592FF2}" dt="2018-04-17T16:17:16.727" v="320" actId="14100"/>
          <ac:spMkLst>
            <pc:docMk/>
            <pc:sldMk cId="3726304420" sldId="307"/>
            <ac:spMk id="10" creationId="{6B239652-3BD1-473C-8DBB-8794EBDB4067}"/>
          </ac:spMkLst>
        </pc:spChg>
        <pc:spChg chg="add del">
          <ac:chgData name="Jamey Johnston" userId="4930901e9435c751" providerId="LiveId" clId="{9217FAA8-8B7C-4C43-BB41-351D61592FF2}" dt="2018-04-17T16:17:16.727" v="320" actId="14100"/>
          <ac:spMkLst>
            <pc:docMk/>
            <pc:sldMk cId="3726304420" sldId="307"/>
            <ac:spMk id="19" creationId="{8E32C6EB-E8C7-466F-A045-E4AADA9B35EA}"/>
          </ac:spMkLst>
        </pc:spChg>
        <pc:spChg chg="add del">
          <ac:chgData name="Jamey Johnston" userId="4930901e9435c751" providerId="LiveId" clId="{9217FAA8-8B7C-4C43-BB41-351D61592FF2}" dt="2018-04-17T16:17:16.727" v="320" actId="14100"/>
          <ac:spMkLst>
            <pc:docMk/>
            <pc:sldMk cId="3726304420" sldId="307"/>
            <ac:spMk id="20" creationId="{54AAE850-D0C3-4579-9E3E-2551CB7A829C}"/>
          </ac:spMkLst>
        </pc:spChg>
        <pc:spChg chg="add del">
          <ac:chgData name="Jamey Johnston" userId="4930901e9435c751" providerId="LiveId" clId="{9217FAA8-8B7C-4C43-BB41-351D61592FF2}" dt="2018-04-17T16:17:16.727" v="320" actId="14100"/>
          <ac:spMkLst>
            <pc:docMk/>
            <pc:sldMk cId="3726304420" sldId="307"/>
            <ac:spMk id="24" creationId="{99FE2969-1C5E-4378-BF50-DF19D684585F}"/>
          </ac:spMkLst>
        </pc:spChg>
        <pc:spChg chg="add mod">
          <ac:chgData name="Jamey Johnston" userId="4930901e9435c751" providerId="LiveId" clId="{9217FAA8-8B7C-4C43-BB41-351D61592FF2}" dt="2018-04-17T16:17:34.171" v="353" actId="20577"/>
          <ac:spMkLst>
            <pc:docMk/>
            <pc:sldMk cId="3726304420" sldId="307"/>
            <ac:spMk id="25" creationId="{D58CBBB0-CA52-4A13-8160-78BA191C9642}"/>
          </ac:spMkLst>
        </pc:spChg>
        <pc:spChg chg="add mod">
          <ac:chgData name="Jamey Johnston" userId="4930901e9435c751" providerId="LiveId" clId="{9217FAA8-8B7C-4C43-BB41-351D61592FF2}" dt="2018-04-17T16:17:51.180" v="392" actId="20577"/>
          <ac:spMkLst>
            <pc:docMk/>
            <pc:sldMk cId="3726304420" sldId="307"/>
            <ac:spMk id="26" creationId="{7E097703-26E0-492E-97F4-1AD7D7C7D526}"/>
          </ac:spMkLst>
        </pc:spChg>
        <pc:spChg chg="add mod">
          <ac:chgData name="Jamey Johnston" userId="4930901e9435c751" providerId="LiveId" clId="{9217FAA8-8B7C-4C43-BB41-351D61592FF2}" dt="2018-04-17T16:18:38.677" v="400" actId="14100"/>
          <ac:spMkLst>
            <pc:docMk/>
            <pc:sldMk cId="3726304420" sldId="307"/>
            <ac:spMk id="27" creationId="{A3A3DDD1-FB99-47FA-9F9C-D7D35766D723}"/>
          </ac:spMkLst>
        </pc:spChg>
        <pc:spChg chg="add mod">
          <ac:chgData name="Jamey Johnston" userId="4930901e9435c751" providerId="LiveId" clId="{9217FAA8-8B7C-4C43-BB41-351D61592FF2}" dt="2018-04-17T16:17:23.479" v="322" actId="1076"/>
          <ac:spMkLst>
            <pc:docMk/>
            <pc:sldMk cId="3726304420" sldId="307"/>
            <ac:spMk id="31" creationId="{2A923928-5114-4590-9264-6CC434ECAB0E}"/>
          </ac:spMkLst>
        </pc:spChg>
        <pc:grpChg chg="add del mod">
          <ac:chgData name="Jamey Johnston" userId="4930901e9435c751" providerId="LiveId" clId="{9217FAA8-8B7C-4C43-BB41-351D61592FF2}" dt="2018-04-17T16:17:16.727" v="320" actId="14100"/>
          <ac:grpSpMkLst>
            <pc:docMk/>
            <pc:sldMk cId="3726304420" sldId="307"/>
            <ac:grpSpMk id="21" creationId="{2201736A-6C35-4628-B816-D2C6645A8878}"/>
          </ac:grpSpMkLst>
        </pc:grpChg>
        <pc:grpChg chg="add mod">
          <ac:chgData name="Jamey Johnston" userId="4930901e9435c751" providerId="LiveId" clId="{9217FAA8-8B7C-4C43-BB41-351D61592FF2}" dt="2018-04-17T16:17:23.479" v="322" actId="1076"/>
          <ac:grpSpMkLst>
            <pc:docMk/>
            <pc:sldMk cId="3726304420" sldId="307"/>
            <ac:grpSpMk id="28" creationId="{58BFF2B0-B64E-4D6D-9AD8-D391910F0CC1}"/>
          </ac:grpSpMkLst>
        </pc:grpChg>
      </pc:sldChg>
      <pc:sldChg chg="addSp delSp modSp">
        <pc:chgData name="Jamey Johnston" userId="4930901e9435c751" providerId="LiveId" clId="{9217FAA8-8B7C-4C43-BB41-351D61592FF2}" dt="2018-04-17T16:18:57.473" v="408" actId="14100"/>
        <pc:sldMkLst>
          <pc:docMk/>
          <pc:sldMk cId="1515512664" sldId="310"/>
        </pc:sldMkLst>
        <pc:spChg chg="add del mod">
          <ac:chgData name="Jamey Johnston" userId="4930901e9435c751" providerId="LiveId" clId="{9217FAA8-8B7C-4C43-BB41-351D61592FF2}" dt="2018-04-17T16:13:25.970" v="294" actId="478"/>
          <ac:spMkLst>
            <pc:docMk/>
            <pc:sldMk cId="1515512664" sldId="310"/>
            <ac:spMk id="5" creationId="{C05AF2A3-F604-4E47-935B-D3C9A1A83962}"/>
          </ac:spMkLst>
        </pc:spChg>
        <pc:spChg chg="add del mod">
          <ac:chgData name="Jamey Johnston" userId="4930901e9435c751" providerId="LiveId" clId="{9217FAA8-8B7C-4C43-BB41-351D61592FF2}" dt="2018-04-17T16:13:27.236" v="295" actId="478"/>
          <ac:spMkLst>
            <pc:docMk/>
            <pc:sldMk cId="1515512664" sldId="310"/>
            <ac:spMk id="7" creationId="{782A9654-31A7-437F-8752-992EA217B3E2}"/>
          </ac:spMkLst>
        </pc:spChg>
        <pc:spChg chg="add del mod">
          <ac:chgData name="Jamey Johnston" userId="4930901e9435c751" providerId="LiveId" clId="{9217FAA8-8B7C-4C43-BB41-351D61592FF2}" dt="2018-04-17T16:13:33.316" v="297" actId="478"/>
          <ac:spMkLst>
            <pc:docMk/>
            <pc:sldMk cId="1515512664" sldId="310"/>
            <ac:spMk id="9" creationId="{F0EC2DD9-F6A1-4C38-AFBF-75DEFCEC1ACE}"/>
          </ac:spMkLst>
        </pc:spChg>
        <pc:spChg chg="add del mod">
          <ac:chgData name="Jamey Johnston" userId="4930901e9435c751" providerId="LiveId" clId="{9217FAA8-8B7C-4C43-BB41-351D61592FF2}" dt="2018-04-17T16:13:36.683" v="299" actId="478"/>
          <ac:spMkLst>
            <pc:docMk/>
            <pc:sldMk cId="1515512664" sldId="310"/>
            <ac:spMk id="11" creationId="{A2C140A4-4EB4-46B7-A364-C8D72FA86D6C}"/>
          </ac:spMkLst>
        </pc:spChg>
        <pc:spChg chg="del">
          <ac:chgData name="Jamey Johnston" userId="4930901e9435c751" providerId="LiveId" clId="{9217FAA8-8B7C-4C43-BB41-351D61592FF2}" dt="2018-04-17T16:13:38.508" v="300" actId="478"/>
          <ac:spMkLst>
            <pc:docMk/>
            <pc:sldMk cId="1515512664" sldId="310"/>
            <ac:spMk id="24" creationId="{33FE07B7-1FA7-437C-93E9-63CCF2152B10}"/>
          </ac:spMkLst>
        </pc:spChg>
        <pc:spChg chg="del">
          <ac:chgData name="Jamey Johnston" userId="4930901e9435c751" providerId="LiveId" clId="{9217FAA8-8B7C-4C43-BB41-351D61592FF2}" dt="2018-04-17T16:13:40.081" v="301" actId="478"/>
          <ac:spMkLst>
            <pc:docMk/>
            <pc:sldMk cId="1515512664" sldId="310"/>
            <ac:spMk id="25" creationId="{0277C7EA-5134-4ADD-90D1-1111B90D7EBA}"/>
          </ac:spMkLst>
        </pc:spChg>
        <pc:spChg chg="del">
          <ac:chgData name="Jamey Johnston" userId="4930901e9435c751" providerId="LiveId" clId="{9217FAA8-8B7C-4C43-BB41-351D61592FF2}" dt="2018-04-17T16:13:23.312" v="292" actId="478"/>
          <ac:spMkLst>
            <pc:docMk/>
            <pc:sldMk cId="1515512664" sldId="310"/>
            <ac:spMk id="35" creationId="{00000000-0000-0000-0000-000000000000}"/>
          </ac:spMkLst>
        </pc:spChg>
        <pc:spChg chg="del">
          <ac:chgData name="Jamey Johnston" userId="4930901e9435c751" providerId="LiveId" clId="{9217FAA8-8B7C-4C43-BB41-351D61592FF2}" dt="2018-04-17T16:13:24.531" v="293" actId="478"/>
          <ac:spMkLst>
            <pc:docMk/>
            <pc:sldMk cId="1515512664" sldId="310"/>
            <ac:spMk id="36" creationId="{00000000-0000-0000-0000-000000000000}"/>
          </ac:spMkLst>
        </pc:spChg>
        <pc:spChg chg="del">
          <ac:chgData name="Jamey Johnston" userId="4930901e9435c751" providerId="LiveId" clId="{9217FAA8-8B7C-4C43-BB41-351D61592FF2}" dt="2018-04-17T16:13:29.693" v="296" actId="478"/>
          <ac:spMkLst>
            <pc:docMk/>
            <pc:sldMk cId="1515512664" sldId="310"/>
            <ac:spMk id="39" creationId="{00000000-0000-0000-0000-000000000000}"/>
          </ac:spMkLst>
        </pc:spChg>
        <pc:spChg chg="del">
          <ac:chgData name="Jamey Johnston" userId="4930901e9435c751" providerId="LiveId" clId="{9217FAA8-8B7C-4C43-BB41-351D61592FF2}" dt="2018-04-17T16:13:35.084" v="298" actId="478"/>
          <ac:spMkLst>
            <pc:docMk/>
            <pc:sldMk cId="1515512664" sldId="310"/>
            <ac:spMk id="40" creationId="{00000000-0000-0000-0000-000000000000}"/>
          </ac:spMkLst>
        </pc:spChg>
        <pc:spChg chg="mod">
          <ac:chgData name="Jamey Johnston" userId="4930901e9435c751" providerId="LiveId" clId="{9217FAA8-8B7C-4C43-BB41-351D61592FF2}" dt="2018-04-17T16:00:27.732" v="40" actId="20577"/>
          <ac:spMkLst>
            <pc:docMk/>
            <pc:sldMk cId="1515512664" sldId="310"/>
            <ac:spMk id="44" creationId="{00000000-0000-0000-0000-000000000000}"/>
          </ac:spMkLst>
        </pc:spChg>
        <pc:spChg chg="mod">
          <ac:chgData name="Jamey Johnston" userId="4930901e9435c751" providerId="LiveId" clId="{9217FAA8-8B7C-4C43-BB41-351D61592FF2}" dt="2018-04-17T16:12:17.390" v="258" actId="6549"/>
          <ac:spMkLst>
            <pc:docMk/>
            <pc:sldMk cId="1515512664" sldId="310"/>
            <ac:spMk id="45" creationId="{00000000-0000-0000-0000-000000000000}"/>
          </ac:spMkLst>
        </pc:spChg>
        <pc:spChg chg="mod">
          <ac:chgData name="Jamey Johnston" userId="4930901e9435c751" providerId="LiveId" clId="{9217FAA8-8B7C-4C43-BB41-351D61592FF2}" dt="2018-04-17T16:01:35.494" v="148" actId="20577"/>
          <ac:spMkLst>
            <pc:docMk/>
            <pc:sldMk cId="1515512664" sldId="310"/>
            <ac:spMk id="150" creationId="{00000000-0000-0000-0000-000000000000}"/>
          </ac:spMkLst>
        </pc:spChg>
        <pc:spChg chg="del mod">
          <ac:chgData name="Jamey Johnston" userId="4930901e9435c751" providerId="LiveId" clId="{9217FAA8-8B7C-4C43-BB41-351D61592FF2}" dt="2018-04-17T16:13:19.690" v="291" actId="478"/>
          <ac:spMkLst>
            <pc:docMk/>
            <pc:sldMk cId="1515512664" sldId="310"/>
            <ac:spMk id="153" creationId="{00000000-0000-0000-0000-000000000000}"/>
          </ac:spMkLst>
        </pc:spChg>
        <pc:spChg chg="mod">
          <ac:chgData name="Jamey Johnston" userId="4930901e9435c751" providerId="LiveId" clId="{9217FAA8-8B7C-4C43-BB41-351D61592FF2}" dt="2018-04-17T16:12:03.468" v="249" actId="1036"/>
          <ac:spMkLst>
            <pc:docMk/>
            <pc:sldMk cId="1515512664" sldId="310"/>
            <ac:spMk id="157" creationId="{00000000-0000-0000-0000-000000000000}"/>
          </ac:spMkLst>
        </pc:spChg>
        <pc:spChg chg="mod">
          <ac:chgData name="Jamey Johnston" userId="4930901e9435c751" providerId="LiveId" clId="{9217FAA8-8B7C-4C43-BB41-351D61592FF2}" dt="2018-04-17T16:18:57.473" v="408" actId="14100"/>
          <ac:spMkLst>
            <pc:docMk/>
            <pc:sldMk cId="1515512664" sldId="310"/>
            <ac:spMk id="158" creationId="{00000000-0000-0000-0000-000000000000}"/>
          </ac:spMkLst>
        </pc:spChg>
        <pc:grpChg chg="mod">
          <ac:chgData name="Jamey Johnston" userId="4930901e9435c751" providerId="LiveId" clId="{9217FAA8-8B7C-4C43-BB41-351D61592FF2}" dt="2018-04-17T16:12:03.468" v="249" actId="1036"/>
          <ac:grpSpMkLst>
            <pc:docMk/>
            <pc:sldMk cId="1515512664" sldId="310"/>
            <ac:grpSpMk id="91" creationId="{00000000-0000-0000-0000-000000000000}"/>
          </ac:grpSpMkLst>
        </pc:grpChg>
        <pc:grpChg chg="mod">
          <ac:chgData name="Jamey Johnston" userId="4930901e9435c751" providerId="LiveId" clId="{9217FAA8-8B7C-4C43-BB41-351D61592FF2}" dt="2018-04-17T16:12:03.468" v="249" actId="1036"/>
          <ac:grpSpMkLst>
            <pc:docMk/>
            <pc:sldMk cId="1515512664" sldId="310"/>
            <ac:grpSpMk id="94" creationId="{00000000-0000-0000-0000-000000000000}"/>
          </ac:grpSpMkLst>
        </pc:grpChg>
        <pc:picChg chg="mod">
          <ac:chgData name="Jamey Johnston" userId="4930901e9435c751" providerId="LiveId" clId="{9217FAA8-8B7C-4C43-BB41-351D61592FF2}" dt="2018-04-17T16:08:34.923" v="162" actId="14826"/>
          <ac:picMkLst>
            <pc:docMk/>
            <pc:sldMk cId="1515512664" sldId="310"/>
            <ac:picMk id="2" creationId="{00000000-0000-0000-0000-000000000000}"/>
          </ac:picMkLst>
        </pc:picChg>
      </pc:sldChg>
      <pc:sldChg chg="modSp">
        <pc:chgData name="Jamey Johnston" userId="4930901e9435c751" providerId="LiveId" clId="{9217FAA8-8B7C-4C43-BB41-351D61592FF2}" dt="2018-04-17T16:16:30.224" v="318" actId="14100"/>
        <pc:sldMkLst>
          <pc:docMk/>
          <pc:sldMk cId="1690938764" sldId="321"/>
        </pc:sldMkLst>
        <pc:spChg chg="mod">
          <ac:chgData name="Jamey Johnston" userId="4930901e9435c751" providerId="LiveId" clId="{9217FAA8-8B7C-4C43-BB41-351D61592FF2}" dt="2018-04-17T16:16:30.224" v="318" actId="14100"/>
          <ac:spMkLst>
            <pc:docMk/>
            <pc:sldMk cId="1690938764" sldId="321"/>
            <ac:spMk id="4" creationId="{00000000-0000-0000-0000-000000000000}"/>
          </ac:spMkLst>
        </pc:spChg>
      </pc:sldChg>
      <pc:sldChg chg="modSp">
        <pc:chgData name="Jamey Johnston" userId="4930901e9435c751" providerId="LiveId" clId="{9217FAA8-8B7C-4C43-BB41-351D61592FF2}" dt="2018-04-15T05:06:58.652" v="8" actId="1036"/>
        <pc:sldMkLst>
          <pc:docMk/>
          <pc:sldMk cId="263617020" sldId="334"/>
        </pc:sldMkLst>
        <pc:picChg chg="mod">
          <ac:chgData name="Jamey Johnston" userId="4930901e9435c751" providerId="LiveId" clId="{9217FAA8-8B7C-4C43-BB41-351D61592FF2}" dt="2018-04-15T05:06:58.652" v="8" actId="1036"/>
          <ac:picMkLst>
            <pc:docMk/>
            <pc:sldMk cId="263617020" sldId="334"/>
            <ac:picMk id="3" creationId="{A3C55A62-FBBE-4A48-A1B3-066DEDAF5EDD}"/>
          </ac:picMkLst>
        </pc:picChg>
      </pc:sldChg>
      <pc:sldChg chg="modSp add">
        <pc:chgData name="Jamey Johnston" userId="4930901e9435c751" providerId="LiveId" clId="{9217FAA8-8B7C-4C43-BB41-351D61592FF2}" dt="2018-04-17T16:19:25.832" v="470" actId="14100"/>
        <pc:sldMkLst>
          <pc:docMk/>
          <pc:sldMk cId="945323540" sldId="383"/>
        </pc:sldMkLst>
        <pc:spChg chg="mod">
          <ac:chgData name="Jamey Johnston" userId="4930901e9435c751" providerId="LiveId" clId="{9217FAA8-8B7C-4C43-BB41-351D61592FF2}" dt="2018-04-17T16:13:55.268" v="309" actId="20577"/>
          <ac:spMkLst>
            <pc:docMk/>
            <pc:sldMk cId="945323540" sldId="383"/>
            <ac:spMk id="4" creationId="{00000000-0000-0000-0000-000000000000}"/>
          </ac:spMkLst>
        </pc:spChg>
        <pc:spChg chg="mod">
          <ac:chgData name="Jamey Johnston" userId="4930901e9435c751" providerId="LiveId" clId="{9217FAA8-8B7C-4C43-BB41-351D61592FF2}" dt="2018-04-17T16:19:25.832" v="470" actId="14100"/>
          <ac:spMkLst>
            <pc:docMk/>
            <pc:sldMk cId="945323540" sldId="383"/>
            <ac:spMk id="15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E63A2-433C-2447-B893-859ADBD6016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EA226-1950-9346-BBCC-45D214247BC3}" type="datetimeFigureOut">
              <a:rPr lang="en-US" smtClean="0"/>
              <a:t>4/18/2018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722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353FC-0869-45D3-95AF-CC29198471C2}" type="datetimeFigureOut">
              <a:rPr lang="en-US" smtClean="0"/>
              <a:t>4/18/2018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65AC4-17B0-4E19-8496-B264E70A18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934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www.sqlsaturday.com/" TargetMode="External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hyperlink" Target="http://www.sqlpass.org/Events/24HoursofPASS.aspx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hyperlink" Target="http://www.sqlpass.org/PASSChapters/VirtualChapters.aspx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://www.sqlpass.org/PASSChapters.aspx" TargetMode="External"/><Relationship Id="rId9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74910" y="3472342"/>
            <a:ext cx="4520966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dirty="0">
                <a:solidFill>
                  <a:schemeClr val="accent3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874793" y="4197927"/>
            <a:ext cx="4521200" cy="430213"/>
          </a:xfrm>
        </p:spPr>
        <p:txBody>
          <a:bodyPr/>
          <a:lstStyle>
            <a:lvl1pPr mar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1400" b="0" kern="1200" baseline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Century Gothic"/>
              </a:defRPr>
            </a:lvl1pPr>
          </a:lstStyle>
          <a:p>
            <a:pPr lvl="0"/>
            <a:r>
              <a:rPr lang="en-US" dirty="0"/>
              <a:t>Speaker Name, Title, Company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74793" y="2456054"/>
            <a:ext cx="4521200" cy="967155"/>
          </a:xfrm>
        </p:spPr>
        <p:txBody>
          <a:bodyPr anchor="b"/>
          <a:lstStyle>
            <a:lvl1pPr marL="0" marR="0" indent="0" algn="ctr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4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lang="en-US" dirty="0"/>
              <a:t>Title slide no </a:t>
            </a:r>
            <a:br>
              <a:rPr lang="en-US" dirty="0"/>
            </a:br>
            <a:r>
              <a:rPr lang="en-US" dirty="0"/>
              <a:t>more than 2 lines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73" t="1302" r="43709" b="1302"/>
          <a:stretch/>
        </p:blipFill>
        <p:spPr>
          <a:xfrm>
            <a:off x="6345798" y="0"/>
            <a:ext cx="2798201" cy="5143500"/>
          </a:xfrm>
          <a:prstGeom prst="rect">
            <a:avLst/>
          </a:prstGeom>
        </p:spPr>
      </p:pic>
      <p:pic>
        <p:nvPicPr>
          <p:cNvPr id="3" name="Picture 2" descr="A close up of a logo&#10;&#10;Description generated with high confidence">
            <a:extLst>
              <a:ext uri="{FF2B5EF4-FFF2-40B4-BE49-F238E27FC236}">
                <a16:creationId xmlns:a16="http://schemas.microsoft.com/office/drawing/2014/main" id="{B0CC60CF-A366-4442-B8E0-2C52BD6B5D8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82" y="953705"/>
            <a:ext cx="5595785" cy="635885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>
          <a:xfrm>
            <a:off x="431442" y="2196343"/>
            <a:ext cx="1435637" cy="2027238"/>
          </a:xfrm>
        </p:spPr>
        <p:txBody>
          <a:bodyPr lIns="91440" tIns="45720" rIns="91440"/>
          <a:lstStyle>
            <a:lvl1pPr marL="0" algn="l" defTabSz="914400" rtl="0" eaLnBrk="1" latinLnBrk="0" hangingPunct="1">
              <a:defRPr lang="en-US" sz="11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1"/>
          </p:nvPr>
        </p:nvSpPr>
        <p:spPr>
          <a:xfrm>
            <a:off x="2139592" y="2196343"/>
            <a:ext cx="1435637" cy="2027238"/>
          </a:xfrm>
        </p:spPr>
        <p:txBody>
          <a:bodyPr lIns="91440" tIns="45720" rIns="91440"/>
          <a:lstStyle>
            <a:lvl1pPr marL="0" algn="l" defTabSz="914400" rtl="0" eaLnBrk="1" latinLnBrk="0" hangingPunct="1">
              <a:defRPr lang="en-US" sz="11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28"/>
          <p:cNvSpPr>
            <a:spLocks noGrp="1"/>
          </p:cNvSpPr>
          <p:nvPr>
            <p:ph type="body" sz="quarter" idx="12"/>
          </p:nvPr>
        </p:nvSpPr>
        <p:spPr>
          <a:xfrm>
            <a:off x="3847742" y="2196343"/>
            <a:ext cx="1435637" cy="2027238"/>
          </a:xfrm>
        </p:spPr>
        <p:txBody>
          <a:bodyPr lIns="91440" tIns="45720" rIns="91440"/>
          <a:lstStyle>
            <a:lvl1pPr marL="0" algn="l" defTabSz="914400" rtl="0" eaLnBrk="1" latinLnBrk="0" hangingPunct="1">
              <a:defRPr lang="en-US" sz="11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28"/>
          <p:cNvSpPr>
            <a:spLocks noGrp="1"/>
          </p:cNvSpPr>
          <p:nvPr>
            <p:ph type="body" sz="quarter" idx="13"/>
          </p:nvPr>
        </p:nvSpPr>
        <p:spPr>
          <a:xfrm>
            <a:off x="5555892" y="2196343"/>
            <a:ext cx="1435637" cy="2027238"/>
          </a:xfrm>
        </p:spPr>
        <p:txBody>
          <a:bodyPr lIns="91440" tIns="45720" rIns="91440"/>
          <a:lstStyle>
            <a:lvl1pPr marL="0" algn="l" defTabSz="914400" rtl="0" eaLnBrk="1" latinLnBrk="0" hangingPunct="1">
              <a:defRPr lang="en-US" sz="11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28"/>
          <p:cNvSpPr>
            <a:spLocks noGrp="1"/>
          </p:cNvSpPr>
          <p:nvPr>
            <p:ph type="body" sz="quarter" idx="14"/>
          </p:nvPr>
        </p:nvSpPr>
        <p:spPr>
          <a:xfrm>
            <a:off x="7264042" y="2196343"/>
            <a:ext cx="1435637" cy="2027238"/>
          </a:xfrm>
        </p:spPr>
        <p:txBody>
          <a:bodyPr lIns="91440" tIns="45720" rIns="91440"/>
          <a:lstStyle>
            <a:lvl1pPr marL="0" algn="l" defTabSz="914400" rtl="0" eaLnBrk="1" latinLnBrk="0" hangingPunct="1">
              <a:defRPr lang="en-US" sz="11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30"/>
          <p:cNvSpPr>
            <a:spLocks noGrp="1"/>
          </p:cNvSpPr>
          <p:nvPr>
            <p:ph type="body" sz="quarter" idx="15" hasCustomPrompt="1"/>
          </p:nvPr>
        </p:nvSpPr>
        <p:spPr>
          <a:xfrm>
            <a:off x="431442" y="1709802"/>
            <a:ext cx="1435830" cy="31950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0" name="Text Placeholder 30"/>
          <p:cNvSpPr>
            <a:spLocks noGrp="1"/>
          </p:cNvSpPr>
          <p:nvPr>
            <p:ph type="body" sz="quarter" idx="16" hasCustomPrompt="1"/>
          </p:nvPr>
        </p:nvSpPr>
        <p:spPr>
          <a:xfrm>
            <a:off x="2139399" y="1716065"/>
            <a:ext cx="1435830" cy="31950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1" name="Text Placeholder 30"/>
          <p:cNvSpPr>
            <a:spLocks noGrp="1"/>
          </p:cNvSpPr>
          <p:nvPr>
            <p:ph type="body" sz="quarter" idx="17" hasCustomPrompt="1"/>
          </p:nvPr>
        </p:nvSpPr>
        <p:spPr>
          <a:xfrm>
            <a:off x="3847356" y="1716065"/>
            <a:ext cx="1435830" cy="31950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2" name="Text Placeholder 30"/>
          <p:cNvSpPr>
            <a:spLocks noGrp="1"/>
          </p:cNvSpPr>
          <p:nvPr>
            <p:ph type="body" sz="quarter" idx="18" hasCustomPrompt="1"/>
          </p:nvPr>
        </p:nvSpPr>
        <p:spPr>
          <a:xfrm>
            <a:off x="5555313" y="1716065"/>
            <a:ext cx="1435830" cy="31950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3" name="Text Placeholder 30"/>
          <p:cNvSpPr>
            <a:spLocks noGrp="1"/>
          </p:cNvSpPr>
          <p:nvPr>
            <p:ph type="body" sz="quarter" idx="19" hasCustomPrompt="1"/>
          </p:nvPr>
        </p:nvSpPr>
        <p:spPr>
          <a:xfrm>
            <a:off x="7250970" y="1716065"/>
            <a:ext cx="1435830" cy="31950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832426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5259" y="1331129"/>
            <a:ext cx="8229600" cy="32851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accent3"/>
              </a:buClr>
              <a:buFontTx/>
              <a:buNone/>
              <a:defRPr sz="2000">
                <a:solidFill>
                  <a:schemeClr val="tx1"/>
                </a:solidFill>
                <a:latin typeface="Consolas"/>
                <a:cs typeface="Consolas"/>
              </a:defRPr>
            </a:lvl1pPr>
            <a:lvl2pPr marL="0" indent="0">
              <a:buClr>
                <a:schemeClr val="accent3"/>
              </a:buClr>
              <a:buFontTx/>
              <a:buNone/>
              <a:defRPr sz="1800">
                <a:solidFill>
                  <a:schemeClr val="tx1"/>
                </a:solidFill>
                <a:latin typeface="Consolas"/>
                <a:cs typeface="Consolas"/>
              </a:defRPr>
            </a:lvl2pPr>
            <a:lvl3pPr marL="295275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3pPr>
            <a:lvl4pPr marL="5794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4pPr>
            <a:lvl5pPr marL="8461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64499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ssion Evalu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8" t="34974" r="6578" b="26331"/>
          <a:stretch/>
        </p:blipFill>
        <p:spPr>
          <a:xfrm>
            <a:off x="0" y="2433755"/>
            <a:ext cx="9144000" cy="2715832"/>
          </a:xfrm>
          <a:prstGeom prst="rect">
            <a:avLst/>
          </a:prstGeom>
        </p:spPr>
      </p:pic>
      <p:sp>
        <p:nvSpPr>
          <p:cNvPr id="5" name="Title 3"/>
          <p:cNvSpPr txBox="1">
            <a:spLocks/>
          </p:cNvSpPr>
          <p:nvPr userDrawn="1"/>
        </p:nvSpPr>
        <p:spPr>
          <a:xfrm>
            <a:off x="457200" y="682304"/>
            <a:ext cx="8229600" cy="612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indent="0" algn="ctr">
              <a:tabLst>
                <a:tab pos="4338638" algn="l"/>
              </a:tabLst>
            </a:pPr>
            <a:r>
              <a:rPr lang="en-US" sz="4400" dirty="0"/>
              <a:t>Session evaluations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3322750" y="3740820"/>
            <a:ext cx="24083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2"/>
                </a:solidFill>
              </a:rPr>
              <a:t>Download the GuideBook App and search: PASS Summit 2017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6242526" y="3740590"/>
            <a:ext cx="2399198" cy="831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2"/>
                </a:solidFill>
              </a:rPr>
              <a:t>Follow the QR code link displayed on session signage throughout the conference venue and in the program guide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2286000" y="1267975"/>
            <a:ext cx="4572000" cy="3416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accent3"/>
                </a:solidFill>
              </a:rPr>
              <a:t>Your feedback is important and valuable. </a:t>
            </a:r>
          </a:p>
        </p:txBody>
      </p:sp>
      <p:sp>
        <p:nvSpPr>
          <p:cNvPr id="9" name="Shape 2683"/>
          <p:cNvSpPr/>
          <p:nvPr userDrawn="1"/>
        </p:nvSpPr>
        <p:spPr>
          <a:xfrm>
            <a:off x="1431392" y="3211445"/>
            <a:ext cx="259590" cy="35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5" h="21528" extrusionOk="0">
                <a:moveTo>
                  <a:pt x="13441" y="9294"/>
                </a:moveTo>
                <a:lnTo>
                  <a:pt x="13441" y="9784"/>
                </a:lnTo>
                <a:lnTo>
                  <a:pt x="1344" y="9784"/>
                </a:lnTo>
                <a:lnTo>
                  <a:pt x="1344" y="9294"/>
                </a:lnTo>
                <a:cubicBezTo>
                  <a:pt x="1344" y="7028"/>
                  <a:pt x="3696" y="5163"/>
                  <a:pt x="6720" y="4919"/>
                </a:cubicBezTo>
                <a:lnTo>
                  <a:pt x="6720" y="9784"/>
                </a:lnTo>
                <a:lnTo>
                  <a:pt x="8065" y="9784"/>
                </a:lnTo>
                <a:lnTo>
                  <a:pt x="8065" y="4919"/>
                </a:lnTo>
                <a:cubicBezTo>
                  <a:pt x="11089" y="5163"/>
                  <a:pt x="13441" y="7028"/>
                  <a:pt x="13441" y="9294"/>
                </a:cubicBezTo>
                <a:moveTo>
                  <a:pt x="13441" y="16145"/>
                </a:moveTo>
                <a:cubicBezTo>
                  <a:pt x="13441" y="18578"/>
                  <a:pt x="10733" y="20549"/>
                  <a:pt x="7393" y="20549"/>
                </a:cubicBezTo>
                <a:cubicBezTo>
                  <a:pt x="4052" y="20549"/>
                  <a:pt x="1344" y="18578"/>
                  <a:pt x="1344" y="16145"/>
                </a:cubicBezTo>
                <a:lnTo>
                  <a:pt x="1344" y="10762"/>
                </a:lnTo>
                <a:lnTo>
                  <a:pt x="13441" y="10762"/>
                </a:lnTo>
                <a:cubicBezTo>
                  <a:pt x="13441" y="10762"/>
                  <a:pt x="13441" y="16145"/>
                  <a:pt x="13441" y="16145"/>
                </a:cubicBezTo>
                <a:close/>
                <a:moveTo>
                  <a:pt x="21134" y="48"/>
                </a:moveTo>
                <a:cubicBezTo>
                  <a:pt x="20801" y="-72"/>
                  <a:pt x="20436" y="41"/>
                  <a:pt x="20232" y="268"/>
                </a:cubicBezTo>
                <a:cubicBezTo>
                  <a:pt x="18723" y="1944"/>
                  <a:pt x="16716" y="3504"/>
                  <a:pt x="13069" y="2006"/>
                </a:cubicBezTo>
                <a:cubicBezTo>
                  <a:pt x="10993" y="1153"/>
                  <a:pt x="9603" y="1431"/>
                  <a:pt x="8642" y="1862"/>
                </a:cubicBezTo>
                <a:cubicBezTo>
                  <a:pt x="7655" y="2307"/>
                  <a:pt x="6969" y="3089"/>
                  <a:pt x="6778" y="3935"/>
                </a:cubicBezTo>
                <a:cubicBezTo>
                  <a:pt x="2984" y="4162"/>
                  <a:pt x="0" y="6473"/>
                  <a:pt x="0" y="9294"/>
                </a:cubicBezTo>
                <a:lnTo>
                  <a:pt x="0" y="16145"/>
                </a:lnTo>
                <a:cubicBezTo>
                  <a:pt x="0" y="19118"/>
                  <a:pt x="3310" y="21528"/>
                  <a:pt x="7393" y="21528"/>
                </a:cubicBezTo>
                <a:cubicBezTo>
                  <a:pt x="11475" y="21528"/>
                  <a:pt x="14785" y="19118"/>
                  <a:pt x="14785" y="16145"/>
                </a:cubicBezTo>
                <a:lnTo>
                  <a:pt x="14785" y="9294"/>
                </a:lnTo>
                <a:cubicBezTo>
                  <a:pt x="14785" y="6507"/>
                  <a:pt x="11875" y="4215"/>
                  <a:pt x="8146" y="3940"/>
                </a:cubicBezTo>
                <a:cubicBezTo>
                  <a:pt x="8301" y="3479"/>
                  <a:pt x="8690" y="2991"/>
                  <a:pt x="9348" y="2695"/>
                </a:cubicBezTo>
                <a:cubicBezTo>
                  <a:pt x="10308" y="2263"/>
                  <a:pt x="10946" y="2328"/>
                  <a:pt x="12468" y="2882"/>
                </a:cubicBezTo>
                <a:cubicBezTo>
                  <a:pt x="15022" y="3811"/>
                  <a:pt x="16657" y="3572"/>
                  <a:pt x="17947" y="3206"/>
                </a:cubicBezTo>
                <a:cubicBezTo>
                  <a:pt x="19526" y="2759"/>
                  <a:pt x="20650" y="1847"/>
                  <a:pt x="21434" y="705"/>
                </a:cubicBezTo>
                <a:cubicBezTo>
                  <a:pt x="21600" y="463"/>
                  <a:pt x="21466" y="170"/>
                  <a:pt x="21134" y="48"/>
                </a:cubicBezTo>
                <a:moveTo>
                  <a:pt x="7393" y="18592"/>
                </a:moveTo>
                <a:cubicBezTo>
                  <a:pt x="8134" y="18592"/>
                  <a:pt x="8737" y="18153"/>
                  <a:pt x="8737" y="17613"/>
                </a:cubicBezTo>
                <a:cubicBezTo>
                  <a:pt x="8737" y="17073"/>
                  <a:pt x="8134" y="16635"/>
                  <a:pt x="7393" y="16635"/>
                </a:cubicBezTo>
                <a:cubicBezTo>
                  <a:pt x="6650" y="16635"/>
                  <a:pt x="6048" y="17073"/>
                  <a:pt x="6048" y="17613"/>
                </a:cubicBezTo>
                <a:cubicBezTo>
                  <a:pt x="6048" y="18153"/>
                  <a:pt x="6650" y="18592"/>
                  <a:pt x="7393" y="18592"/>
                </a:cubicBezTo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" name="Shape 2847"/>
          <p:cNvSpPr/>
          <p:nvPr userDrawn="1"/>
        </p:nvSpPr>
        <p:spPr>
          <a:xfrm>
            <a:off x="4370969" y="3235362"/>
            <a:ext cx="311910" cy="3119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34" y="6292"/>
                </a:moveTo>
                <a:cubicBezTo>
                  <a:pt x="18643" y="6159"/>
                  <a:pt x="18655" y="6026"/>
                  <a:pt x="18655" y="5891"/>
                </a:cubicBezTo>
                <a:cubicBezTo>
                  <a:pt x="18655" y="2638"/>
                  <a:pt x="16017" y="0"/>
                  <a:pt x="12764" y="0"/>
                </a:cubicBezTo>
                <a:cubicBezTo>
                  <a:pt x="10499" y="0"/>
                  <a:pt x="8536" y="1279"/>
                  <a:pt x="7550" y="3153"/>
                </a:cubicBezTo>
                <a:cubicBezTo>
                  <a:pt x="7185" y="3021"/>
                  <a:pt x="6793" y="2945"/>
                  <a:pt x="6382" y="2945"/>
                </a:cubicBezTo>
                <a:cubicBezTo>
                  <a:pt x="4484" y="2945"/>
                  <a:pt x="2945" y="4484"/>
                  <a:pt x="2945" y="6382"/>
                </a:cubicBezTo>
                <a:cubicBezTo>
                  <a:pt x="2945" y="6629"/>
                  <a:pt x="2973" y="6869"/>
                  <a:pt x="3022" y="7101"/>
                </a:cubicBezTo>
                <a:cubicBezTo>
                  <a:pt x="1267" y="7686"/>
                  <a:pt x="0" y="9339"/>
                  <a:pt x="0" y="11291"/>
                </a:cubicBezTo>
                <a:cubicBezTo>
                  <a:pt x="0" y="13731"/>
                  <a:pt x="1978" y="15709"/>
                  <a:pt x="4418" y="15709"/>
                </a:cubicBezTo>
                <a:lnTo>
                  <a:pt x="8836" y="15709"/>
                </a:lnTo>
                <a:cubicBezTo>
                  <a:pt x="9108" y="15709"/>
                  <a:pt x="9327" y="15489"/>
                  <a:pt x="9327" y="15218"/>
                </a:cubicBezTo>
                <a:cubicBezTo>
                  <a:pt x="9327" y="14947"/>
                  <a:pt x="9108" y="14727"/>
                  <a:pt x="8836" y="14727"/>
                </a:cubicBezTo>
                <a:lnTo>
                  <a:pt x="4418" y="14727"/>
                </a:lnTo>
                <a:cubicBezTo>
                  <a:pt x="2524" y="14727"/>
                  <a:pt x="982" y="13185"/>
                  <a:pt x="982" y="11291"/>
                </a:cubicBezTo>
                <a:cubicBezTo>
                  <a:pt x="982" y="9810"/>
                  <a:pt x="1926" y="8502"/>
                  <a:pt x="3333" y="8033"/>
                </a:cubicBezTo>
                <a:lnTo>
                  <a:pt x="4165" y="7756"/>
                </a:lnTo>
                <a:lnTo>
                  <a:pt x="3982" y="6897"/>
                </a:lnTo>
                <a:cubicBezTo>
                  <a:pt x="3946" y="6725"/>
                  <a:pt x="3927" y="6551"/>
                  <a:pt x="3927" y="6382"/>
                </a:cubicBezTo>
                <a:cubicBezTo>
                  <a:pt x="3927" y="5028"/>
                  <a:pt x="5028" y="3927"/>
                  <a:pt x="6382" y="3927"/>
                </a:cubicBezTo>
                <a:cubicBezTo>
                  <a:pt x="6662" y="3927"/>
                  <a:pt x="6942" y="3977"/>
                  <a:pt x="7215" y="4077"/>
                </a:cubicBezTo>
                <a:lnTo>
                  <a:pt x="8019" y="4368"/>
                </a:lnTo>
                <a:lnTo>
                  <a:pt x="8418" y="3611"/>
                </a:lnTo>
                <a:cubicBezTo>
                  <a:pt x="9272" y="1989"/>
                  <a:pt x="10937" y="982"/>
                  <a:pt x="12764" y="982"/>
                </a:cubicBezTo>
                <a:cubicBezTo>
                  <a:pt x="15470" y="982"/>
                  <a:pt x="17673" y="3184"/>
                  <a:pt x="17673" y="5891"/>
                </a:cubicBezTo>
                <a:cubicBezTo>
                  <a:pt x="17673" y="5977"/>
                  <a:pt x="17666" y="6060"/>
                  <a:pt x="17660" y="6145"/>
                </a:cubicBezTo>
                <a:lnTo>
                  <a:pt x="17655" y="6229"/>
                </a:lnTo>
                <a:lnTo>
                  <a:pt x="17610" y="6920"/>
                </a:lnTo>
                <a:lnTo>
                  <a:pt x="18245" y="7194"/>
                </a:lnTo>
                <a:cubicBezTo>
                  <a:pt x="19686" y="7816"/>
                  <a:pt x="20618" y="9232"/>
                  <a:pt x="20618" y="10800"/>
                </a:cubicBezTo>
                <a:cubicBezTo>
                  <a:pt x="20618" y="12965"/>
                  <a:pt x="18856" y="14727"/>
                  <a:pt x="16691" y="14727"/>
                </a:cubicBezTo>
                <a:lnTo>
                  <a:pt x="12764" y="14727"/>
                </a:lnTo>
                <a:cubicBezTo>
                  <a:pt x="12492" y="14727"/>
                  <a:pt x="12273" y="14947"/>
                  <a:pt x="12273" y="15218"/>
                </a:cubicBezTo>
                <a:cubicBezTo>
                  <a:pt x="12273" y="15489"/>
                  <a:pt x="12492" y="15709"/>
                  <a:pt x="12764" y="15709"/>
                </a:cubicBezTo>
                <a:lnTo>
                  <a:pt x="16691" y="15709"/>
                </a:lnTo>
                <a:cubicBezTo>
                  <a:pt x="19401" y="15709"/>
                  <a:pt x="21600" y="13511"/>
                  <a:pt x="21600" y="10800"/>
                </a:cubicBezTo>
                <a:cubicBezTo>
                  <a:pt x="21600" y="8780"/>
                  <a:pt x="20378" y="7045"/>
                  <a:pt x="18634" y="6292"/>
                </a:cubicBezTo>
                <a:moveTo>
                  <a:pt x="13745" y="17673"/>
                </a:moveTo>
                <a:cubicBezTo>
                  <a:pt x="13610" y="17673"/>
                  <a:pt x="13488" y="17728"/>
                  <a:pt x="13398" y="17817"/>
                </a:cubicBezTo>
                <a:lnTo>
                  <a:pt x="11291" y="19924"/>
                </a:lnTo>
                <a:lnTo>
                  <a:pt x="11291" y="8346"/>
                </a:lnTo>
                <a:cubicBezTo>
                  <a:pt x="11291" y="8074"/>
                  <a:pt x="11071" y="7855"/>
                  <a:pt x="10800" y="7855"/>
                </a:cubicBezTo>
                <a:cubicBezTo>
                  <a:pt x="10529" y="7855"/>
                  <a:pt x="10309" y="8074"/>
                  <a:pt x="10309" y="8346"/>
                </a:cubicBezTo>
                <a:lnTo>
                  <a:pt x="10309" y="19924"/>
                </a:lnTo>
                <a:lnTo>
                  <a:pt x="8202" y="17817"/>
                </a:lnTo>
                <a:cubicBezTo>
                  <a:pt x="8113" y="17728"/>
                  <a:pt x="7990" y="17673"/>
                  <a:pt x="7855" y="17673"/>
                </a:cubicBezTo>
                <a:cubicBezTo>
                  <a:pt x="7583" y="17673"/>
                  <a:pt x="7364" y="17893"/>
                  <a:pt x="7364" y="18164"/>
                </a:cubicBezTo>
                <a:cubicBezTo>
                  <a:pt x="7364" y="18300"/>
                  <a:pt x="7419" y="18422"/>
                  <a:pt x="7507" y="18511"/>
                </a:cubicBezTo>
                <a:lnTo>
                  <a:pt x="10453" y="21456"/>
                </a:lnTo>
                <a:cubicBezTo>
                  <a:pt x="10542" y="21545"/>
                  <a:pt x="10664" y="21600"/>
                  <a:pt x="10800" y="21600"/>
                </a:cubicBezTo>
                <a:cubicBezTo>
                  <a:pt x="10936" y="21600"/>
                  <a:pt x="11058" y="21545"/>
                  <a:pt x="11147" y="21456"/>
                </a:cubicBezTo>
                <a:lnTo>
                  <a:pt x="14093" y="18511"/>
                </a:lnTo>
                <a:cubicBezTo>
                  <a:pt x="14182" y="18422"/>
                  <a:pt x="14236" y="18300"/>
                  <a:pt x="14236" y="18164"/>
                </a:cubicBezTo>
                <a:cubicBezTo>
                  <a:pt x="14236" y="17893"/>
                  <a:pt x="14017" y="17673"/>
                  <a:pt x="13745" y="17673"/>
                </a:cubicBezTo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" name="Shape 2643"/>
          <p:cNvSpPr/>
          <p:nvPr userDrawn="1"/>
        </p:nvSpPr>
        <p:spPr>
          <a:xfrm>
            <a:off x="7343775" y="3229158"/>
            <a:ext cx="183927" cy="33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412124" y="3740590"/>
            <a:ext cx="23991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2"/>
                </a:solidFill>
              </a:rPr>
              <a:t>Go to passSummit.com</a:t>
            </a:r>
          </a:p>
        </p:txBody>
      </p:sp>
      <p:sp>
        <p:nvSpPr>
          <p:cNvPr id="13" name="Rounded Rectangle 12"/>
          <p:cNvSpPr/>
          <p:nvPr userDrawn="1"/>
        </p:nvSpPr>
        <p:spPr>
          <a:xfrm>
            <a:off x="1616299" y="2259184"/>
            <a:ext cx="5911402" cy="35416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2"/>
                </a:solidFill>
              </a:rPr>
              <a:t>Submit by 5pm Friday, November 10</a:t>
            </a:r>
            <a:r>
              <a:rPr lang="en-US" sz="1400" baseline="30000" dirty="0">
                <a:solidFill>
                  <a:schemeClr val="bg2"/>
                </a:solidFill>
              </a:rPr>
              <a:t>th</a:t>
            </a:r>
            <a:r>
              <a:rPr lang="en-US" sz="1400" dirty="0">
                <a:solidFill>
                  <a:schemeClr val="bg2"/>
                </a:solidFill>
              </a:rPr>
              <a:t> to win prizes. </a:t>
            </a:r>
            <a:r>
              <a:rPr lang="en-US" sz="1400" b="1" dirty="0">
                <a:solidFill>
                  <a:schemeClr val="bg2"/>
                </a:solidFill>
              </a:rPr>
              <a:t>3 Ways to Access:</a:t>
            </a:r>
          </a:p>
        </p:txBody>
      </p:sp>
    </p:spTree>
    <p:extLst>
      <p:ext uri="{BB962C8B-B14F-4D97-AF65-F5344CB8AC3E}">
        <p14:creationId xmlns:p14="http://schemas.microsoft.com/office/powerpoint/2010/main" val="391240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134374" y="2077164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r">
              <a:defRPr lang="en-US" sz="5400" b="0" i="0" dirty="0">
                <a:solidFill>
                  <a:schemeClr val="tx2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3696" y="2780691"/>
            <a:ext cx="4446338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>
              <a:defRPr lang="en-US" sz="2400" dirty="0">
                <a:solidFill>
                  <a:schemeClr val="accent3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73" t="1302" r="43709" b="1302"/>
          <a:stretch/>
        </p:blipFill>
        <p:spPr>
          <a:xfrm>
            <a:off x="6345798" y="0"/>
            <a:ext cx="2798201" cy="514350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 userDrawn="1"/>
        </p:nvSpPr>
        <p:spPr>
          <a:xfrm>
            <a:off x="3319548" y="1636308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40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CA" dirty="0"/>
              <a:t>Thank You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19548" y="2696826"/>
            <a:ext cx="4809844" cy="4472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lang="en-US" sz="2000" baseline="0" dirty="0">
                <a:solidFill>
                  <a:schemeClr val="accent3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Learn more from Speaker Name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73" t="1302" r="43709" b="1302"/>
          <a:stretch/>
        </p:blipFill>
        <p:spPr>
          <a:xfrm>
            <a:off x="0" y="0"/>
            <a:ext cx="2798201" cy="5143500"/>
          </a:xfrm>
          <a:prstGeom prst="rect">
            <a:avLst/>
          </a:prstGeom>
        </p:spPr>
      </p:pic>
      <p:sp>
        <p:nvSpPr>
          <p:cNvPr id="11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648510" y="3243798"/>
            <a:ext cx="1533525" cy="276225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 err="1">
                <a:solidFill>
                  <a:schemeClr val="accent1"/>
                </a:solidFill>
              </a:rPr>
              <a:t>email@company.com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641529" y="3243798"/>
            <a:ext cx="1533525" cy="276225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>
                <a:solidFill>
                  <a:schemeClr val="accent1"/>
                </a:solidFill>
              </a:rPr>
              <a:t>@</a:t>
            </a:r>
            <a:r>
              <a:rPr lang="en-US" sz="1100" dirty="0" err="1">
                <a:solidFill>
                  <a:schemeClr val="accent1"/>
                </a:solidFill>
              </a:rPr>
              <a:t>yourhandle</a:t>
            </a:r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014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ease Silence Cell Ph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>
          <a:xfrm>
            <a:off x="2203762" y="1873698"/>
            <a:ext cx="651710" cy="1279844"/>
          </a:xfrm>
          <a:custGeom>
            <a:avLst/>
            <a:gdLst>
              <a:gd name="connsiteX0" fmla="*/ 111431 w 668571"/>
              <a:gd name="connsiteY0" fmla="*/ 0 h 1312961"/>
              <a:gd name="connsiteX1" fmla="*/ 557140 w 668571"/>
              <a:gd name="connsiteY1" fmla="*/ 0 h 1312961"/>
              <a:gd name="connsiteX2" fmla="*/ 668571 w 668571"/>
              <a:gd name="connsiteY2" fmla="*/ 111431 h 1312961"/>
              <a:gd name="connsiteX3" fmla="*/ 668571 w 668571"/>
              <a:gd name="connsiteY3" fmla="*/ 1201530 h 1312961"/>
              <a:gd name="connsiteX4" fmla="*/ 557140 w 668571"/>
              <a:gd name="connsiteY4" fmla="*/ 1312961 h 1312961"/>
              <a:gd name="connsiteX5" fmla="*/ 111431 w 668571"/>
              <a:gd name="connsiteY5" fmla="*/ 1312961 h 1312961"/>
              <a:gd name="connsiteX6" fmla="*/ 0 w 668571"/>
              <a:gd name="connsiteY6" fmla="*/ 1201530 h 1312961"/>
              <a:gd name="connsiteX7" fmla="*/ 0 w 668571"/>
              <a:gd name="connsiteY7" fmla="*/ 111431 h 1312961"/>
              <a:gd name="connsiteX8" fmla="*/ 111431 w 668571"/>
              <a:gd name="connsiteY8" fmla="*/ 0 h 1312961"/>
              <a:gd name="connsiteX9" fmla="*/ 58514 w 668571"/>
              <a:gd name="connsiteY9" fmla="*/ 118039 h 1312961"/>
              <a:gd name="connsiteX10" fmla="*/ 58514 w 668571"/>
              <a:gd name="connsiteY10" fmla="*/ 1141295 h 1312961"/>
              <a:gd name="connsiteX11" fmla="*/ 610057 w 668571"/>
              <a:gd name="connsiteY11" fmla="*/ 1141295 h 1312961"/>
              <a:gd name="connsiteX12" fmla="*/ 610057 w 668571"/>
              <a:gd name="connsiteY12" fmla="*/ 118039 h 1312961"/>
              <a:gd name="connsiteX13" fmla="*/ 58514 w 668571"/>
              <a:gd name="connsiteY13" fmla="*/ 118039 h 1312961"/>
              <a:gd name="connsiteX14" fmla="*/ 334285 w 668571"/>
              <a:gd name="connsiteY14" fmla="*/ 1172700 h 1312961"/>
              <a:gd name="connsiteX15" fmla="*/ 276228 w 668571"/>
              <a:gd name="connsiteY15" fmla="*/ 1230757 h 1312961"/>
              <a:gd name="connsiteX16" fmla="*/ 334285 w 668571"/>
              <a:gd name="connsiteY16" fmla="*/ 1288814 h 1312961"/>
              <a:gd name="connsiteX17" fmla="*/ 392342 w 668571"/>
              <a:gd name="connsiteY17" fmla="*/ 1230757 h 1312961"/>
              <a:gd name="connsiteX18" fmla="*/ 334285 w 668571"/>
              <a:gd name="connsiteY18" fmla="*/ 1172700 h 131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68571" h="1312961">
                <a:moveTo>
                  <a:pt x="111431" y="0"/>
                </a:moveTo>
                <a:lnTo>
                  <a:pt x="557140" y="0"/>
                </a:lnTo>
                <a:cubicBezTo>
                  <a:pt x="618682" y="0"/>
                  <a:pt x="668571" y="49889"/>
                  <a:pt x="668571" y="111431"/>
                </a:cubicBezTo>
                <a:lnTo>
                  <a:pt x="668571" y="1201530"/>
                </a:lnTo>
                <a:cubicBezTo>
                  <a:pt x="668571" y="1263072"/>
                  <a:pt x="618682" y="1312961"/>
                  <a:pt x="557140" y="1312961"/>
                </a:cubicBezTo>
                <a:lnTo>
                  <a:pt x="111431" y="1312961"/>
                </a:lnTo>
                <a:cubicBezTo>
                  <a:pt x="49889" y="1312961"/>
                  <a:pt x="0" y="1263072"/>
                  <a:pt x="0" y="1201530"/>
                </a:cubicBezTo>
                <a:lnTo>
                  <a:pt x="0" y="111431"/>
                </a:lnTo>
                <a:cubicBezTo>
                  <a:pt x="0" y="49889"/>
                  <a:pt x="49889" y="0"/>
                  <a:pt x="111431" y="0"/>
                </a:cubicBezTo>
                <a:close/>
                <a:moveTo>
                  <a:pt x="58514" y="118039"/>
                </a:moveTo>
                <a:lnTo>
                  <a:pt x="58514" y="1141295"/>
                </a:lnTo>
                <a:lnTo>
                  <a:pt x="610057" y="1141295"/>
                </a:lnTo>
                <a:lnTo>
                  <a:pt x="610057" y="118039"/>
                </a:lnTo>
                <a:lnTo>
                  <a:pt x="58514" y="118039"/>
                </a:lnTo>
                <a:close/>
                <a:moveTo>
                  <a:pt x="334285" y="1172700"/>
                </a:moveTo>
                <a:cubicBezTo>
                  <a:pt x="302221" y="1172700"/>
                  <a:pt x="276228" y="1198693"/>
                  <a:pt x="276228" y="1230757"/>
                </a:cubicBezTo>
                <a:cubicBezTo>
                  <a:pt x="276228" y="1262821"/>
                  <a:pt x="302221" y="1288814"/>
                  <a:pt x="334285" y="1288814"/>
                </a:cubicBezTo>
                <a:cubicBezTo>
                  <a:pt x="366349" y="1288814"/>
                  <a:pt x="392342" y="1262821"/>
                  <a:pt x="392342" y="1230757"/>
                </a:cubicBezTo>
                <a:cubicBezTo>
                  <a:pt x="392342" y="1198693"/>
                  <a:pt x="366349" y="1172700"/>
                  <a:pt x="334285" y="11727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3165962" y="1873698"/>
            <a:ext cx="5374084" cy="14068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003A78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5400" b="0" i="0" dirty="0">
                <a:solidFill>
                  <a:schemeClr val="accent3"/>
                </a:solidFill>
                <a:latin typeface="Segoe UI Light" charset="0"/>
                <a:ea typeface="Segoe UI Light" charset="0"/>
                <a:cs typeface="Segoe UI Light" charset="0"/>
              </a:rPr>
              <a:t>Please silence </a:t>
            </a:r>
            <a:br>
              <a:rPr lang="en-US" sz="5400" b="0" i="0" dirty="0">
                <a:solidFill>
                  <a:schemeClr val="accent3"/>
                </a:solidFill>
                <a:latin typeface="Segoe UI Light" charset="0"/>
                <a:ea typeface="Segoe UI Light" charset="0"/>
                <a:cs typeface="Segoe UI Light" charset="0"/>
              </a:rPr>
            </a:br>
            <a:r>
              <a:rPr lang="en-US" sz="5400" b="0" i="0" dirty="0">
                <a:solidFill>
                  <a:schemeClr val="accent3"/>
                </a:solidFill>
                <a:latin typeface="Segoe UI Light" charset="0"/>
                <a:ea typeface="Segoe UI Light" charset="0"/>
                <a:cs typeface="Segoe UI Light" charset="0"/>
              </a:rPr>
              <a:t>cell phones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" t="8093" r="340" b="8093"/>
          <a:stretch/>
        </p:blipFill>
        <p:spPr>
          <a:xfrm>
            <a:off x="2" y="0"/>
            <a:ext cx="9143998" cy="5143500"/>
          </a:xfrm>
          <a:prstGeom prst="rect">
            <a:avLst/>
          </a:prstGeom>
        </p:spPr>
      </p:pic>
      <p:sp>
        <p:nvSpPr>
          <p:cNvPr id="7" name="Freeform 6"/>
          <p:cNvSpPr/>
          <p:nvPr userDrawn="1"/>
        </p:nvSpPr>
        <p:spPr>
          <a:xfrm>
            <a:off x="2225533" y="1874844"/>
            <a:ext cx="651710" cy="1279844"/>
          </a:xfrm>
          <a:custGeom>
            <a:avLst/>
            <a:gdLst>
              <a:gd name="connsiteX0" fmla="*/ 111431 w 668571"/>
              <a:gd name="connsiteY0" fmla="*/ 0 h 1312961"/>
              <a:gd name="connsiteX1" fmla="*/ 557140 w 668571"/>
              <a:gd name="connsiteY1" fmla="*/ 0 h 1312961"/>
              <a:gd name="connsiteX2" fmla="*/ 668571 w 668571"/>
              <a:gd name="connsiteY2" fmla="*/ 111431 h 1312961"/>
              <a:gd name="connsiteX3" fmla="*/ 668571 w 668571"/>
              <a:gd name="connsiteY3" fmla="*/ 1201530 h 1312961"/>
              <a:gd name="connsiteX4" fmla="*/ 557140 w 668571"/>
              <a:gd name="connsiteY4" fmla="*/ 1312961 h 1312961"/>
              <a:gd name="connsiteX5" fmla="*/ 111431 w 668571"/>
              <a:gd name="connsiteY5" fmla="*/ 1312961 h 1312961"/>
              <a:gd name="connsiteX6" fmla="*/ 0 w 668571"/>
              <a:gd name="connsiteY6" fmla="*/ 1201530 h 1312961"/>
              <a:gd name="connsiteX7" fmla="*/ 0 w 668571"/>
              <a:gd name="connsiteY7" fmla="*/ 111431 h 1312961"/>
              <a:gd name="connsiteX8" fmla="*/ 111431 w 668571"/>
              <a:gd name="connsiteY8" fmla="*/ 0 h 1312961"/>
              <a:gd name="connsiteX9" fmla="*/ 58514 w 668571"/>
              <a:gd name="connsiteY9" fmla="*/ 118039 h 1312961"/>
              <a:gd name="connsiteX10" fmla="*/ 58514 w 668571"/>
              <a:gd name="connsiteY10" fmla="*/ 1141295 h 1312961"/>
              <a:gd name="connsiteX11" fmla="*/ 610057 w 668571"/>
              <a:gd name="connsiteY11" fmla="*/ 1141295 h 1312961"/>
              <a:gd name="connsiteX12" fmla="*/ 610057 w 668571"/>
              <a:gd name="connsiteY12" fmla="*/ 118039 h 1312961"/>
              <a:gd name="connsiteX13" fmla="*/ 58514 w 668571"/>
              <a:gd name="connsiteY13" fmla="*/ 118039 h 1312961"/>
              <a:gd name="connsiteX14" fmla="*/ 334285 w 668571"/>
              <a:gd name="connsiteY14" fmla="*/ 1172700 h 1312961"/>
              <a:gd name="connsiteX15" fmla="*/ 276228 w 668571"/>
              <a:gd name="connsiteY15" fmla="*/ 1230757 h 1312961"/>
              <a:gd name="connsiteX16" fmla="*/ 334285 w 668571"/>
              <a:gd name="connsiteY16" fmla="*/ 1288814 h 1312961"/>
              <a:gd name="connsiteX17" fmla="*/ 392342 w 668571"/>
              <a:gd name="connsiteY17" fmla="*/ 1230757 h 1312961"/>
              <a:gd name="connsiteX18" fmla="*/ 334285 w 668571"/>
              <a:gd name="connsiteY18" fmla="*/ 1172700 h 131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68571" h="1312961">
                <a:moveTo>
                  <a:pt x="111431" y="0"/>
                </a:moveTo>
                <a:lnTo>
                  <a:pt x="557140" y="0"/>
                </a:lnTo>
                <a:cubicBezTo>
                  <a:pt x="618682" y="0"/>
                  <a:pt x="668571" y="49889"/>
                  <a:pt x="668571" y="111431"/>
                </a:cubicBezTo>
                <a:lnTo>
                  <a:pt x="668571" y="1201530"/>
                </a:lnTo>
                <a:cubicBezTo>
                  <a:pt x="668571" y="1263072"/>
                  <a:pt x="618682" y="1312961"/>
                  <a:pt x="557140" y="1312961"/>
                </a:cubicBezTo>
                <a:lnTo>
                  <a:pt x="111431" y="1312961"/>
                </a:lnTo>
                <a:cubicBezTo>
                  <a:pt x="49889" y="1312961"/>
                  <a:pt x="0" y="1263072"/>
                  <a:pt x="0" y="1201530"/>
                </a:cubicBezTo>
                <a:lnTo>
                  <a:pt x="0" y="111431"/>
                </a:lnTo>
                <a:cubicBezTo>
                  <a:pt x="0" y="49889"/>
                  <a:pt x="49889" y="0"/>
                  <a:pt x="111431" y="0"/>
                </a:cubicBezTo>
                <a:close/>
                <a:moveTo>
                  <a:pt x="58514" y="118039"/>
                </a:moveTo>
                <a:lnTo>
                  <a:pt x="58514" y="1141295"/>
                </a:lnTo>
                <a:lnTo>
                  <a:pt x="610057" y="1141295"/>
                </a:lnTo>
                <a:lnTo>
                  <a:pt x="610057" y="118039"/>
                </a:lnTo>
                <a:lnTo>
                  <a:pt x="58514" y="118039"/>
                </a:lnTo>
                <a:close/>
                <a:moveTo>
                  <a:pt x="334285" y="1172700"/>
                </a:moveTo>
                <a:cubicBezTo>
                  <a:pt x="302221" y="1172700"/>
                  <a:pt x="276228" y="1198693"/>
                  <a:pt x="276228" y="1230757"/>
                </a:cubicBezTo>
                <a:cubicBezTo>
                  <a:pt x="276228" y="1262821"/>
                  <a:pt x="302221" y="1288814"/>
                  <a:pt x="334285" y="1288814"/>
                </a:cubicBezTo>
                <a:cubicBezTo>
                  <a:pt x="366349" y="1288814"/>
                  <a:pt x="392342" y="1262821"/>
                  <a:pt x="392342" y="1230757"/>
                </a:cubicBezTo>
                <a:cubicBezTo>
                  <a:pt x="392342" y="1198693"/>
                  <a:pt x="366349" y="1172700"/>
                  <a:pt x="334285" y="11727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3199035" y="1847343"/>
            <a:ext cx="5374084" cy="14068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003A78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5400" b="0" i="0" dirty="0">
                <a:solidFill>
                  <a:schemeClr val="bg2"/>
                </a:solidFill>
                <a:latin typeface="Segoe UI Light" charset="0"/>
                <a:ea typeface="Segoe UI Light" charset="0"/>
                <a:cs typeface="Segoe UI Light" charset="0"/>
              </a:rPr>
              <a:t>Please silence </a:t>
            </a:r>
            <a:br>
              <a:rPr lang="en-US" sz="5400" b="0" i="0" dirty="0">
                <a:solidFill>
                  <a:schemeClr val="bg2"/>
                </a:solidFill>
                <a:latin typeface="Segoe UI Light" charset="0"/>
                <a:ea typeface="Segoe UI Light" charset="0"/>
                <a:cs typeface="Segoe UI Light" charset="0"/>
              </a:rPr>
            </a:br>
            <a:r>
              <a:rPr lang="en-US" sz="5400" b="0" i="0" dirty="0">
                <a:solidFill>
                  <a:schemeClr val="bg2"/>
                </a:solidFill>
                <a:latin typeface="Segoe UI Light" charset="0"/>
                <a:ea typeface="Segoe UI Light" charset="0"/>
                <a:cs typeface="Segoe UI Light" charset="0"/>
              </a:rPr>
              <a:t>cell phones</a:t>
            </a:r>
          </a:p>
        </p:txBody>
      </p:sp>
    </p:spTree>
    <p:extLst>
      <p:ext uri="{BB962C8B-B14F-4D97-AF65-F5344CB8AC3E}">
        <p14:creationId xmlns:p14="http://schemas.microsoft.com/office/powerpoint/2010/main" val="189018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xplore PA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/>
          <p:nvPr userDrawn="1"/>
        </p:nvCxnSpPr>
        <p:spPr>
          <a:xfrm>
            <a:off x="1739711" y="1779118"/>
            <a:ext cx="0" cy="1998250"/>
          </a:xfrm>
          <a:prstGeom prst="line">
            <a:avLst/>
          </a:prstGeom>
          <a:ln w="6350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>
            <a:off x="3142526" y="1779118"/>
            <a:ext cx="0" cy="1998250"/>
          </a:xfrm>
          <a:prstGeom prst="line">
            <a:avLst/>
          </a:prstGeom>
          <a:ln w="6350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4545341" y="1779118"/>
            <a:ext cx="0" cy="1998250"/>
          </a:xfrm>
          <a:prstGeom prst="line">
            <a:avLst/>
          </a:prstGeom>
          <a:ln w="6350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>
          <a:xfrm>
            <a:off x="5948156" y="1779118"/>
            <a:ext cx="0" cy="1998250"/>
          </a:xfrm>
          <a:prstGeom prst="line">
            <a:avLst/>
          </a:prstGeom>
          <a:ln w="6350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>
            <a:off x="7350971" y="1779118"/>
            <a:ext cx="0" cy="1998250"/>
          </a:xfrm>
          <a:prstGeom prst="line">
            <a:avLst/>
          </a:prstGeom>
          <a:ln w="6350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hlinkClick r:id="rId2"/>
          </p:cNvPr>
          <p:cNvSpPr/>
          <p:nvPr userDrawn="1"/>
        </p:nvSpPr>
        <p:spPr>
          <a:xfrm>
            <a:off x="447503" y="2870508"/>
            <a:ext cx="1181448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Free online webinar events </a:t>
            </a:r>
          </a:p>
        </p:txBody>
      </p:sp>
      <p:sp>
        <p:nvSpPr>
          <p:cNvPr id="33" name="Rectangle 32">
            <a:hlinkClick r:id="rId3"/>
          </p:cNvPr>
          <p:cNvSpPr/>
          <p:nvPr userDrawn="1"/>
        </p:nvSpPr>
        <p:spPr>
          <a:xfrm>
            <a:off x="3202463" y="2870508"/>
            <a:ext cx="1285290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Free 1-day local training events</a:t>
            </a:r>
          </a:p>
        </p:txBody>
      </p:sp>
      <p:sp>
        <p:nvSpPr>
          <p:cNvPr id="34" name="Rectangle 33">
            <a:hlinkClick r:id="rId4"/>
          </p:cNvPr>
          <p:cNvSpPr/>
          <p:nvPr userDrawn="1"/>
        </p:nvSpPr>
        <p:spPr>
          <a:xfrm>
            <a:off x="1798399" y="2870508"/>
            <a:ext cx="1284192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Local user groups around the world</a:t>
            </a:r>
          </a:p>
        </p:txBody>
      </p:sp>
      <p:sp>
        <p:nvSpPr>
          <p:cNvPr id="35" name="Rectangle 34">
            <a:hlinkClick r:id="rId5"/>
          </p:cNvPr>
          <p:cNvSpPr/>
          <p:nvPr userDrawn="1"/>
        </p:nvSpPr>
        <p:spPr>
          <a:xfrm>
            <a:off x="4602930" y="2870508"/>
            <a:ext cx="1289156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Online special interest user groups </a:t>
            </a:r>
          </a:p>
        </p:txBody>
      </p:sp>
      <p:sp>
        <p:nvSpPr>
          <p:cNvPr id="36" name="Rectangle 35">
            <a:hlinkClick r:id="rId4"/>
          </p:cNvPr>
          <p:cNvSpPr/>
          <p:nvPr userDrawn="1"/>
        </p:nvSpPr>
        <p:spPr>
          <a:xfrm>
            <a:off x="6066409" y="2870508"/>
            <a:ext cx="1176020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Business analytics training </a:t>
            </a:r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61" t="9107" r="12861" b="9107"/>
          <a:stretch/>
        </p:blipFill>
        <p:spPr>
          <a:xfrm>
            <a:off x="644627" y="1868778"/>
            <a:ext cx="787200" cy="86675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0" t="15434" r="9820" b="15434"/>
          <a:stretch/>
        </p:blipFill>
        <p:spPr>
          <a:xfrm>
            <a:off x="3403193" y="1971382"/>
            <a:ext cx="894382" cy="76942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87" y="1877266"/>
            <a:ext cx="636282" cy="81073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936" y="1910824"/>
            <a:ext cx="611858" cy="779612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018" y="1944658"/>
            <a:ext cx="671176" cy="724714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3" t="15759" r="9343" b="15759"/>
          <a:stretch/>
        </p:blipFill>
        <p:spPr>
          <a:xfrm>
            <a:off x="6188523" y="1955841"/>
            <a:ext cx="931792" cy="78474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8" t="39530" r="6578" b="37311"/>
          <a:stretch/>
        </p:blipFill>
        <p:spPr>
          <a:xfrm>
            <a:off x="0" y="3518179"/>
            <a:ext cx="9144000" cy="1625321"/>
          </a:xfrm>
          <a:prstGeom prst="rect">
            <a:avLst/>
          </a:prstGeom>
        </p:spPr>
      </p:pic>
      <p:sp>
        <p:nvSpPr>
          <p:cNvPr id="44" name="Rounded Rectangle 43"/>
          <p:cNvSpPr/>
          <p:nvPr userDrawn="1"/>
        </p:nvSpPr>
        <p:spPr>
          <a:xfrm>
            <a:off x="803504" y="3863763"/>
            <a:ext cx="1891441" cy="2245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" rtlCol="0" anchor="ctr"/>
          <a:lstStyle/>
          <a:p>
            <a:pPr algn="ctr"/>
            <a:r>
              <a:rPr lang="en-US" sz="1000" b="1" spc="20" dirty="0">
                <a:solidFill>
                  <a:schemeClr val="bg2"/>
                </a:solidFill>
              </a:rPr>
              <a:t>Free Online Resources </a:t>
            </a:r>
          </a:p>
        </p:txBody>
      </p:sp>
      <p:sp>
        <p:nvSpPr>
          <p:cNvPr id="46" name="Rectangle 45">
            <a:hlinkClick r:id="rId4"/>
          </p:cNvPr>
          <p:cNvSpPr/>
          <p:nvPr userDrawn="1"/>
        </p:nvSpPr>
        <p:spPr>
          <a:xfrm>
            <a:off x="970061" y="4138736"/>
            <a:ext cx="1558327" cy="67171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sz="800" dirty="0">
                <a:solidFill>
                  <a:schemeClr val="bg2"/>
                </a:solidFill>
              </a:rPr>
              <a:t>PASS Blog</a:t>
            </a:r>
          </a:p>
          <a:p>
            <a:pPr algn="ctr">
              <a:lnSpc>
                <a:spcPct val="150000"/>
              </a:lnSpc>
            </a:pPr>
            <a:r>
              <a:rPr lang="en-US" sz="800" dirty="0">
                <a:solidFill>
                  <a:schemeClr val="bg2"/>
                </a:solidFill>
              </a:rPr>
              <a:t>White Papers</a:t>
            </a:r>
          </a:p>
          <a:p>
            <a:pPr algn="ctr">
              <a:lnSpc>
                <a:spcPct val="150000"/>
              </a:lnSpc>
            </a:pPr>
            <a:r>
              <a:rPr lang="en-US" sz="800" dirty="0">
                <a:solidFill>
                  <a:schemeClr val="bg2"/>
                </a:solidFill>
              </a:rPr>
              <a:t>Session Recordings</a:t>
            </a:r>
          </a:p>
        </p:txBody>
      </p:sp>
      <p:sp>
        <p:nvSpPr>
          <p:cNvPr id="47" name="Rounded Rectangle 46"/>
          <p:cNvSpPr/>
          <p:nvPr userDrawn="1"/>
        </p:nvSpPr>
        <p:spPr>
          <a:xfrm>
            <a:off x="3372824" y="3863763"/>
            <a:ext cx="2345031" cy="2245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" rtlCol="0" anchor="ctr"/>
          <a:lstStyle/>
          <a:p>
            <a:pPr algn="ctr"/>
            <a:r>
              <a:rPr lang="en-US" sz="1000" b="1" spc="20" dirty="0">
                <a:solidFill>
                  <a:schemeClr val="bg2"/>
                </a:solidFill>
              </a:rPr>
              <a:t>Newsletter </a:t>
            </a:r>
          </a:p>
        </p:txBody>
      </p:sp>
      <p:sp>
        <p:nvSpPr>
          <p:cNvPr id="48" name="Rounded Rectangle 47"/>
          <p:cNvSpPr/>
          <p:nvPr userDrawn="1"/>
        </p:nvSpPr>
        <p:spPr>
          <a:xfrm>
            <a:off x="6367496" y="3863763"/>
            <a:ext cx="1966949" cy="2245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" rtlCol="0" anchor="ctr"/>
          <a:lstStyle/>
          <a:p>
            <a:pPr algn="ctr"/>
            <a:r>
              <a:rPr lang="en-US" sz="1000" b="1" spc="20" dirty="0">
                <a:solidFill>
                  <a:schemeClr val="bg2"/>
                </a:solidFill>
              </a:rPr>
              <a:t>www.pass.org</a:t>
            </a:r>
          </a:p>
        </p:txBody>
      </p:sp>
      <p:sp>
        <p:nvSpPr>
          <p:cNvPr id="49" name="Title 3"/>
          <p:cNvSpPr txBox="1">
            <a:spLocks/>
          </p:cNvSpPr>
          <p:nvPr userDrawn="1"/>
        </p:nvSpPr>
        <p:spPr>
          <a:xfrm>
            <a:off x="457200" y="682304"/>
            <a:ext cx="8229600" cy="612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indent="0" algn="ctr">
              <a:tabLst>
                <a:tab pos="4338638" algn="l"/>
              </a:tabLst>
            </a:pPr>
            <a:r>
              <a:rPr lang="en-US" sz="4000" dirty="0"/>
              <a:t>Explore everything PASS has to offer </a:t>
            </a:r>
          </a:p>
        </p:txBody>
      </p:sp>
      <p:sp>
        <p:nvSpPr>
          <p:cNvPr id="26" name="Rectangle 25">
            <a:hlinkClick r:id="rId4"/>
          </p:cNvPr>
          <p:cNvSpPr/>
          <p:nvPr userDrawn="1"/>
        </p:nvSpPr>
        <p:spPr>
          <a:xfrm>
            <a:off x="3766175" y="4159055"/>
            <a:ext cx="1558327" cy="67171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sz="800" dirty="0">
                <a:solidFill>
                  <a:schemeClr val="bg2"/>
                </a:solidFill>
              </a:rPr>
              <a:t>PASS</a:t>
            </a:r>
            <a:r>
              <a:rPr lang="en-US" sz="800" baseline="0" dirty="0">
                <a:solidFill>
                  <a:schemeClr val="bg2"/>
                </a:solidFill>
              </a:rPr>
              <a:t> Connector</a:t>
            </a:r>
          </a:p>
          <a:p>
            <a:pPr algn="ctr">
              <a:lnSpc>
                <a:spcPct val="150000"/>
              </a:lnSpc>
            </a:pPr>
            <a:r>
              <a:rPr lang="en-US" sz="800" baseline="0" dirty="0">
                <a:solidFill>
                  <a:schemeClr val="bg2"/>
                </a:solidFill>
              </a:rPr>
              <a:t>BA Insights</a:t>
            </a:r>
            <a:endParaRPr lang="en-US" sz="800" dirty="0">
              <a:solidFill>
                <a:schemeClr val="bg2"/>
              </a:solidFill>
            </a:endParaRPr>
          </a:p>
        </p:txBody>
      </p:sp>
      <p:sp>
        <p:nvSpPr>
          <p:cNvPr id="43" name="Rectangle 42">
            <a:hlinkClick r:id="rId4"/>
          </p:cNvPr>
          <p:cNvSpPr/>
          <p:nvPr userDrawn="1"/>
        </p:nvSpPr>
        <p:spPr>
          <a:xfrm>
            <a:off x="7393596" y="2870508"/>
            <a:ext cx="1176020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Get involved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8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 userDrawn="1"/>
        </p:nvSpPr>
        <p:spPr>
          <a:xfrm>
            <a:off x="5580345" y="0"/>
            <a:ext cx="3563655" cy="51435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42679" y="2632939"/>
            <a:ext cx="3248526" cy="470928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1042851" y="3096942"/>
            <a:ext cx="3248025" cy="405685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lang="en-US" dirty="0"/>
              <a:t>Title, Company</a:t>
            </a:r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5971902" y="1121553"/>
            <a:ext cx="283389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ONE</a:t>
            </a:r>
          </a:p>
        </p:txBody>
      </p:sp>
      <p:sp>
        <p:nvSpPr>
          <p:cNvPr id="39" name="Picture Placeholder 38"/>
          <p:cNvSpPr>
            <a:spLocks noGrp="1"/>
          </p:cNvSpPr>
          <p:nvPr>
            <p:ph type="pic" sz="quarter" idx="12" hasCustomPrompt="1"/>
          </p:nvPr>
        </p:nvSpPr>
        <p:spPr>
          <a:xfrm>
            <a:off x="1945839" y="768142"/>
            <a:ext cx="1443038" cy="1443037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algn="ctr">
              <a:defRPr sz="1050"/>
            </a:lvl1pPr>
          </a:lstStyle>
          <a:p>
            <a:r>
              <a:rPr lang="en-US" dirty="0"/>
              <a:t>PLACE YOUR PHOTO HERE</a:t>
            </a:r>
          </a:p>
        </p:txBody>
      </p:sp>
      <p:sp>
        <p:nvSpPr>
          <p:cNvPr id="40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5971902" y="1390862"/>
            <a:ext cx="283389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5971902" y="2241809"/>
            <a:ext cx="283389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TWO</a:t>
            </a:r>
          </a:p>
        </p:txBody>
      </p:sp>
      <p:sp>
        <p:nvSpPr>
          <p:cNvPr id="42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5971902" y="2511118"/>
            <a:ext cx="283389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3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971902" y="3345531"/>
            <a:ext cx="283389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THREE</a:t>
            </a:r>
          </a:p>
        </p:txBody>
      </p:sp>
      <p:sp>
        <p:nvSpPr>
          <p:cNvPr id="44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971902" y="3614840"/>
            <a:ext cx="283389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9" name="Text Placeholder 48"/>
          <p:cNvSpPr>
            <a:spLocks noGrp="1"/>
          </p:cNvSpPr>
          <p:nvPr>
            <p:ph type="body" sz="quarter" idx="18" hasCustomPrompt="1"/>
          </p:nvPr>
        </p:nvSpPr>
        <p:spPr>
          <a:xfrm>
            <a:off x="950881" y="3886200"/>
            <a:ext cx="869950" cy="261938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>
                <a:solidFill>
                  <a:schemeClr val="accent1"/>
                </a:solidFill>
              </a:rPr>
              <a:t>/</a:t>
            </a:r>
            <a:r>
              <a:rPr lang="en-US" sz="1100" dirty="0" err="1">
                <a:solidFill>
                  <a:schemeClr val="accent1"/>
                </a:solidFill>
              </a:rPr>
              <a:t>yourname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50" name="Text Placeholder 48"/>
          <p:cNvSpPr>
            <a:spLocks noGrp="1"/>
          </p:cNvSpPr>
          <p:nvPr>
            <p:ph type="body" sz="quarter" idx="19" hasCustomPrompt="1"/>
          </p:nvPr>
        </p:nvSpPr>
        <p:spPr>
          <a:xfrm>
            <a:off x="2368489" y="3886200"/>
            <a:ext cx="1035158" cy="261938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>
                <a:solidFill>
                  <a:schemeClr val="accent1"/>
                </a:solidFill>
              </a:rPr>
              <a:t>@</a:t>
            </a:r>
            <a:r>
              <a:rPr lang="en-US" sz="1100" dirty="0" err="1">
                <a:solidFill>
                  <a:schemeClr val="accent1"/>
                </a:solidFill>
              </a:rPr>
              <a:t>yourhandle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51" name="Text Placeholder 48"/>
          <p:cNvSpPr>
            <a:spLocks noGrp="1"/>
          </p:cNvSpPr>
          <p:nvPr>
            <p:ph type="body" sz="quarter" idx="20" hasCustomPrompt="1"/>
          </p:nvPr>
        </p:nvSpPr>
        <p:spPr>
          <a:xfrm>
            <a:off x="3903585" y="3886200"/>
            <a:ext cx="869950" cy="261938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 err="1">
                <a:solidFill>
                  <a:schemeClr val="accent1"/>
                </a:solidFill>
              </a:rPr>
              <a:t>yourname</a:t>
            </a:r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36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8161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452438" y="2059225"/>
            <a:ext cx="8242300" cy="2478400"/>
          </a:xfrm>
        </p:spPr>
        <p:txBody>
          <a:bodyPr>
            <a:noAutofit/>
          </a:bodyPr>
          <a:lstStyle>
            <a:lvl1pPr marL="231775" marR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charset="0"/>
              <a:buChar char="•"/>
              <a:tabLst/>
              <a:defRPr sz="1800">
                <a:solidFill>
                  <a:srgbClr val="58585A"/>
                </a:solidFill>
                <a:latin typeface="+mn-lt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4" name="Content Placeholder 13"/>
          <p:cNvSpPr>
            <a:spLocks noGrp="1"/>
          </p:cNvSpPr>
          <p:nvPr>
            <p:ph sz="quarter" idx="11"/>
          </p:nvPr>
        </p:nvSpPr>
        <p:spPr>
          <a:xfrm>
            <a:off x="452438" y="1234203"/>
            <a:ext cx="8242300" cy="42959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000">
                <a:solidFill>
                  <a:schemeClr val="accent1"/>
                </a:solidFill>
                <a:latin typeface="+mn-lt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Titles are set 36pt Segoe UI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31800" y="1505141"/>
            <a:ext cx="8261350" cy="448355"/>
          </a:xfrm>
        </p:spPr>
        <p:txBody>
          <a:bodyPr anchor="b"/>
          <a:lstStyle>
            <a:lvl1pPr marL="0" indent="0">
              <a:buNone/>
              <a:defRPr sz="2800" b="0" i="0">
                <a:solidFill>
                  <a:schemeClr val="accent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One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31800" y="1952028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431800" y="2536420"/>
            <a:ext cx="8261350" cy="448355"/>
          </a:xfrm>
        </p:spPr>
        <p:txBody>
          <a:bodyPr anchor="b"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+mn-lt"/>
                <a:ea typeface="Segoe UI Light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Two Style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431800" y="2983308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431800" y="3540197"/>
            <a:ext cx="8261350" cy="448355"/>
          </a:xfrm>
        </p:spPr>
        <p:txBody>
          <a:bodyPr anchor="b"/>
          <a:lstStyle>
            <a:lvl1pPr marL="0" indent="0">
              <a:buNone/>
              <a:defRPr sz="1400" b="1" i="0">
                <a:solidFill>
                  <a:schemeClr val="accent3"/>
                </a:solidFill>
                <a:latin typeface="+mn-lt"/>
                <a:ea typeface="Segoe UI Light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THREE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31800" y="3987085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</p:spTree>
    <p:extLst>
      <p:ext uri="{BB962C8B-B14F-4D97-AF65-F5344CB8AC3E}">
        <p14:creationId xmlns:p14="http://schemas.microsoft.com/office/powerpoint/2010/main" val="1834418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451458" y="1776569"/>
            <a:ext cx="3680532" cy="39052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Text Placeholder 30"/>
          <p:cNvSpPr>
            <a:spLocks noGrp="1"/>
          </p:cNvSpPr>
          <p:nvPr>
            <p:ph type="body" sz="quarter" idx="14" hasCustomPrompt="1"/>
          </p:nvPr>
        </p:nvSpPr>
        <p:spPr>
          <a:xfrm>
            <a:off x="5006268" y="1776569"/>
            <a:ext cx="3680532" cy="39052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451457" y="2196449"/>
            <a:ext cx="3680532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200" b="0" i="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5006267" y="2196449"/>
            <a:ext cx="3680532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200" b="0" i="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3341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84177" y="43660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51227"/>
            <a:ext cx="8229600" cy="612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Styling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57200" y="1130877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F3F26F-39D4-4B23-B442-99AC7F081EFC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105962" y="4550688"/>
            <a:ext cx="878215" cy="50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7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54" r:id="rId2"/>
    <p:sldLayoutId id="2147483674" r:id="rId3"/>
    <p:sldLayoutId id="2147483660" r:id="rId4"/>
    <p:sldLayoutId id="2147483667" r:id="rId5"/>
    <p:sldLayoutId id="2147483666" r:id="rId6"/>
    <p:sldLayoutId id="2147483665" r:id="rId7"/>
    <p:sldLayoutId id="2147483659" r:id="rId8"/>
    <p:sldLayoutId id="2147483663" r:id="rId9"/>
    <p:sldLayoutId id="2147483669" r:id="rId10"/>
    <p:sldLayoutId id="2147483657" r:id="rId11"/>
    <p:sldLayoutId id="2147483668" r:id="rId12"/>
    <p:sldLayoutId id="2147483670" r:id="rId13"/>
    <p:sldLayoutId id="2147483671" r:id="rId14"/>
  </p:sldLayoutIdLst>
  <p:hf hdr="0" ftr="0" dt="0"/>
  <p:txStyles>
    <p:titleStyle>
      <a:lvl1pPr marL="0" marR="0" indent="0" algn="l" defTabSz="457200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chemeClr val="tx2"/>
          </a:solidFill>
          <a:effectLst/>
          <a:uLnTx/>
          <a:uFillTx/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None/>
        <a:defRPr sz="2400" kern="1200">
          <a:solidFill>
            <a:schemeClr val="tx1"/>
          </a:solidFill>
          <a:latin typeface="+mn-lt"/>
          <a:ea typeface="+mn-ea"/>
          <a:cs typeface="Segoe UI"/>
        </a:defRPr>
      </a:lvl1pPr>
      <a:lvl2pPr marL="342900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2000" kern="1200" dirty="0" smtClean="0">
          <a:solidFill>
            <a:schemeClr val="tx1"/>
          </a:solidFill>
          <a:latin typeface="+mn-lt"/>
          <a:ea typeface="+mn-ea"/>
          <a:cs typeface="Segoe UI"/>
        </a:defRPr>
      </a:lvl2pPr>
      <a:lvl3pPr marL="638175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1800" kern="1200" dirty="0" smtClean="0">
          <a:solidFill>
            <a:schemeClr val="tx1"/>
          </a:solidFill>
          <a:latin typeface="+mn-lt"/>
          <a:ea typeface="+mn-ea"/>
          <a:cs typeface="Segoe UI"/>
        </a:defRPr>
      </a:lvl3pPr>
      <a:lvl4pPr marL="922338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1800" kern="1200" dirty="0" smtClean="0">
          <a:solidFill>
            <a:schemeClr val="tx1"/>
          </a:solidFill>
          <a:latin typeface="+mn-lt"/>
          <a:ea typeface="+mn-ea"/>
          <a:cs typeface="Segoe UI"/>
        </a:defRPr>
      </a:lvl4pPr>
      <a:lvl5pPr marL="1189038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Segoe U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onda.io/docs/_downloads/conda-cheatsheet.pdf" TargetMode="Externa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ualstudio.com/vs/python/" TargetMode="External"/><Relationship Id="rId2" Type="http://schemas.openxmlformats.org/officeDocument/2006/relationships/hyperlink" Target="https://www.jetbrains.com/pycharm/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help/pycharm/keyboard-shortcuts-by-category.html" TargetMode="External"/><Relationship Id="rId2" Type="http://schemas.openxmlformats.org/officeDocument/2006/relationships/hyperlink" Target="https://www.jetbrains.com/help/pycharm/2016.1/keyboard-shortcuts-you-cannot-miss.html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hyperlink" Target="http://jupyter-notebook.readthedocs.io/en/latest/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pandas.pydata.org/pandas-docs/stable/10min.html" TargetMode="Externa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jamey.photos/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STATCowboy/SnakeCharmer-Intro" TargetMode="External"/><Relationship Id="rId4" Type="http://schemas.openxmlformats.org/officeDocument/2006/relationships/hyperlink" Target="http://statcowboy.com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controlflow.html#break-and-continue-statements-and-else-clauses-on-loops" TargetMode="Externa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docs.microsoft.com/en-us/sql/advanced-analytics/python/what-is-revoscalepy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specializations/python" TargetMode="External"/><Relationship Id="rId2" Type="http://schemas.openxmlformats.org/officeDocument/2006/relationships/hyperlink" Target="https://docs.python.org/3/reference/introduction.html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academy.microsoft.com/en-us/professional-program/tracks/data-science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en/tracks/python" TargetMode="External"/><Relationship Id="rId2" Type="http://schemas.openxmlformats.org/officeDocument/2006/relationships/hyperlink" Target="http://docs.python-guide.org/en/latest/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developers.google.com/edu/python/?hl=en" TargetMode="Externa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anaconda.com/download/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Python!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74793" y="4197927"/>
            <a:ext cx="4521200" cy="536633"/>
          </a:xfrm>
        </p:spPr>
        <p:txBody>
          <a:bodyPr/>
          <a:lstStyle/>
          <a:p>
            <a:r>
              <a:rPr lang="en-US" dirty="0"/>
              <a:t>Dr. Je’Anna Abbott</a:t>
            </a:r>
            <a:r>
              <a:rPr lang="en-US"/>
              <a:t>, Professor</a:t>
            </a:r>
            <a:endParaRPr lang="en-US" dirty="0"/>
          </a:p>
          <a:p>
            <a:r>
              <a:rPr lang="en-US" dirty="0"/>
              <a:t>Jamey Johnston, Sr. Data Scientist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0" y="2456054"/>
            <a:ext cx="6352248" cy="967155"/>
          </a:xfrm>
        </p:spPr>
        <p:txBody>
          <a:bodyPr/>
          <a:lstStyle/>
          <a:p>
            <a:r>
              <a:rPr lang="en-US" dirty="0"/>
              <a:t>Code Like a Snake Charmer</a:t>
            </a:r>
          </a:p>
        </p:txBody>
      </p:sp>
    </p:spTree>
    <p:extLst>
      <p:ext uri="{BB962C8B-B14F-4D97-AF65-F5344CB8AC3E}">
        <p14:creationId xmlns:p14="http://schemas.microsoft.com/office/powerpoint/2010/main" val="1690938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Conda Commands 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25450" y="1953495"/>
            <a:ext cx="8261350" cy="293530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Environments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Consolas"/>
              </a:rPr>
              <a:t>conda env list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* indicates active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Packages in Environment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/>
              </a:rPr>
              <a:t>conda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an Environment</a:t>
            </a:r>
          </a:p>
          <a:p>
            <a:pPr marL="800100" lvl="1" indent="-457200"/>
            <a:r>
              <a:rPr lang="pt-BR" sz="1400" dirty="0">
                <a:latin typeface="Consolas"/>
              </a:rPr>
              <a:t>conda env remove --name deleteme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 Package</a:t>
            </a:r>
          </a:p>
          <a:p>
            <a:pPr marL="800100" lvl="1" indent="-457200"/>
            <a:r>
              <a:rPr lang="pt-BR" sz="1400" dirty="0">
                <a:latin typeface="Consolas"/>
              </a:rPr>
              <a:t>conda update PACKAGENAME</a:t>
            </a:r>
            <a:br>
              <a:rPr lang="pt-BR" sz="1400" dirty="0">
                <a:latin typeface="Consolas"/>
              </a:rPr>
            </a:br>
            <a:endParaRPr lang="en-US" sz="600" dirty="0">
              <a:latin typeface="Consolas"/>
            </a:endParaRPr>
          </a:p>
          <a:p>
            <a:pPr marL="457200" indent="-457200"/>
            <a:r>
              <a:rPr lang="en-US" dirty="0">
                <a:hlinkClick r:id="rId2"/>
              </a:rPr>
              <a:t>https://conda.io/docs/_downloads/conda-cheatsheet.pdf</a:t>
            </a:r>
            <a:endParaRPr lang="en-US" dirty="0"/>
          </a:p>
          <a:p>
            <a:pPr marL="457200" indent="-457200"/>
            <a:endParaRPr lang="en-US" sz="10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40917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Conda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28224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IDE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PyCharm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https://www.jetbrains.com/pycharm/</a:t>
            </a:r>
            <a:r>
              <a:rPr lang="en-US" dirty="0"/>
              <a:t> </a:t>
            </a:r>
          </a:p>
        </p:txBody>
      </p:sp>
      <p:sp>
        <p:nvSpPr>
          <p:cNvPr id="5" name="Content Placeholder 45">
            <a:extLst>
              <a:ext uri="{FF2B5EF4-FFF2-40B4-BE49-F238E27FC236}">
                <a16:creationId xmlns:a16="http://schemas.microsoft.com/office/drawing/2014/main" id="{672996C1-CC9B-4D15-AB8E-FA7981386AA4}"/>
              </a:ext>
            </a:extLst>
          </p:cNvPr>
          <p:cNvSpPr txBox="1">
            <a:spLocks/>
          </p:cNvSpPr>
          <p:nvPr/>
        </p:nvSpPr>
        <p:spPr>
          <a:xfrm>
            <a:off x="425450" y="2511983"/>
            <a:ext cx="8261350" cy="4483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2800" b="0" i="0" kern="1200">
                <a:solidFill>
                  <a:schemeClr val="accent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Spyder</a:t>
            </a:r>
          </a:p>
        </p:txBody>
      </p:sp>
      <p:sp>
        <p:nvSpPr>
          <p:cNvPr id="6" name="Content Placeholder 46">
            <a:extLst>
              <a:ext uri="{FF2B5EF4-FFF2-40B4-BE49-F238E27FC236}">
                <a16:creationId xmlns:a16="http://schemas.microsoft.com/office/drawing/2014/main" id="{D4284EBE-5127-4E35-878B-A33C45A49926}"/>
              </a:ext>
            </a:extLst>
          </p:cNvPr>
          <p:cNvSpPr txBox="1">
            <a:spLocks/>
          </p:cNvSpPr>
          <p:nvPr/>
        </p:nvSpPr>
        <p:spPr>
          <a:xfrm>
            <a:off x="425450" y="2958870"/>
            <a:ext cx="8261350" cy="407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Included in Anaconda Distribution</a:t>
            </a:r>
          </a:p>
        </p:txBody>
      </p:sp>
      <p:sp>
        <p:nvSpPr>
          <p:cNvPr id="7" name="Content Placeholder 45">
            <a:extLst>
              <a:ext uri="{FF2B5EF4-FFF2-40B4-BE49-F238E27FC236}">
                <a16:creationId xmlns:a16="http://schemas.microsoft.com/office/drawing/2014/main" id="{5F1694C6-1B5C-44FD-A717-7CF7E9CF46C0}"/>
              </a:ext>
            </a:extLst>
          </p:cNvPr>
          <p:cNvSpPr txBox="1">
            <a:spLocks/>
          </p:cNvSpPr>
          <p:nvPr/>
        </p:nvSpPr>
        <p:spPr>
          <a:xfrm>
            <a:off x="431800" y="3558425"/>
            <a:ext cx="8261350" cy="4483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2800" b="0" i="0" kern="1200">
                <a:solidFill>
                  <a:schemeClr val="accent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Python for Visual Studio</a:t>
            </a:r>
          </a:p>
        </p:txBody>
      </p:sp>
      <p:sp>
        <p:nvSpPr>
          <p:cNvPr id="8" name="Content Placeholder 46">
            <a:extLst>
              <a:ext uri="{FF2B5EF4-FFF2-40B4-BE49-F238E27FC236}">
                <a16:creationId xmlns:a16="http://schemas.microsoft.com/office/drawing/2014/main" id="{53DC1F65-7F73-4967-A0A1-9C5A178D5D50}"/>
              </a:ext>
            </a:extLst>
          </p:cNvPr>
          <p:cNvSpPr txBox="1">
            <a:spLocks/>
          </p:cNvSpPr>
          <p:nvPr/>
        </p:nvSpPr>
        <p:spPr>
          <a:xfrm>
            <a:off x="431800" y="4005312"/>
            <a:ext cx="8261350" cy="407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3"/>
              </a:rPr>
              <a:t>https://www.visualstudio.com/vs/python/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7E1758-81CF-48FB-BC62-A9023191A2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599" y="1362101"/>
            <a:ext cx="814200" cy="814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E2038F-B74E-4181-BC99-3542E80811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965" y="2344732"/>
            <a:ext cx="915469" cy="9154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5EAC18-F38F-4C21-A726-B3B383B8D7A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800" y="3400025"/>
            <a:ext cx="2014969" cy="101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230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PyCharm Shortcuts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7"/>
            <a:ext cx="8261350" cy="2771437"/>
          </a:xfrm>
        </p:spPr>
        <p:txBody>
          <a:bodyPr/>
          <a:lstStyle/>
          <a:p>
            <a:r>
              <a:rPr lang="en-US" sz="1400" dirty="0">
                <a:hlinkClick r:id="rId2"/>
              </a:rPr>
              <a:t>https://www.jetbrains.com/help/pycharm/2016.1/keyboard-shortcuts-you-cannot-miss.html</a:t>
            </a:r>
            <a:endParaRPr lang="en-US" sz="1400" dirty="0"/>
          </a:p>
          <a:p>
            <a:r>
              <a:rPr lang="en-US" sz="1400" dirty="0">
                <a:hlinkClick r:id="rId3"/>
              </a:rPr>
              <a:t>https://www.jetbrains.com/help/pycharm/keyboard-shortcuts-by-category.html</a:t>
            </a:r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 – </a:t>
            </a:r>
            <a:r>
              <a:rPr lang="en-US" sz="1400" dirty="0">
                <a:solidFill>
                  <a:schemeClr val="tx1"/>
                </a:solidFill>
                <a:latin typeface="Consolas"/>
              </a:rPr>
              <a:t>Alt+Shift+F10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 Selection / Current Line – </a:t>
            </a:r>
            <a:r>
              <a:rPr lang="en-US" sz="1400" dirty="0">
                <a:solidFill>
                  <a:schemeClr val="tx1"/>
                </a:solidFill>
                <a:latin typeface="Consolas"/>
              </a:rPr>
              <a:t>Alt+Shift+E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Comment </a:t>
            </a:r>
            <a:r>
              <a:rPr lang="en-US"/>
              <a:t>/ Uncomment </a:t>
            </a:r>
            <a:r>
              <a:rPr lang="en-US" dirty="0"/>
              <a:t>Code – </a:t>
            </a:r>
            <a:r>
              <a:rPr lang="en-US" sz="1400" dirty="0">
                <a:solidFill>
                  <a:schemeClr val="tx1"/>
                </a:solidFill>
                <a:latin typeface="Consolas"/>
              </a:rPr>
              <a:t>Ctrl+Slash / Ctl+Shift+Slash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Invoke Code Completion – </a:t>
            </a:r>
            <a:r>
              <a:rPr lang="en-US" sz="1400" dirty="0">
                <a:solidFill>
                  <a:schemeClr val="tx1"/>
                </a:solidFill>
                <a:latin typeface="Consolas"/>
              </a:rPr>
              <a:t>Ctl+Space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Indent / Un-indent (selection of code) </a:t>
            </a:r>
            <a:r>
              <a:rPr lang="en-US" sz="1400" dirty="0">
                <a:solidFill>
                  <a:schemeClr val="tx1"/>
                </a:solidFill>
                <a:latin typeface="Consolas"/>
              </a:rPr>
              <a:t>– Tab / Ctl+Tab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9D54CD-87D8-4A05-B2FE-7AD5B6B21A3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399" y="251227"/>
            <a:ext cx="814200" cy="81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777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Jupyter Notebooks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Computer Code and Rich Text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7"/>
            <a:ext cx="8261350" cy="2771437"/>
          </a:xfrm>
        </p:spPr>
        <p:txBody>
          <a:bodyPr/>
          <a:lstStyle/>
          <a:p>
            <a:r>
              <a:rPr lang="en-US" sz="1400" dirty="0">
                <a:hlinkClick r:id="rId2"/>
              </a:rPr>
              <a:t>http://jupyter-notebook.readthedocs.io/en/latest/</a:t>
            </a:r>
            <a:r>
              <a:rPr lang="en-US" sz="1400" dirty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Activate desired environment first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 to Start a Notebook – </a:t>
            </a:r>
            <a:r>
              <a:rPr lang="en-US" sz="1400" dirty="0">
                <a:solidFill>
                  <a:schemeClr val="tx1"/>
                </a:solidFill>
                <a:latin typeface="Consolas"/>
              </a:rPr>
              <a:t>jupyter notebook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Consola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988A01-8FD8-40C2-898E-591628AAFC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187" y="149225"/>
            <a:ext cx="1350963" cy="12616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596245-5496-48D7-8D84-1D2ED239BB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9326" y="2128983"/>
            <a:ext cx="2388824" cy="47243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B94E291-C9C8-4894-AD1B-27A338708A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9194" y="2924940"/>
            <a:ext cx="3556806" cy="179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071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IDE / Tools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3428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Single Line Comment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# - Pound Sign/Hash is used for single line comments</a:t>
            </a:r>
            <a:br>
              <a:rPr lang="en-US" dirty="0"/>
            </a:br>
            <a:endParaRPr lang="en-US" dirty="0"/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# Single Line Comment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Content Placeholder 45">
            <a:extLst>
              <a:ext uri="{FF2B5EF4-FFF2-40B4-BE49-F238E27FC236}">
                <a16:creationId xmlns:a16="http://schemas.microsoft.com/office/drawing/2014/main" id="{C017ABBC-26A4-41C3-B349-2E41F9FBAD8F}"/>
              </a:ext>
            </a:extLst>
          </p:cNvPr>
          <p:cNvSpPr txBox="1">
            <a:spLocks/>
          </p:cNvSpPr>
          <p:nvPr/>
        </p:nvSpPr>
        <p:spPr>
          <a:xfrm>
            <a:off x="457200" y="2942741"/>
            <a:ext cx="8261350" cy="4483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2800" b="0" i="0" kern="1200">
                <a:solidFill>
                  <a:schemeClr val="accent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Multi-Line Comment</a:t>
            </a:r>
          </a:p>
        </p:txBody>
      </p:sp>
      <p:sp>
        <p:nvSpPr>
          <p:cNvPr id="18" name="Content Placeholder 46">
            <a:extLst>
              <a:ext uri="{FF2B5EF4-FFF2-40B4-BE49-F238E27FC236}">
                <a16:creationId xmlns:a16="http://schemas.microsoft.com/office/drawing/2014/main" id="{44E0B39E-B1E7-4F5C-91B1-67FB4391704E}"/>
              </a:ext>
            </a:extLst>
          </p:cNvPr>
          <p:cNvSpPr txBox="1">
            <a:spLocks/>
          </p:cNvSpPr>
          <p:nvPr/>
        </p:nvSpPr>
        <p:spPr>
          <a:xfrm>
            <a:off x="457200" y="3389628"/>
            <a:ext cx="8261350" cy="407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‘ ‘ ‘- Three single-quotes before and after the comments</a:t>
            </a:r>
            <a:br>
              <a:rPr lang="en-US" dirty="0"/>
            </a:br>
            <a:endParaRPr lang="en-US" dirty="0"/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'''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Multi Line Comment (Three Single Quotes Before and </a:t>
            </a:r>
            <a:r>
              <a:rPr lang="en-US" sz="1400">
                <a:solidFill>
                  <a:schemeClr val="tx1"/>
                </a:solidFill>
                <a:latin typeface="Consolas"/>
              </a:rPr>
              <a:t>After)</a:t>
            </a:r>
            <a:endParaRPr lang="en-US" sz="1400" dirty="0">
              <a:solidFill>
                <a:schemeClr val="tx1"/>
              </a:solidFill>
              <a:latin typeface="Consolas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You can have more then one line!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'''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829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Operators “+, -, * and / “ as you would expect! </a:t>
            </a:r>
            <a:endParaRPr lang="en-US" sz="2400" dirty="0">
              <a:solidFill>
                <a:schemeClr val="tx1"/>
              </a:solidFill>
              <a:latin typeface="Consolas"/>
            </a:endParaRP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7"/>
            <a:ext cx="8261350" cy="3013511"/>
          </a:xfrm>
        </p:spPr>
        <p:txBody>
          <a:bodyPr/>
          <a:lstStyle/>
          <a:p>
            <a:endParaRPr lang="en-US" sz="1400" dirty="0">
              <a:solidFill>
                <a:schemeClr val="tx1"/>
              </a:solidFill>
              <a:latin typeface="Consolas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taxRate = 8.25 / 100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price = 100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tax = price * taxRate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finalPrice = price + tax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print('Tax: ${:,.2f}'.format(tax))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print('Final Price: ${:,.2f}'.format(finalPrice))</a:t>
            </a:r>
            <a:endParaRPr lang="ru-RU" sz="1400" dirty="0">
              <a:solidFill>
                <a:schemeClr val="tx1"/>
              </a:solidFill>
              <a:latin typeface="Consolas"/>
            </a:endParaRPr>
          </a:p>
          <a:p>
            <a:endParaRPr lang="en-US" sz="1400" dirty="0">
              <a:solidFill>
                <a:schemeClr val="tx1"/>
              </a:solidFill>
              <a:latin typeface="Consolas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Tax: $8.25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Final Price: $108.25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74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single quotes ('...') or double quotes ("...") 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sz="1400" dirty="0">
              <a:solidFill>
                <a:schemeClr val="tx1"/>
              </a:solidFill>
              <a:latin typeface="Consolas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simpleString = 'This is a simple string!'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print(simpleString)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simpleStringDouble = “This is a simple string!”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print(simpleStringDouble)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This is a simple string!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This is a simple string!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410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Escape with “\”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sz="1400" dirty="0">
              <a:solidFill>
                <a:schemeClr val="tx1"/>
              </a:solidFill>
              <a:latin typeface="Consolas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print('Isn\'t Pass Summit Awesome')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Isn't Pass Summit Awesome</a:t>
            </a:r>
          </a:p>
          <a:p>
            <a:endParaRPr lang="en-US" sz="1400" dirty="0">
              <a:solidFill>
                <a:schemeClr val="tx1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47834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2190750"/>
            <a:ext cx="495300" cy="327025"/>
          </a:xfrm>
          <a:prstGeom prst="rect">
            <a:avLst/>
          </a:prstGeom>
        </p:spPr>
        <p:txBody>
          <a:bodyPr/>
          <a:lstStyle/>
          <a:p>
            <a:fld id="{D372AB51-BDCC-4F95-83CF-1CBB2D34E9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169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>
          <a:xfrm>
            <a:off x="457200" y="251227"/>
            <a:ext cx="8229600" cy="612956"/>
          </a:xfrm>
        </p:spPr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Span String Literals Multiple Lines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2543772"/>
          </a:xfrm>
        </p:spPr>
        <p:txBody>
          <a:bodyPr/>
          <a:lstStyle/>
          <a:p>
            <a:endParaRPr lang="en-US" sz="1400" dirty="0">
              <a:solidFill>
                <a:schemeClr val="tx1"/>
              </a:solidFill>
              <a:latin typeface="Consolas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print("""\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Usage: magicSummitPass [OPTIONS]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     -h                        Display this usage message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     -S year                   Magically get me into Summit that year for free!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""")</a:t>
            </a:r>
          </a:p>
        </p:txBody>
      </p:sp>
    </p:spTree>
    <p:extLst>
      <p:ext uri="{BB962C8B-B14F-4D97-AF65-F5344CB8AC3E}">
        <p14:creationId xmlns:p14="http://schemas.microsoft.com/office/powerpoint/2010/main" val="3709435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Repeat Strings with "*" and Concatenate with "+"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2543772"/>
          </a:xfrm>
        </p:spPr>
        <p:txBody>
          <a:bodyPr/>
          <a:lstStyle/>
          <a:p>
            <a:endParaRPr lang="en-US" sz="1400" dirty="0">
              <a:solidFill>
                <a:schemeClr val="tx1"/>
              </a:solidFill>
              <a:latin typeface="Consolas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espn = 3*'duh '+' (we still wish MJ was playing!)  '+3*'duh '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print(espn)</a:t>
            </a:r>
          </a:p>
          <a:p>
            <a:endParaRPr lang="en-US" sz="1400" dirty="0">
              <a:solidFill>
                <a:schemeClr val="tx1"/>
              </a:solidFill>
              <a:latin typeface="Consolas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duh duh duh  (we still wish MJ was playing!)  duh duh duh </a:t>
            </a:r>
          </a:p>
          <a:p>
            <a:endParaRPr lang="en-US" sz="1400" dirty="0">
              <a:solidFill>
                <a:schemeClr val="tx1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81532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Slicing/Indices on Strings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2543772"/>
          </a:xfrm>
        </p:spPr>
        <p:txBody>
          <a:bodyPr/>
          <a:lstStyle/>
          <a:p>
            <a:r>
              <a:rPr lang="en-US" dirty="0"/>
              <a:t>Positive indexes start at 0 and Negative start with -1</a:t>
            </a:r>
          </a:p>
          <a:p>
            <a:endParaRPr lang="en-US" dirty="0"/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passSummit = 'PASS Summit 2017'</a:t>
            </a:r>
          </a:p>
          <a:p>
            <a:endParaRPr lang="en-US" sz="1400" dirty="0">
              <a:solidFill>
                <a:schemeClr val="tx1"/>
              </a:solidFill>
              <a:latin typeface="Consolas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+---+---+---+---+---+---+---+---+---+---+---+---+---+---+---+---+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| P | A | S | S |   | S | u | m | m | i | t |   | 2 | 0 | 1 | 7 |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+---+---+---+---+---+---+---+---+---+---+---+---+---+---+---+---+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  0   1   2   3   4   5   6   7   8   9  10  11  12  13  14  15  16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-16 -15 -14 -13 -12 -11 -10  -9  -8  -7  -6  -5  -4  -3  -2  -1 </a:t>
            </a:r>
          </a:p>
        </p:txBody>
      </p:sp>
    </p:spTree>
    <p:extLst>
      <p:ext uri="{BB962C8B-B14F-4D97-AF65-F5344CB8AC3E}">
        <p14:creationId xmlns:p14="http://schemas.microsoft.com/office/powerpoint/2010/main" val="1305529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Important Notes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254377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Strings are Immutable (i.e. you can’t change them)</a:t>
            </a:r>
          </a:p>
          <a:p>
            <a:endParaRPr lang="en-US" sz="1400" dirty="0">
              <a:solidFill>
                <a:schemeClr val="tx1"/>
              </a:solidFill>
              <a:latin typeface="Consolas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len() </a:t>
            </a:r>
            <a:r>
              <a:rPr lang="en-US" dirty="0"/>
              <a:t>– will return the length of the string</a:t>
            </a:r>
          </a:p>
        </p:txBody>
      </p:sp>
    </p:spTree>
    <p:extLst>
      <p:ext uri="{BB962C8B-B14F-4D97-AF65-F5344CB8AC3E}">
        <p14:creationId xmlns:p14="http://schemas.microsoft.com/office/powerpoint/2010/main" val="2507410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34374" y="1555750"/>
            <a:ext cx="4445659" cy="1228071"/>
          </a:xfrm>
        </p:spPr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57267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Compound Data Type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2721572"/>
          </a:xfrm>
        </p:spPr>
        <p:txBody>
          <a:bodyPr/>
          <a:lstStyle/>
          <a:p>
            <a:r>
              <a:rPr lang="en-US" dirty="0"/>
              <a:t>Used to group values together.</a:t>
            </a:r>
          </a:p>
          <a:p>
            <a:r>
              <a:rPr lang="en-US" dirty="0"/>
              <a:t>Comma-separated values/items enclosed by square brackets.</a:t>
            </a:r>
          </a:p>
          <a:p>
            <a:r>
              <a:rPr lang="en-US" dirty="0"/>
              <a:t>List can contain different types of data but usually they contain the same types.</a:t>
            </a:r>
          </a:p>
          <a:p>
            <a:endParaRPr lang="en-US" dirty="0"/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myList = [1,2,3,4]</a:t>
            </a:r>
          </a:p>
        </p:txBody>
      </p:sp>
    </p:spTree>
    <p:extLst>
      <p:ext uri="{BB962C8B-B14F-4D97-AF65-F5344CB8AC3E}">
        <p14:creationId xmlns:p14="http://schemas.microsoft.com/office/powerpoint/2010/main" val="39627120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Slice and Index List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753072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myList[0]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myList[-3:] # slicing returns a new list</a:t>
            </a:r>
          </a:p>
          <a:p>
            <a:endParaRPr lang="en-US" sz="1400" dirty="0">
              <a:solidFill>
                <a:schemeClr val="tx1"/>
              </a:solidFill>
              <a:latin typeface="Consolas"/>
            </a:endParaRPr>
          </a:p>
          <a:p>
            <a:endParaRPr lang="en-US" sz="1400" dirty="0">
              <a:solidFill>
                <a:schemeClr val="tx1"/>
              </a:solidFill>
              <a:latin typeface="Consolas"/>
            </a:endParaRPr>
          </a:p>
        </p:txBody>
      </p:sp>
      <p:sp>
        <p:nvSpPr>
          <p:cNvPr id="5" name="Content Placeholder 45">
            <a:extLst>
              <a:ext uri="{FF2B5EF4-FFF2-40B4-BE49-F238E27FC236}">
                <a16:creationId xmlns:a16="http://schemas.microsoft.com/office/drawing/2014/main" id="{18CAE5D0-13B9-4F88-9639-A3E69184EB4A}"/>
              </a:ext>
            </a:extLst>
          </p:cNvPr>
          <p:cNvSpPr txBox="1">
            <a:spLocks/>
          </p:cNvSpPr>
          <p:nvPr/>
        </p:nvSpPr>
        <p:spPr>
          <a:xfrm>
            <a:off x="431800" y="2787841"/>
            <a:ext cx="8261350" cy="4483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2800" b="0" i="0" kern="1200">
                <a:solidFill>
                  <a:schemeClr val="accent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Concatenate Lists</a:t>
            </a:r>
          </a:p>
        </p:txBody>
      </p:sp>
      <p:sp>
        <p:nvSpPr>
          <p:cNvPr id="6" name="Content Placeholder 46">
            <a:extLst>
              <a:ext uri="{FF2B5EF4-FFF2-40B4-BE49-F238E27FC236}">
                <a16:creationId xmlns:a16="http://schemas.microsoft.com/office/drawing/2014/main" id="{C1E8EA70-9D22-4E0C-82C8-0033174BC94C}"/>
              </a:ext>
            </a:extLst>
          </p:cNvPr>
          <p:cNvSpPr txBox="1">
            <a:spLocks/>
          </p:cNvSpPr>
          <p:nvPr/>
        </p:nvSpPr>
        <p:spPr>
          <a:xfrm>
            <a:off x="431800" y="3234728"/>
            <a:ext cx="8261350" cy="753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myNewList = myList + [5,6,7,9]</a:t>
            </a:r>
          </a:p>
          <a:p>
            <a:endParaRPr lang="en-US" sz="1400" dirty="0">
              <a:solidFill>
                <a:schemeClr val="tx1"/>
              </a:solidFill>
              <a:latin typeface="Consolas"/>
            </a:endParaRPr>
          </a:p>
          <a:p>
            <a:endParaRPr lang="en-US" sz="1400" dirty="0">
              <a:solidFill>
                <a:schemeClr val="tx1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499657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List are mutable (you can change them!)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753072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myNewList[7] = 8</a:t>
            </a:r>
          </a:p>
          <a:p>
            <a:endParaRPr lang="en-US" sz="1400" dirty="0">
              <a:solidFill>
                <a:schemeClr val="tx1"/>
              </a:solidFill>
              <a:latin typeface="Consolas"/>
            </a:endParaRPr>
          </a:p>
        </p:txBody>
      </p:sp>
      <p:sp>
        <p:nvSpPr>
          <p:cNvPr id="5" name="Content Placeholder 45">
            <a:extLst>
              <a:ext uri="{FF2B5EF4-FFF2-40B4-BE49-F238E27FC236}">
                <a16:creationId xmlns:a16="http://schemas.microsoft.com/office/drawing/2014/main" id="{18CAE5D0-13B9-4F88-9639-A3E69184EB4A}"/>
              </a:ext>
            </a:extLst>
          </p:cNvPr>
          <p:cNvSpPr txBox="1">
            <a:spLocks/>
          </p:cNvSpPr>
          <p:nvPr/>
        </p:nvSpPr>
        <p:spPr>
          <a:xfrm>
            <a:off x="431800" y="2787841"/>
            <a:ext cx="8261350" cy="4483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2800" b="0" i="0" kern="1200">
                <a:solidFill>
                  <a:schemeClr val="accent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Append to a List</a:t>
            </a:r>
          </a:p>
        </p:txBody>
      </p:sp>
      <p:sp>
        <p:nvSpPr>
          <p:cNvPr id="6" name="Content Placeholder 46">
            <a:extLst>
              <a:ext uri="{FF2B5EF4-FFF2-40B4-BE49-F238E27FC236}">
                <a16:creationId xmlns:a16="http://schemas.microsoft.com/office/drawing/2014/main" id="{C1E8EA70-9D22-4E0C-82C8-0033174BC94C}"/>
              </a:ext>
            </a:extLst>
          </p:cNvPr>
          <p:cNvSpPr txBox="1">
            <a:spLocks/>
          </p:cNvSpPr>
          <p:nvPr/>
        </p:nvSpPr>
        <p:spPr>
          <a:xfrm>
            <a:off x="431800" y="3234728"/>
            <a:ext cx="8261350" cy="753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myNewList.append(9)</a:t>
            </a:r>
          </a:p>
          <a:p>
            <a:endParaRPr lang="en-US" sz="1400" dirty="0">
              <a:solidFill>
                <a:schemeClr val="tx1"/>
              </a:solidFill>
              <a:latin typeface="Consolas"/>
            </a:endParaRPr>
          </a:p>
          <a:p>
            <a:endParaRPr lang="en-US" sz="1400" dirty="0">
              <a:solidFill>
                <a:schemeClr val="tx1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892938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Replace a slice (even with a different size)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753072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myNewList[2:4] = [1,1]</a:t>
            </a:r>
          </a:p>
          <a:p>
            <a:endParaRPr lang="en-US" sz="1400" dirty="0">
              <a:solidFill>
                <a:schemeClr val="tx1"/>
              </a:solidFill>
              <a:latin typeface="Consolas"/>
            </a:endParaRPr>
          </a:p>
        </p:txBody>
      </p:sp>
      <p:sp>
        <p:nvSpPr>
          <p:cNvPr id="5" name="Content Placeholder 45">
            <a:extLst>
              <a:ext uri="{FF2B5EF4-FFF2-40B4-BE49-F238E27FC236}">
                <a16:creationId xmlns:a16="http://schemas.microsoft.com/office/drawing/2014/main" id="{18CAE5D0-13B9-4F88-9639-A3E69184EB4A}"/>
              </a:ext>
            </a:extLst>
          </p:cNvPr>
          <p:cNvSpPr txBox="1">
            <a:spLocks/>
          </p:cNvSpPr>
          <p:nvPr/>
        </p:nvSpPr>
        <p:spPr>
          <a:xfrm>
            <a:off x="431800" y="2787841"/>
            <a:ext cx="8261350" cy="4483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2800" b="0" i="0" kern="1200">
                <a:solidFill>
                  <a:schemeClr val="accent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Length of list</a:t>
            </a:r>
          </a:p>
        </p:txBody>
      </p:sp>
      <p:sp>
        <p:nvSpPr>
          <p:cNvPr id="6" name="Content Placeholder 46">
            <a:extLst>
              <a:ext uri="{FF2B5EF4-FFF2-40B4-BE49-F238E27FC236}">
                <a16:creationId xmlns:a16="http://schemas.microsoft.com/office/drawing/2014/main" id="{C1E8EA70-9D22-4E0C-82C8-0033174BC94C}"/>
              </a:ext>
            </a:extLst>
          </p:cNvPr>
          <p:cNvSpPr txBox="1">
            <a:spLocks/>
          </p:cNvSpPr>
          <p:nvPr/>
        </p:nvSpPr>
        <p:spPr>
          <a:xfrm>
            <a:off x="431800" y="3234728"/>
            <a:ext cx="8261350" cy="753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len(myNewList)</a:t>
            </a:r>
          </a:p>
          <a:p>
            <a:endParaRPr lang="en-US" sz="1400" dirty="0">
              <a:solidFill>
                <a:schemeClr val="tx1"/>
              </a:solidFill>
              <a:latin typeface="Consolas"/>
            </a:endParaRPr>
          </a:p>
          <a:p>
            <a:endParaRPr lang="en-US" sz="1400" dirty="0">
              <a:solidFill>
                <a:schemeClr val="tx1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216124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Number of Values Separated by Commas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753072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t = 'PASS', 'Summit', '2017'</a:t>
            </a:r>
          </a:p>
          <a:p>
            <a:endParaRPr lang="en-US" sz="1400" dirty="0">
              <a:solidFill>
                <a:schemeClr val="tx1"/>
              </a:solidFill>
              <a:latin typeface="Consolas"/>
            </a:endParaRPr>
          </a:p>
        </p:txBody>
      </p:sp>
      <p:sp>
        <p:nvSpPr>
          <p:cNvPr id="5" name="Content Placeholder 45">
            <a:extLst>
              <a:ext uri="{FF2B5EF4-FFF2-40B4-BE49-F238E27FC236}">
                <a16:creationId xmlns:a16="http://schemas.microsoft.com/office/drawing/2014/main" id="{18CAE5D0-13B9-4F88-9639-A3E69184EB4A}"/>
              </a:ext>
            </a:extLst>
          </p:cNvPr>
          <p:cNvSpPr txBox="1">
            <a:spLocks/>
          </p:cNvSpPr>
          <p:nvPr/>
        </p:nvSpPr>
        <p:spPr>
          <a:xfrm>
            <a:off x="431800" y="2787841"/>
            <a:ext cx="8261350" cy="4483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2800" b="0" i="0" kern="1200">
                <a:solidFill>
                  <a:schemeClr val="accent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Tuples may be Nested</a:t>
            </a:r>
          </a:p>
        </p:txBody>
      </p:sp>
      <p:sp>
        <p:nvSpPr>
          <p:cNvPr id="6" name="Content Placeholder 46">
            <a:extLst>
              <a:ext uri="{FF2B5EF4-FFF2-40B4-BE49-F238E27FC236}">
                <a16:creationId xmlns:a16="http://schemas.microsoft.com/office/drawing/2014/main" id="{C1E8EA70-9D22-4E0C-82C8-0033174BC94C}"/>
              </a:ext>
            </a:extLst>
          </p:cNvPr>
          <p:cNvSpPr txBox="1">
            <a:spLocks/>
          </p:cNvSpPr>
          <p:nvPr/>
        </p:nvSpPr>
        <p:spPr>
          <a:xfrm>
            <a:off x="431800" y="3234728"/>
            <a:ext cx="8261350" cy="753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solidFill>
                  <a:schemeClr val="tx1"/>
                </a:solidFill>
                <a:latin typeface="Consolas"/>
              </a:rPr>
              <a:t>nt</a:t>
            </a:r>
            <a:r>
              <a:rPr lang="en-US" sz="1400" dirty="0">
                <a:solidFill>
                  <a:schemeClr val="tx1"/>
                </a:solidFill>
                <a:latin typeface="Consolas"/>
              </a:rPr>
              <a:t> = t, ('is', 'awesome', '!')</a:t>
            </a:r>
          </a:p>
          <a:p>
            <a:endParaRPr lang="en-US" sz="1400" dirty="0">
              <a:solidFill>
                <a:schemeClr val="tx1"/>
              </a:solidFill>
              <a:latin typeface="Consolas"/>
            </a:endParaRPr>
          </a:p>
          <a:p>
            <a:endParaRPr lang="en-US" sz="1400" dirty="0">
              <a:solidFill>
                <a:schemeClr val="tx1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57731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>
          <a:xfrm>
            <a:off x="950880" y="2626014"/>
            <a:ext cx="3550722" cy="470928"/>
          </a:xfrm>
        </p:spPr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Je’Anna</a:t>
            </a:r>
            <a:r>
              <a:rPr lang="en-US" dirty="0"/>
              <a:t> Abbott</a:t>
            </a: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0"/>
          </p:nvPr>
        </p:nvSpPr>
        <p:spPr>
          <a:xfrm>
            <a:off x="1042851" y="3096942"/>
            <a:ext cx="3248025" cy="1033527"/>
          </a:xfrm>
        </p:spPr>
        <p:txBody>
          <a:bodyPr/>
          <a:lstStyle/>
          <a:p>
            <a:r>
              <a:rPr lang="en-US" dirty="0"/>
              <a:t>Spec’s Charitable Foundation Professor</a:t>
            </a:r>
          </a:p>
        </p:txBody>
      </p:sp>
      <p:sp>
        <p:nvSpPr>
          <p:cNvPr id="150" name="Text Placeholder 14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University of Houston</a:t>
            </a: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126" y="768142"/>
            <a:ext cx="1134463" cy="1443037"/>
          </a:xfrm>
        </p:spPr>
      </p:pic>
      <p:sp>
        <p:nvSpPr>
          <p:cNvPr id="155" name="Text Placeholder 154"/>
          <p:cNvSpPr>
            <a:spLocks noGrp="1"/>
          </p:cNvSpPr>
          <p:nvPr>
            <p:ph type="body" sz="quarter" idx="16"/>
          </p:nvPr>
        </p:nvSpPr>
        <p:spPr>
          <a:xfrm>
            <a:off x="5971902" y="1864695"/>
            <a:ext cx="2833895" cy="268836"/>
          </a:xfrm>
        </p:spPr>
        <p:txBody>
          <a:bodyPr/>
          <a:lstStyle/>
          <a:p>
            <a:r>
              <a:rPr lang="en-US" dirty="0"/>
              <a:t>Education</a:t>
            </a:r>
          </a:p>
        </p:txBody>
      </p:sp>
      <p:sp>
        <p:nvSpPr>
          <p:cNvPr id="157" name="Text Placeholder 156"/>
          <p:cNvSpPr>
            <a:spLocks noGrp="1"/>
          </p:cNvSpPr>
          <p:nvPr>
            <p:ph type="body" sz="quarter" idx="18"/>
          </p:nvPr>
        </p:nvSpPr>
        <p:spPr>
          <a:xfrm>
            <a:off x="950880" y="4061295"/>
            <a:ext cx="1111383" cy="261938"/>
          </a:xfrm>
        </p:spPr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jeannaabbott</a:t>
            </a:r>
            <a:endParaRPr lang="en-US" dirty="0"/>
          </a:p>
        </p:txBody>
      </p:sp>
      <p:sp>
        <p:nvSpPr>
          <p:cNvPr id="158" name="Text Placeholder 157"/>
          <p:cNvSpPr>
            <a:spLocks noGrp="1"/>
          </p:cNvSpPr>
          <p:nvPr>
            <p:ph type="body" sz="quarter" idx="19"/>
          </p:nvPr>
        </p:nvSpPr>
        <p:spPr>
          <a:xfrm>
            <a:off x="3841232" y="4061295"/>
            <a:ext cx="1711315" cy="261938"/>
          </a:xfrm>
        </p:spPr>
        <p:txBody>
          <a:bodyPr/>
          <a:lstStyle/>
          <a:p>
            <a:r>
              <a:rPr lang="en-US" dirty="0"/>
              <a:t>@STATWonderWoman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3637692" y="4075964"/>
            <a:ext cx="229600" cy="229600"/>
            <a:chOff x="5748554" y="5146675"/>
            <a:chExt cx="353832" cy="353832"/>
          </a:xfrm>
        </p:grpSpPr>
        <p:sp>
          <p:nvSpPr>
            <p:cNvPr id="92" name="Freeform 383"/>
            <p:cNvSpPr>
              <a:spLocks/>
            </p:cNvSpPr>
            <p:nvPr/>
          </p:nvSpPr>
          <p:spPr bwMode="auto">
            <a:xfrm>
              <a:off x="5852152" y="5257800"/>
              <a:ext cx="159336" cy="137932"/>
            </a:xfrm>
            <a:custGeom>
              <a:avLst/>
              <a:gdLst>
                <a:gd name="T0" fmla="*/ 458484450 w 64"/>
                <a:gd name="T1" fmla="*/ 49083328 h 56"/>
                <a:gd name="T2" fmla="*/ 408336961 w 64"/>
                <a:gd name="T3" fmla="*/ 63107136 h 56"/>
                <a:gd name="T4" fmla="*/ 444156978 w 64"/>
                <a:gd name="T5" fmla="*/ 7011904 h 56"/>
                <a:gd name="T6" fmla="*/ 386847091 w 64"/>
                <a:gd name="T7" fmla="*/ 28047616 h 56"/>
                <a:gd name="T8" fmla="*/ 386847091 w 64"/>
                <a:gd name="T9" fmla="*/ 28047616 h 56"/>
                <a:gd name="T10" fmla="*/ 315207056 w 64"/>
                <a:gd name="T11" fmla="*/ 0 h 56"/>
                <a:gd name="T12" fmla="*/ 222077151 w 64"/>
                <a:gd name="T13" fmla="*/ 98166656 h 56"/>
                <a:gd name="T14" fmla="*/ 229242225 w 64"/>
                <a:gd name="T15" fmla="*/ 119202368 h 56"/>
                <a:gd name="T16" fmla="*/ 229242225 w 64"/>
                <a:gd name="T17" fmla="*/ 119202368 h 56"/>
                <a:gd name="T18" fmla="*/ 28654944 w 64"/>
                <a:gd name="T19" fmla="*/ 21035712 h 56"/>
                <a:gd name="T20" fmla="*/ 57309887 w 64"/>
                <a:gd name="T21" fmla="*/ 147249984 h 56"/>
                <a:gd name="T22" fmla="*/ 14327472 w 64"/>
                <a:gd name="T23" fmla="*/ 140238080 h 56"/>
                <a:gd name="T24" fmla="*/ 85964831 w 64"/>
                <a:gd name="T25" fmla="*/ 238404736 h 56"/>
                <a:gd name="T26" fmla="*/ 42982415 w 64"/>
                <a:gd name="T27" fmla="*/ 238404736 h 56"/>
                <a:gd name="T28" fmla="*/ 128949923 w 64"/>
                <a:gd name="T29" fmla="*/ 308523776 h 56"/>
                <a:gd name="T30" fmla="*/ 0 w 64"/>
                <a:gd name="T31" fmla="*/ 350595200 h 56"/>
                <a:gd name="T32" fmla="*/ 150439792 w 64"/>
                <a:gd name="T33" fmla="*/ 392666624 h 56"/>
                <a:gd name="T34" fmla="*/ 415502035 w 64"/>
                <a:gd name="T35" fmla="*/ 98166656 h 56"/>
                <a:gd name="T36" fmla="*/ 415502035 w 64"/>
                <a:gd name="T37" fmla="*/ 98166656 h 56"/>
                <a:gd name="T38" fmla="*/ 415502035 w 64"/>
                <a:gd name="T39" fmla="*/ 98166656 h 56"/>
                <a:gd name="T40" fmla="*/ 415502035 w 64"/>
                <a:gd name="T41" fmla="*/ 98166656 h 56"/>
                <a:gd name="T42" fmla="*/ 458484450 w 64"/>
                <a:gd name="T43" fmla="*/ 49083328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" h="56">
                  <a:moveTo>
                    <a:pt x="64" y="7"/>
                  </a:moveTo>
                  <a:cubicBezTo>
                    <a:pt x="63" y="7"/>
                    <a:pt x="60" y="9"/>
                    <a:pt x="57" y="9"/>
                  </a:cubicBezTo>
                  <a:cubicBezTo>
                    <a:pt x="59" y="8"/>
                    <a:pt x="61" y="4"/>
                    <a:pt x="62" y="1"/>
                  </a:cubicBezTo>
                  <a:cubicBezTo>
                    <a:pt x="60" y="3"/>
                    <a:pt x="56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2"/>
                    <a:pt x="48" y="0"/>
                    <a:pt x="44" y="0"/>
                  </a:cubicBezTo>
                  <a:cubicBezTo>
                    <a:pt x="37" y="0"/>
                    <a:pt x="31" y="6"/>
                    <a:pt x="31" y="14"/>
                  </a:cubicBezTo>
                  <a:cubicBezTo>
                    <a:pt x="31" y="15"/>
                    <a:pt x="31" y="16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2" y="17"/>
                    <a:pt x="10" y="12"/>
                    <a:pt x="4" y="3"/>
                  </a:cubicBezTo>
                  <a:cubicBezTo>
                    <a:pt x="0" y="10"/>
                    <a:pt x="3" y="18"/>
                    <a:pt x="8" y="21"/>
                  </a:cubicBezTo>
                  <a:cubicBezTo>
                    <a:pt x="6" y="22"/>
                    <a:pt x="3" y="21"/>
                    <a:pt x="2" y="20"/>
                  </a:cubicBezTo>
                  <a:cubicBezTo>
                    <a:pt x="2" y="25"/>
                    <a:pt x="4" y="31"/>
                    <a:pt x="12" y="34"/>
                  </a:cubicBezTo>
                  <a:cubicBezTo>
                    <a:pt x="10" y="35"/>
                    <a:pt x="8" y="34"/>
                    <a:pt x="6" y="34"/>
                  </a:cubicBezTo>
                  <a:cubicBezTo>
                    <a:pt x="7" y="38"/>
                    <a:pt x="12" y="44"/>
                    <a:pt x="18" y="44"/>
                  </a:cubicBezTo>
                  <a:cubicBezTo>
                    <a:pt x="16" y="46"/>
                    <a:pt x="9" y="51"/>
                    <a:pt x="0" y="50"/>
                  </a:cubicBezTo>
                  <a:cubicBezTo>
                    <a:pt x="6" y="54"/>
                    <a:pt x="13" y="56"/>
                    <a:pt x="21" y="56"/>
                  </a:cubicBezTo>
                  <a:cubicBezTo>
                    <a:pt x="42" y="56"/>
                    <a:pt x="58" y="37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0" y="13"/>
                    <a:pt x="62" y="10"/>
                    <a:pt x="64" y="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5748554" y="5146675"/>
              <a:ext cx="353832" cy="353832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45957" y="4075964"/>
            <a:ext cx="229600" cy="229600"/>
            <a:chOff x="3348740" y="4138863"/>
            <a:chExt cx="229600" cy="229600"/>
          </a:xfrm>
        </p:grpSpPr>
        <p:sp>
          <p:nvSpPr>
            <p:cNvPr id="95" name="Rounded Rectangle 94"/>
            <p:cNvSpPr/>
            <p:nvPr/>
          </p:nvSpPr>
          <p:spPr>
            <a:xfrm>
              <a:off x="3348740" y="4138863"/>
              <a:ext cx="229600" cy="229600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6" name="Group 1216"/>
            <p:cNvGrpSpPr>
              <a:grpSpLocks/>
            </p:cNvGrpSpPr>
            <p:nvPr/>
          </p:nvGrpSpPr>
          <p:grpSpPr bwMode="auto">
            <a:xfrm>
              <a:off x="3416337" y="4197351"/>
              <a:ext cx="101582" cy="101580"/>
              <a:chOff x="8400256" y="3573016"/>
              <a:chExt cx="423863" cy="422275"/>
            </a:xfrm>
            <a:solidFill>
              <a:schemeClr val="tx1"/>
            </a:solidFill>
          </p:grpSpPr>
          <p:sp>
            <p:nvSpPr>
              <p:cNvPr id="97" name="Oval 315"/>
              <p:cNvSpPr>
                <a:spLocks noChangeArrowheads="1"/>
              </p:cNvSpPr>
              <p:nvPr/>
            </p:nvSpPr>
            <p:spPr bwMode="auto">
              <a:xfrm>
                <a:off x="8400256" y="3573016"/>
                <a:ext cx="103188" cy="101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eaLnBrk="1" hangingPunct="1"/>
                <a:endParaRPr lang="en-AU" altLang="x-none" dirty="0"/>
              </a:p>
            </p:txBody>
          </p:sp>
          <p:sp>
            <p:nvSpPr>
              <p:cNvPr id="98" name="Rectangle 316"/>
              <p:cNvSpPr>
                <a:spLocks noChangeArrowheads="1"/>
              </p:cNvSpPr>
              <p:nvPr/>
            </p:nvSpPr>
            <p:spPr bwMode="auto">
              <a:xfrm>
                <a:off x="8408194" y="3714304"/>
                <a:ext cx="87313" cy="280987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eaLnBrk="1" hangingPunct="1"/>
                <a:endParaRPr lang="en-AU" altLang="x-none" dirty="0"/>
              </a:p>
            </p:txBody>
          </p:sp>
          <p:sp>
            <p:nvSpPr>
              <p:cNvPr id="99" name="Freeform 317"/>
              <p:cNvSpPr>
                <a:spLocks/>
              </p:cNvSpPr>
              <p:nvPr/>
            </p:nvSpPr>
            <p:spPr bwMode="auto">
              <a:xfrm>
                <a:off x="8551069" y="3706366"/>
                <a:ext cx="273050" cy="288925"/>
              </a:xfrm>
              <a:custGeom>
                <a:avLst/>
                <a:gdLst>
                  <a:gd name="T0" fmla="*/ 232890753 w 196"/>
                  <a:gd name="T1" fmla="*/ 0 h 207"/>
                  <a:gd name="T2" fmla="*/ 118386679 w 196"/>
                  <a:gd name="T3" fmla="*/ 62342199 h 207"/>
                  <a:gd name="T4" fmla="*/ 116446073 w 196"/>
                  <a:gd name="T5" fmla="*/ 62342199 h 207"/>
                  <a:gd name="T6" fmla="*/ 116446073 w 196"/>
                  <a:gd name="T7" fmla="*/ 9741099 h 207"/>
                  <a:gd name="T8" fmla="*/ 0 w 196"/>
                  <a:gd name="T9" fmla="*/ 9741099 h 207"/>
                  <a:gd name="T10" fmla="*/ 0 w 196"/>
                  <a:gd name="T11" fmla="*/ 403273699 h 207"/>
                  <a:gd name="T12" fmla="*/ 122267889 w 196"/>
                  <a:gd name="T13" fmla="*/ 403273699 h 207"/>
                  <a:gd name="T14" fmla="*/ 122267889 w 196"/>
                  <a:gd name="T15" fmla="*/ 208455898 h 207"/>
                  <a:gd name="T16" fmla="*/ 194075860 w 196"/>
                  <a:gd name="T17" fmla="*/ 107150698 h 207"/>
                  <a:gd name="T18" fmla="*/ 258121409 w 196"/>
                  <a:gd name="T19" fmla="*/ 212351500 h 207"/>
                  <a:gd name="T20" fmla="*/ 258121409 w 196"/>
                  <a:gd name="T21" fmla="*/ 403273699 h 207"/>
                  <a:gd name="T22" fmla="*/ 380389298 w 196"/>
                  <a:gd name="T23" fmla="*/ 403273699 h 207"/>
                  <a:gd name="T24" fmla="*/ 380389298 w 196"/>
                  <a:gd name="T25" fmla="*/ 187025200 h 207"/>
                  <a:gd name="T26" fmla="*/ 232890753 w 196"/>
                  <a:gd name="T27" fmla="*/ 0 h 20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96" h="207">
                    <a:moveTo>
                      <a:pt x="120" y="0"/>
                    </a:moveTo>
                    <a:cubicBezTo>
                      <a:pt x="90" y="0"/>
                      <a:pt x="69" y="16"/>
                      <a:pt x="61" y="32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07"/>
                      <a:pt x="0" y="207"/>
                      <a:pt x="0" y="207"/>
                    </a:cubicBezTo>
                    <a:cubicBezTo>
                      <a:pt x="63" y="207"/>
                      <a:pt x="63" y="207"/>
                      <a:pt x="63" y="207"/>
                    </a:cubicBezTo>
                    <a:cubicBezTo>
                      <a:pt x="63" y="107"/>
                      <a:pt x="63" y="107"/>
                      <a:pt x="63" y="107"/>
                    </a:cubicBezTo>
                    <a:cubicBezTo>
                      <a:pt x="63" y="81"/>
                      <a:pt x="68" y="55"/>
                      <a:pt x="100" y="55"/>
                    </a:cubicBezTo>
                    <a:cubicBezTo>
                      <a:pt x="133" y="55"/>
                      <a:pt x="133" y="85"/>
                      <a:pt x="133" y="109"/>
                    </a:cubicBezTo>
                    <a:cubicBezTo>
                      <a:pt x="133" y="207"/>
                      <a:pt x="133" y="207"/>
                      <a:pt x="133" y="207"/>
                    </a:cubicBezTo>
                    <a:cubicBezTo>
                      <a:pt x="196" y="207"/>
                      <a:pt x="196" y="207"/>
                      <a:pt x="196" y="207"/>
                    </a:cubicBezTo>
                    <a:cubicBezTo>
                      <a:pt x="196" y="96"/>
                      <a:pt x="196" y="96"/>
                      <a:pt x="196" y="96"/>
                    </a:cubicBezTo>
                    <a:cubicBezTo>
                      <a:pt x="196" y="42"/>
                      <a:pt x="184" y="0"/>
                      <a:pt x="120" y="0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971902" y="2134004"/>
            <a:ext cx="2833895" cy="1443037"/>
          </a:xfrm>
        </p:spPr>
        <p:txBody>
          <a:bodyPr/>
          <a:lstStyle/>
          <a:p>
            <a:r>
              <a:rPr lang="en-US" dirty="0"/>
              <a:t>Texas A&amp;M - MS in Analytics</a:t>
            </a:r>
          </a:p>
          <a:p>
            <a:r>
              <a:rPr lang="en-US" dirty="0"/>
              <a:t>U. of Houston - PhD</a:t>
            </a:r>
          </a:p>
          <a:p>
            <a:r>
              <a:rPr lang="en-US" dirty="0"/>
              <a:t>U. of Houston – JD</a:t>
            </a:r>
          </a:p>
          <a:p>
            <a:r>
              <a:rPr lang="en-US" dirty="0"/>
              <a:t>U. of Chicago – MBA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5126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Tuples are Immutable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753072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t[2] = '2018’  # Will throw an error!</a:t>
            </a:r>
          </a:p>
          <a:p>
            <a:endParaRPr lang="en-US" sz="1400" dirty="0">
              <a:solidFill>
                <a:schemeClr val="tx1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937107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Unordered key/value pairs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25450" y="1952762"/>
            <a:ext cx="8261350" cy="753072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yearBirth = {'jamey': 1974, 'melanie': 1975, 'jeanna': 1989, ‘robyn': 1979}</a:t>
            </a:r>
          </a:p>
        </p:txBody>
      </p:sp>
      <p:sp>
        <p:nvSpPr>
          <p:cNvPr id="5" name="Content Placeholder 45">
            <a:extLst>
              <a:ext uri="{FF2B5EF4-FFF2-40B4-BE49-F238E27FC236}">
                <a16:creationId xmlns:a16="http://schemas.microsoft.com/office/drawing/2014/main" id="{18CAE5D0-13B9-4F88-9639-A3E69184EB4A}"/>
              </a:ext>
            </a:extLst>
          </p:cNvPr>
          <p:cNvSpPr txBox="1">
            <a:spLocks/>
          </p:cNvSpPr>
          <p:nvPr/>
        </p:nvSpPr>
        <p:spPr>
          <a:xfrm>
            <a:off x="431800" y="2787841"/>
            <a:ext cx="8261350" cy="4483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2800" b="0" i="0" kern="1200">
                <a:solidFill>
                  <a:schemeClr val="accent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Delete item in Dictionary</a:t>
            </a:r>
          </a:p>
        </p:txBody>
      </p:sp>
      <p:sp>
        <p:nvSpPr>
          <p:cNvPr id="6" name="Content Placeholder 46">
            <a:extLst>
              <a:ext uri="{FF2B5EF4-FFF2-40B4-BE49-F238E27FC236}">
                <a16:creationId xmlns:a16="http://schemas.microsoft.com/office/drawing/2014/main" id="{C1E8EA70-9D22-4E0C-82C8-0033174BC94C}"/>
              </a:ext>
            </a:extLst>
          </p:cNvPr>
          <p:cNvSpPr txBox="1">
            <a:spLocks/>
          </p:cNvSpPr>
          <p:nvPr/>
        </p:nvSpPr>
        <p:spPr>
          <a:xfrm>
            <a:off x="431800" y="3234728"/>
            <a:ext cx="8261350" cy="753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del yearBirth['robyn']</a:t>
            </a:r>
          </a:p>
          <a:p>
            <a:endParaRPr lang="en-US" sz="1400" dirty="0">
              <a:solidFill>
                <a:schemeClr val="tx1"/>
              </a:solidFill>
              <a:latin typeface="Consolas"/>
            </a:endParaRPr>
          </a:p>
          <a:p>
            <a:endParaRPr lang="en-US" sz="1400" dirty="0">
              <a:solidFill>
                <a:schemeClr val="tx1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639260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List Keys (unordered)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753072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list(yearBirth.keys())</a:t>
            </a:r>
          </a:p>
        </p:txBody>
      </p:sp>
      <p:sp>
        <p:nvSpPr>
          <p:cNvPr id="5" name="Content Placeholder 45">
            <a:extLst>
              <a:ext uri="{FF2B5EF4-FFF2-40B4-BE49-F238E27FC236}">
                <a16:creationId xmlns:a16="http://schemas.microsoft.com/office/drawing/2014/main" id="{18CAE5D0-13B9-4F88-9639-A3E69184EB4A}"/>
              </a:ext>
            </a:extLst>
          </p:cNvPr>
          <p:cNvSpPr txBox="1">
            <a:spLocks/>
          </p:cNvSpPr>
          <p:nvPr/>
        </p:nvSpPr>
        <p:spPr>
          <a:xfrm>
            <a:off x="431800" y="2787841"/>
            <a:ext cx="8261350" cy="4483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2800" b="0" i="0" kern="1200">
                <a:solidFill>
                  <a:schemeClr val="accent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List Keys (sorted/ordered)</a:t>
            </a:r>
          </a:p>
        </p:txBody>
      </p:sp>
      <p:sp>
        <p:nvSpPr>
          <p:cNvPr id="6" name="Content Placeholder 46">
            <a:extLst>
              <a:ext uri="{FF2B5EF4-FFF2-40B4-BE49-F238E27FC236}">
                <a16:creationId xmlns:a16="http://schemas.microsoft.com/office/drawing/2014/main" id="{C1E8EA70-9D22-4E0C-82C8-0033174BC94C}"/>
              </a:ext>
            </a:extLst>
          </p:cNvPr>
          <p:cNvSpPr txBox="1">
            <a:spLocks/>
          </p:cNvSpPr>
          <p:nvPr/>
        </p:nvSpPr>
        <p:spPr>
          <a:xfrm>
            <a:off x="431800" y="3234728"/>
            <a:ext cx="8261350" cy="753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sorted(yearBirth.keys())</a:t>
            </a:r>
          </a:p>
          <a:p>
            <a:endParaRPr lang="en-US" sz="1400" dirty="0">
              <a:solidFill>
                <a:schemeClr val="tx1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266500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Series and DataFrame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2848572"/>
          </a:xfrm>
        </p:spPr>
        <p:txBody>
          <a:bodyPr/>
          <a:lstStyle/>
          <a:p>
            <a:r>
              <a:rPr lang="en-US" dirty="0"/>
              <a:t>Labeled Array Data Structures</a:t>
            </a:r>
          </a:p>
          <a:p>
            <a:r>
              <a:rPr lang="en-US" dirty="0"/>
              <a:t>Input/output Tools (CSV, Excel, ODBC)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http://pandas.pydata.org/pandas-docs/stable/10min.html</a:t>
            </a:r>
            <a:r>
              <a:rPr lang="en-US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C7B53D-E7E1-4C0E-A812-502C8F30B1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743" y="462219"/>
            <a:ext cx="1971407" cy="196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26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DataFrame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2848572"/>
          </a:xfrm>
        </p:spPr>
        <p:txBody>
          <a:bodyPr/>
          <a:lstStyle/>
          <a:p>
            <a:r>
              <a:rPr lang="en-US" dirty="0"/>
              <a:t>Import Pandas and Read CSV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import pandas as pd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baseball = pd.read_csv('baseball.csv', sep=',', encoding='UTF-8')</a:t>
            </a:r>
          </a:p>
          <a:p>
            <a:endParaRPr lang="en-US" dirty="0">
              <a:solidFill>
                <a:schemeClr val="tx1"/>
              </a:solidFill>
              <a:latin typeface="Consolas"/>
            </a:endParaRPr>
          </a:p>
          <a:p>
            <a:r>
              <a:rPr lang="en-US" dirty="0"/>
              <a:t>Print header of pandas DataFrame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baseball.head()</a:t>
            </a:r>
          </a:p>
          <a:p>
            <a:endParaRPr lang="en-US" dirty="0">
              <a:solidFill>
                <a:schemeClr val="tx1"/>
              </a:solidFill>
              <a:latin typeface="Consolas"/>
            </a:endParaRPr>
          </a:p>
          <a:p>
            <a:r>
              <a:rPr lang="en-US" dirty="0"/>
              <a:t>Print tail of pandas DataFrame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baseball.tail(3)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C7B53D-E7E1-4C0E-A812-502C8F30B1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743" y="462219"/>
            <a:ext cx="1971407" cy="196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911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DataFrame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2848572"/>
          </a:xfrm>
        </p:spPr>
        <p:txBody>
          <a:bodyPr/>
          <a:lstStyle/>
          <a:p>
            <a:r>
              <a:rPr lang="en-US" dirty="0"/>
              <a:t>Describe DataFrame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baseball.describe()</a:t>
            </a:r>
          </a:p>
          <a:p>
            <a:endParaRPr lang="en-US" dirty="0">
              <a:solidFill>
                <a:schemeClr val="tx1"/>
              </a:solidFill>
              <a:latin typeface="Consolas"/>
            </a:endParaRPr>
          </a:p>
          <a:p>
            <a:r>
              <a:rPr lang="en-US" dirty="0"/>
              <a:t>Sort by Column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baseball.sort_values(by='Attendance')</a:t>
            </a:r>
          </a:p>
          <a:p>
            <a:endParaRPr lang="en-US" dirty="0">
              <a:solidFill>
                <a:schemeClr val="tx1"/>
              </a:solidFill>
              <a:latin typeface="Consolas"/>
            </a:endParaRPr>
          </a:p>
          <a:p>
            <a:r>
              <a:rPr lang="en-US" dirty="0"/>
              <a:t>Select one Column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baseball[['Team']]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C7B53D-E7E1-4C0E-A812-502C8F30B1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743" y="462219"/>
            <a:ext cx="1971407" cy="196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1402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DataFrame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2994622"/>
          </a:xfrm>
        </p:spPr>
        <p:txBody>
          <a:bodyPr/>
          <a:lstStyle/>
          <a:p>
            <a:r>
              <a:rPr lang="en-US" dirty="0"/>
              <a:t>Group By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baseballMean = baseball.groupby('Team').mean()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print(baseballMean.sort_values(by='Attendance')[['Attendance’]])</a:t>
            </a:r>
          </a:p>
          <a:p>
            <a:endParaRPr lang="en-US" dirty="0">
              <a:solidFill>
                <a:schemeClr val="tx1"/>
              </a:solidFill>
              <a:latin typeface="Consolas"/>
            </a:endParaRP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          Attendance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Team                  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Royals    17597.812500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Phillies  20484.825000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Reds      23108.587500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Cubs      34575.037037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C7B53D-E7E1-4C0E-A812-502C8F30B1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743" y="462219"/>
            <a:ext cx="1971407" cy="196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0832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34374" y="1555750"/>
            <a:ext cx="4445659" cy="1228071"/>
          </a:xfrm>
        </p:spPr>
        <p:txBody>
          <a:bodyPr/>
          <a:lstStyle/>
          <a:p>
            <a:r>
              <a:rPr lang="en-US" dirty="0"/>
              <a:t>Data Structure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035090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Indention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2604732"/>
          </a:xfrm>
        </p:spPr>
        <p:txBody>
          <a:bodyPr/>
          <a:lstStyle/>
          <a:p>
            <a:r>
              <a:rPr lang="en-US" dirty="0"/>
              <a:t>Indention is used to indicate the scope of a block of code (like { … } in other languages)</a:t>
            </a:r>
          </a:p>
          <a:p>
            <a:r>
              <a:rPr lang="en-US" dirty="0"/>
              <a:t>Blank lines do not affect indention, Same as Comments on a line by themselves</a:t>
            </a:r>
          </a:p>
          <a:p>
            <a:endParaRPr lang="en-US" dirty="0"/>
          </a:p>
          <a:p>
            <a:r>
              <a:rPr lang="en-US" u="sng" dirty="0"/>
              <a:t>Word of CAUTION:  Turn OFF Tabs!!!</a:t>
            </a:r>
          </a:p>
          <a:p>
            <a:endParaRPr lang="en-US" u="sng" dirty="0"/>
          </a:p>
          <a:p>
            <a:r>
              <a:rPr lang="en-US" dirty="0"/>
              <a:t>If you copy and paste from the internet you indentions will more than likely be Tabs!</a:t>
            </a:r>
          </a:p>
          <a:p>
            <a:endParaRPr lang="en-US" dirty="0"/>
          </a:p>
          <a:p>
            <a:r>
              <a:rPr lang="en-US" u="sng" dirty="0"/>
              <a:t>Python cares a great deal about indention! You will get “indention errors” if not right.</a:t>
            </a:r>
          </a:p>
        </p:txBody>
      </p:sp>
    </p:spTree>
    <p:extLst>
      <p:ext uri="{BB962C8B-B14F-4D97-AF65-F5344CB8AC3E}">
        <p14:creationId xmlns:p14="http://schemas.microsoft.com/office/powerpoint/2010/main" val="39561995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Conditionals / Comparisons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491F79C-65FB-4436-8206-2D566397C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253244"/>
              </p:ext>
            </p:extLst>
          </p:nvPr>
        </p:nvGraphicFramePr>
        <p:xfrm>
          <a:off x="2197100" y="2055096"/>
          <a:ext cx="4635500" cy="260150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1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9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644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chemeClr val="accent1"/>
                          </a:solidFill>
                          <a:latin typeface="+mn-lt"/>
                          <a:cs typeface="Segoe"/>
                        </a:rPr>
                        <a:t>PYTHON CODE</a:t>
                      </a:r>
                    </a:p>
                  </a:txBody>
                  <a:tcPr marT="34290" marB="3429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accent1"/>
                          </a:solidFill>
                          <a:latin typeface="+mn-lt"/>
                          <a:cs typeface="Segoe"/>
                        </a:rPr>
                        <a:t>RESULT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644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==</a:t>
                      </a:r>
                    </a:p>
                  </a:txBody>
                  <a:tcPr marT="34290" marB="3429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Equal To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644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!=</a:t>
                      </a:r>
                    </a:p>
                  </a:txBody>
                  <a:tcPr marT="34290" marB="3429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Not Equal To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644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&lt;</a:t>
                      </a:r>
                    </a:p>
                  </a:txBody>
                  <a:tcPr marT="34290" marB="3429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Less  Than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644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&lt;=</a:t>
                      </a:r>
                    </a:p>
                  </a:txBody>
                  <a:tcPr marT="34290" marB="3429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Less Than or Equal To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644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&gt;</a:t>
                      </a:r>
                    </a:p>
                  </a:txBody>
                  <a:tcPr marT="34290" marB="3429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Greater Than or Equal To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389678"/>
                  </a:ext>
                </a:extLst>
              </a:tr>
              <a:tr h="371644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&gt;=</a:t>
                      </a:r>
                    </a:p>
                  </a:txBody>
                  <a:tcPr marT="34290" marB="3429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Not Equal To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211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977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Jamey Johnston</a:t>
            </a: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Sr. Data Scientist</a:t>
            </a: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3" name="Text Placeholder 152"/>
          <p:cNvSpPr>
            <a:spLocks noGrp="1"/>
          </p:cNvSpPr>
          <p:nvPr>
            <p:ph type="body" sz="quarter" idx="14"/>
          </p:nvPr>
        </p:nvSpPr>
        <p:spPr>
          <a:xfrm>
            <a:off x="5971902" y="1489253"/>
            <a:ext cx="3055366" cy="268836"/>
          </a:xfrm>
        </p:spPr>
        <p:txBody>
          <a:bodyPr/>
          <a:lstStyle/>
          <a:p>
            <a:r>
              <a:rPr lang="en-US" dirty="0"/>
              <a:t>Project Coach Texas A&amp;M Analytics</a:t>
            </a:r>
          </a:p>
        </p:txBody>
      </p:sp>
      <p:sp>
        <p:nvSpPr>
          <p:cNvPr id="155" name="Text Placeholder 154"/>
          <p:cNvSpPr>
            <a:spLocks noGrp="1"/>
          </p:cNvSpPr>
          <p:nvPr>
            <p:ph type="body" sz="quarter" idx="16"/>
          </p:nvPr>
        </p:nvSpPr>
        <p:spPr>
          <a:xfrm>
            <a:off x="5971902" y="1864695"/>
            <a:ext cx="2833895" cy="268836"/>
          </a:xfrm>
        </p:spPr>
        <p:txBody>
          <a:bodyPr/>
          <a:lstStyle/>
          <a:p>
            <a:r>
              <a:rPr lang="en-US" dirty="0"/>
              <a:t>Education</a:t>
            </a:r>
          </a:p>
        </p:txBody>
      </p:sp>
      <p:sp>
        <p:nvSpPr>
          <p:cNvPr id="157" name="Text Placeholder 15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/jameyj</a:t>
            </a:r>
          </a:p>
        </p:txBody>
      </p:sp>
      <p:sp>
        <p:nvSpPr>
          <p:cNvPr id="158" name="Text Placeholder 157"/>
          <p:cNvSpPr>
            <a:spLocks noGrp="1"/>
          </p:cNvSpPr>
          <p:nvPr>
            <p:ph type="body" sz="quarter" idx="19"/>
          </p:nvPr>
        </p:nvSpPr>
        <p:spPr>
          <a:xfrm>
            <a:off x="3841233" y="3886200"/>
            <a:ext cx="1165442" cy="261938"/>
          </a:xfrm>
        </p:spPr>
        <p:txBody>
          <a:bodyPr/>
          <a:lstStyle/>
          <a:p>
            <a:r>
              <a:rPr lang="en-US" dirty="0"/>
              <a:t>@STATCowboy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3637692" y="3900869"/>
            <a:ext cx="229600" cy="229600"/>
            <a:chOff x="5748554" y="5146675"/>
            <a:chExt cx="353832" cy="353832"/>
          </a:xfrm>
        </p:grpSpPr>
        <p:sp>
          <p:nvSpPr>
            <p:cNvPr id="92" name="Freeform 383"/>
            <p:cNvSpPr>
              <a:spLocks/>
            </p:cNvSpPr>
            <p:nvPr/>
          </p:nvSpPr>
          <p:spPr bwMode="auto">
            <a:xfrm>
              <a:off x="5852152" y="5257800"/>
              <a:ext cx="159336" cy="137932"/>
            </a:xfrm>
            <a:custGeom>
              <a:avLst/>
              <a:gdLst>
                <a:gd name="T0" fmla="*/ 458484450 w 64"/>
                <a:gd name="T1" fmla="*/ 49083328 h 56"/>
                <a:gd name="T2" fmla="*/ 408336961 w 64"/>
                <a:gd name="T3" fmla="*/ 63107136 h 56"/>
                <a:gd name="T4" fmla="*/ 444156978 w 64"/>
                <a:gd name="T5" fmla="*/ 7011904 h 56"/>
                <a:gd name="T6" fmla="*/ 386847091 w 64"/>
                <a:gd name="T7" fmla="*/ 28047616 h 56"/>
                <a:gd name="T8" fmla="*/ 386847091 w 64"/>
                <a:gd name="T9" fmla="*/ 28047616 h 56"/>
                <a:gd name="T10" fmla="*/ 315207056 w 64"/>
                <a:gd name="T11" fmla="*/ 0 h 56"/>
                <a:gd name="T12" fmla="*/ 222077151 w 64"/>
                <a:gd name="T13" fmla="*/ 98166656 h 56"/>
                <a:gd name="T14" fmla="*/ 229242225 w 64"/>
                <a:gd name="T15" fmla="*/ 119202368 h 56"/>
                <a:gd name="T16" fmla="*/ 229242225 w 64"/>
                <a:gd name="T17" fmla="*/ 119202368 h 56"/>
                <a:gd name="T18" fmla="*/ 28654944 w 64"/>
                <a:gd name="T19" fmla="*/ 21035712 h 56"/>
                <a:gd name="T20" fmla="*/ 57309887 w 64"/>
                <a:gd name="T21" fmla="*/ 147249984 h 56"/>
                <a:gd name="T22" fmla="*/ 14327472 w 64"/>
                <a:gd name="T23" fmla="*/ 140238080 h 56"/>
                <a:gd name="T24" fmla="*/ 85964831 w 64"/>
                <a:gd name="T25" fmla="*/ 238404736 h 56"/>
                <a:gd name="T26" fmla="*/ 42982415 w 64"/>
                <a:gd name="T27" fmla="*/ 238404736 h 56"/>
                <a:gd name="T28" fmla="*/ 128949923 w 64"/>
                <a:gd name="T29" fmla="*/ 308523776 h 56"/>
                <a:gd name="T30" fmla="*/ 0 w 64"/>
                <a:gd name="T31" fmla="*/ 350595200 h 56"/>
                <a:gd name="T32" fmla="*/ 150439792 w 64"/>
                <a:gd name="T33" fmla="*/ 392666624 h 56"/>
                <a:gd name="T34" fmla="*/ 415502035 w 64"/>
                <a:gd name="T35" fmla="*/ 98166656 h 56"/>
                <a:gd name="T36" fmla="*/ 415502035 w 64"/>
                <a:gd name="T37" fmla="*/ 98166656 h 56"/>
                <a:gd name="T38" fmla="*/ 415502035 w 64"/>
                <a:gd name="T39" fmla="*/ 98166656 h 56"/>
                <a:gd name="T40" fmla="*/ 415502035 w 64"/>
                <a:gd name="T41" fmla="*/ 98166656 h 56"/>
                <a:gd name="T42" fmla="*/ 458484450 w 64"/>
                <a:gd name="T43" fmla="*/ 49083328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" h="56">
                  <a:moveTo>
                    <a:pt x="64" y="7"/>
                  </a:moveTo>
                  <a:cubicBezTo>
                    <a:pt x="63" y="7"/>
                    <a:pt x="60" y="9"/>
                    <a:pt x="57" y="9"/>
                  </a:cubicBezTo>
                  <a:cubicBezTo>
                    <a:pt x="59" y="8"/>
                    <a:pt x="61" y="4"/>
                    <a:pt x="62" y="1"/>
                  </a:cubicBezTo>
                  <a:cubicBezTo>
                    <a:pt x="60" y="3"/>
                    <a:pt x="56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2"/>
                    <a:pt x="48" y="0"/>
                    <a:pt x="44" y="0"/>
                  </a:cubicBezTo>
                  <a:cubicBezTo>
                    <a:pt x="37" y="0"/>
                    <a:pt x="31" y="6"/>
                    <a:pt x="31" y="14"/>
                  </a:cubicBezTo>
                  <a:cubicBezTo>
                    <a:pt x="31" y="15"/>
                    <a:pt x="31" y="16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2" y="17"/>
                    <a:pt x="10" y="12"/>
                    <a:pt x="4" y="3"/>
                  </a:cubicBezTo>
                  <a:cubicBezTo>
                    <a:pt x="0" y="10"/>
                    <a:pt x="3" y="18"/>
                    <a:pt x="8" y="21"/>
                  </a:cubicBezTo>
                  <a:cubicBezTo>
                    <a:pt x="6" y="22"/>
                    <a:pt x="3" y="21"/>
                    <a:pt x="2" y="20"/>
                  </a:cubicBezTo>
                  <a:cubicBezTo>
                    <a:pt x="2" y="25"/>
                    <a:pt x="4" y="31"/>
                    <a:pt x="12" y="34"/>
                  </a:cubicBezTo>
                  <a:cubicBezTo>
                    <a:pt x="10" y="35"/>
                    <a:pt x="8" y="34"/>
                    <a:pt x="6" y="34"/>
                  </a:cubicBezTo>
                  <a:cubicBezTo>
                    <a:pt x="7" y="38"/>
                    <a:pt x="12" y="44"/>
                    <a:pt x="18" y="44"/>
                  </a:cubicBezTo>
                  <a:cubicBezTo>
                    <a:pt x="16" y="46"/>
                    <a:pt x="9" y="51"/>
                    <a:pt x="0" y="50"/>
                  </a:cubicBezTo>
                  <a:cubicBezTo>
                    <a:pt x="6" y="54"/>
                    <a:pt x="13" y="56"/>
                    <a:pt x="21" y="56"/>
                  </a:cubicBezTo>
                  <a:cubicBezTo>
                    <a:pt x="42" y="56"/>
                    <a:pt x="58" y="37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0" y="13"/>
                    <a:pt x="62" y="10"/>
                    <a:pt x="64" y="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5748554" y="5146675"/>
              <a:ext cx="353832" cy="353832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45957" y="3900869"/>
            <a:ext cx="229600" cy="229600"/>
            <a:chOff x="3348740" y="4138863"/>
            <a:chExt cx="229600" cy="229600"/>
          </a:xfrm>
        </p:grpSpPr>
        <p:sp>
          <p:nvSpPr>
            <p:cNvPr id="95" name="Rounded Rectangle 94"/>
            <p:cNvSpPr/>
            <p:nvPr/>
          </p:nvSpPr>
          <p:spPr>
            <a:xfrm>
              <a:off x="3348740" y="4138863"/>
              <a:ext cx="229600" cy="229600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6" name="Group 1216"/>
            <p:cNvGrpSpPr>
              <a:grpSpLocks/>
            </p:cNvGrpSpPr>
            <p:nvPr/>
          </p:nvGrpSpPr>
          <p:grpSpPr bwMode="auto">
            <a:xfrm>
              <a:off x="3416337" y="4197351"/>
              <a:ext cx="101582" cy="101580"/>
              <a:chOff x="8400256" y="3573016"/>
              <a:chExt cx="423863" cy="422275"/>
            </a:xfrm>
            <a:solidFill>
              <a:schemeClr val="tx1"/>
            </a:solidFill>
          </p:grpSpPr>
          <p:sp>
            <p:nvSpPr>
              <p:cNvPr id="97" name="Oval 315"/>
              <p:cNvSpPr>
                <a:spLocks noChangeArrowheads="1"/>
              </p:cNvSpPr>
              <p:nvPr/>
            </p:nvSpPr>
            <p:spPr bwMode="auto">
              <a:xfrm>
                <a:off x="8400256" y="3573016"/>
                <a:ext cx="103188" cy="101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eaLnBrk="1" hangingPunct="1"/>
                <a:endParaRPr lang="en-AU" altLang="x-none" dirty="0"/>
              </a:p>
            </p:txBody>
          </p:sp>
          <p:sp>
            <p:nvSpPr>
              <p:cNvPr id="98" name="Rectangle 316"/>
              <p:cNvSpPr>
                <a:spLocks noChangeArrowheads="1"/>
              </p:cNvSpPr>
              <p:nvPr/>
            </p:nvSpPr>
            <p:spPr bwMode="auto">
              <a:xfrm>
                <a:off x="8408194" y="3714304"/>
                <a:ext cx="87313" cy="280987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eaLnBrk="1" hangingPunct="1"/>
                <a:endParaRPr lang="en-AU" altLang="x-none" dirty="0"/>
              </a:p>
            </p:txBody>
          </p:sp>
          <p:sp>
            <p:nvSpPr>
              <p:cNvPr id="99" name="Freeform 317"/>
              <p:cNvSpPr>
                <a:spLocks/>
              </p:cNvSpPr>
              <p:nvPr/>
            </p:nvSpPr>
            <p:spPr bwMode="auto">
              <a:xfrm>
                <a:off x="8551069" y="3706366"/>
                <a:ext cx="273050" cy="288925"/>
              </a:xfrm>
              <a:custGeom>
                <a:avLst/>
                <a:gdLst>
                  <a:gd name="T0" fmla="*/ 232890753 w 196"/>
                  <a:gd name="T1" fmla="*/ 0 h 207"/>
                  <a:gd name="T2" fmla="*/ 118386679 w 196"/>
                  <a:gd name="T3" fmla="*/ 62342199 h 207"/>
                  <a:gd name="T4" fmla="*/ 116446073 w 196"/>
                  <a:gd name="T5" fmla="*/ 62342199 h 207"/>
                  <a:gd name="T6" fmla="*/ 116446073 w 196"/>
                  <a:gd name="T7" fmla="*/ 9741099 h 207"/>
                  <a:gd name="T8" fmla="*/ 0 w 196"/>
                  <a:gd name="T9" fmla="*/ 9741099 h 207"/>
                  <a:gd name="T10" fmla="*/ 0 w 196"/>
                  <a:gd name="T11" fmla="*/ 403273699 h 207"/>
                  <a:gd name="T12" fmla="*/ 122267889 w 196"/>
                  <a:gd name="T13" fmla="*/ 403273699 h 207"/>
                  <a:gd name="T14" fmla="*/ 122267889 w 196"/>
                  <a:gd name="T15" fmla="*/ 208455898 h 207"/>
                  <a:gd name="T16" fmla="*/ 194075860 w 196"/>
                  <a:gd name="T17" fmla="*/ 107150698 h 207"/>
                  <a:gd name="T18" fmla="*/ 258121409 w 196"/>
                  <a:gd name="T19" fmla="*/ 212351500 h 207"/>
                  <a:gd name="T20" fmla="*/ 258121409 w 196"/>
                  <a:gd name="T21" fmla="*/ 403273699 h 207"/>
                  <a:gd name="T22" fmla="*/ 380389298 w 196"/>
                  <a:gd name="T23" fmla="*/ 403273699 h 207"/>
                  <a:gd name="T24" fmla="*/ 380389298 w 196"/>
                  <a:gd name="T25" fmla="*/ 187025200 h 207"/>
                  <a:gd name="T26" fmla="*/ 232890753 w 196"/>
                  <a:gd name="T27" fmla="*/ 0 h 20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96" h="207">
                    <a:moveTo>
                      <a:pt x="120" y="0"/>
                    </a:moveTo>
                    <a:cubicBezTo>
                      <a:pt x="90" y="0"/>
                      <a:pt x="69" y="16"/>
                      <a:pt x="61" y="32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07"/>
                      <a:pt x="0" y="207"/>
                      <a:pt x="0" y="207"/>
                    </a:cubicBezTo>
                    <a:cubicBezTo>
                      <a:pt x="63" y="207"/>
                      <a:pt x="63" y="207"/>
                      <a:pt x="63" y="207"/>
                    </a:cubicBezTo>
                    <a:cubicBezTo>
                      <a:pt x="63" y="107"/>
                      <a:pt x="63" y="107"/>
                      <a:pt x="63" y="107"/>
                    </a:cubicBezTo>
                    <a:cubicBezTo>
                      <a:pt x="63" y="81"/>
                      <a:pt x="68" y="55"/>
                      <a:pt x="100" y="55"/>
                    </a:cubicBezTo>
                    <a:cubicBezTo>
                      <a:pt x="133" y="55"/>
                      <a:pt x="133" y="85"/>
                      <a:pt x="133" y="109"/>
                    </a:cubicBezTo>
                    <a:cubicBezTo>
                      <a:pt x="133" y="207"/>
                      <a:pt x="133" y="207"/>
                      <a:pt x="133" y="207"/>
                    </a:cubicBezTo>
                    <a:cubicBezTo>
                      <a:pt x="196" y="207"/>
                      <a:pt x="196" y="207"/>
                      <a:pt x="196" y="207"/>
                    </a:cubicBezTo>
                    <a:cubicBezTo>
                      <a:pt x="196" y="96"/>
                      <a:pt x="196" y="96"/>
                      <a:pt x="196" y="96"/>
                    </a:cubicBezTo>
                    <a:cubicBezTo>
                      <a:pt x="196" y="42"/>
                      <a:pt x="184" y="0"/>
                      <a:pt x="120" y="0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971902" y="2134004"/>
            <a:ext cx="2833895" cy="594513"/>
          </a:xfrm>
        </p:spPr>
        <p:txBody>
          <a:bodyPr/>
          <a:lstStyle/>
          <a:p>
            <a:r>
              <a:rPr lang="en-US" dirty="0"/>
              <a:t>Texas A&amp;M - MS in Analytics</a:t>
            </a:r>
          </a:p>
          <a:p>
            <a:r>
              <a:rPr lang="en-US" dirty="0"/>
              <a:t>LSU - BS in Spatial Analysis</a:t>
            </a:r>
          </a:p>
          <a:p>
            <a:endParaRPr lang="en-US" dirty="0"/>
          </a:p>
        </p:txBody>
      </p:sp>
      <p:sp>
        <p:nvSpPr>
          <p:cNvPr id="35" name="Text Placeholder 154"/>
          <p:cNvSpPr>
            <a:spLocks noGrp="1"/>
          </p:cNvSpPr>
          <p:nvPr>
            <p:ph type="body" sz="quarter" idx="16"/>
          </p:nvPr>
        </p:nvSpPr>
        <p:spPr>
          <a:xfrm>
            <a:off x="5986738" y="2729191"/>
            <a:ext cx="2833895" cy="268836"/>
          </a:xfrm>
        </p:spPr>
        <p:txBody>
          <a:bodyPr/>
          <a:lstStyle/>
          <a:p>
            <a:r>
              <a:rPr lang="en-US" dirty="0">
                <a:cs typeface="Segoe UI"/>
              </a:rPr>
              <a:t>Semi-Pro Photographer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986738" y="2998500"/>
            <a:ext cx="2833895" cy="325677"/>
          </a:xfrm>
        </p:spPr>
        <p:txBody>
          <a:bodyPr/>
          <a:lstStyle/>
          <a:p>
            <a:r>
              <a:rPr lang="en-US" dirty="0">
                <a:cs typeface="Segoe UI"/>
                <a:hlinkClick r:id="rId3"/>
              </a:rPr>
              <a:t>http://jamey.photos</a:t>
            </a:r>
            <a:endParaRPr lang="en-US" dirty="0"/>
          </a:p>
        </p:txBody>
      </p:sp>
      <p:sp>
        <p:nvSpPr>
          <p:cNvPr id="39" name="Text Placeholder 154"/>
          <p:cNvSpPr>
            <a:spLocks noGrp="1"/>
          </p:cNvSpPr>
          <p:nvPr>
            <p:ph type="body" sz="quarter" idx="16"/>
          </p:nvPr>
        </p:nvSpPr>
        <p:spPr>
          <a:xfrm>
            <a:off x="5971902" y="3333097"/>
            <a:ext cx="2833895" cy="268836"/>
          </a:xfrm>
        </p:spPr>
        <p:txBody>
          <a:bodyPr/>
          <a:lstStyle/>
          <a:p>
            <a:r>
              <a:rPr lang="en-US" dirty="0"/>
              <a:t>Blog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971902" y="3602406"/>
            <a:ext cx="2833895" cy="594513"/>
          </a:xfrm>
        </p:spPr>
        <p:txBody>
          <a:bodyPr/>
          <a:lstStyle/>
          <a:p>
            <a:r>
              <a:rPr lang="en-US" dirty="0">
                <a:cs typeface="Segoe UI"/>
                <a:hlinkClick r:id="rId4"/>
              </a:rPr>
              <a:t>http://STATCowboy.com</a:t>
            </a:r>
            <a:r>
              <a:rPr lang="en-US" dirty="0">
                <a:cs typeface="Segoe UI"/>
              </a:rPr>
              <a:t> </a:t>
            </a:r>
            <a:endParaRPr lang="en-US" dirty="0"/>
          </a:p>
        </p:txBody>
      </p:sp>
      <p:sp>
        <p:nvSpPr>
          <p:cNvPr id="24" name="Text Placeholder 154">
            <a:extLst>
              <a:ext uri="{FF2B5EF4-FFF2-40B4-BE49-F238E27FC236}">
                <a16:creationId xmlns:a16="http://schemas.microsoft.com/office/drawing/2014/main" id="{33FE07B7-1FA7-437C-93E9-63CCF2152B10}"/>
              </a:ext>
            </a:extLst>
          </p:cNvPr>
          <p:cNvSpPr txBox="1">
            <a:spLocks/>
          </p:cNvSpPr>
          <p:nvPr/>
        </p:nvSpPr>
        <p:spPr>
          <a:xfrm>
            <a:off x="5971902" y="3937677"/>
            <a:ext cx="2833895" cy="2688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Code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0277C7EA-5134-4ADD-90D1-1111B90D7EBA}"/>
              </a:ext>
            </a:extLst>
          </p:cNvPr>
          <p:cNvSpPr txBox="1">
            <a:spLocks/>
          </p:cNvSpPr>
          <p:nvPr/>
        </p:nvSpPr>
        <p:spPr>
          <a:xfrm>
            <a:off x="5971902" y="4206986"/>
            <a:ext cx="2833895" cy="594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cs typeface="Segoe UI"/>
                <a:hlinkClick r:id="rId5"/>
              </a:rPr>
              <a:t>https://github.com/STATCowboy/SnakeCharmer-Intro</a:t>
            </a:r>
            <a:endParaRPr lang="en-US" sz="800" dirty="0">
              <a:cs typeface="Segoe UI"/>
            </a:endParaRPr>
          </a:p>
          <a:p>
            <a:endParaRPr lang="en-US" sz="800" dirty="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9453235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if … elif … else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3000972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n = 5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m = 10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if n &lt; 10 and m &lt;  10: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    print('n and m are single digit numbers!')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elif n &gt;= 10 and m &lt; 10: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    print('n is a big number and m is a single digit number!')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elif n &lt; 10 and m &gt;= 10: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    print('n is a single digit number and m is a big number!')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else: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    print('n and m are big number!')</a:t>
            </a:r>
          </a:p>
        </p:txBody>
      </p:sp>
    </p:spTree>
    <p:extLst>
      <p:ext uri="{BB962C8B-B14F-4D97-AF65-F5344CB8AC3E}">
        <p14:creationId xmlns:p14="http://schemas.microsoft.com/office/powerpoint/2010/main" val="41871511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IN Operator on List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3000972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if 2 in [1, 2, 3, 4]: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    print('Found it!')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else: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    print('Keep looking!')</a:t>
            </a:r>
          </a:p>
        </p:txBody>
      </p:sp>
    </p:spTree>
    <p:extLst>
      <p:ext uri="{BB962C8B-B14F-4D97-AF65-F5344CB8AC3E}">
        <p14:creationId xmlns:p14="http://schemas.microsoft.com/office/powerpoint/2010/main" val="33969125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27596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onsolas"/>
              </a:rPr>
              <a:t>for i in [1, 2, 3, 4]: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    print(i)</a:t>
            </a:r>
          </a:p>
          <a:p>
            <a:endParaRPr lang="en-US" dirty="0">
              <a:solidFill>
                <a:schemeClr val="tx1"/>
              </a:solidFill>
              <a:latin typeface="Consolas"/>
            </a:endParaRP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wordList = ['Jamey', 'Melanie', 'Stefanie', 'Robyn']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for word in wordList: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    print('Family member name:', word)</a:t>
            </a:r>
          </a:p>
        </p:txBody>
      </p:sp>
    </p:spTree>
    <p:extLst>
      <p:ext uri="{BB962C8B-B14F-4D97-AF65-F5344CB8AC3E}">
        <p14:creationId xmlns:p14="http://schemas.microsoft.com/office/powerpoint/2010/main" val="2892512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Range Function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2759672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  <a:latin typeface="Consolas"/>
              </a:rPr>
              <a:t>r = range(5)</a:t>
            </a:r>
          </a:p>
          <a:p>
            <a:r>
              <a:rPr lang="pt-BR" dirty="0">
                <a:solidFill>
                  <a:schemeClr val="tx1"/>
                </a:solidFill>
                <a:latin typeface="Consolas"/>
              </a:rPr>
              <a:t>print(r)</a:t>
            </a:r>
          </a:p>
          <a:p>
            <a:r>
              <a:rPr lang="pt-BR" dirty="0">
                <a:solidFill>
                  <a:schemeClr val="tx1"/>
                </a:solidFill>
                <a:latin typeface="Consolas"/>
              </a:rPr>
              <a:t>for num in r:</a:t>
            </a:r>
          </a:p>
          <a:p>
            <a:r>
              <a:rPr lang="pt-BR" dirty="0">
                <a:solidFill>
                  <a:schemeClr val="tx1"/>
                </a:solidFill>
                <a:latin typeface="Consolas"/>
              </a:rPr>
              <a:t>    print(r[num])</a:t>
            </a:r>
            <a:endParaRPr lang="en-US" dirty="0">
              <a:solidFill>
                <a:schemeClr val="tx1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644852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Loop over two or more lists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27596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onsolas"/>
              </a:rPr>
              <a:t>questions = ['name', 'birth year', 'occupation']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answers = ['Jamey Johnston', '1974', 'Data Scientist']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for q, a in zip(questions, answers):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    print('What is your {0}?  It is {1}.'.format(q, a))</a:t>
            </a:r>
          </a:p>
        </p:txBody>
      </p:sp>
    </p:spTree>
    <p:extLst>
      <p:ext uri="{BB962C8B-B14F-4D97-AF65-F5344CB8AC3E}">
        <p14:creationId xmlns:p14="http://schemas.microsoft.com/office/powerpoint/2010/main" val="33135775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Retrieve Key/Value of List in Loop, Sorted by Key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27596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onsolas"/>
              </a:rPr>
              <a:t>yearBirth = {'jamey': 1974, 'melanie': 1975, 'jeanna': 1989}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for k, v in sorted(yearBirth.items()):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    print(k, 'was born in the year ', v)</a:t>
            </a:r>
          </a:p>
        </p:txBody>
      </p:sp>
    </p:spTree>
    <p:extLst>
      <p:ext uri="{BB962C8B-B14F-4D97-AF65-F5344CB8AC3E}">
        <p14:creationId xmlns:p14="http://schemas.microsoft.com/office/powerpoint/2010/main" val="6609337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break, continue and else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27596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onsolas"/>
              </a:rPr>
              <a:t>for n in range(2, 10):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    for x in range(2, n):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        if n % x == 0: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            print(n, 'equals', x, '*', n//x)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            break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    else: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        # loop fell through without finding a factor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        print(n, 'is a prime number’)</a:t>
            </a:r>
          </a:p>
          <a:p>
            <a:endParaRPr lang="en-US" dirty="0">
              <a:solidFill>
                <a:schemeClr val="tx1"/>
              </a:solidFill>
              <a:latin typeface="Consolas"/>
            </a:endParaRPr>
          </a:p>
          <a:p>
            <a:r>
              <a:rPr lang="en-US" sz="1050" dirty="0">
                <a:solidFill>
                  <a:schemeClr val="tx1"/>
                </a:solidFill>
                <a:latin typeface="Consolas"/>
                <a:hlinkClick r:id="rId2"/>
              </a:rPr>
              <a:t>https://docs.python.org/3/tutorial/controlflow.html#break-and-continue-statements-and-else-clauses-on-loops</a:t>
            </a:r>
            <a:r>
              <a:rPr lang="en-US" sz="1050" dirty="0">
                <a:solidFill>
                  <a:schemeClr val="tx1"/>
                </a:solidFill>
                <a:latin typeface="Consola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48470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break and continue … try and except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29882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onsolas"/>
              </a:rPr>
              <a:t>while True: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    txt = input('Enter number (integers only!):')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    try: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        integer = int(txt)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    except: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        print('Please enter integer only!')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        continue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    print('You entered the integer,', integer)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    break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print('Done!')</a:t>
            </a:r>
          </a:p>
        </p:txBody>
      </p:sp>
    </p:spTree>
    <p:extLst>
      <p:ext uri="{BB962C8B-B14F-4D97-AF65-F5344CB8AC3E}">
        <p14:creationId xmlns:p14="http://schemas.microsoft.com/office/powerpoint/2010/main" val="35796362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1242022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  <a:latin typeface="Consolas"/>
              </a:rPr>
              <a:t>num = 0</a:t>
            </a:r>
          </a:p>
          <a:p>
            <a:r>
              <a:rPr lang="pt-BR" dirty="0">
                <a:solidFill>
                  <a:schemeClr val="tx1"/>
                </a:solidFill>
                <a:latin typeface="Consolas"/>
              </a:rPr>
              <a:t>while num &lt; 10:</a:t>
            </a:r>
          </a:p>
          <a:p>
            <a:r>
              <a:rPr lang="pt-BR" dirty="0">
                <a:solidFill>
                  <a:schemeClr val="tx1"/>
                </a:solidFill>
                <a:latin typeface="Consolas"/>
              </a:rPr>
              <a:t>    print(num)</a:t>
            </a:r>
          </a:p>
          <a:p>
            <a:r>
              <a:rPr lang="pt-BR" dirty="0">
                <a:solidFill>
                  <a:schemeClr val="tx1"/>
                </a:solidFill>
                <a:latin typeface="Consolas"/>
              </a:rPr>
              <a:t>    num = num+1</a:t>
            </a:r>
            <a:endParaRPr lang="en-US" dirty="0">
              <a:solidFill>
                <a:schemeClr val="tx1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390030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Simple Function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nsolas"/>
              </a:rPr>
              <a:t># NOTE: non-default parameters must be first!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def greetSummit(year, name=None):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    if name is not None: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        print('Welcome to PASS Summit ', year, ', ', name, '!', sep='')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    else: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        print('Welcome to PASS Summit ', year, '!', sep='')</a:t>
            </a:r>
          </a:p>
          <a:p>
            <a:endParaRPr lang="en-US" dirty="0">
              <a:solidFill>
                <a:schemeClr val="tx1"/>
              </a:solidFill>
              <a:latin typeface="Consolas"/>
            </a:endParaRP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greetSummit(2017)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greetSummit(2017, 'Jamey')</a:t>
            </a:r>
          </a:p>
        </p:txBody>
      </p:sp>
    </p:spTree>
    <p:extLst>
      <p:ext uri="{BB962C8B-B14F-4D97-AF65-F5344CB8AC3E}">
        <p14:creationId xmlns:p14="http://schemas.microsoft.com/office/powerpoint/2010/main" val="1960236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57200" y="1169100"/>
            <a:ext cx="8242300" cy="3621385"/>
          </a:xfrm>
        </p:spPr>
        <p:txBody>
          <a:bodyPr/>
          <a:lstStyle/>
          <a:p>
            <a:r>
              <a:rPr lang="en-US" dirty="0"/>
              <a:t>Introduction to Python</a:t>
            </a:r>
          </a:p>
          <a:p>
            <a:r>
              <a:rPr lang="en-US" dirty="0"/>
              <a:t>Anaconda / IDEs</a:t>
            </a:r>
          </a:p>
          <a:p>
            <a:r>
              <a:rPr lang="en-US" dirty="0"/>
              <a:t>Comments, Numbers and Strings</a:t>
            </a:r>
          </a:p>
          <a:p>
            <a:r>
              <a:rPr lang="en-US" dirty="0"/>
              <a:t>Lists, Tuples and Dictionaries</a:t>
            </a:r>
          </a:p>
          <a:p>
            <a:r>
              <a:rPr lang="en-US" dirty="0"/>
              <a:t>Pandas</a:t>
            </a:r>
          </a:p>
          <a:p>
            <a:r>
              <a:rPr lang="en-US" dirty="0"/>
              <a:t>Control Flows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Packages</a:t>
            </a:r>
          </a:p>
          <a:p>
            <a:r>
              <a:rPr lang="en-US" dirty="0"/>
              <a:t>Python and Microsoft</a:t>
            </a:r>
          </a:p>
          <a:p>
            <a:r>
              <a:rPr lang="en-US" dirty="0"/>
              <a:t>Demos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387" y="1938389"/>
            <a:ext cx="4025413" cy="13596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17527" y="3182638"/>
            <a:ext cx="29131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Source: https://www.python.org/community/logos/</a:t>
            </a:r>
          </a:p>
        </p:txBody>
      </p:sp>
    </p:spTree>
    <p:extLst>
      <p:ext uri="{BB962C8B-B14F-4D97-AF65-F5344CB8AC3E}">
        <p14:creationId xmlns:p14="http://schemas.microsoft.com/office/powerpoint/2010/main" val="24744210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34374" y="1555750"/>
            <a:ext cx="4445659" cy="1228071"/>
          </a:xfrm>
        </p:spPr>
        <p:txBody>
          <a:bodyPr/>
          <a:lstStyle/>
          <a:p>
            <a:r>
              <a:rPr lang="en-US" dirty="0"/>
              <a:t>Control Flows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544577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pip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1244772"/>
          </a:xfrm>
        </p:spPr>
        <p:txBody>
          <a:bodyPr/>
          <a:lstStyle/>
          <a:p>
            <a:r>
              <a:rPr lang="en-US" dirty="0"/>
              <a:t>PyPA recommended tool for installing Python packages</a:t>
            </a:r>
          </a:p>
          <a:p>
            <a:r>
              <a:rPr lang="en-US" dirty="0"/>
              <a:t>Some packages are not in the conda repository (e.g. latest tensorflow packages)</a:t>
            </a:r>
          </a:p>
          <a:p>
            <a:endParaRPr lang="en-US" sz="1400" dirty="0"/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pip install --ignore-installed --upgrade tensorflow-gpu </a:t>
            </a:r>
          </a:p>
        </p:txBody>
      </p:sp>
      <p:sp>
        <p:nvSpPr>
          <p:cNvPr id="5" name="Content Placeholder 45">
            <a:extLst>
              <a:ext uri="{FF2B5EF4-FFF2-40B4-BE49-F238E27FC236}">
                <a16:creationId xmlns:a16="http://schemas.microsoft.com/office/drawing/2014/main" id="{F7B8FBDD-B6FC-4447-ABA3-D23FBBA41504}"/>
              </a:ext>
            </a:extLst>
          </p:cNvPr>
          <p:cNvSpPr txBox="1">
            <a:spLocks/>
          </p:cNvSpPr>
          <p:nvPr/>
        </p:nvSpPr>
        <p:spPr>
          <a:xfrm>
            <a:off x="457200" y="3367619"/>
            <a:ext cx="8261350" cy="4483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2800" b="0" i="0" kern="1200">
                <a:solidFill>
                  <a:schemeClr val="accent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conda</a:t>
            </a:r>
          </a:p>
        </p:txBody>
      </p:sp>
      <p:sp>
        <p:nvSpPr>
          <p:cNvPr id="6" name="Content Placeholder 46">
            <a:extLst>
              <a:ext uri="{FF2B5EF4-FFF2-40B4-BE49-F238E27FC236}">
                <a16:creationId xmlns:a16="http://schemas.microsoft.com/office/drawing/2014/main" id="{85E45519-1191-4D95-B0D3-C564D1817BD0}"/>
              </a:ext>
            </a:extLst>
          </p:cNvPr>
          <p:cNvSpPr txBox="1">
            <a:spLocks/>
          </p:cNvSpPr>
          <p:nvPr/>
        </p:nvSpPr>
        <p:spPr>
          <a:xfrm>
            <a:off x="457200" y="3814505"/>
            <a:ext cx="8261350" cy="91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Anaconda Distribution package manager (Use conda if using Anaconda)</a:t>
            </a:r>
          </a:p>
          <a:p>
            <a:endParaRPr lang="en-US" sz="1400" dirty="0"/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conda install pyodbc</a:t>
            </a:r>
          </a:p>
        </p:txBody>
      </p:sp>
    </p:spTree>
    <p:extLst>
      <p:ext uri="{BB962C8B-B14F-4D97-AF65-F5344CB8AC3E}">
        <p14:creationId xmlns:p14="http://schemas.microsoft.com/office/powerpoint/2010/main" val="32270358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Import Module from Package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2630772"/>
          </a:xfrm>
        </p:spPr>
        <p:txBody>
          <a:bodyPr/>
          <a:lstStyle/>
          <a:p>
            <a:r>
              <a:rPr lang="en-US" dirty="0"/>
              <a:t>Import sys and show Python version/distribution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import sys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sys.version</a:t>
            </a:r>
          </a:p>
          <a:p>
            <a:endParaRPr lang="en-US" sz="1400" dirty="0">
              <a:solidFill>
                <a:schemeClr val="tx1"/>
              </a:solidFill>
              <a:latin typeface="Consolas"/>
            </a:endParaRPr>
          </a:p>
          <a:p>
            <a:r>
              <a:rPr lang="en-US" dirty="0"/>
              <a:t>PYODBC/Pandas Example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import pyodbc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import pandas.io.sql as psql</a:t>
            </a:r>
          </a:p>
        </p:txBody>
      </p:sp>
    </p:spTree>
    <p:extLst>
      <p:ext uri="{BB962C8B-B14F-4D97-AF65-F5344CB8AC3E}">
        <p14:creationId xmlns:p14="http://schemas.microsoft.com/office/powerpoint/2010/main" val="5715564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Popular Packages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ACBF97A-74A4-4771-BE46-ADDD2A6A6E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872252"/>
              </p:ext>
            </p:extLst>
          </p:nvPr>
        </p:nvGraphicFramePr>
        <p:xfrm>
          <a:off x="457200" y="2127096"/>
          <a:ext cx="6577200" cy="266420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293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3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644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chemeClr val="accent1"/>
                          </a:solidFill>
                          <a:latin typeface="+mn-lt"/>
                          <a:cs typeface="Segoe"/>
                        </a:rPr>
                        <a:t>PACKAGE</a:t>
                      </a:r>
                    </a:p>
                  </a:txBody>
                  <a:tcPr marT="34290" marB="3429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accent1"/>
                          </a:solidFill>
                          <a:latin typeface="+mn-lt"/>
                          <a:cs typeface="Segoe"/>
                        </a:rPr>
                        <a:t>DETAILS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644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pandas</a:t>
                      </a:r>
                    </a:p>
                  </a:txBody>
                  <a:tcPr marT="34290" marB="3429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High performance, easy use data structures and analysis (DataFrames)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644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err="1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pyodbc</a:t>
                      </a:r>
                      <a:endParaRPr lang="en-US" sz="1200" b="0" dirty="0">
                        <a:solidFill>
                          <a:srgbClr val="595959"/>
                        </a:solidFill>
                        <a:latin typeface="+mn-lt"/>
                        <a:cs typeface="Segoe"/>
                      </a:endParaRPr>
                    </a:p>
                  </a:txBody>
                  <a:tcPr marT="34290" marB="3429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Open Source Python Module for ODBC data sources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644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err="1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matplotlib</a:t>
                      </a:r>
                      <a:endParaRPr lang="en-US" sz="1200" b="0" dirty="0">
                        <a:solidFill>
                          <a:srgbClr val="595959"/>
                        </a:solidFill>
                        <a:latin typeface="+mn-lt"/>
                        <a:cs typeface="Segoe"/>
                      </a:endParaRPr>
                    </a:p>
                  </a:txBody>
                  <a:tcPr marT="34290" marB="3429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2D Plotting library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644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err="1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scikit</a:t>
                      </a:r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-learn</a:t>
                      </a:r>
                    </a:p>
                  </a:txBody>
                  <a:tcPr marT="34290" marB="3429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Simple tool for data mining and data analysis / statistics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644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err="1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numpy</a:t>
                      </a:r>
                      <a:endParaRPr lang="en-US" sz="1200" b="0" dirty="0">
                        <a:solidFill>
                          <a:srgbClr val="595959"/>
                        </a:solidFill>
                        <a:latin typeface="+mn-lt"/>
                        <a:cs typeface="Segoe"/>
                      </a:endParaRPr>
                    </a:p>
                  </a:txBody>
                  <a:tcPr marT="34290" marB="3429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N-dimensional arrays, linear algebra, random numbers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389678"/>
                  </a:ext>
                </a:extLst>
              </a:tr>
              <a:tr h="371644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SciPy</a:t>
                      </a:r>
                    </a:p>
                  </a:txBody>
                  <a:tcPr marT="34290" marB="3429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Math, Stats, Science and Engineering package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211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16589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34374" y="1555750"/>
            <a:ext cx="4445659" cy="1228071"/>
          </a:xfrm>
        </p:spPr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410530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and Microsoft SQL Server 2017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sp_execute_external_script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2810948"/>
          </a:xfrm>
        </p:spPr>
        <p:txBody>
          <a:bodyPr/>
          <a:lstStyle/>
          <a:p>
            <a:r>
              <a:rPr lang="en-US" dirty="0"/>
              <a:t>Executes Python via T-SQL in MSSQL 2017</a:t>
            </a:r>
          </a:p>
          <a:p>
            <a:r>
              <a:rPr lang="en-US" dirty="0"/>
              <a:t>Install Machine Learning Services (In-Database)</a:t>
            </a:r>
          </a:p>
          <a:p>
            <a:r>
              <a:rPr lang="en-US" dirty="0"/>
              <a:t>Anaconda Distribution installed with MLS</a:t>
            </a:r>
          </a:p>
          <a:p>
            <a:r>
              <a:rPr lang="en-US" dirty="0"/>
              <a:t>New </a:t>
            </a:r>
            <a:r>
              <a:rPr lang="en-US" dirty="0">
                <a:hlinkClick r:id="rId2"/>
              </a:rPr>
              <a:t>revoscalepy</a:t>
            </a:r>
            <a:r>
              <a:rPr lang="en-US" dirty="0"/>
              <a:t> library – scale and performance</a:t>
            </a:r>
          </a:p>
          <a:p>
            <a:r>
              <a:rPr lang="en-US" dirty="0"/>
              <a:t>Executes outside the SQL Server process</a:t>
            </a:r>
          </a:p>
          <a:p>
            <a:r>
              <a:rPr lang="en-US" dirty="0"/>
              <a:t>Data returned as a pandas data frame</a:t>
            </a:r>
          </a:p>
          <a:p>
            <a:r>
              <a:rPr lang="en-US" dirty="0"/>
              <a:t>Also, supports R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2E9CC6-8084-476D-AACC-187D19D1F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693" y="1144617"/>
            <a:ext cx="3657237" cy="36183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321185-0978-45AA-BE13-57C87A128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5247" y="3939433"/>
            <a:ext cx="2343105" cy="89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6907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and Azure Machine Learning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Execute Python Script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B30554EA-74EC-400E-9682-38AF729DEF0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167368" y="1008642"/>
            <a:ext cx="4273782" cy="36970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4BEE9A-64BA-44B6-B2F6-68CECF87C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381" y="2142000"/>
            <a:ext cx="2248824" cy="25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8732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34374" y="1555750"/>
            <a:ext cx="4445659" cy="1228071"/>
          </a:xfrm>
        </p:spPr>
        <p:txBody>
          <a:bodyPr/>
          <a:lstStyle/>
          <a:p>
            <a:r>
              <a:rPr lang="en-US" dirty="0"/>
              <a:t>MS &amp; Python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286375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34374" y="1555750"/>
            <a:ext cx="4445659" cy="1228071"/>
          </a:xfrm>
        </p:spPr>
        <p:txBody>
          <a:bodyPr/>
          <a:lstStyle/>
          <a:p>
            <a:r>
              <a:rPr lang="en-US" dirty="0"/>
              <a:t>Data Science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77562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Python Docs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https://docs.python.org/3/reference/introduction.html</a:t>
            </a:r>
            <a:r>
              <a:rPr lang="en-US" dirty="0"/>
              <a:t> </a:t>
            </a:r>
          </a:p>
        </p:txBody>
      </p:sp>
      <p:sp>
        <p:nvSpPr>
          <p:cNvPr id="5" name="Content Placeholder 45">
            <a:extLst>
              <a:ext uri="{FF2B5EF4-FFF2-40B4-BE49-F238E27FC236}">
                <a16:creationId xmlns:a16="http://schemas.microsoft.com/office/drawing/2014/main" id="{C62CF10E-C07E-4265-8DA1-F6DA48597877}"/>
              </a:ext>
            </a:extLst>
          </p:cNvPr>
          <p:cNvSpPr txBox="1">
            <a:spLocks/>
          </p:cNvSpPr>
          <p:nvPr/>
        </p:nvSpPr>
        <p:spPr>
          <a:xfrm>
            <a:off x="425450" y="2581841"/>
            <a:ext cx="8261350" cy="4483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2800" b="0" i="0" kern="1200">
                <a:solidFill>
                  <a:schemeClr val="accent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Coursera</a:t>
            </a:r>
          </a:p>
        </p:txBody>
      </p:sp>
      <p:sp>
        <p:nvSpPr>
          <p:cNvPr id="6" name="Content Placeholder 46">
            <a:extLst>
              <a:ext uri="{FF2B5EF4-FFF2-40B4-BE49-F238E27FC236}">
                <a16:creationId xmlns:a16="http://schemas.microsoft.com/office/drawing/2014/main" id="{30AC6F54-0184-4052-8C4C-6F0600789536}"/>
              </a:ext>
            </a:extLst>
          </p:cNvPr>
          <p:cNvSpPr txBox="1">
            <a:spLocks/>
          </p:cNvSpPr>
          <p:nvPr/>
        </p:nvSpPr>
        <p:spPr>
          <a:xfrm>
            <a:off x="425450" y="3028728"/>
            <a:ext cx="8261350" cy="407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3"/>
              </a:rPr>
              <a:t>https://www.coursera.org/specializations/python</a:t>
            </a:r>
            <a:r>
              <a:rPr lang="en-US" dirty="0"/>
              <a:t> </a:t>
            </a:r>
          </a:p>
        </p:txBody>
      </p:sp>
      <p:sp>
        <p:nvSpPr>
          <p:cNvPr id="7" name="Content Placeholder 45">
            <a:extLst>
              <a:ext uri="{FF2B5EF4-FFF2-40B4-BE49-F238E27FC236}">
                <a16:creationId xmlns:a16="http://schemas.microsoft.com/office/drawing/2014/main" id="{3F3A2AB6-D863-402D-8E1C-65DC4BF22A47}"/>
              </a:ext>
            </a:extLst>
          </p:cNvPr>
          <p:cNvSpPr txBox="1">
            <a:spLocks/>
          </p:cNvSpPr>
          <p:nvPr/>
        </p:nvSpPr>
        <p:spPr>
          <a:xfrm>
            <a:off x="425450" y="3658541"/>
            <a:ext cx="8261350" cy="4483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2800" b="0" i="0" kern="1200">
                <a:solidFill>
                  <a:schemeClr val="accent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MS Academy</a:t>
            </a:r>
          </a:p>
        </p:txBody>
      </p:sp>
      <p:sp>
        <p:nvSpPr>
          <p:cNvPr id="8" name="Content Placeholder 46">
            <a:extLst>
              <a:ext uri="{FF2B5EF4-FFF2-40B4-BE49-F238E27FC236}">
                <a16:creationId xmlns:a16="http://schemas.microsoft.com/office/drawing/2014/main" id="{30593253-29FA-4968-B192-345F18CC0B7B}"/>
              </a:ext>
            </a:extLst>
          </p:cNvPr>
          <p:cNvSpPr txBox="1">
            <a:spLocks/>
          </p:cNvSpPr>
          <p:nvPr/>
        </p:nvSpPr>
        <p:spPr>
          <a:xfrm>
            <a:off x="425450" y="4105428"/>
            <a:ext cx="8261350" cy="407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4"/>
              </a:rPr>
              <a:t>https://academy.microsoft.com/en-us/professional-program/tracks/data-science/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5513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Python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Why Python?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Expansive Open Source Library of Data Science Tools (Giant Ecosystem)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language for new programmers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Microsoft Support in tools like Azure Machine Learning, SQL Server 2017, Microsoft Machine Learning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code on a Raspberry Pi (Who doesn’t like Pi!)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of the most popular program languages (IEEE/GitHub ranked Python #3 in 2016)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Interpreted language, saves you time, no compilation and linking is necessary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605A655-5B2D-422C-8B5B-1F1BECC702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250" y="1330200"/>
            <a:ext cx="1104750" cy="110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72801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The Hitchhiker’s Guide to Python!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http://docs.python-guide.org/en/latest/</a:t>
            </a:r>
            <a:r>
              <a:rPr lang="en-US" dirty="0"/>
              <a:t> </a:t>
            </a:r>
          </a:p>
        </p:txBody>
      </p:sp>
      <p:sp>
        <p:nvSpPr>
          <p:cNvPr id="5" name="Content Placeholder 45">
            <a:extLst>
              <a:ext uri="{FF2B5EF4-FFF2-40B4-BE49-F238E27FC236}">
                <a16:creationId xmlns:a16="http://schemas.microsoft.com/office/drawing/2014/main" id="{C62CF10E-C07E-4265-8DA1-F6DA48597877}"/>
              </a:ext>
            </a:extLst>
          </p:cNvPr>
          <p:cNvSpPr txBox="1">
            <a:spLocks/>
          </p:cNvSpPr>
          <p:nvPr/>
        </p:nvSpPr>
        <p:spPr>
          <a:xfrm>
            <a:off x="425450" y="2581841"/>
            <a:ext cx="8261350" cy="4483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2800" b="0" i="0" kern="1200">
                <a:solidFill>
                  <a:schemeClr val="accent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Code Academy</a:t>
            </a:r>
          </a:p>
        </p:txBody>
      </p:sp>
      <p:sp>
        <p:nvSpPr>
          <p:cNvPr id="6" name="Content Placeholder 46">
            <a:extLst>
              <a:ext uri="{FF2B5EF4-FFF2-40B4-BE49-F238E27FC236}">
                <a16:creationId xmlns:a16="http://schemas.microsoft.com/office/drawing/2014/main" id="{30AC6F54-0184-4052-8C4C-6F0600789536}"/>
              </a:ext>
            </a:extLst>
          </p:cNvPr>
          <p:cNvSpPr txBox="1">
            <a:spLocks/>
          </p:cNvSpPr>
          <p:nvPr/>
        </p:nvSpPr>
        <p:spPr>
          <a:xfrm>
            <a:off x="425450" y="3028728"/>
            <a:ext cx="8261350" cy="407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3"/>
              </a:rPr>
              <a:t>https://www.codecademy.com/en/tracks/python</a:t>
            </a:r>
            <a:r>
              <a:rPr lang="en-US" dirty="0"/>
              <a:t>  </a:t>
            </a:r>
          </a:p>
        </p:txBody>
      </p:sp>
      <p:sp>
        <p:nvSpPr>
          <p:cNvPr id="7" name="Content Placeholder 45">
            <a:extLst>
              <a:ext uri="{FF2B5EF4-FFF2-40B4-BE49-F238E27FC236}">
                <a16:creationId xmlns:a16="http://schemas.microsoft.com/office/drawing/2014/main" id="{3F3A2AB6-D863-402D-8E1C-65DC4BF22A47}"/>
              </a:ext>
            </a:extLst>
          </p:cNvPr>
          <p:cNvSpPr txBox="1">
            <a:spLocks/>
          </p:cNvSpPr>
          <p:nvPr/>
        </p:nvSpPr>
        <p:spPr>
          <a:xfrm>
            <a:off x="425450" y="3658541"/>
            <a:ext cx="8261350" cy="4483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2800" b="0" i="0" kern="1200">
                <a:solidFill>
                  <a:schemeClr val="accent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Google</a:t>
            </a:r>
          </a:p>
        </p:txBody>
      </p:sp>
      <p:sp>
        <p:nvSpPr>
          <p:cNvPr id="8" name="Content Placeholder 46">
            <a:extLst>
              <a:ext uri="{FF2B5EF4-FFF2-40B4-BE49-F238E27FC236}">
                <a16:creationId xmlns:a16="http://schemas.microsoft.com/office/drawing/2014/main" id="{30593253-29FA-4968-B192-345F18CC0B7B}"/>
              </a:ext>
            </a:extLst>
          </p:cNvPr>
          <p:cNvSpPr txBox="1">
            <a:spLocks/>
          </p:cNvSpPr>
          <p:nvPr/>
        </p:nvSpPr>
        <p:spPr>
          <a:xfrm>
            <a:off x="425450" y="4105428"/>
            <a:ext cx="8261350" cy="407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4"/>
              </a:rPr>
              <a:t>https://developers.google.com/edu/python/?hl=en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614466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Jamey Johnston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jameyj@tamu.edu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@STATCowboy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420258" y="3267111"/>
            <a:ext cx="229600" cy="229600"/>
            <a:chOff x="5748554" y="5146675"/>
            <a:chExt cx="353832" cy="353832"/>
          </a:xfrm>
        </p:grpSpPr>
        <p:sp>
          <p:nvSpPr>
            <p:cNvPr id="12" name="Freeform 383"/>
            <p:cNvSpPr>
              <a:spLocks/>
            </p:cNvSpPr>
            <p:nvPr/>
          </p:nvSpPr>
          <p:spPr bwMode="auto">
            <a:xfrm>
              <a:off x="5852152" y="5257800"/>
              <a:ext cx="159336" cy="137932"/>
            </a:xfrm>
            <a:custGeom>
              <a:avLst/>
              <a:gdLst>
                <a:gd name="T0" fmla="*/ 458484450 w 64"/>
                <a:gd name="T1" fmla="*/ 49083328 h 56"/>
                <a:gd name="T2" fmla="*/ 408336961 w 64"/>
                <a:gd name="T3" fmla="*/ 63107136 h 56"/>
                <a:gd name="T4" fmla="*/ 444156978 w 64"/>
                <a:gd name="T5" fmla="*/ 7011904 h 56"/>
                <a:gd name="T6" fmla="*/ 386847091 w 64"/>
                <a:gd name="T7" fmla="*/ 28047616 h 56"/>
                <a:gd name="T8" fmla="*/ 386847091 w 64"/>
                <a:gd name="T9" fmla="*/ 28047616 h 56"/>
                <a:gd name="T10" fmla="*/ 315207056 w 64"/>
                <a:gd name="T11" fmla="*/ 0 h 56"/>
                <a:gd name="T12" fmla="*/ 222077151 w 64"/>
                <a:gd name="T13" fmla="*/ 98166656 h 56"/>
                <a:gd name="T14" fmla="*/ 229242225 w 64"/>
                <a:gd name="T15" fmla="*/ 119202368 h 56"/>
                <a:gd name="T16" fmla="*/ 229242225 w 64"/>
                <a:gd name="T17" fmla="*/ 119202368 h 56"/>
                <a:gd name="T18" fmla="*/ 28654944 w 64"/>
                <a:gd name="T19" fmla="*/ 21035712 h 56"/>
                <a:gd name="T20" fmla="*/ 57309887 w 64"/>
                <a:gd name="T21" fmla="*/ 147249984 h 56"/>
                <a:gd name="T22" fmla="*/ 14327472 w 64"/>
                <a:gd name="T23" fmla="*/ 140238080 h 56"/>
                <a:gd name="T24" fmla="*/ 85964831 w 64"/>
                <a:gd name="T25" fmla="*/ 238404736 h 56"/>
                <a:gd name="T26" fmla="*/ 42982415 w 64"/>
                <a:gd name="T27" fmla="*/ 238404736 h 56"/>
                <a:gd name="T28" fmla="*/ 128949923 w 64"/>
                <a:gd name="T29" fmla="*/ 308523776 h 56"/>
                <a:gd name="T30" fmla="*/ 0 w 64"/>
                <a:gd name="T31" fmla="*/ 350595200 h 56"/>
                <a:gd name="T32" fmla="*/ 150439792 w 64"/>
                <a:gd name="T33" fmla="*/ 392666624 h 56"/>
                <a:gd name="T34" fmla="*/ 415502035 w 64"/>
                <a:gd name="T35" fmla="*/ 98166656 h 56"/>
                <a:gd name="T36" fmla="*/ 415502035 w 64"/>
                <a:gd name="T37" fmla="*/ 98166656 h 56"/>
                <a:gd name="T38" fmla="*/ 415502035 w 64"/>
                <a:gd name="T39" fmla="*/ 98166656 h 56"/>
                <a:gd name="T40" fmla="*/ 415502035 w 64"/>
                <a:gd name="T41" fmla="*/ 98166656 h 56"/>
                <a:gd name="T42" fmla="*/ 458484450 w 64"/>
                <a:gd name="T43" fmla="*/ 49083328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" h="56">
                  <a:moveTo>
                    <a:pt x="64" y="7"/>
                  </a:moveTo>
                  <a:cubicBezTo>
                    <a:pt x="63" y="7"/>
                    <a:pt x="60" y="9"/>
                    <a:pt x="57" y="9"/>
                  </a:cubicBezTo>
                  <a:cubicBezTo>
                    <a:pt x="59" y="8"/>
                    <a:pt x="61" y="4"/>
                    <a:pt x="62" y="1"/>
                  </a:cubicBezTo>
                  <a:cubicBezTo>
                    <a:pt x="60" y="3"/>
                    <a:pt x="56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2"/>
                    <a:pt x="48" y="0"/>
                    <a:pt x="44" y="0"/>
                  </a:cubicBezTo>
                  <a:cubicBezTo>
                    <a:pt x="37" y="0"/>
                    <a:pt x="31" y="6"/>
                    <a:pt x="31" y="14"/>
                  </a:cubicBezTo>
                  <a:cubicBezTo>
                    <a:pt x="31" y="15"/>
                    <a:pt x="31" y="16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2" y="17"/>
                    <a:pt x="10" y="12"/>
                    <a:pt x="4" y="3"/>
                  </a:cubicBezTo>
                  <a:cubicBezTo>
                    <a:pt x="0" y="10"/>
                    <a:pt x="3" y="18"/>
                    <a:pt x="8" y="21"/>
                  </a:cubicBezTo>
                  <a:cubicBezTo>
                    <a:pt x="6" y="22"/>
                    <a:pt x="3" y="21"/>
                    <a:pt x="2" y="20"/>
                  </a:cubicBezTo>
                  <a:cubicBezTo>
                    <a:pt x="2" y="25"/>
                    <a:pt x="4" y="31"/>
                    <a:pt x="12" y="34"/>
                  </a:cubicBezTo>
                  <a:cubicBezTo>
                    <a:pt x="10" y="35"/>
                    <a:pt x="8" y="34"/>
                    <a:pt x="6" y="34"/>
                  </a:cubicBezTo>
                  <a:cubicBezTo>
                    <a:pt x="7" y="38"/>
                    <a:pt x="12" y="44"/>
                    <a:pt x="18" y="44"/>
                  </a:cubicBezTo>
                  <a:cubicBezTo>
                    <a:pt x="16" y="46"/>
                    <a:pt x="9" y="51"/>
                    <a:pt x="0" y="50"/>
                  </a:cubicBezTo>
                  <a:cubicBezTo>
                    <a:pt x="6" y="54"/>
                    <a:pt x="13" y="56"/>
                    <a:pt x="21" y="56"/>
                  </a:cubicBezTo>
                  <a:cubicBezTo>
                    <a:pt x="42" y="56"/>
                    <a:pt x="58" y="37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0" y="13"/>
                    <a:pt x="62" y="10"/>
                    <a:pt x="64" y="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748554" y="5146675"/>
              <a:ext cx="353832" cy="353832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5411896" y="3267111"/>
            <a:ext cx="229600" cy="229600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77"/>
          <p:cNvSpPr>
            <a:spLocks noEditPoints="1"/>
          </p:cNvSpPr>
          <p:nvPr/>
        </p:nvSpPr>
        <p:spPr bwMode="auto">
          <a:xfrm>
            <a:off x="5475078" y="3347294"/>
            <a:ext cx="110250" cy="75652"/>
          </a:xfrm>
          <a:custGeom>
            <a:avLst/>
            <a:gdLst>
              <a:gd name="T0" fmla="*/ 638267519 w 216"/>
              <a:gd name="T1" fmla="*/ 0 h 149"/>
              <a:gd name="T2" fmla="*/ 27751602 w 216"/>
              <a:gd name="T3" fmla="*/ 0 h 149"/>
              <a:gd name="T4" fmla="*/ 0 w 216"/>
              <a:gd name="T5" fmla="*/ 27555164 h 149"/>
              <a:gd name="T6" fmla="*/ 0 w 216"/>
              <a:gd name="T7" fmla="*/ 428642686 h 149"/>
              <a:gd name="T8" fmla="*/ 27751602 w 216"/>
              <a:gd name="T9" fmla="*/ 456197851 h 149"/>
              <a:gd name="T10" fmla="*/ 638267519 w 216"/>
              <a:gd name="T11" fmla="*/ 456197851 h 149"/>
              <a:gd name="T12" fmla="*/ 666017365 w 216"/>
              <a:gd name="T13" fmla="*/ 428642686 h 149"/>
              <a:gd name="T14" fmla="*/ 666017365 w 216"/>
              <a:gd name="T15" fmla="*/ 27555164 h 149"/>
              <a:gd name="T16" fmla="*/ 638267519 w 216"/>
              <a:gd name="T17" fmla="*/ 0 h 149"/>
              <a:gd name="T18" fmla="*/ 434761628 w 216"/>
              <a:gd name="T19" fmla="*/ 244938678 h 149"/>
              <a:gd name="T20" fmla="*/ 616683135 w 216"/>
              <a:gd name="T21" fmla="*/ 382716247 h 149"/>
              <a:gd name="T22" fmla="*/ 619765866 w 216"/>
              <a:gd name="T23" fmla="*/ 401087522 h 149"/>
              <a:gd name="T24" fmla="*/ 604348700 w 216"/>
              <a:gd name="T25" fmla="*/ 407210115 h 149"/>
              <a:gd name="T26" fmla="*/ 410094513 w 216"/>
              <a:gd name="T27" fmla="*/ 269432546 h 149"/>
              <a:gd name="T28" fmla="*/ 403927296 w 216"/>
              <a:gd name="T29" fmla="*/ 269432546 h 149"/>
              <a:gd name="T30" fmla="*/ 345343118 w 216"/>
              <a:gd name="T31" fmla="*/ 315358985 h 149"/>
              <a:gd name="T32" fmla="*/ 333008682 w 216"/>
              <a:gd name="T33" fmla="*/ 318420281 h 149"/>
              <a:gd name="T34" fmla="*/ 320674247 w 216"/>
              <a:gd name="T35" fmla="*/ 315358985 h 149"/>
              <a:gd name="T36" fmla="*/ 259007338 w 216"/>
              <a:gd name="T37" fmla="*/ 266371249 h 149"/>
              <a:gd name="T38" fmla="*/ 255922851 w 216"/>
              <a:gd name="T39" fmla="*/ 266371249 h 149"/>
              <a:gd name="T40" fmla="*/ 61668665 w 216"/>
              <a:gd name="T41" fmla="*/ 407210115 h 149"/>
              <a:gd name="T42" fmla="*/ 43167011 w 216"/>
              <a:gd name="T43" fmla="*/ 401087522 h 149"/>
              <a:gd name="T44" fmla="*/ 46251499 w 216"/>
              <a:gd name="T45" fmla="*/ 382716247 h 149"/>
              <a:gd name="T46" fmla="*/ 231255737 w 216"/>
              <a:gd name="T47" fmla="*/ 247999974 h 149"/>
              <a:gd name="T48" fmla="*/ 231255737 w 216"/>
              <a:gd name="T49" fmla="*/ 241877381 h 149"/>
              <a:gd name="T50" fmla="*/ 43167011 w 216"/>
              <a:gd name="T51" fmla="*/ 73481603 h 149"/>
              <a:gd name="T52" fmla="*/ 37001550 w 216"/>
              <a:gd name="T53" fmla="*/ 52049032 h 149"/>
              <a:gd name="T54" fmla="*/ 49334229 w 216"/>
              <a:gd name="T55" fmla="*/ 45926439 h 149"/>
              <a:gd name="T56" fmla="*/ 58584178 w 216"/>
              <a:gd name="T57" fmla="*/ 48987736 h 149"/>
              <a:gd name="T58" fmla="*/ 326841464 w 216"/>
              <a:gd name="T59" fmla="*/ 281679480 h 149"/>
              <a:gd name="T60" fmla="*/ 333008682 w 216"/>
              <a:gd name="T61" fmla="*/ 281679480 h 149"/>
              <a:gd name="T62" fmla="*/ 339175900 w 216"/>
              <a:gd name="T63" fmla="*/ 281679480 h 149"/>
              <a:gd name="T64" fmla="*/ 604348700 w 216"/>
              <a:gd name="T65" fmla="*/ 48987736 h 149"/>
              <a:gd name="T66" fmla="*/ 613598648 w 216"/>
              <a:gd name="T67" fmla="*/ 45926439 h 149"/>
              <a:gd name="T68" fmla="*/ 625933084 w 216"/>
              <a:gd name="T69" fmla="*/ 52049032 h 149"/>
              <a:gd name="T70" fmla="*/ 622850353 w 216"/>
              <a:gd name="T71" fmla="*/ 73481603 h 149"/>
              <a:gd name="T72" fmla="*/ 434761628 w 216"/>
              <a:gd name="T73" fmla="*/ 241877381 h 149"/>
              <a:gd name="T74" fmla="*/ 434761628 w 216"/>
              <a:gd name="T75" fmla="*/ 244938678 h 14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" h="149">
                <a:moveTo>
                  <a:pt x="207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4"/>
                  <a:pt x="4" y="149"/>
                  <a:pt x="9" y="149"/>
                </a:cubicBezTo>
                <a:cubicBezTo>
                  <a:pt x="207" y="149"/>
                  <a:pt x="207" y="149"/>
                  <a:pt x="207" y="149"/>
                </a:cubicBezTo>
                <a:cubicBezTo>
                  <a:pt x="212" y="149"/>
                  <a:pt x="216" y="144"/>
                  <a:pt x="216" y="140"/>
                </a:cubicBezTo>
                <a:cubicBezTo>
                  <a:pt x="216" y="9"/>
                  <a:pt x="216" y="9"/>
                  <a:pt x="216" y="9"/>
                </a:cubicBezTo>
                <a:cubicBezTo>
                  <a:pt x="216" y="4"/>
                  <a:pt x="212" y="0"/>
                  <a:pt x="207" y="0"/>
                </a:cubicBezTo>
                <a:close/>
                <a:moveTo>
                  <a:pt x="141" y="80"/>
                </a:moveTo>
                <a:cubicBezTo>
                  <a:pt x="157" y="92"/>
                  <a:pt x="200" y="125"/>
                  <a:pt x="200" y="125"/>
                </a:cubicBezTo>
                <a:cubicBezTo>
                  <a:pt x="202" y="126"/>
                  <a:pt x="202" y="129"/>
                  <a:pt x="201" y="131"/>
                </a:cubicBezTo>
                <a:cubicBezTo>
                  <a:pt x="200" y="133"/>
                  <a:pt x="198" y="134"/>
                  <a:pt x="196" y="133"/>
                </a:cubicBezTo>
                <a:cubicBezTo>
                  <a:pt x="196" y="133"/>
                  <a:pt x="150" y="100"/>
                  <a:pt x="133" y="88"/>
                </a:cubicBezTo>
                <a:cubicBezTo>
                  <a:pt x="132" y="87"/>
                  <a:pt x="131" y="88"/>
                  <a:pt x="131" y="88"/>
                </a:cubicBezTo>
                <a:cubicBezTo>
                  <a:pt x="112" y="103"/>
                  <a:pt x="112" y="103"/>
                  <a:pt x="112" y="103"/>
                </a:cubicBezTo>
                <a:cubicBezTo>
                  <a:pt x="111" y="104"/>
                  <a:pt x="109" y="104"/>
                  <a:pt x="108" y="104"/>
                </a:cubicBezTo>
                <a:cubicBezTo>
                  <a:pt x="106" y="104"/>
                  <a:pt x="105" y="104"/>
                  <a:pt x="104" y="103"/>
                </a:cubicBezTo>
                <a:cubicBezTo>
                  <a:pt x="84" y="87"/>
                  <a:pt x="84" y="87"/>
                  <a:pt x="84" y="87"/>
                </a:cubicBezTo>
                <a:cubicBezTo>
                  <a:pt x="84" y="87"/>
                  <a:pt x="84" y="87"/>
                  <a:pt x="83" y="87"/>
                </a:cubicBezTo>
                <a:cubicBezTo>
                  <a:pt x="66" y="99"/>
                  <a:pt x="20" y="133"/>
                  <a:pt x="20" y="133"/>
                </a:cubicBezTo>
                <a:cubicBezTo>
                  <a:pt x="18" y="134"/>
                  <a:pt x="15" y="133"/>
                  <a:pt x="14" y="131"/>
                </a:cubicBezTo>
                <a:cubicBezTo>
                  <a:pt x="13" y="129"/>
                  <a:pt x="14" y="126"/>
                  <a:pt x="15" y="125"/>
                </a:cubicBezTo>
                <a:cubicBezTo>
                  <a:pt x="15" y="125"/>
                  <a:pt x="58" y="92"/>
                  <a:pt x="75" y="81"/>
                </a:cubicBezTo>
                <a:cubicBezTo>
                  <a:pt x="76" y="80"/>
                  <a:pt x="75" y="79"/>
                  <a:pt x="75" y="79"/>
                </a:cubicBezTo>
                <a:cubicBezTo>
                  <a:pt x="14" y="24"/>
                  <a:pt x="14" y="24"/>
                  <a:pt x="14" y="24"/>
                </a:cubicBezTo>
                <a:cubicBezTo>
                  <a:pt x="12" y="23"/>
                  <a:pt x="11" y="19"/>
                  <a:pt x="12" y="17"/>
                </a:cubicBezTo>
                <a:cubicBezTo>
                  <a:pt x="13" y="16"/>
                  <a:pt x="15" y="15"/>
                  <a:pt x="16" y="15"/>
                </a:cubicBezTo>
                <a:cubicBezTo>
                  <a:pt x="17" y="15"/>
                  <a:pt x="18" y="15"/>
                  <a:pt x="19" y="16"/>
                </a:cubicBezTo>
                <a:cubicBezTo>
                  <a:pt x="106" y="92"/>
                  <a:pt x="106" y="92"/>
                  <a:pt x="106" y="92"/>
                </a:cubicBezTo>
                <a:cubicBezTo>
                  <a:pt x="106" y="92"/>
                  <a:pt x="107" y="92"/>
                  <a:pt x="108" y="92"/>
                </a:cubicBezTo>
                <a:cubicBezTo>
                  <a:pt x="109" y="92"/>
                  <a:pt x="109" y="92"/>
                  <a:pt x="110" y="92"/>
                </a:cubicBezTo>
                <a:cubicBezTo>
                  <a:pt x="196" y="16"/>
                  <a:pt x="196" y="16"/>
                  <a:pt x="196" y="16"/>
                </a:cubicBezTo>
                <a:cubicBezTo>
                  <a:pt x="197" y="15"/>
                  <a:pt x="198" y="15"/>
                  <a:pt x="199" y="15"/>
                </a:cubicBezTo>
                <a:cubicBezTo>
                  <a:pt x="201" y="15"/>
                  <a:pt x="202" y="16"/>
                  <a:pt x="203" y="17"/>
                </a:cubicBezTo>
                <a:cubicBezTo>
                  <a:pt x="205" y="19"/>
                  <a:pt x="204" y="23"/>
                  <a:pt x="202" y="24"/>
                </a:cubicBezTo>
                <a:cubicBezTo>
                  <a:pt x="141" y="79"/>
                  <a:pt x="141" y="79"/>
                  <a:pt x="141" y="79"/>
                </a:cubicBezTo>
                <a:cubicBezTo>
                  <a:pt x="141" y="79"/>
                  <a:pt x="140" y="80"/>
                  <a:pt x="141" y="8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25" name="Subtitle 12">
            <a:extLst>
              <a:ext uri="{FF2B5EF4-FFF2-40B4-BE49-F238E27FC236}">
                <a16:creationId xmlns:a16="http://schemas.microsoft.com/office/drawing/2014/main" id="{D58CBBB0-CA52-4A13-8160-78BA191C9642}"/>
              </a:ext>
            </a:extLst>
          </p:cNvPr>
          <p:cNvSpPr txBox="1">
            <a:spLocks/>
          </p:cNvSpPr>
          <p:nvPr/>
        </p:nvSpPr>
        <p:spPr>
          <a:xfrm>
            <a:off x="3319548" y="3643101"/>
            <a:ext cx="4809844" cy="4472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2000" kern="1200" baseline="0" dirty="0">
                <a:solidFill>
                  <a:schemeClr val="accent3"/>
                </a:solidFill>
                <a:latin typeface="+mn-lt"/>
                <a:ea typeface="+mn-ea"/>
                <a:cs typeface="Segoe UI Light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Dr. </a:t>
            </a:r>
            <a:r>
              <a:rPr lang="en-US" dirty="0" err="1"/>
              <a:t>Je’Anna</a:t>
            </a:r>
            <a:r>
              <a:rPr lang="en-US" dirty="0"/>
              <a:t> Abbott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E097703-26E0-492E-97F4-1AD7D7C7D526}"/>
              </a:ext>
            </a:extLst>
          </p:cNvPr>
          <p:cNvSpPr txBox="1">
            <a:spLocks/>
          </p:cNvSpPr>
          <p:nvPr/>
        </p:nvSpPr>
        <p:spPr>
          <a:xfrm>
            <a:off x="5648510" y="4190073"/>
            <a:ext cx="1533525" cy="276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11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jabbott@uh.edu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A3A3DDD1-FB99-47FA-9F9C-D7D35766D723}"/>
              </a:ext>
            </a:extLst>
          </p:cNvPr>
          <p:cNvSpPr txBox="1">
            <a:spLocks/>
          </p:cNvSpPr>
          <p:nvPr/>
        </p:nvSpPr>
        <p:spPr>
          <a:xfrm>
            <a:off x="3641529" y="4190073"/>
            <a:ext cx="1650318" cy="276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11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@STATWonderWoman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BFF2B0-B64E-4D6D-9AD8-D391910F0CC1}"/>
              </a:ext>
            </a:extLst>
          </p:cNvPr>
          <p:cNvGrpSpPr/>
          <p:nvPr/>
        </p:nvGrpSpPr>
        <p:grpSpPr>
          <a:xfrm>
            <a:off x="3420258" y="4213386"/>
            <a:ext cx="229600" cy="229600"/>
            <a:chOff x="5748554" y="5146675"/>
            <a:chExt cx="353832" cy="353832"/>
          </a:xfrm>
        </p:grpSpPr>
        <p:sp>
          <p:nvSpPr>
            <p:cNvPr id="29" name="Freeform 383">
              <a:extLst>
                <a:ext uri="{FF2B5EF4-FFF2-40B4-BE49-F238E27FC236}">
                  <a16:creationId xmlns:a16="http://schemas.microsoft.com/office/drawing/2014/main" id="{C44A8031-5FDC-4B0A-B808-B649DA531E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2152" y="5257800"/>
              <a:ext cx="159336" cy="137932"/>
            </a:xfrm>
            <a:custGeom>
              <a:avLst/>
              <a:gdLst>
                <a:gd name="T0" fmla="*/ 458484450 w 64"/>
                <a:gd name="T1" fmla="*/ 49083328 h 56"/>
                <a:gd name="T2" fmla="*/ 408336961 w 64"/>
                <a:gd name="T3" fmla="*/ 63107136 h 56"/>
                <a:gd name="T4" fmla="*/ 444156978 w 64"/>
                <a:gd name="T5" fmla="*/ 7011904 h 56"/>
                <a:gd name="T6" fmla="*/ 386847091 w 64"/>
                <a:gd name="T7" fmla="*/ 28047616 h 56"/>
                <a:gd name="T8" fmla="*/ 386847091 w 64"/>
                <a:gd name="T9" fmla="*/ 28047616 h 56"/>
                <a:gd name="T10" fmla="*/ 315207056 w 64"/>
                <a:gd name="T11" fmla="*/ 0 h 56"/>
                <a:gd name="T12" fmla="*/ 222077151 w 64"/>
                <a:gd name="T13" fmla="*/ 98166656 h 56"/>
                <a:gd name="T14" fmla="*/ 229242225 w 64"/>
                <a:gd name="T15" fmla="*/ 119202368 h 56"/>
                <a:gd name="T16" fmla="*/ 229242225 w 64"/>
                <a:gd name="T17" fmla="*/ 119202368 h 56"/>
                <a:gd name="T18" fmla="*/ 28654944 w 64"/>
                <a:gd name="T19" fmla="*/ 21035712 h 56"/>
                <a:gd name="T20" fmla="*/ 57309887 w 64"/>
                <a:gd name="T21" fmla="*/ 147249984 h 56"/>
                <a:gd name="T22" fmla="*/ 14327472 w 64"/>
                <a:gd name="T23" fmla="*/ 140238080 h 56"/>
                <a:gd name="T24" fmla="*/ 85964831 w 64"/>
                <a:gd name="T25" fmla="*/ 238404736 h 56"/>
                <a:gd name="T26" fmla="*/ 42982415 w 64"/>
                <a:gd name="T27" fmla="*/ 238404736 h 56"/>
                <a:gd name="T28" fmla="*/ 128949923 w 64"/>
                <a:gd name="T29" fmla="*/ 308523776 h 56"/>
                <a:gd name="T30" fmla="*/ 0 w 64"/>
                <a:gd name="T31" fmla="*/ 350595200 h 56"/>
                <a:gd name="T32" fmla="*/ 150439792 w 64"/>
                <a:gd name="T33" fmla="*/ 392666624 h 56"/>
                <a:gd name="T34" fmla="*/ 415502035 w 64"/>
                <a:gd name="T35" fmla="*/ 98166656 h 56"/>
                <a:gd name="T36" fmla="*/ 415502035 w 64"/>
                <a:gd name="T37" fmla="*/ 98166656 h 56"/>
                <a:gd name="T38" fmla="*/ 415502035 w 64"/>
                <a:gd name="T39" fmla="*/ 98166656 h 56"/>
                <a:gd name="T40" fmla="*/ 415502035 w 64"/>
                <a:gd name="T41" fmla="*/ 98166656 h 56"/>
                <a:gd name="T42" fmla="*/ 458484450 w 64"/>
                <a:gd name="T43" fmla="*/ 49083328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" h="56">
                  <a:moveTo>
                    <a:pt x="64" y="7"/>
                  </a:moveTo>
                  <a:cubicBezTo>
                    <a:pt x="63" y="7"/>
                    <a:pt x="60" y="9"/>
                    <a:pt x="57" y="9"/>
                  </a:cubicBezTo>
                  <a:cubicBezTo>
                    <a:pt x="59" y="8"/>
                    <a:pt x="61" y="4"/>
                    <a:pt x="62" y="1"/>
                  </a:cubicBezTo>
                  <a:cubicBezTo>
                    <a:pt x="60" y="3"/>
                    <a:pt x="56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2"/>
                    <a:pt x="48" y="0"/>
                    <a:pt x="44" y="0"/>
                  </a:cubicBezTo>
                  <a:cubicBezTo>
                    <a:pt x="37" y="0"/>
                    <a:pt x="31" y="6"/>
                    <a:pt x="31" y="14"/>
                  </a:cubicBezTo>
                  <a:cubicBezTo>
                    <a:pt x="31" y="15"/>
                    <a:pt x="31" y="16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2" y="17"/>
                    <a:pt x="10" y="12"/>
                    <a:pt x="4" y="3"/>
                  </a:cubicBezTo>
                  <a:cubicBezTo>
                    <a:pt x="0" y="10"/>
                    <a:pt x="3" y="18"/>
                    <a:pt x="8" y="21"/>
                  </a:cubicBezTo>
                  <a:cubicBezTo>
                    <a:pt x="6" y="22"/>
                    <a:pt x="3" y="21"/>
                    <a:pt x="2" y="20"/>
                  </a:cubicBezTo>
                  <a:cubicBezTo>
                    <a:pt x="2" y="25"/>
                    <a:pt x="4" y="31"/>
                    <a:pt x="12" y="34"/>
                  </a:cubicBezTo>
                  <a:cubicBezTo>
                    <a:pt x="10" y="35"/>
                    <a:pt x="8" y="34"/>
                    <a:pt x="6" y="34"/>
                  </a:cubicBezTo>
                  <a:cubicBezTo>
                    <a:pt x="7" y="38"/>
                    <a:pt x="12" y="44"/>
                    <a:pt x="18" y="44"/>
                  </a:cubicBezTo>
                  <a:cubicBezTo>
                    <a:pt x="16" y="46"/>
                    <a:pt x="9" y="51"/>
                    <a:pt x="0" y="50"/>
                  </a:cubicBezTo>
                  <a:cubicBezTo>
                    <a:pt x="6" y="54"/>
                    <a:pt x="13" y="56"/>
                    <a:pt x="21" y="56"/>
                  </a:cubicBezTo>
                  <a:cubicBezTo>
                    <a:pt x="42" y="56"/>
                    <a:pt x="58" y="37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0" y="13"/>
                    <a:pt x="62" y="10"/>
                    <a:pt x="64" y="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" name="Rounded Rectangle 15">
              <a:extLst>
                <a:ext uri="{FF2B5EF4-FFF2-40B4-BE49-F238E27FC236}">
                  <a16:creationId xmlns:a16="http://schemas.microsoft.com/office/drawing/2014/main" id="{F3E72C12-5CC6-47C5-A047-0CE0477AC0DC}"/>
                </a:ext>
              </a:extLst>
            </p:cNvPr>
            <p:cNvSpPr/>
            <p:nvPr/>
          </p:nvSpPr>
          <p:spPr>
            <a:xfrm>
              <a:off x="5748554" y="5146675"/>
              <a:ext cx="353832" cy="353832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1" name="Freeform 77">
            <a:extLst>
              <a:ext uri="{FF2B5EF4-FFF2-40B4-BE49-F238E27FC236}">
                <a16:creationId xmlns:a16="http://schemas.microsoft.com/office/drawing/2014/main" id="{2A923928-5114-4590-9264-6CC434ECAB0E}"/>
              </a:ext>
            </a:extLst>
          </p:cNvPr>
          <p:cNvSpPr>
            <a:spLocks noEditPoints="1"/>
          </p:cNvSpPr>
          <p:nvPr/>
        </p:nvSpPr>
        <p:spPr bwMode="auto">
          <a:xfrm>
            <a:off x="5475078" y="4293569"/>
            <a:ext cx="110250" cy="75652"/>
          </a:xfrm>
          <a:custGeom>
            <a:avLst/>
            <a:gdLst>
              <a:gd name="T0" fmla="*/ 638267519 w 216"/>
              <a:gd name="T1" fmla="*/ 0 h 149"/>
              <a:gd name="T2" fmla="*/ 27751602 w 216"/>
              <a:gd name="T3" fmla="*/ 0 h 149"/>
              <a:gd name="T4" fmla="*/ 0 w 216"/>
              <a:gd name="T5" fmla="*/ 27555164 h 149"/>
              <a:gd name="T6" fmla="*/ 0 w 216"/>
              <a:gd name="T7" fmla="*/ 428642686 h 149"/>
              <a:gd name="T8" fmla="*/ 27751602 w 216"/>
              <a:gd name="T9" fmla="*/ 456197851 h 149"/>
              <a:gd name="T10" fmla="*/ 638267519 w 216"/>
              <a:gd name="T11" fmla="*/ 456197851 h 149"/>
              <a:gd name="T12" fmla="*/ 666017365 w 216"/>
              <a:gd name="T13" fmla="*/ 428642686 h 149"/>
              <a:gd name="T14" fmla="*/ 666017365 w 216"/>
              <a:gd name="T15" fmla="*/ 27555164 h 149"/>
              <a:gd name="T16" fmla="*/ 638267519 w 216"/>
              <a:gd name="T17" fmla="*/ 0 h 149"/>
              <a:gd name="T18" fmla="*/ 434761628 w 216"/>
              <a:gd name="T19" fmla="*/ 244938678 h 149"/>
              <a:gd name="T20" fmla="*/ 616683135 w 216"/>
              <a:gd name="T21" fmla="*/ 382716247 h 149"/>
              <a:gd name="T22" fmla="*/ 619765866 w 216"/>
              <a:gd name="T23" fmla="*/ 401087522 h 149"/>
              <a:gd name="T24" fmla="*/ 604348700 w 216"/>
              <a:gd name="T25" fmla="*/ 407210115 h 149"/>
              <a:gd name="T26" fmla="*/ 410094513 w 216"/>
              <a:gd name="T27" fmla="*/ 269432546 h 149"/>
              <a:gd name="T28" fmla="*/ 403927296 w 216"/>
              <a:gd name="T29" fmla="*/ 269432546 h 149"/>
              <a:gd name="T30" fmla="*/ 345343118 w 216"/>
              <a:gd name="T31" fmla="*/ 315358985 h 149"/>
              <a:gd name="T32" fmla="*/ 333008682 w 216"/>
              <a:gd name="T33" fmla="*/ 318420281 h 149"/>
              <a:gd name="T34" fmla="*/ 320674247 w 216"/>
              <a:gd name="T35" fmla="*/ 315358985 h 149"/>
              <a:gd name="T36" fmla="*/ 259007338 w 216"/>
              <a:gd name="T37" fmla="*/ 266371249 h 149"/>
              <a:gd name="T38" fmla="*/ 255922851 w 216"/>
              <a:gd name="T39" fmla="*/ 266371249 h 149"/>
              <a:gd name="T40" fmla="*/ 61668665 w 216"/>
              <a:gd name="T41" fmla="*/ 407210115 h 149"/>
              <a:gd name="T42" fmla="*/ 43167011 w 216"/>
              <a:gd name="T43" fmla="*/ 401087522 h 149"/>
              <a:gd name="T44" fmla="*/ 46251499 w 216"/>
              <a:gd name="T45" fmla="*/ 382716247 h 149"/>
              <a:gd name="T46" fmla="*/ 231255737 w 216"/>
              <a:gd name="T47" fmla="*/ 247999974 h 149"/>
              <a:gd name="T48" fmla="*/ 231255737 w 216"/>
              <a:gd name="T49" fmla="*/ 241877381 h 149"/>
              <a:gd name="T50" fmla="*/ 43167011 w 216"/>
              <a:gd name="T51" fmla="*/ 73481603 h 149"/>
              <a:gd name="T52" fmla="*/ 37001550 w 216"/>
              <a:gd name="T53" fmla="*/ 52049032 h 149"/>
              <a:gd name="T54" fmla="*/ 49334229 w 216"/>
              <a:gd name="T55" fmla="*/ 45926439 h 149"/>
              <a:gd name="T56" fmla="*/ 58584178 w 216"/>
              <a:gd name="T57" fmla="*/ 48987736 h 149"/>
              <a:gd name="T58" fmla="*/ 326841464 w 216"/>
              <a:gd name="T59" fmla="*/ 281679480 h 149"/>
              <a:gd name="T60" fmla="*/ 333008682 w 216"/>
              <a:gd name="T61" fmla="*/ 281679480 h 149"/>
              <a:gd name="T62" fmla="*/ 339175900 w 216"/>
              <a:gd name="T63" fmla="*/ 281679480 h 149"/>
              <a:gd name="T64" fmla="*/ 604348700 w 216"/>
              <a:gd name="T65" fmla="*/ 48987736 h 149"/>
              <a:gd name="T66" fmla="*/ 613598648 w 216"/>
              <a:gd name="T67" fmla="*/ 45926439 h 149"/>
              <a:gd name="T68" fmla="*/ 625933084 w 216"/>
              <a:gd name="T69" fmla="*/ 52049032 h 149"/>
              <a:gd name="T70" fmla="*/ 622850353 w 216"/>
              <a:gd name="T71" fmla="*/ 73481603 h 149"/>
              <a:gd name="T72" fmla="*/ 434761628 w 216"/>
              <a:gd name="T73" fmla="*/ 241877381 h 149"/>
              <a:gd name="T74" fmla="*/ 434761628 w 216"/>
              <a:gd name="T75" fmla="*/ 244938678 h 14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" h="149">
                <a:moveTo>
                  <a:pt x="207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4"/>
                  <a:pt x="4" y="149"/>
                  <a:pt x="9" y="149"/>
                </a:cubicBezTo>
                <a:cubicBezTo>
                  <a:pt x="207" y="149"/>
                  <a:pt x="207" y="149"/>
                  <a:pt x="207" y="149"/>
                </a:cubicBezTo>
                <a:cubicBezTo>
                  <a:pt x="212" y="149"/>
                  <a:pt x="216" y="144"/>
                  <a:pt x="216" y="140"/>
                </a:cubicBezTo>
                <a:cubicBezTo>
                  <a:pt x="216" y="9"/>
                  <a:pt x="216" y="9"/>
                  <a:pt x="216" y="9"/>
                </a:cubicBezTo>
                <a:cubicBezTo>
                  <a:pt x="216" y="4"/>
                  <a:pt x="212" y="0"/>
                  <a:pt x="207" y="0"/>
                </a:cubicBezTo>
                <a:close/>
                <a:moveTo>
                  <a:pt x="141" y="80"/>
                </a:moveTo>
                <a:cubicBezTo>
                  <a:pt x="157" y="92"/>
                  <a:pt x="200" y="125"/>
                  <a:pt x="200" y="125"/>
                </a:cubicBezTo>
                <a:cubicBezTo>
                  <a:pt x="202" y="126"/>
                  <a:pt x="202" y="129"/>
                  <a:pt x="201" y="131"/>
                </a:cubicBezTo>
                <a:cubicBezTo>
                  <a:pt x="200" y="133"/>
                  <a:pt x="198" y="134"/>
                  <a:pt x="196" y="133"/>
                </a:cubicBezTo>
                <a:cubicBezTo>
                  <a:pt x="196" y="133"/>
                  <a:pt x="150" y="100"/>
                  <a:pt x="133" y="88"/>
                </a:cubicBezTo>
                <a:cubicBezTo>
                  <a:pt x="132" y="87"/>
                  <a:pt x="131" y="88"/>
                  <a:pt x="131" y="88"/>
                </a:cubicBezTo>
                <a:cubicBezTo>
                  <a:pt x="112" y="103"/>
                  <a:pt x="112" y="103"/>
                  <a:pt x="112" y="103"/>
                </a:cubicBezTo>
                <a:cubicBezTo>
                  <a:pt x="111" y="104"/>
                  <a:pt x="109" y="104"/>
                  <a:pt x="108" y="104"/>
                </a:cubicBezTo>
                <a:cubicBezTo>
                  <a:pt x="106" y="104"/>
                  <a:pt x="105" y="104"/>
                  <a:pt x="104" y="103"/>
                </a:cubicBezTo>
                <a:cubicBezTo>
                  <a:pt x="84" y="87"/>
                  <a:pt x="84" y="87"/>
                  <a:pt x="84" y="87"/>
                </a:cubicBezTo>
                <a:cubicBezTo>
                  <a:pt x="84" y="87"/>
                  <a:pt x="84" y="87"/>
                  <a:pt x="83" y="87"/>
                </a:cubicBezTo>
                <a:cubicBezTo>
                  <a:pt x="66" y="99"/>
                  <a:pt x="20" y="133"/>
                  <a:pt x="20" y="133"/>
                </a:cubicBezTo>
                <a:cubicBezTo>
                  <a:pt x="18" y="134"/>
                  <a:pt x="15" y="133"/>
                  <a:pt x="14" y="131"/>
                </a:cubicBezTo>
                <a:cubicBezTo>
                  <a:pt x="13" y="129"/>
                  <a:pt x="14" y="126"/>
                  <a:pt x="15" y="125"/>
                </a:cubicBezTo>
                <a:cubicBezTo>
                  <a:pt x="15" y="125"/>
                  <a:pt x="58" y="92"/>
                  <a:pt x="75" y="81"/>
                </a:cubicBezTo>
                <a:cubicBezTo>
                  <a:pt x="76" y="80"/>
                  <a:pt x="75" y="79"/>
                  <a:pt x="75" y="79"/>
                </a:cubicBezTo>
                <a:cubicBezTo>
                  <a:pt x="14" y="24"/>
                  <a:pt x="14" y="24"/>
                  <a:pt x="14" y="24"/>
                </a:cubicBezTo>
                <a:cubicBezTo>
                  <a:pt x="12" y="23"/>
                  <a:pt x="11" y="19"/>
                  <a:pt x="12" y="17"/>
                </a:cubicBezTo>
                <a:cubicBezTo>
                  <a:pt x="13" y="16"/>
                  <a:pt x="15" y="15"/>
                  <a:pt x="16" y="15"/>
                </a:cubicBezTo>
                <a:cubicBezTo>
                  <a:pt x="17" y="15"/>
                  <a:pt x="18" y="15"/>
                  <a:pt x="19" y="16"/>
                </a:cubicBezTo>
                <a:cubicBezTo>
                  <a:pt x="106" y="92"/>
                  <a:pt x="106" y="92"/>
                  <a:pt x="106" y="92"/>
                </a:cubicBezTo>
                <a:cubicBezTo>
                  <a:pt x="106" y="92"/>
                  <a:pt x="107" y="92"/>
                  <a:pt x="108" y="92"/>
                </a:cubicBezTo>
                <a:cubicBezTo>
                  <a:pt x="109" y="92"/>
                  <a:pt x="109" y="92"/>
                  <a:pt x="110" y="92"/>
                </a:cubicBezTo>
                <a:cubicBezTo>
                  <a:pt x="196" y="16"/>
                  <a:pt x="196" y="16"/>
                  <a:pt x="196" y="16"/>
                </a:cubicBezTo>
                <a:cubicBezTo>
                  <a:pt x="197" y="15"/>
                  <a:pt x="198" y="15"/>
                  <a:pt x="199" y="15"/>
                </a:cubicBezTo>
                <a:cubicBezTo>
                  <a:pt x="201" y="15"/>
                  <a:pt x="202" y="16"/>
                  <a:pt x="203" y="17"/>
                </a:cubicBezTo>
                <a:cubicBezTo>
                  <a:pt x="205" y="19"/>
                  <a:pt x="204" y="23"/>
                  <a:pt x="202" y="24"/>
                </a:cubicBezTo>
                <a:cubicBezTo>
                  <a:pt x="141" y="79"/>
                  <a:pt x="141" y="79"/>
                  <a:pt x="141" y="79"/>
                </a:cubicBezTo>
                <a:cubicBezTo>
                  <a:pt x="141" y="79"/>
                  <a:pt x="140" y="80"/>
                  <a:pt x="141" y="8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304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Anaconda 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https://www.anaconda.com/download/</a:t>
            </a:r>
            <a:endParaRPr lang="en-US" dirty="0"/>
          </a:p>
          <a:p>
            <a:r>
              <a:rPr lang="en-US" dirty="0"/>
              <a:t>Download the 64-bit Python 3.6 version (still can setup Python 2.7 environments)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49AD32C-5167-4380-BFB8-FD8AA5762A2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160000" y="2921219"/>
            <a:ext cx="4824000" cy="16138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695958-9AE0-401A-8CC1-B2FD2EE7AC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67" y="687672"/>
            <a:ext cx="2710133" cy="9151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F22A2B-E4E6-47A4-B2A6-6BC0AFAA4650}"/>
              </a:ext>
            </a:extLst>
          </p:cNvPr>
          <p:cNvSpPr txBox="1"/>
          <p:nvPr/>
        </p:nvSpPr>
        <p:spPr>
          <a:xfrm>
            <a:off x="5751088" y="1347711"/>
            <a:ext cx="22252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Source: http://www.anaconda.com</a:t>
            </a:r>
          </a:p>
        </p:txBody>
      </p:sp>
    </p:spTree>
    <p:extLst>
      <p:ext uri="{BB962C8B-B14F-4D97-AF65-F5344CB8AC3E}">
        <p14:creationId xmlns:p14="http://schemas.microsoft.com/office/powerpoint/2010/main" val="3701520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Conda 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25450" y="1953495"/>
            <a:ext cx="8261350" cy="796739"/>
          </a:xfrm>
        </p:spPr>
        <p:txBody>
          <a:bodyPr/>
          <a:lstStyle/>
          <a:p>
            <a:r>
              <a:rPr lang="en-US" dirty="0"/>
              <a:t>Open Source Package Management System and Environment Management System</a:t>
            </a:r>
          </a:p>
          <a:p>
            <a:r>
              <a:rPr lang="en-US" dirty="0"/>
              <a:t>Launch the “Anaconda Prompt” as Administrator to Manage Anaconda Environment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C55A62-FBBE-4A48-A1B3-066DEDAF5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431" y="2785253"/>
            <a:ext cx="4855569" cy="209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7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Conda Commands 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25450" y="1953495"/>
            <a:ext cx="8261350" cy="293530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Upgrade All Packages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Consolas"/>
              </a:rPr>
              <a:t>conda update </a:t>
            </a:r>
            <a:r>
              <a:rPr lang="en-US" sz="1400" dirty="0">
                <a:latin typeface="Consolas"/>
              </a:rPr>
              <a:t>-</a:t>
            </a:r>
            <a:r>
              <a:rPr lang="en-US" sz="1400" dirty="0">
                <a:solidFill>
                  <a:schemeClr val="tx1"/>
                </a:solidFill>
                <a:latin typeface="Consolas"/>
              </a:rPr>
              <a:t>-all</a:t>
            </a:r>
            <a:endParaRPr lang="en-US" sz="1000" dirty="0">
              <a:solidFill>
                <a:schemeClr val="tx1"/>
              </a:solidFill>
              <a:latin typeface="Consola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Setup New Environment (e.g. Python 3.6)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1400" dirty="0">
                <a:latin typeface="Consolas"/>
              </a:rPr>
              <a:t>conda create --name python36 python=3.6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1400" dirty="0">
                <a:latin typeface="Consolas"/>
              </a:rPr>
              <a:t>activate python36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Install Packages (few examples below)</a:t>
            </a:r>
          </a:p>
          <a:p>
            <a:pPr marL="1379538" lvl="3" indent="-457200">
              <a:buFont typeface="+mj-lt"/>
              <a:buAutoNum type="arabicPeriod"/>
            </a:pPr>
            <a:r>
              <a:rPr lang="en-US" sz="1400" dirty="0">
                <a:latin typeface="Consolas"/>
              </a:rPr>
              <a:t>conda install seaborn</a:t>
            </a:r>
          </a:p>
          <a:p>
            <a:pPr marL="1379538" lvl="3" indent="-457200">
              <a:buFont typeface="+mj-lt"/>
              <a:buAutoNum type="arabicPeriod"/>
            </a:pPr>
            <a:r>
              <a:rPr lang="en-US" sz="1400" dirty="0">
                <a:latin typeface="Consolas"/>
              </a:rPr>
              <a:t>conda install spyder</a:t>
            </a:r>
          </a:p>
          <a:p>
            <a:pPr marL="1379538" lvl="3" indent="-457200">
              <a:buFont typeface="+mj-lt"/>
              <a:buAutoNum type="arabicPeriod"/>
            </a:pPr>
            <a:r>
              <a:rPr lang="en-US" sz="1400" dirty="0">
                <a:latin typeface="Consolas"/>
              </a:rPr>
              <a:t>conda install jupyter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Setup a Python 2.7 Environment: Use above steps and change 36 to 27 and 3.6 to 2.7</a:t>
            </a:r>
          </a:p>
        </p:txBody>
      </p:sp>
    </p:spTree>
    <p:extLst>
      <p:ext uri="{BB962C8B-B14F-4D97-AF65-F5344CB8AC3E}">
        <p14:creationId xmlns:p14="http://schemas.microsoft.com/office/powerpoint/2010/main" val="1019645303"/>
      </p:ext>
    </p:extLst>
  </p:cSld>
  <p:clrMapOvr>
    <a:masterClrMapping/>
  </p:clrMapOvr>
</p:sld>
</file>

<file path=ppt/theme/theme1.xml><?xml version="1.0" encoding="utf-8"?>
<a:theme xmlns:a="http://schemas.openxmlformats.org/drawingml/2006/main" name="PASS 2013_SpeakerTemplate_16x9">
  <a:themeElements>
    <a:clrScheme name="PASS Brand Colors">
      <a:dk1>
        <a:srgbClr val="101820"/>
      </a:dk1>
      <a:lt1>
        <a:srgbClr val="6558B1"/>
      </a:lt1>
      <a:dk2>
        <a:srgbClr val="414954"/>
      </a:dk2>
      <a:lt2>
        <a:srgbClr val="FFFFFF"/>
      </a:lt2>
      <a:accent1>
        <a:srgbClr val="F9413A"/>
      </a:accent1>
      <a:accent2>
        <a:srgbClr val="AF272F"/>
      </a:accent2>
      <a:accent3>
        <a:srgbClr val="2CCCD3"/>
      </a:accent3>
      <a:accent4>
        <a:srgbClr val="007377"/>
      </a:accent4>
      <a:accent5>
        <a:srgbClr val="2E008B"/>
      </a:accent5>
      <a:accent6>
        <a:srgbClr val="6558B1"/>
      </a:accent6>
      <a:hlink>
        <a:srgbClr val="00BF6F"/>
      </a:hlink>
      <a:folHlink>
        <a:srgbClr val="00793E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PASS 2013_SpeakerTemplate_16x9.potx</Template>
  <TotalTime>3127</TotalTime>
  <Words>2313</Words>
  <Application>Microsoft Office PowerPoint</Application>
  <PresentationFormat>On-screen Show (16:9)</PresentationFormat>
  <Paragraphs>447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3" baseType="lpstr">
      <vt:lpstr>Arial</vt:lpstr>
      <vt:lpstr>Calibri</vt:lpstr>
      <vt:lpstr>Century Gothic</vt:lpstr>
      <vt:lpstr>Consolas</vt:lpstr>
      <vt:lpstr>Gill Sans</vt:lpstr>
      <vt:lpstr>Gotham Book</vt:lpstr>
      <vt:lpstr>Gotham Light</vt:lpstr>
      <vt:lpstr>Open Sans</vt:lpstr>
      <vt:lpstr>Segoe</vt:lpstr>
      <vt:lpstr>Segoe UI</vt:lpstr>
      <vt:lpstr>Segoe UI Light</vt:lpstr>
      <vt:lpstr>PASS 2013_SpeakerTemplate_16x9</vt:lpstr>
      <vt:lpstr>PowerPoint Presentation</vt:lpstr>
      <vt:lpstr>PowerPoint Presentation</vt:lpstr>
      <vt:lpstr>Dr. Je’Anna Abbott</vt:lpstr>
      <vt:lpstr>Jamey Johnston</vt:lpstr>
      <vt:lpstr>Agenda</vt:lpstr>
      <vt:lpstr>Introduction to Python</vt:lpstr>
      <vt:lpstr>Anaconda</vt:lpstr>
      <vt:lpstr>Anaconda</vt:lpstr>
      <vt:lpstr>Anaconda</vt:lpstr>
      <vt:lpstr>Anaconda</vt:lpstr>
      <vt:lpstr>Conda</vt:lpstr>
      <vt:lpstr>Python IDE</vt:lpstr>
      <vt:lpstr>PyCharm</vt:lpstr>
      <vt:lpstr>Jupyter Notebooks</vt:lpstr>
      <vt:lpstr>IDE / Tools</vt:lpstr>
      <vt:lpstr>Comments</vt:lpstr>
      <vt:lpstr>Numbers</vt:lpstr>
      <vt:lpstr>Strings</vt:lpstr>
      <vt:lpstr>Strings</vt:lpstr>
      <vt:lpstr>Strings</vt:lpstr>
      <vt:lpstr>Strings</vt:lpstr>
      <vt:lpstr>Strings</vt:lpstr>
      <vt:lpstr>Strings</vt:lpstr>
      <vt:lpstr>Basics</vt:lpstr>
      <vt:lpstr>Lists</vt:lpstr>
      <vt:lpstr>Lists</vt:lpstr>
      <vt:lpstr>Lists</vt:lpstr>
      <vt:lpstr>Lists</vt:lpstr>
      <vt:lpstr>Tuples</vt:lpstr>
      <vt:lpstr>Tuples</vt:lpstr>
      <vt:lpstr>Dictionaries</vt:lpstr>
      <vt:lpstr>Dictionaries</vt:lpstr>
      <vt:lpstr>Pandas</vt:lpstr>
      <vt:lpstr>Pandas</vt:lpstr>
      <vt:lpstr>Pandas</vt:lpstr>
      <vt:lpstr>Pandas</vt:lpstr>
      <vt:lpstr>Data Structure</vt:lpstr>
      <vt:lpstr>Control Flows</vt:lpstr>
      <vt:lpstr>Control Flows</vt:lpstr>
      <vt:lpstr>Control Flows</vt:lpstr>
      <vt:lpstr>Control Flows</vt:lpstr>
      <vt:lpstr>Control Flows</vt:lpstr>
      <vt:lpstr>Control Flows</vt:lpstr>
      <vt:lpstr>Control Flows</vt:lpstr>
      <vt:lpstr>Control Flows</vt:lpstr>
      <vt:lpstr>Control Flows</vt:lpstr>
      <vt:lpstr>Control Flows</vt:lpstr>
      <vt:lpstr>Control Flows</vt:lpstr>
      <vt:lpstr>Functions</vt:lpstr>
      <vt:lpstr>Control Flows</vt:lpstr>
      <vt:lpstr>Packages</vt:lpstr>
      <vt:lpstr>Packages</vt:lpstr>
      <vt:lpstr>Packages</vt:lpstr>
      <vt:lpstr>Packages</vt:lpstr>
      <vt:lpstr>Python and Microsoft SQL Server 2017</vt:lpstr>
      <vt:lpstr>Python and Azure Machine Learning</vt:lpstr>
      <vt:lpstr>MS &amp; Python</vt:lpstr>
      <vt:lpstr>Data Science</vt:lpstr>
      <vt:lpstr>References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No more than 2 lines</dc:title>
  <dc:creator>Lana Montgomery</dc:creator>
  <cp:lastModifiedBy>Jamey Johnston</cp:lastModifiedBy>
  <cp:revision>504</cp:revision>
  <dcterms:created xsi:type="dcterms:W3CDTF">2013-07-12T18:23:55Z</dcterms:created>
  <dcterms:modified xsi:type="dcterms:W3CDTF">2018-04-18T08:47:17Z</dcterms:modified>
</cp:coreProperties>
</file>