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dc0b53fd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dc0b53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e035a1b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e035a1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e035a1b6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e035a1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e035a1b6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e035a1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-b / --branch server per forzare la stampa delle informazioni legate al branch anche in short mode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e035a1b6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e035a1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-r server per abilitare la rimozione ricorsiva nel caso in cui sia passato come argomento il nome di una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--cached fa in modo che il file venga reso untracked ma non venga eliminato dal disco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e035a1b6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e035a1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-k fa in modo che git salti le entry che creerebbero condizioni di errore (source non esistente o non controllata da git oppure destination gia’ esistente)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e035a1b6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e035a1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--cached mostra il diff di index e last commit, mentre lanciarlo senza opzioni mostra il diff tra last commit e modifiche non ancora staged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e035a1b6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e035a1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e035a1b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e035a1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e035a1b6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e035a1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190b85d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190b8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e035a1b6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e035a1b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e035a1b6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e035a1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Ricorda di spiegare come i merge regolari creino un commit per il merge, spiega come risolvere i conflitti e accenna ai mergetool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e035a1b6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e035a1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Ricorda di spiegare come i merge regolari creino un commit per il merge, spiega come risolvere i conflitti e accenna ai mergetool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0eec15ff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80eec15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Ricorda di spiegare come i merge regolari creino un commit per il merge, spiega come risolvere i conflitti e accenna ai mergetool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80eec15ff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80eec15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Ricorda di spiegare come i merge regolari creino un commit per il merge, spiega come risolvere i conflitti e accenna ai mergetool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585ea20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585ea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Ricorda di spiegare come i merge regolari creino un commit per il merge, spiega come risolvere i conflitti e accenna ai mergetool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f01c1323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f01c13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5190b85d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5190b8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dc0b53f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dc0b5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dc0b53fd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dc0b53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Fai vedere la manpage di git per far capire quanto e’ potente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c0b53fd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dc0b53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dc0b53fd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dc0b53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Specificare le priorita’ dei vari livelli sugli altri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dc0b53fd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dc0b53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dc0b53fd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dc0b53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git-scm.com/book/en/v2" TargetMode="External"/><Relationship Id="rId6" Type="http://schemas.openxmlformats.org/officeDocument/2006/relationships/hyperlink" Target="https://chris.beams.io/posts/git-commit/" TargetMode="External"/><Relationship Id="rId7" Type="http://schemas.openxmlformats.org/officeDocument/2006/relationships/hyperlink" Target="https://gist.github.com/digitaljhelms/428784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github.com/kmindi/special-files-in-repository-root" TargetMode="External"/><Relationship Id="rId6" Type="http://schemas.openxmlformats.org/officeDocument/2006/relationships/hyperlink" Target="https://guides.github.com/features/wikis/" TargetMode="External"/><Relationship Id="rId7" Type="http://schemas.openxmlformats.org/officeDocument/2006/relationships/hyperlink" Target="https://www.markdowntutorial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git-scm.com/downloa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5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5"/>
          <p:cNvSpPr txBox="1"/>
          <p:nvPr/>
        </p:nvSpPr>
        <p:spPr>
          <a:xfrm>
            <a:off x="539400" y="3180200"/>
            <a:ext cx="80652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Fondamenti di Git &amp; GitHub</a:t>
            </a:r>
            <a:endParaRPr sz="36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407700" y="3867600"/>
            <a:ext cx="83286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20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Strumenti per la programmazione in team</a:t>
            </a:r>
            <a:endParaRPr i="1" sz="220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6974700" y="6251775"/>
            <a:ext cx="221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STB1019 UniBS</a:t>
            </a:r>
            <a:endParaRPr i="1" sz="1800"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4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4"/>
          <p:cNvSpPr txBox="1"/>
          <p:nvPr/>
        </p:nvSpPr>
        <p:spPr>
          <a:xfrm>
            <a:off x="539400" y="1550655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Terminologia di base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539400" y="2615350"/>
            <a:ext cx="3939300" cy="24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 “Zone di lavoro”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working tree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index (o staging area)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repository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4989725" y="2615350"/>
            <a:ext cx="39393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Possibili stati di un file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untracked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tracked</a:t>
            </a:r>
            <a:endParaRPr sz="2400">
              <a:solidFill>
                <a:srgbClr val="4A86E8"/>
              </a:solidFill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staged</a:t>
            </a:r>
            <a:endParaRPr sz="2400">
              <a:solidFill>
                <a:srgbClr val="4A86E8"/>
              </a:solidFill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modified</a:t>
            </a:r>
            <a:endParaRPr sz="2400">
              <a:solidFill>
                <a:srgbClr val="4A86E8"/>
              </a:solidFill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unmodified</a:t>
            </a:r>
            <a:endParaRPr sz="2400">
              <a:solidFill>
                <a:srgbClr val="4A86E8"/>
              </a:solidFill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committed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5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5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Inizializzazione di repository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1219050" y="3641100"/>
            <a:ext cx="7510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Repository locale: git init [directory]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Repository remota: git clone &lt;url&gt;</a:t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6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6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Tracking/Staging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/>
        </p:nvSpPr>
        <p:spPr>
          <a:xfrm>
            <a:off x="816900" y="3023425"/>
            <a:ext cx="7510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git add [options] &lt;path-spec&gt;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539400" y="4053425"/>
            <a:ext cx="58134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rgbClr val="4A86E8"/>
                </a:solidFill>
              </a:rPr>
              <a:t>Alcune opzioni utili: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-i / --interactive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-p / --patch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7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7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Verificare lo stato della repository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816900" y="3023425"/>
            <a:ext cx="75102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git status [options] [path-spec]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539400" y="3977225"/>
            <a:ext cx="58134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Alcune opzioni utili: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-s / --short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-b / --branch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8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8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Rimuovere file dalla repository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816900" y="3023425"/>
            <a:ext cx="7510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git rm [options] &lt;file/dir&gt;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539400" y="3977225"/>
            <a:ext cx="58134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Alcune opzioni utili: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-r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--cached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9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9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Rinominare/spostare file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816900" y="3023425"/>
            <a:ext cx="7510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git mv [options] &lt;source&gt; &lt;destination&gt;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539400" y="3977225"/>
            <a:ext cx="58134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Alcune opzioni utili: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-v / --verbose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-k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0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40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Controllare le modifiche effettuate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/>
        </p:nvSpPr>
        <p:spPr>
          <a:xfrm>
            <a:off x="816900" y="3023425"/>
            <a:ext cx="7510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git diff [--cached]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539400" y="3977225"/>
            <a:ext cx="78900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Alcune osservazioni: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--cached e --staged sono equivalenti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Il comando supporta molte altre forme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1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1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Annullare le modifiche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2605050" y="3395825"/>
            <a:ext cx="39339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git reset HEAD &lt;file&gt;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git checkout -- &lt;file&gt;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git commit --amend</a:t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42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2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Registrare le modifiche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/>
          <p:nvPr/>
        </p:nvSpPr>
        <p:spPr>
          <a:xfrm>
            <a:off x="816900" y="3023425"/>
            <a:ext cx="7510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git commit [options]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539400" y="3977225"/>
            <a:ext cx="58134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Alcune opzioni utili: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-a / --all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-m / --message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43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3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La killer feature: il branching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 txBox="1"/>
          <p:nvPr/>
        </p:nvSpPr>
        <p:spPr>
          <a:xfrm>
            <a:off x="816900" y="3023425"/>
            <a:ext cx="7510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400">
                <a:solidFill>
                  <a:srgbClr val="4A86E8"/>
                </a:solidFill>
              </a:rPr>
              <a:t>Branches = Puntatori = Love = Life</a:t>
            </a:r>
            <a:endParaRPr b="1" i="1" sz="2400">
              <a:solidFill>
                <a:srgbClr val="4A86E8"/>
              </a:solidFill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539400" y="3977225"/>
            <a:ext cx="77877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Un branch non è altro che un puntatore ad un dato commit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Un altro puntatore speciale: HEAD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6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6"/>
          <p:cNvSpPr txBox="1"/>
          <p:nvPr/>
        </p:nvSpPr>
        <p:spPr>
          <a:xfrm>
            <a:off x="539400" y="359706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Version Control Systems</a:t>
            </a:r>
            <a:endParaRPr sz="36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1047650" y="3597075"/>
            <a:ext cx="77088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44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44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Lavorare con i branch locali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417850" y="3559325"/>
            <a:ext cx="86202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Elencare i branch esistenti: </a:t>
            </a:r>
            <a:r>
              <a:rPr b="1" i="1" lang="it" sz="2400">
                <a:solidFill>
                  <a:srgbClr val="4A86E8"/>
                </a:solidFill>
              </a:rPr>
              <a:t>git branch [--list [pattern]]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Creare un nuovo branch: </a:t>
            </a:r>
            <a:r>
              <a:rPr b="1" i="1" lang="it" sz="2400">
                <a:solidFill>
                  <a:srgbClr val="4A86E8"/>
                </a:solidFill>
              </a:rPr>
              <a:t>git branch &lt;name&gt;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Eliminare un branch: </a:t>
            </a:r>
            <a:r>
              <a:rPr b="1" i="1" lang="it" sz="2400">
                <a:solidFill>
                  <a:srgbClr val="4A86E8"/>
                </a:solidFill>
              </a:rPr>
              <a:t>git branch -d &lt;name&gt;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Passare ad un altro branch: </a:t>
            </a:r>
            <a:r>
              <a:rPr b="1" i="1" lang="it" sz="2400">
                <a:solidFill>
                  <a:srgbClr val="4A86E8"/>
                </a:solidFill>
              </a:rPr>
              <a:t>git checkout [-b] &lt;branch&gt;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Merging di due branch: </a:t>
            </a:r>
            <a:r>
              <a:rPr b="1" i="1" lang="it" sz="2400">
                <a:solidFill>
                  <a:srgbClr val="4A86E8"/>
                </a:solidFill>
              </a:rPr>
              <a:t>git merge &lt;other-branch&gt;</a:t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5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5"/>
          <p:cNvSpPr txBox="1"/>
          <p:nvPr/>
        </p:nvSpPr>
        <p:spPr>
          <a:xfrm>
            <a:off x="539400" y="20635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Tipologie di merging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/>
        </p:nvSpPr>
        <p:spPr>
          <a:xfrm>
            <a:off x="426925" y="3795525"/>
            <a:ext cx="86202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Fast-forward: spostano semplicemente un puntatore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Merge “regolari”: possono causare conflitti che devono essere risolti manualmente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6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6"/>
          <p:cNvSpPr txBox="1"/>
          <p:nvPr/>
        </p:nvSpPr>
        <p:spPr>
          <a:xfrm>
            <a:off x="539400" y="204466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Lavorare con i branch remoti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6"/>
          <p:cNvSpPr txBox="1"/>
          <p:nvPr/>
        </p:nvSpPr>
        <p:spPr>
          <a:xfrm>
            <a:off x="426925" y="3795525"/>
            <a:ext cx="86202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Aggiornare la repository locale: </a:t>
            </a:r>
            <a:r>
              <a:rPr b="1" i="1" lang="it" sz="2400">
                <a:solidFill>
                  <a:srgbClr val="4A86E8"/>
                </a:solidFill>
              </a:rPr>
              <a:t>git fetch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Pubblicare le proprie modifiche: </a:t>
            </a:r>
            <a:r>
              <a:rPr b="1" i="1" lang="it" sz="2400">
                <a:solidFill>
                  <a:srgbClr val="4A86E8"/>
                </a:solidFill>
              </a:rPr>
              <a:t>git push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Un (magico) aiutante: </a:t>
            </a:r>
            <a:r>
              <a:rPr b="1" i="1" lang="it" sz="2400">
                <a:solidFill>
                  <a:srgbClr val="4A86E8"/>
                </a:solidFill>
              </a:rPr>
              <a:t>git pull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Eliminare un branch remoto: </a:t>
            </a:r>
            <a:r>
              <a:rPr b="1" i="1" lang="it" sz="2400">
                <a:solidFill>
                  <a:srgbClr val="4A86E8"/>
                </a:solidFill>
              </a:rPr>
              <a:t>git push -d &lt;branch&gt;</a:t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7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7"/>
          <p:cNvSpPr txBox="1"/>
          <p:nvPr/>
        </p:nvSpPr>
        <p:spPr>
          <a:xfrm>
            <a:off x="539400" y="206286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GitHub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0" name="Google Shape;3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7"/>
          <p:cNvSpPr txBox="1"/>
          <p:nvPr/>
        </p:nvSpPr>
        <p:spPr>
          <a:xfrm>
            <a:off x="354225" y="3441275"/>
            <a:ext cx="86202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Piattaforma per l’hosting di repository 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Fornisce inoltre vari strumenti molto utili (issue tracking, pull requests e molto altro)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48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48"/>
          <p:cNvSpPr txBox="1"/>
          <p:nvPr/>
        </p:nvSpPr>
        <p:spPr>
          <a:xfrm>
            <a:off x="430400" y="1740155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Alcuni link utili (1)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9" name="Google Shape;3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8"/>
          <p:cNvSpPr txBox="1"/>
          <p:nvPr/>
        </p:nvSpPr>
        <p:spPr>
          <a:xfrm>
            <a:off x="430400" y="2914475"/>
            <a:ext cx="88857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Pro Git: </a:t>
            </a:r>
            <a:endParaRPr sz="2400">
              <a:solidFill>
                <a:srgbClr val="4A86E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u="sng">
                <a:solidFill>
                  <a:schemeClr val="hlink"/>
                </a:solidFill>
                <a:hlinkClick r:id="rId5"/>
              </a:rPr>
              <a:t>https://git-scm.com/book/en/v2</a:t>
            </a:r>
            <a:endParaRPr sz="22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Commit message style guide: </a:t>
            </a:r>
            <a:r>
              <a:rPr lang="it" sz="2200" u="sng">
                <a:solidFill>
                  <a:schemeClr val="hlink"/>
                </a:solidFill>
                <a:hlinkClick r:id="rId6"/>
              </a:rPr>
              <a:t>https://chris.beams.io/posts/git-commit/</a:t>
            </a:r>
            <a:endParaRPr b="1" i="1" sz="22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GitHub branching guidelines:</a:t>
            </a:r>
            <a:endParaRPr sz="2400">
              <a:solidFill>
                <a:srgbClr val="4A86E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u="sng">
                <a:solidFill>
                  <a:schemeClr val="hlink"/>
                </a:solidFill>
                <a:hlinkClick r:id="rId7"/>
              </a:rPr>
              <a:t>https://gist.github.com/digitaljhelms/4287848</a:t>
            </a:r>
            <a:endParaRPr sz="2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9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49"/>
          <p:cNvSpPr txBox="1"/>
          <p:nvPr/>
        </p:nvSpPr>
        <p:spPr>
          <a:xfrm>
            <a:off x="430400" y="16820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Alcuni link utili (2)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 txBox="1"/>
          <p:nvPr/>
        </p:nvSpPr>
        <p:spPr>
          <a:xfrm>
            <a:off x="430400" y="2878125"/>
            <a:ext cx="88857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GitHub special files</a:t>
            </a:r>
            <a:r>
              <a:rPr lang="it" sz="2400">
                <a:solidFill>
                  <a:srgbClr val="4A86E8"/>
                </a:solidFill>
              </a:rPr>
              <a:t>: </a:t>
            </a:r>
            <a:endParaRPr sz="2400">
              <a:solidFill>
                <a:srgbClr val="4A86E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u="sng">
                <a:solidFill>
                  <a:schemeClr val="hlink"/>
                </a:solidFill>
                <a:hlinkClick r:id="rId5"/>
              </a:rPr>
              <a:t>https://github.com/kmindi/special-files-in-repository-root</a:t>
            </a:r>
            <a:endParaRPr sz="22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GitHub project documentation</a:t>
            </a:r>
            <a:r>
              <a:rPr lang="it" sz="2400">
                <a:solidFill>
                  <a:srgbClr val="4A86E8"/>
                </a:solidFill>
              </a:rPr>
              <a:t>: </a:t>
            </a:r>
            <a:r>
              <a:rPr lang="it" sz="2200" u="sng">
                <a:solidFill>
                  <a:schemeClr val="hlink"/>
                </a:solidFill>
                <a:hlinkClick r:id="rId6"/>
              </a:rPr>
              <a:t>https://guides.github.com/features/wikis/</a:t>
            </a:r>
            <a:endParaRPr sz="22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Markdown tutorial: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4A86E8"/>
                </a:solidFill>
              </a:rPr>
              <a:t>	</a:t>
            </a:r>
            <a:r>
              <a:rPr lang="it" sz="2200" u="sng">
                <a:solidFill>
                  <a:schemeClr val="hlink"/>
                </a:solidFill>
                <a:hlinkClick r:id="rId7"/>
              </a:rPr>
              <a:t>https://www.markdowntutorial.com/</a:t>
            </a:r>
            <a:endParaRPr sz="2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278400" y="2489233"/>
            <a:ext cx="85872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Questa presentazione è stata realizzata da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1C232"/>
                </a:solidFill>
                <a:latin typeface="Merriweather"/>
                <a:ea typeface="Merriweather"/>
                <a:cs typeface="Merriweather"/>
                <a:sym typeface="Merriweather"/>
              </a:rPr>
              <a:t>Lorenzo Nodari</a:t>
            </a:r>
            <a:endParaRPr sz="1600">
              <a:solidFill>
                <a:srgbClr val="F1C23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per lo Student Branch IEEE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dell’Università degli Studi di Brescia,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 occasione del </a:t>
            </a:r>
            <a:r>
              <a:rPr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Programma Arnaldo 2018</a:t>
            </a: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Si prega di non modificare o distribuire il contenuto di tale documento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senza essere in possesso dei relativi permessi.</a:t>
            </a:r>
            <a:endParaRPr i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0" y="5866233"/>
            <a:ext cx="1922202" cy="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284" y="5866233"/>
            <a:ext cx="2452317" cy="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900" y="255367"/>
            <a:ext cx="1922202" cy="192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7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7"/>
          <p:cNvSpPr txBox="1"/>
          <p:nvPr/>
        </p:nvSpPr>
        <p:spPr>
          <a:xfrm>
            <a:off x="539400" y="18633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Centralized </a:t>
            </a: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Version Control Systems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717600" y="3597075"/>
            <a:ext cx="77088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Architettura client-server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Necessitá di connessione ad Internet (o intranet)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Rischio di perdita dati in caso di server failure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8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539400" y="18633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Distributed</a:t>
            </a: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 Version Control Systems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717600" y="3597075"/>
            <a:ext cx="77088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Introduzione di ridondanza dei dati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Possibilità di lavorare offline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Leggero incremento dell’overhead iniziale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9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9"/>
          <p:cNvSpPr txBox="1"/>
          <p:nvPr/>
        </p:nvSpPr>
        <p:spPr>
          <a:xfrm>
            <a:off x="539400" y="18633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Git: un DVCS su misura per Linux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/>
        </p:nvSpPr>
        <p:spPr>
          <a:xfrm>
            <a:off x="717600" y="3597075"/>
            <a:ext cx="77088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Creato da Linus Torvalds nel 2005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Pensato per essere leggero e veloce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Novità: ragiona per snapshot, non per patch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30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0"/>
          <p:cNvSpPr txBox="1"/>
          <p:nvPr/>
        </p:nvSpPr>
        <p:spPr>
          <a:xfrm>
            <a:off x="539400" y="18633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Download di Git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245250" y="3597075"/>
            <a:ext cx="87381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Scaricabile gratuitamente (</a:t>
            </a:r>
            <a:r>
              <a:rPr lang="it" sz="2400" u="sng">
                <a:solidFill>
                  <a:schemeClr val="hlink"/>
                </a:solidFill>
                <a:hlinkClick r:id="rId5"/>
              </a:rPr>
              <a:t>git-scm.com/downloads</a:t>
            </a:r>
            <a:r>
              <a:rPr lang="it" sz="2400">
                <a:solidFill>
                  <a:srgbClr val="4A86E8"/>
                </a:solidFill>
              </a:rPr>
              <a:t>)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Disponibile per la maggior parte degli OS moderni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	(macOS, Windows, sistemi GNU/Linux e altri Unix-like)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1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/>
        </p:nvSpPr>
        <p:spPr>
          <a:xfrm>
            <a:off x="539400" y="18633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Configurazione di Git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/>
        </p:nvSpPr>
        <p:spPr>
          <a:xfrm>
            <a:off x="202950" y="4214725"/>
            <a:ext cx="87381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A86E8"/>
                </a:solidFill>
              </a:rPr>
              <a:t>3 tipi di configurazione controllati da diversi modificatori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system-level: --system 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user-level: --global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project-level: nessun modificatore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047600" y="3039038"/>
            <a:ext cx="70488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 sz="2400">
                <a:solidFill>
                  <a:srgbClr val="4A86E8"/>
                </a:solidFill>
              </a:rPr>
              <a:t>git config [level-modifier] &lt;property&gt; &lt;value&gt;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2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539400" y="1863342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Configurazione preliminare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272500" y="3197425"/>
            <a:ext cx="87381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Formato delle property: &lt;section&gt;.&lt;key&gt;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lang="it" sz="2400">
                <a:solidFill>
                  <a:srgbClr val="4A86E8"/>
                </a:solidFill>
              </a:rPr>
              <a:t>Alcune property fondamentali: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user.name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user.email </a:t>
            </a:r>
            <a:endParaRPr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-"/>
            </a:pPr>
            <a:r>
              <a:rPr lang="it" sz="2400">
                <a:solidFill>
                  <a:srgbClr val="4A86E8"/>
                </a:solidFill>
              </a:rPr>
              <a:t>core.editor (opzionale)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61570" cy="867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3"/>
          <p:cNvCxnSpPr/>
          <p:nvPr/>
        </p:nvCxnSpPr>
        <p:spPr>
          <a:xfrm>
            <a:off x="-11100" y="1211950"/>
            <a:ext cx="9166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3"/>
          <p:cNvSpPr txBox="1"/>
          <p:nvPr/>
        </p:nvSpPr>
        <p:spPr>
          <a:xfrm>
            <a:off x="593900" y="1959417"/>
            <a:ext cx="80652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3C78D8"/>
                </a:solidFill>
                <a:latin typeface="Merriweather"/>
                <a:ea typeface="Merriweather"/>
                <a:cs typeface="Merriweather"/>
                <a:sym typeface="Merriweather"/>
              </a:rPr>
              <a:t>Ottenere aiuto in Git</a:t>
            </a:r>
            <a:endParaRPr sz="3200">
              <a:solidFill>
                <a:srgbClr val="3C78D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299" y="152400"/>
            <a:ext cx="878720" cy="8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/>
        </p:nvSpPr>
        <p:spPr>
          <a:xfrm>
            <a:off x="1047600" y="3432868"/>
            <a:ext cx="70488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git help &lt;sub-command&gt;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man git-&lt;sub-command&gt; (sistemi Unix-like)</a:t>
            </a:r>
            <a:endParaRPr b="1" i="1" sz="2400">
              <a:solidFill>
                <a:srgbClr val="4A86E8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➔"/>
            </a:pPr>
            <a:r>
              <a:rPr b="1" i="1" lang="it" sz="2400">
                <a:solidFill>
                  <a:srgbClr val="4A86E8"/>
                </a:solidFill>
              </a:rPr>
              <a:t>git-scm.com/docs</a:t>
            </a:r>
            <a:endParaRPr b="1" i="1" sz="24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