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6512D-F01E-4DA2-80F1-DBA5192CA7A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4A386-DBB2-46FC-B67B-32C2E2ED4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5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FF56D-6AE1-417E-A82A-7508189794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E6E50-88E8-4624-9FBF-F0F5ABB62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083B2-FC8B-468E-A1E0-74C79E76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C5D6-8751-477A-8F59-42A242BC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04AC2-28FC-4016-882A-0A468B6C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4062-A5BA-446C-AA4D-CF331A29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51E42-4218-4F25-B218-836D3CA8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08513-0D08-4AF4-8C9F-DE46A5A1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15177-0A33-4480-A2CE-615928DB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B08C-4D46-4939-A0DD-18607F34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BE7F-F650-4D09-8CF9-2EEEB462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5DD14-5AB9-4268-BAAC-16B46002E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1814F-62B7-4D57-804E-ECD081945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493DE-A92D-491D-8291-AC471F41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F5FEC-5FE4-41C6-87AC-467BDC3A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6C58B-1D9B-420D-AE40-5D273AB9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01183-92D3-4F34-B3BD-45F78233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7002D-2A66-403D-8A3D-92D1E3E3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BC05-C5CF-4C56-B7C1-86712C41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32CB9-8DE0-4D7C-AFC2-B181BA04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2A9F8-1E79-424F-AB44-F1A3AA3E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44583-BB5A-4E89-9CAA-0ECABAE9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6D483-6538-498F-B84F-1417BEF63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AFD8C-FD95-42B9-8CAB-DA9347F6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0F001-4596-4324-A7D0-B3851560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42D0B-485E-42EF-B6B3-CF118266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3C574-7291-4EB6-8CD4-B6BEBC3B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79B00-6B73-4C3B-9281-D0B22F47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4651E-457B-454E-88D7-5C070280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7A330-5D58-4AAC-A645-7F0A2CB0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F8CE6-BCA7-406B-9107-43D50BA6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10494-133B-4A81-BC62-36E5EEFC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55D9A-4312-40FA-BFDE-4A56CBB7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F0656-9243-4419-BD65-7DD120E6D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C8281-EDC3-41F4-82F6-AFAE442CE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124FED-7D54-4FDF-966E-A92F672C3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26653-7416-42E8-BF6F-45D7C5EB0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83BCE9-7969-4FA0-A7CD-E13F03B0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E4C4B5-0F92-43A7-B5D8-C7CA2366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0F84BF-6712-4B89-8274-B105D4E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BC96D-2FC0-4E37-9DAE-B6D879DF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182815-ED6C-49BC-9E97-10BBB586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5BA9FF-A7C9-4D17-A95F-B8CCA958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A14ADA-D776-4E89-973E-388BC046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0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CC1CD6-0136-4C8A-A6FE-530E3467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F9CB8-95ED-45D3-98CF-51363619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8F7A0-91D9-44CE-997A-8A7D9B1E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773A4-BFD1-4CBC-B478-63A96681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39119-1B19-43F7-BE49-53976833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57795-B573-4F49-9B30-B54C46E7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3BF41-CEB4-40F4-88FA-8C7169E9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84E8C-0300-4DCD-8BEA-A95701D2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BF331-5DA6-4ED9-824A-E8F6F4A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A8503-1886-47BD-B32C-0EB0A6D5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7E75E-B343-46A8-BA49-1354BDF7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978E8-BEF0-419F-8DD8-072421FDD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210E-295B-4345-856F-B156570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14FA8-6682-4F87-9808-F3658459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A2806-8889-4E1D-AECF-86337B6D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D4F5C-0248-4C03-A904-779ED876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23990-FEA4-4FD1-9A12-B49DEF40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EF2F9-EFFA-4A79-93B2-237913089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08A4-E2F5-43F2-8C9B-D9DBF43AE44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9B5A5-B21C-4E42-B2AA-94CF6DF84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B9ECB-A3FD-4595-BAF6-EA07FE95A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359E-8E36-4EA5-88BB-B0FA41F7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2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964BC8-0ADB-4131-9753-F45AE2FE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409" y="308920"/>
            <a:ext cx="4157181" cy="463949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Criteria</a:t>
            </a:r>
            <a:r>
              <a:rPr lang="ko-KR" altLang="en-US" sz="2400" b="1" dirty="0">
                <a:latin typeface="+mn-ea"/>
                <a:ea typeface="+mn-ea"/>
              </a:rPr>
              <a:t> </a:t>
            </a:r>
            <a:r>
              <a:rPr lang="en-US" altLang="ko-KR" sz="2400" b="1" dirty="0">
                <a:latin typeface="+mn-ea"/>
                <a:ea typeface="+mn-ea"/>
              </a:rPr>
              <a:t>of </a:t>
            </a:r>
            <a:r>
              <a:rPr lang="en-US" sz="2400" b="1" dirty="0">
                <a:latin typeface="+mn-ea"/>
                <a:ea typeface="+mn-ea"/>
              </a:rPr>
              <a:t>ligand </a:t>
            </a:r>
            <a:r>
              <a:rPr lang="en-US" altLang="ko-KR" sz="2400" b="1" dirty="0">
                <a:latin typeface="+mn-ea"/>
                <a:ea typeface="+mn-ea"/>
              </a:rPr>
              <a:t>Selection</a:t>
            </a:r>
            <a:endParaRPr lang="en-US" sz="24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28467-3728-4531-A7E7-5D6751432E29}"/>
              </a:ext>
            </a:extLst>
          </p:cNvPr>
          <p:cNvSpPr txBox="1"/>
          <p:nvPr/>
        </p:nvSpPr>
        <p:spPr>
          <a:xfrm>
            <a:off x="930801" y="878946"/>
            <a:ext cx="10347649" cy="338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Scaffold </a:t>
            </a:r>
            <a:r>
              <a:rPr lang="en-US" altLang="ko-KR" sz="1400" dirty="0"/>
              <a:t>(hetero aromatic ring) </a:t>
            </a:r>
            <a:r>
              <a:rPr lang="ko-KR" altLang="en-US" sz="1400" dirty="0"/>
              <a:t>골격을 </a:t>
            </a:r>
            <a:r>
              <a:rPr lang="en-US" altLang="ko-KR" sz="1400" dirty="0"/>
              <a:t>1</a:t>
            </a:r>
            <a:r>
              <a:rPr lang="ko-KR" altLang="en-US" sz="1400" dirty="0"/>
              <a:t>개 이상 포함 시킨다</a:t>
            </a:r>
            <a:r>
              <a:rPr lang="en-US" altLang="ko-KR" sz="14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Ring</a:t>
            </a:r>
            <a:r>
              <a:rPr lang="ko-KR" altLang="en-US" sz="1400" dirty="0"/>
              <a:t>의 개수는 </a:t>
            </a:r>
            <a:r>
              <a:rPr lang="en-US" altLang="ko-KR" sz="1400" dirty="0"/>
              <a:t>3~6</a:t>
            </a:r>
            <a:r>
              <a:rPr lang="ko-KR" altLang="en-US" sz="1400" dirty="0"/>
              <a:t>개</a:t>
            </a:r>
            <a:r>
              <a:rPr lang="en-US" altLang="ko-KR" sz="1400" dirty="0"/>
              <a:t> (</a:t>
            </a:r>
            <a:r>
              <a:rPr lang="ko-KR" altLang="en-US" sz="1400" dirty="0"/>
              <a:t>평균</a:t>
            </a:r>
            <a:r>
              <a:rPr lang="en-US" altLang="ko-KR" sz="1400" dirty="0"/>
              <a:t> 4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Rule of five- MW: 300-650 (</a:t>
            </a:r>
            <a:r>
              <a:rPr lang="ko-KR" altLang="en-US" sz="1400" dirty="0"/>
              <a:t>평균</a:t>
            </a:r>
            <a:r>
              <a:rPr lang="en-US" altLang="ko-KR" sz="1400" dirty="0"/>
              <a:t>:510), HD:1-4</a:t>
            </a:r>
            <a:r>
              <a:rPr lang="ko-KR" altLang="en-US" sz="1400" dirty="0"/>
              <a:t>개</a:t>
            </a:r>
            <a:r>
              <a:rPr lang="en-US" altLang="ko-KR" sz="1400" dirty="0"/>
              <a:t> (</a:t>
            </a:r>
            <a:r>
              <a:rPr lang="ko-KR" altLang="en-US" sz="1400" dirty="0"/>
              <a:t>평균</a:t>
            </a:r>
            <a:r>
              <a:rPr lang="en-US" altLang="ko-KR" sz="1400" dirty="0"/>
              <a:t>:2</a:t>
            </a:r>
            <a:r>
              <a:rPr lang="ko-KR" altLang="en-US" sz="1400" dirty="0"/>
              <a:t>개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HA:4-11</a:t>
            </a:r>
            <a:r>
              <a:rPr lang="ko-KR" altLang="en-US" sz="1400" dirty="0"/>
              <a:t>개 </a:t>
            </a:r>
            <a:r>
              <a:rPr lang="en-US" altLang="ko-KR" sz="1400" dirty="0"/>
              <a:t>(</a:t>
            </a:r>
            <a:r>
              <a:rPr lang="ko-KR" altLang="en-US" sz="1400" dirty="0"/>
              <a:t>평균</a:t>
            </a:r>
            <a:r>
              <a:rPr lang="en-US" altLang="ko-KR" sz="1400" dirty="0"/>
              <a:t>: 8</a:t>
            </a:r>
            <a:r>
              <a:rPr lang="ko-KR" altLang="en-US" sz="1400" dirty="0"/>
              <a:t>개</a:t>
            </a:r>
            <a:r>
              <a:rPr lang="en-US" altLang="ko-KR" sz="1400" dirty="0"/>
              <a:t>), Rotatable bonds: 0-11 (</a:t>
            </a:r>
            <a:r>
              <a:rPr lang="ko-KR" altLang="en-US" sz="1400" dirty="0"/>
              <a:t>평균</a:t>
            </a:r>
            <a:r>
              <a:rPr lang="en-US" altLang="ko-KR" sz="1400" dirty="0"/>
              <a:t>: 6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Ring-linker-Ring: </a:t>
            </a:r>
            <a:r>
              <a:rPr lang="ko-KR" altLang="en-US" sz="1400" dirty="0"/>
              <a:t>주로 </a:t>
            </a:r>
            <a:r>
              <a:rPr lang="en-US" altLang="ko-KR" sz="1400" dirty="0"/>
              <a:t>ring</a:t>
            </a:r>
            <a:r>
              <a:rPr lang="ko-KR" altLang="en-US" sz="1400" dirty="0"/>
              <a:t>과 </a:t>
            </a:r>
            <a:r>
              <a:rPr lang="en-US" altLang="ko-KR" sz="1400" dirty="0"/>
              <a:t>ring </a:t>
            </a:r>
            <a:r>
              <a:rPr lang="ko-KR" altLang="en-US" sz="1400" dirty="0"/>
              <a:t>사이는 </a:t>
            </a:r>
            <a:r>
              <a:rPr lang="en-US" altLang="ko-KR" sz="1400" dirty="0"/>
              <a:t>direct, -O-, -NH-, -CH2-, -S-, -CONH- </a:t>
            </a:r>
            <a:r>
              <a:rPr lang="ko-KR" altLang="en-US" sz="1400" dirty="0"/>
              <a:t>등의</a:t>
            </a:r>
            <a:r>
              <a:rPr lang="en-US" altLang="ko-KR" sz="1400" dirty="0"/>
              <a:t> bond</a:t>
            </a:r>
            <a:r>
              <a:rPr lang="ko-KR" altLang="en-US" sz="1400" dirty="0"/>
              <a:t>로 연결됨</a:t>
            </a:r>
            <a:r>
              <a:rPr lang="en-US" altLang="ko-KR" sz="1400" dirty="0"/>
              <a:t>. (aromatic ring</a:t>
            </a:r>
            <a:r>
              <a:rPr lang="ko-KR" altLang="en-US" sz="1400" dirty="0"/>
              <a:t>과 </a:t>
            </a:r>
            <a:r>
              <a:rPr lang="en-US" altLang="ko-KR" sz="1400" dirty="0"/>
              <a:t>aliphatic</a:t>
            </a:r>
            <a:r>
              <a:rPr lang="ko-KR" altLang="en-US" sz="1400" dirty="0"/>
              <a:t> </a:t>
            </a:r>
            <a:r>
              <a:rPr lang="en-US" altLang="ko-KR" sz="1400" dirty="0"/>
              <a:t>ring</a:t>
            </a:r>
            <a:r>
              <a:rPr lang="ko-KR" altLang="en-US" sz="1400" dirty="0"/>
              <a:t>사이는 긴 </a:t>
            </a:r>
            <a:r>
              <a:rPr lang="en-US" altLang="ko-KR" sz="1400" dirty="0"/>
              <a:t>linker</a:t>
            </a:r>
            <a:r>
              <a:rPr lang="ko-KR" altLang="en-US" sz="1400" dirty="0"/>
              <a:t>가 사용되기도 함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 </a:t>
            </a:r>
            <a:r>
              <a:rPr lang="en-US" altLang="ko-KR" sz="1400" dirty="0"/>
              <a:t>kinase</a:t>
            </a:r>
            <a:r>
              <a:rPr lang="ko-KR" altLang="en-US" sz="1400" dirty="0"/>
              <a:t>의 </a:t>
            </a:r>
            <a:r>
              <a:rPr lang="en-US" altLang="ko-KR" sz="1400" dirty="0"/>
              <a:t>hydrophobic region</a:t>
            </a:r>
            <a:r>
              <a:rPr lang="ko-KR" altLang="en-US" sz="1400" dirty="0"/>
              <a:t>이 아닌 입구 쪽인 </a:t>
            </a:r>
            <a:r>
              <a:rPr lang="en-US" altLang="ko-KR" sz="1400" dirty="0"/>
              <a:t>solvent region(open</a:t>
            </a:r>
            <a:r>
              <a:rPr lang="ko-KR" altLang="en-US" sz="1400" dirty="0"/>
              <a:t>된 공간</a:t>
            </a:r>
            <a:r>
              <a:rPr lang="en-US" altLang="ko-KR" sz="1400" dirty="0"/>
              <a:t>)</a:t>
            </a:r>
            <a:r>
              <a:rPr lang="ko-KR" altLang="en-US" sz="1400" dirty="0"/>
              <a:t>에 위치하여 </a:t>
            </a:r>
            <a:r>
              <a:rPr lang="en-US" altLang="ko-KR" sz="1400" dirty="0"/>
              <a:t>linker</a:t>
            </a:r>
            <a:r>
              <a:rPr lang="ko-KR" altLang="en-US" sz="1400" dirty="0"/>
              <a:t>가 길어도 됨</a:t>
            </a:r>
            <a:r>
              <a:rPr lang="en-US" altLang="ko-KR" sz="140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Aromatic ring</a:t>
            </a:r>
            <a:r>
              <a:rPr lang="ko-KR" altLang="en-US" sz="1400" dirty="0"/>
              <a:t>은 주로 </a:t>
            </a:r>
            <a:r>
              <a:rPr lang="en-US" altLang="ko-KR" sz="1400" dirty="0"/>
              <a:t>6-,5-membered ring, aliphatic ring</a:t>
            </a:r>
            <a:r>
              <a:rPr lang="ko-KR" altLang="en-US" sz="1400" dirty="0"/>
              <a:t>은 주로</a:t>
            </a:r>
            <a:r>
              <a:rPr lang="en-US" altLang="ko-KR" sz="1400" dirty="0"/>
              <a:t> 3-6 membered ring, macrocycle ring</a:t>
            </a:r>
            <a:r>
              <a:rPr lang="ko-KR" altLang="en-US" sz="1400" dirty="0"/>
              <a:t>도 종종 </a:t>
            </a:r>
            <a:r>
              <a:rPr lang="en-US" altLang="ko-KR" sz="1400" dirty="0"/>
              <a:t>drug</a:t>
            </a:r>
            <a:r>
              <a:rPr lang="ko-KR" altLang="en-US" sz="1400" dirty="0"/>
              <a:t>으로 나옴</a:t>
            </a:r>
            <a:endParaRPr lang="en-US" altLang="ko-KR" sz="14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Aliphatic ring</a:t>
            </a:r>
            <a:r>
              <a:rPr lang="ko-KR" altLang="en-US" sz="1400" dirty="0"/>
              <a:t>은 주로 </a:t>
            </a:r>
            <a:r>
              <a:rPr lang="en-US" altLang="ko-KR" sz="1400" dirty="0"/>
              <a:t>terminal </a:t>
            </a:r>
            <a:r>
              <a:rPr lang="ko-KR" altLang="en-US" sz="1400" dirty="0"/>
              <a:t>또는 </a:t>
            </a:r>
            <a:r>
              <a:rPr lang="en-US" altLang="ko-KR" sz="1400" dirty="0"/>
              <a:t>side chain</a:t>
            </a:r>
            <a:r>
              <a:rPr lang="ko-KR" altLang="en-US" sz="1400" dirty="0"/>
              <a:t>에 위치한다</a:t>
            </a:r>
            <a:r>
              <a:rPr lang="en-US" altLang="ko-KR" sz="14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치환기로 </a:t>
            </a:r>
            <a:r>
              <a:rPr lang="en-US" altLang="ko-KR" sz="1400" dirty="0"/>
              <a:t>halogen (</a:t>
            </a:r>
            <a:r>
              <a:rPr lang="ko-KR" altLang="en-US" sz="1400" dirty="0"/>
              <a:t>빈도수 </a:t>
            </a:r>
            <a:r>
              <a:rPr lang="en-US" altLang="ko-KR" sz="1400" dirty="0"/>
              <a:t>F&gt; Cl&gt; Br&gt; I) group</a:t>
            </a:r>
            <a:r>
              <a:rPr lang="ko-KR" altLang="en-US" sz="1400" dirty="0"/>
              <a:t>은 필수는 아니지만 종종 포함 시킨다</a:t>
            </a:r>
            <a:r>
              <a:rPr lang="en-US" altLang="ko-KR" sz="1400" dirty="0"/>
              <a:t>.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</a:t>
            </a:r>
            <a:r>
              <a:rPr lang="en-US" sz="1400" b="0" i="0" u="none" strike="noStrike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alogen bonding</a:t>
            </a:r>
            <a:r>
              <a:rPr lang="ko-KR" altLang="en-US" sz="1400" b="0" i="0" u="none" strike="noStrike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참여</a:t>
            </a:r>
            <a:r>
              <a:rPr lang="en-US" altLang="ko-KR" sz="1400" b="0" i="0" u="none" strike="noStrike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Chiral center &lt; 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61E48A-E5C5-4B51-85D6-7ADBA1E78670}"/>
              </a:ext>
            </a:extLst>
          </p:cNvPr>
          <p:cNvSpPr/>
          <p:nvPr/>
        </p:nvSpPr>
        <p:spPr>
          <a:xfrm>
            <a:off x="1676598" y="6109579"/>
            <a:ext cx="13708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Palbociclib_</a:t>
            </a:r>
            <a:r>
              <a:rPr lang="en-US" altLang="ko-KR" sz="1000" dirty="0"/>
              <a:t>2euf/5l2i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73359F-2F54-4CF1-93BB-7D1CC896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99" y="4397056"/>
            <a:ext cx="1714286" cy="17142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1898" y="4104105"/>
            <a:ext cx="39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Ex)</a:t>
            </a:r>
            <a:endParaRPr lang="ko-KR" altLang="en-US" sz="1200" dirty="0"/>
          </a:p>
        </p:txBody>
      </p:sp>
      <p:sp>
        <p:nvSpPr>
          <p:cNvPr id="3" name="타원 2"/>
          <p:cNvSpPr/>
          <p:nvPr/>
        </p:nvSpPr>
        <p:spPr>
          <a:xfrm>
            <a:off x="1764274" y="5380456"/>
            <a:ext cx="347472" cy="310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0708" y="5636922"/>
            <a:ext cx="716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Side chain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80330" y="4877536"/>
            <a:ext cx="0" cy="30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8992" y="4682366"/>
            <a:ext cx="48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linker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FFF0FE-6F35-4D39-AD58-ADF49E2F5C64}"/>
              </a:ext>
            </a:extLst>
          </p:cNvPr>
          <p:cNvSpPr/>
          <p:nvPr/>
        </p:nvSpPr>
        <p:spPr>
          <a:xfrm>
            <a:off x="4474513" y="6108779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R406_</a:t>
            </a:r>
            <a:r>
              <a:rPr lang="en-US" altLang="ko-KR" sz="1000" dirty="0"/>
              <a:t>3fqs</a:t>
            </a:r>
            <a:endParaRPr lang="ko-KR" altLang="en-US" sz="1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5DC31EA-D59E-4723-9E2D-7F4F4B7E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20" y="4397056"/>
            <a:ext cx="1714500" cy="171450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4498874" y="5115280"/>
            <a:ext cx="541366" cy="438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89730" y="5545048"/>
            <a:ext cx="6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Scaffold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502305" y="4744948"/>
            <a:ext cx="0" cy="30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147280" y="4770856"/>
            <a:ext cx="0" cy="30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3716" y="4520847"/>
            <a:ext cx="1080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 group (</a:t>
            </a:r>
            <a:r>
              <a:rPr lang="ko-KR" altLang="en-US" sz="1000" dirty="0" err="1"/>
              <a:t>치환기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386D790-6123-4EF2-A820-8889A027C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12" y="4415278"/>
            <a:ext cx="1714286" cy="171428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32F0F4-9A53-40C7-AB63-45F46E711F10}"/>
              </a:ext>
            </a:extLst>
          </p:cNvPr>
          <p:cNvSpPr/>
          <p:nvPr/>
        </p:nvSpPr>
        <p:spPr>
          <a:xfrm>
            <a:off x="6904033" y="6108779"/>
            <a:ext cx="10967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Lorlatinib_5A9U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492903" y="4274626"/>
            <a:ext cx="1848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Macrocycle:12-membered ring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5DAF60-BD9D-42AB-B88D-3FA646716A86}"/>
              </a:ext>
            </a:extLst>
          </p:cNvPr>
          <p:cNvSpPr/>
          <p:nvPr/>
        </p:nvSpPr>
        <p:spPr>
          <a:xfrm>
            <a:off x="9154375" y="6074917"/>
            <a:ext cx="1663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i="0" u="none" strike="noStrike" baseline="0" dirty="0"/>
              <a:t>Crizotinib_</a:t>
            </a:r>
            <a:r>
              <a:rPr lang="en-US" altLang="ko-KR" sz="1000" dirty="0"/>
              <a:t>3zbf/2xp2/2wgj</a:t>
            </a:r>
            <a:endParaRPr lang="ko-KR" altLang="en-US" sz="1000" dirty="0"/>
          </a:p>
        </p:txBody>
      </p:sp>
      <p:pic>
        <p:nvPicPr>
          <p:cNvPr id="35" name="그림 34" descr="연이(가) 표시된 사진&#10;&#10;자동 생성된 설명">
            <a:extLst>
              <a:ext uri="{FF2B5EF4-FFF2-40B4-BE49-F238E27FC236}">
                <a16:creationId xmlns:a16="http://schemas.microsoft.com/office/drawing/2014/main" id="{C47A2F18-2855-4FE0-82F4-5379171AF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64" y="4394493"/>
            <a:ext cx="1714286" cy="171428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237220" y="4271175"/>
            <a:ext cx="1450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Halogen group (</a:t>
            </a:r>
            <a:r>
              <a:rPr lang="ko-KR" altLang="en-US" sz="1000" dirty="0" err="1"/>
              <a:t>치환기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0" name="타원 39"/>
          <p:cNvSpPr/>
          <p:nvPr/>
        </p:nvSpPr>
        <p:spPr>
          <a:xfrm>
            <a:off x="10099209" y="4731127"/>
            <a:ext cx="224288" cy="210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0099209" y="4465640"/>
            <a:ext cx="224286" cy="22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9652956" y="4711002"/>
            <a:ext cx="224288" cy="210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741864" y="4775694"/>
            <a:ext cx="410838" cy="370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72165" y="5136158"/>
            <a:ext cx="62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terminal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321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683E8-4A68-4B43-B5A1-31B9BD9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284" y="108472"/>
            <a:ext cx="8591800" cy="47476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2D Structures of FDA-approved Protein Kinase Inhibitors</a:t>
            </a:r>
            <a:endParaRPr lang="ko-KR" altLang="en-US" sz="2400" b="1" dirty="0">
              <a:latin typeface="+mn-ea"/>
              <a:ea typeface="+mn-ea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AD80A02-BC96-4D91-89B1-F292567D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0" y="669559"/>
            <a:ext cx="1714500" cy="17145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B97E6C-83B5-4B12-B8EC-9B5CE68D119E}"/>
              </a:ext>
            </a:extLst>
          </p:cNvPr>
          <p:cNvSpPr/>
          <p:nvPr/>
        </p:nvSpPr>
        <p:spPr>
          <a:xfrm>
            <a:off x="1048023" y="2355119"/>
            <a:ext cx="11737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effectLst/>
              </a:rPr>
              <a:t>Abemaciclib_</a:t>
            </a:r>
            <a:r>
              <a:rPr lang="en-US" altLang="ko-KR" sz="1000" dirty="0"/>
              <a:t>5l2s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1DFEA4-FA30-47FF-9495-AB9292204F4C}"/>
              </a:ext>
            </a:extLst>
          </p:cNvPr>
          <p:cNvSpPr/>
          <p:nvPr/>
        </p:nvSpPr>
        <p:spPr>
          <a:xfrm>
            <a:off x="3380098" y="2363815"/>
            <a:ext cx="952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 err="1"/>
              <a:t>Acalabrutinib</a:t>
            </a:r>
            <a:endParaRPr lang="ko-KR" altLang="en-US" sz="10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4CF8F77-F47A-44F4-AFCC-6E6918C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100" y="669559"/>
            <a:ext cx="1714500" cy="1714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12E1154-EC4F-41E3-BCF3-4B5FEC81C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32" y="669559"/>
            <a:ext cx="1714500" cy="17145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031094A-F86E-4FAF-AEE0-667D92A95141}"/>
              </a:ext>
            </a:extLst>
          </p:cNvPr>
          <p:cNvSpPr/>
          <p:nvPr/>
        </p:nvSpPr>
        <p:spPr>
          <a:xfrm>
            <a:off x="5412339" y="2382157"/>
            <a:ext cx="1550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 err="1"/>
              <a:t>Afatinib</a:t>
            </a:r>
            <a:r>
              <a:rPr lang="en-US" altLang="ko-KR" sz="1000" b="0" i="0" u="none" strike="noStrike" baseline="0" dirty="0"/>
              <a:t> (covalent)_</a:t>
            </a:r>
            <a:r>
              <a:rPr lang="en-US" altLang="ko-KR" sz="1000" dirty="0"/>
              <a:t>4g5j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89B639-FD27-43F4-87BD-6E6783A448A1}"/>
              </a:ext>
            </a:extLst>
          </p:cNvPr>
          <p:cNvSpPr/>
          <p:nvPr/>
        </p:nvSpPr>
        <p:spPr>
          <a:xfrm>
            <a:off x="7904197" y="2363815"/>
            <a:ext cx="10198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Alectinib_</a:t>
            </a:r>
            <a:r>
              <a:rPr lang="en-US" altLang="ko-KR" sz="1000" dirty="0"/>
              <a:t>3aox</a:t>
            </a:r>
            <a:endParaRPr lang="ko-KR" altLang="en-US" sz="1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EDBDDBD-D76F-4B52-B205-0610633FD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214" y="669559"/>
            <a:ext cx="1714500" cy="17145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2A4503-4EB5-410A-94EC-446C23D603D8}"/>
              </a:ext>
            </a:extLst>
          </p:cNvPr>
          <p:cNvSpPr/>
          <p:nvPr/>
        </p:nvSpPr>
        <p:spPr>
          <a:xfrm>
            <a:off x="10145279" y="2355118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Axitinib_</a:t>
            </a:r>
            <a:r>
              <a:rPr lang="en-US" altLang="ko-KR" sz="1000" dirty="0"/>
              <a:t>4ag8</a:t>
            </a:r>
            <a:endParaRPr lang="ko-KR" altLang="en-US" sz="10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A515AAC-66B8-457D-B2EA-1B05CB72F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400" y="669559"/>
            <a:ext cx="1714500" cy="17145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0487B1-35E8-482B-B3F9-B4F4F1D79AA2}"/>
              </a:ext>
            </a:extLst>
          </p:cNvPr>
          <p:cNvSpPr/>
          <p:nvPr/>
        </p:nvSpPr>
        <p:spPr>
          <a:xfrm>
            <a:off x="1081685" y="4499016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Baricitinib_4w9x</a:t>
            </a:r>
            <a:endParaRPr lang="ko-KR" altLang="en-US" sz="100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F0BCDE2-0294-4606-8F4F-0D4AE5C3C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440" y="2778430"/>
            <a:ext cx="1714500" cy="17145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9A4843-B830-4D0E-B74C-DFFAB5D30BB9}"/>
              </a:ext>
            </a:extLst>
          </p:cNvPr>
          <p:cNvSpPr/>
          <p:nvPr/>
        </p:nvSpPr>
        <p:spPr>
          <a:xfrm>
            <a:off x="3437005" y="449901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 err="1"/>
              <a:t>Binimetinib</a:t>
            </a:r>
            <a:endParaRPr lang="ko-KR" altLang="en-US" sz="1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0843115-4604-4CBD-89FB-38792E909B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100" y="2778430"/>
            <a:ext cx="1714500" cy="17145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C6DEF5-FA56-4FD3-9F2F-93B42CD913A1}"/>
              </a:ext>
            </a:extLst>
          </p:cNvPr>
          <p:cNvSpPr/>
          <p:nvPr/>
        </p:nvSpPr>
        <p:spPr>
          <a:xfrm>
            <a:off x="5431878" y="4511782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Bosutinib_</a:t>
            </a:r>
            <a:r>
              <a:rPr lang="en-US" altLang="ko-KR" sz="1000" dirty="0"/>
              <a:t>4mxo/3ue4</a:t>
            </a:r>
            <a:endParaRPr lang="ko-KR" altLang="en-US" sz="10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C6FB953-CF83-43AE-9FB3-2E12EDECE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39" y="2778573"/>
            <a:ext cx="1714286" cy="171428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EA01BC-B833-4E3A-9B4E-AA3C918DD702}"/>
              </a:ext>
            </a:extLst>
          </p:cNvPr>
          <p:cNvSpPr/>
          <p:nvPr/>
        </p:nvSpPr>
        <p:spPr>
          <a:xfrm>
            <a:off x="7870479" y="4466980"/>
            <a:ext cx="1107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Brigatinib_</a:t>
            </a:r>
            <a:r>
              <a:rPr lang="en-US" altLang="ko-KR" sz="1000" dirty="0"/>
              <a:t>6mx8</a:t>
            </a:r>
            <a:endParaRPr lang="ko-KR" altLang="en-US" sz="10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C210D79-2064-4C7A-98F2-4CC7EFDBA7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3214" y="2778430"/>
            <a:ext cx="1714500" cy="17145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C3A9C-0B11-46C1-B559-519ACAD7B87F}"/>
              </a:ext>
            </a:extLst>
          </p:cNvPr>
          <p:cNvSpPr/>
          <p:nvPr/>
        </p:nvSpPr>
        <p:spPr>
          <a:xfrm flipH="1">
            <a:off x="10091174" y="4499016"/>
            <a:ext cx="1014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i="0" u="none" strike="noStrike" baseline="0" dirty="0" err="1"/>
              <a:t>Cabozantinib</a:t>
            </a:r>
            <a:endParaRPr lang="ko-KR" altLang="en-US" sz="10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AD2E4D0-43DE-4526-B1FF-95F5F7D427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1400" y="2778430"/>
            <a:ext cx="1714500" cy="17145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9810BF-7BA6-4FFB-A3E7-4DFBC6CA0883}"/>
              </a:ext>
            </a:extLst>
          </p:cNvPr>
          <p:cNvSpPr/>
          <p:nvPr/>
        </p:nvSpPr>
        <p:spPr>
          <a:xfrm>
            <a:off x="1216658" y="6541442"/>
            <a:ext cx="10342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Ceritinib_</a:t>
            </a:r>
            <a:r>
              <a:rPr lang="en-US" altLang="ko-KR" sz="1000" dirty="0"/>
              <a:t>4mkc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46D8E83-FA13-4D29-996B-E77ED1ABFB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440" y="4847109"/>
            <a:ext cx="1714500" cy="17145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8F897D-451B-4195-8C1E-8640B74939E0}"/>
              </a:ext>
            </a:extLst>
          </p:cNvPr>
          <p:cNvSpPr/>
          <p:nvPr/>
        </p:nvSpPr>
        <p:spPr>
          <a:xfrm>
            <a:off x="2944286" y="6561538"/>
            <a:ext cx="18678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Cobimetinib_</a:t>
            </a:r>
            <a:r>
              <a:rPr lang="en-US" altLang="ko-KR" sz="1000" dirty="0"/>
              <a:t>4an2 (allosteric)</a:t>
            </a:r>
            <a:endParaRPr lang="ko-KR" altLang="en-US" sz="10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099FC41-5658-425A-8C0A-AA9B83E9FD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99100" y="4847109"/>
            <a:ext cx="1714500" cy="17145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5DAF60-BD9D-42AB-B88D-3FA646716A86}"/>
              </a:ext>
            </a:extLst>
          </p:cNvPr>
          <p:cNvSpPr/>
          <p:nvPr/>
        </p:nvSpPr>
        <p:spPr>
          <a:xfrm>
            <a:off x="5382523" y="6527676"/>
            <a:ext cx="1694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Crizotinib_</a:t>
            </a:r>
            <a:r>
              <a:rPr lang="en-US" altLang="ko-KR" sz="1000" dirty="0"/>
              <a:t>3zbf/2xp2/2wgj</a:t>
            </a:r>
            <a:endParaRPr lang="ko-KR" altLang="en-US" sz="1000" dirty="0"/>
          </a:p>
        </p:txBody>
      </p:sp>
      <p:pic>
        <p:nvPicPr>
          <p:cNvPr id="63" name="그림 62" descr="연이(가) 표시된 사진&#10;&#10;자동 생성된 설명">
            <a:extLst>
              <a:ext uri="{FF2B5EF4-FFF2-40B4-BE49-F238E27FC236}">
                <a16:creationId xmlns:a16="http://schemas.microsoft.com/office/drawing/2014/main" id="{C47A2F18-2855-4FE0-82F4-5379171AF4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39" y="4847252"/>
            <a:ext cx="1714286" cy="171428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1CB37D-1C4A-412B-A79E-799ADA251067}"/>
              </a:ext>
            </a:extLst>
          </p:cNvPr>
          <p:cNvSpPr/>
          <p:nvPr/>
        </p:nvSpPr>
        <p:spPr>
          <a:xfrm>
            <a:off x="7817580" y="6527677"/>
            <a:ext cx="11608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Dabrafenib_</a:t>
            </a:r>
            <a:r>
              <a:rPr lang="en-US" altLang="ko-KR" sz="1000" dirty="0"/>
              <a:t>5csw</a:t>
            </a:r>
            <a:endParaRPr lang="ko-KR" altLang="en-US" sz="10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561CD2F-A368-4A16-B4F3-520F026021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3214" y="4847109"/>
            <a:ext cx="1714500" cy="17145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322FC839-430A-458E-9C3F-71A63E6FAACE}"/>
              </a:ext>
            </a:extLst>
          </p:cNvPr>
          <p:cNvSpPr/>
          <p:nvPr/>
        </p:nvSpPr>
        <p:spPr>
          <a:xfrm>
            <a:off x="9718837" y="6526700"/>
            <a:ext cx="18549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Dacomitinib (covalent)_</a:t>
            </a:r>
            <a:r>
              <a:rPr lang="en-US" altLang="ko-KR" sz="1000" b="1" dirty="0"/>
              <a:t> </a:t>
            </a:r>
            <a:r>
              <a:rPr lang="en-US" altLang="ko-KR" sz="1000" dirty="0"/>
              <a:t>4I23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0654C31-E112-4325-8304-FCFDC299CA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1400" y="4847109"/>
            <a:ext cx="1714500" cy="17145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9306C310-0B86-4BD5-A139-612FBB923152}"/>
              </a:ext>
            </a:extLst>
          </p:cNvPr>
          <p:cNvSpPr/>
          <p:nvPr/>
        </p:nvSpPr>
        <p:spPr>
          <a:xfrm>
            <a:off x="1634882" y="1338135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1212E08-673A-4120-898C-8A772A5C4260}"/>
              </a:ext>
            </a:extLst>
          </p:cNvPr>
          <p:cNvSpPr/>
          <p:nvPr/>
        </p:nvSpPr>
        <p:spPr>
          <a:xfrm>
            <a:off x="1537084" y="1553219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5761BBD-87D1-4FB4-AB6D-593CB1EDE888}"/>
              </a:ext>
            </a:extLst>
          </p:cNvPr>
          <p:cNvSpPr/>
          <p:nvPr/>
        </p:nvSpPr>
        <p:spPr>
          <a:xfrm>
            <a:off x="2087376" y="1609825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C1EF5B7-0828-4C0D-BEDD-2CAA70D74852}"/>
              </a:ext>
            </a:extLst>
          </p:cNvPr>
          <p:cNvSpPr/>
          <p:nvPr/>
        </p:nvSpPr>
        <p:spPr>
          <a:xfrm>
            <a:off x="8116409" y="1610249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1BBE592-F398-4CBB-A839-4E1D63843AD7}"/>
              </a:ext>
            </a:extLst>
          </p:cNvPr>
          <p:cNvSpPr/>
          <p:nvPr/>
        </p:nvSpPr>
        <p:spPr>
          <a:xfrm>
            <a:off x="6326797" y="1168804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81C7F48-A654-4952-BFFA-2C809EB7F20D}"/>
              </a:ext>
            </a:extLst>
          </p:cNvPr>
          <p:cNvSpPr/>
          <p:nvPr/>
        </p:nvSpPr>
        <p:spPr>
          <a:xfrm>
            <a:off x="10136570" y="1935133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E3DAE41-0650-4387-984B-B0DF8490DA2E}"/>
              </a:ext>
            </a:extLst>
          </p:cNvPr>
          <p:cNvSpPr/>
          <p:nvPr/>
        </p:nvSpPr>
        <p:spPr>
          <a:xfrm>
            <a:off x="9786175" y="1887236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879176-CB13-48B9-8376-56173B9DAA7A}"/>
              </a:ext>
            </a:extLst>
          </p:cNvPr>
          <p:cNvSpPr/>
          <p:nvPr/>
        </p:nvSpPr>
        <p:spPr>
          <a:xfrm>
            <a:off x="6357033" y="3615307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CC700B2-14B5-496E-A365-F64FB97D8A76}"/>
              </a:ext>
            </a:extLst>
          </p:cNvPr>
          <p:cNvSpPr/>
          <p:nvPr/>
        </p:nvSpPr>
        <p:spPr>
          <a:xfrm>
            <a:off x="8003197" y="3137178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39C46E4-4232-42E4-8864-1A15A72A11B7}"/>
              </a:ext>
            </a:extLst>
          </p:cNvPr>
          <p:cNvSpPr/>
          <p:nvPr/>
        </p:nvSpPr>
        <p:spPr>
          <a:xfrm>
            <a:off x="8173036" y="2971319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133AC3C-FE00-4D92-9354-003F98BE604C}"/>
              </a:ext>
            </a:extLst>
          </p:cNvPr>
          <p:cNvSpPr/>
          <p:nvPr/>
        </p:nvSpPr>
        <p:spPr>
          <a:xfrm>
            <a:off x="1267115" y="5318676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759D04F-EC97-4BD1-9791-AE3128617681}"/>
              </a:ext>
            </a:extLst>
          </p:cNvPr>
          <p:cNvSpPr/>
          <p:nvPr/>
        </p:nvSpPr>
        <p:spPr>
          <a:xfrm>
            <a:off x="1476081" y="5156255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372FE14-22CC-4B18-BCA6-E9C6AF81F24F}"/>
              </a:ext>
            </a:extLst>
          </p:cNvPr>
          <p:cNvSpPr/>
          <p:nvPr/>
        </p:nvSpPr>
        <p:spPr>
          <a:xfrm>
            <a:off x="6413639" y="5763336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B0F3702-DCD9-45CE-9010-06F61D0792EA}"/>
              </a:ext>
            </a:extLst>
          </p:cNvPr>
          <p:cNvSpPr/>
          <p:nvPr/>
        </p:nvSpPr>
        <p:spPr>
          <a:xfrm>
            <a:off x="6592165" y="5593940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B9E34AD-1540-4167-BAEA-6A9D35FEC2B9}"/>
              </a:ext>
            </a:extLst>
          </p:cNvPr>
          <p:cNvSpPr/>
          <p:nvPr/>
        </p:nvSpPr>
        <p:spPr>
          <a:xfrm>
            <a:off x="8823583" y="5433832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36B3097-8FC3-4390-A872-8421D7B2D51E}"/>
              </a:ext>
            </a:extLst>
          </p:cNvPr>
          <p:cNvSpPr/>
          <p:nvPr/>
        </p:nvSpPr>
        <p:spPr>
          <a:xfrm>
            <a:off x="8823583" y="5693834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F25D805-7ECB-4172-B843-EDB0B4F22913}"/>
              </a:ext>
            </a:extLst>
          </p:cNvPr>
          <p:cNvSpPr/>
          <p:nvPr/>
        </p:nvSpPr>
        <p:spPr>
          <a:xfrm>
            <a:off x="7946591" y="5929791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CDC8DBF-4545-414B-8EFE-EFC86648D0DA}"/>
              </a:ext>
            </a:extLst>
          </p:cNvPr>
          <p:cNvSpPr/>
          <p:nvPr/>
        </p:nvSpPr>
        <p:spPr>
          <a:xfrm>
            <a:off x="8229642" y="5929791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45712B6-E9E6-49A3-B5EE-1D343C72FC42}"/>
              </a:ext>
            </a:extLst>
          </p:cNvPr>
          <p:cNvSpPr/>
          <p:nvPr/>
        </p:nvSpPr>
        <p:spPr>
          <a:xfrm>
            <a:off x="1173189" y="4262025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774976C-CC76-4BD9-A8C6-570C3AE00D4D}"/>
              </a:ext>
            </a:extLst>
          </p:cNvPr>
          <p:cNvSpPr/>
          <p:nvPr/>
        </p:nvSpPr>
        <p:spPr>
          <a:xfrm>
            <a:off x="1537084" y="4340059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711FBC7-A9ED-480F-AD6E-7F19B72EE57D}"/>
              </a:ext>
            </a:extLst>
          </p:cNvPr>
          <p:cNvSpPr/>
          <p:nvPr/>
        </p:nvSpPr>
        <p:spPr>
          <a:xfrm>
            <a:off x="1073729" y="3429271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7AE70BB-DC5D-4505-9CA4-8F86CEBF626C}"/>
              </a:ext>
            </a:extLst>
          </p:cNvPr>
          <p:cNvSpPr/>
          <p:nvPr/>
        </p:nvSpPr>
        <p:spPr>
          <a:xfrm>
            <a:off x="1267115" y="2799020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41DB621-23B6-439B-8648-3124A93A01B9}"/>
              </a:ext>
            </a:extLst>
          </p:cNvPr>
          <p:cNvSpPr/>
          <p:nvPr/>
        </p:nvSpPr>
        <p:spPr>
          <a:xfrm>
            <a:off x="10920579" y="5386212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1AB6B12-8052-4F58-B5B9-8BE31E96FD91}"/>
              </a:ext>
            </a:extLst>
          </p:cNvPr>
          <p:cNvSpPr/>
          <p:nvPr/>
        </p:nvSpPr>
        <p:spPr>
          <a:xfrm>
            <a:off x="1267739" y="1262591"/>
            <a:ext cx="694606" cy="39450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F62796C-77D7-4808-8A35-EB58F382937D}"/>
              </a:ext>
            </a:extLst>
          </p:cNvPr>
          <p:cNvSpPr/>
          <p:nvPr/>
        </p:nvSpPr>
        <p:spPr>
          <a:xfrm>
            <a:off x="3341274" y="1229103"/>
            <a:ext cx="623374" cy="49393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3534A0F-4BB3-41CC-973B-A1812E9463AE}"/>
              </a:ext>
            </a:extLst>
          </p:cNvPr>
          <p:cNvSpPr/>
          <p:nvPr/>
        </p:nvSpPr>
        <p:spPr>
          <a:xfrm>
            <a:off x="5918183" y="1127252"/>
            <a:ext cx="673982" cy="49393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D5A9896-320B-45F7-84E0-A23A945DB0AD}"/>
              </a:ext>
            </a:extLst>
          </p:cNvPr>
          <p:cNvSpPr/>
          <p:nvPr/>
        </p:nvSpPr>
        <p:spPr>
          <a:xfrm>
            <a:off x="7822333" y="1219772"/>
            <a:ext cx="673982" cy="49393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0AE61BE-3F19-4544-B63D-01CE1CE878BB}"/>
              </a:ext>
            </a:extLst>
          </p:cNvPr>
          <p:cNvSpPr/>
          <p:nvPr/>
        </p:nvSpPr>
        <p:spPr>
          <a:xfrm>
            <a:off x="10360504" y="1421844"/>
            <a:ext cx="673982" cy="49393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246AD40-847E-4051-891C-11AEBF9D595D}"/>
              </a:ext>
            </a:extLst>
          </p:cNvPr>
          <p:cNvSpPr/>
          <p:nvPr/>
        </p:nvSpPr>
        <p:spPr>
          <a:xfrm>
            <a:off x="930661" y="3906671"/>
            <a:ext cx="845426" cy="59577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434FB2FB-917E-404D-ABE6-F7D5209C89B0}"/>
              </a:ext>
            </a:extLst>
          </p:cNvPr>
          <p:cNvSpPr/>
          <p:nvPr/>
        </p:nvSpPr>
        <p:spPr>
          <a:xfrm>
            <a:off x="3704904" y="3338912"/>
            <a:ext cx="708476" cy="56775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5848451-5C61-43D7-A861-C7E2A804AA8C}"/>
              </a:ext>
            </a:extLst>
          </p:cNvPr>
          <p:cNvSpPr/>
          <p:nvPr/>
        </p:nvSpPr>
        <p:spPr>
          <a:xfrm>
            <a:off x="5996901" y="3323808"/>
            <a:ext cx="595264" cy="50885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D077224-65BA-4DCB-99D2-B289D17CB9AD}"/>
              </a:ext>
            </a:extLst>
          </p:cNvPr>
          <p:cNvSpPr/>
          <p:nvPr/>
        </p:nvSpPr>
        <p:spPr>
          <a:xfrm>
            <a:off x="7917134" y="2881678"/>
            <a:ext cx="673982" cy="86616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70AF4EC-534E-4018-89F6-7746DB7218F7}"/>
              </a:ext>
            </a:extLst>
          </p:cNvPr>
          <p:cNvSpPr/>
          <p:nvPr/>
        </p:nvSpPr>
        <p:spPr>
          <a:xfrm>
            <a:off x="10057615" y="3915409"/>
            <a:ext cx="615963" cy="40961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9E9CCC-4FCD-4702-BDB1-41FC0B55C4A9}"/>
              </a:ext>
            </a:extLst>
          </p:cNvPr>
          <p:cNvSpPr/>
          <p:nvPr/>
        </p:nvSpPr>
        <p:spPr>
          <a:xfrm>
            <a:off x="1081684" y="4998161"/>
            <a:ext cx="814665" cy="878387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1A0DB25-AF12-48E6-9A82-A594B6D9D838}"/>
              </a:ext>
            </a:extLst>
          </p:cNvPr>
          <p:cNvSpPr/>
          <p:nvPr/>
        </p:nvSpPr>
        <p:spPr>
          <a:xfrm>
            <a:off x="6201634" y="5485559"/>
            <a:ext cx="595264" cy="50885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3AB99E9-3A1E-4A9A-9E92-48A4351673CA}"/>
              </a:ext>
            </a:extLst>
          </p:cNvPr>
          <p:cNvSpPr/>
          <p:nvPr/>
        </p:nvSpPr>
        <p:spPr>
          <a:xfrm>
            <a:off x="8475452" y="5235666"/>
            <a:ext cx="595264" cy="63155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9B6E62D-48C8-4001-BFAE-9AACEC8C2D94}"/>
              </a:ext>
            </a:extLst>
          </p:cNvPr>
          <p:cNvSpPr/>
          <p:nvPr/>
        </p:nvSpPr>
        <p:spPr>
          <a:xfrm>
            <a:off x="10590922" y="5353717"/>
            <a:ext cx="615963" cy="40961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107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66556C-4485-4C25-99AF-AB485535F978}"/>
              </a:ext>
            </a:extLst>
          </p:cNvPr>
          <p:cNvSpPr/>
          <p:nvPr/>
        </p:nvSpPr>
        <p:spPr>
          <a:xfrm>
            <a:off x="1119330" y="2495179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Dasatinib_</a:t>
            </a:r>
            <a:r>
              <a:rPr lang="en-US" altLang="ko-KR" sz="1000" dirty="0"/>
              <a:t>2gqg</a:t>
            </a:r>
            <a:endParaRPr lang="ko-KR" altLang="en-US" sz="10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76B55F3-C8EE-4CC2-BA72-8BC869FA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1" y="790798"/>
            <a:ext cx="1714500" cy="17145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68EE1A-B42A-4EE4-B748-0A3E1173F246}"/>
              </a:ext>
            </a:extLst>
          </p:cNvPr>
          <p:cNvSpPr/>
          <p:nvPr/>
        </p:nvSpPr>
        <p:spPr>
          <a:xfrm>
            <a:off x="3419072" y="249517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 err="1"/>
              <a:t>Encorafenib</a:t>
            </a:r>
            <a:endParaRPr lang="ko-KR" altLang="en-US" sz="100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25A701A-4274-4404-8B5D-F6EE304F3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793" y="790798"/>
            <a:ext cx="1714500" cy="17145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76D652-3F74-472E-ADFA-3B36B7AAD6AE}"/>
              </a:ext>
            </a:extLst>
          </p:cNvPr>
          <p:cNvSpPr/>
          <p:nvPr/>
        </p:nvSpPr>
        <p:spPr>
          <a:xfrm>
            <a:off x="5436133" y="2483934"/>
            <a:ext cx="1346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Erlotinib_</a:t>
            </a:r>
            <a:r>
              <a:rPr lang="en-US" altLang="ko-KR" sz="1000" dirty="0"/>
              <a:t>1m17/4hjo</a:t>
            </a:r>
            <a:endParaRPr lang="ko-KR" altLang="en-US" sz="1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1E8D3C3-D021-4370-A60F-C3EFF64E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18" y="790798"/>
            <a:ext cx="1714500" cy="17145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E853D2-2A93-488D-97CB-414C0C25E6ED}"/>
              </a:ext>
            </a:extLst>
          </p:cNvPr>
          <p:cNvSpPr/>
          <p:nvPr/>
        </p:nvSpPr>
        <p:spPr>
          <a:xfrm>
            <a:off x="8019830" y="2495143"/>
            <a:ext cx="933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Fostamatinib</a:t>
            </a:r>
            <a:endParaRPr lang="ko-KR" altLang="en-US" sz="10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3BDAA26-EE5A-4933-8958-35BBAB923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900" y="790798"/>
            <a:ext cx="1714500" cy="17145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624A05-39A7-4497-AD75-E67ADFCA218C}"/>
              </a:ext>
            </a:extLst>
          </p:cNvPr>
          <p:cNvSpPr/>
          <p:nvPr/>
        </p:nvSpPr>
        <p:spPr>
          <a:xfrm>
            <a:off x="10242572" y="2483934"/>
            <a:ext cx="939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Gefitinib_</a:t>
            </a:r>
            <a:r>
              <a:rPr lang="en-US" altLang="ko-KR" sz="1000" dirty="0"/>
              <a:t>2ity</a:t>
            </a:r>
            <a:endParaRPr lang="ko-KR" altLang="en-US" sz="10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10C4A80-9B7E-453E-BF1D-6C458CA32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881" y="790941"/>
            <a:ext cx="1714286" cy="171428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E491EA-83E5-4F7C-851D-E3A0204C7E41}"/>
              </a:ext>
            </a:extLst>
          </p:cNvPr>
          <p:cNvSpPr/>
          <p:nvPr/>
        </p:nvSpPr>
        <p:spPr>
          <a:xfrm>
            <a:off x="1063225" y="4509738"/>
            <a:ext cx="11384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Gilteritinib_6JQR</a:t>
            </a:r>
            <a:endParaRPr lang="ko-KR" altLang="en-US" sz="10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D400A95-E8A3-4325-8CAE-7507C610B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8" y="2815549"/>
            <a:ext cx="1714286" cy="1714286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29F3EF-2DA7-4A47-9284-A9F284495B9F}"/>
              </a:ext>
            </a:extLst>
          </p:cNvPr>
          <p:cNvSpPr/>
          <p:nvPr/>
        </p:nvSpPr>
        <p:spPr>
          <a:xfrm>
            <a:off x="3063788" y="4509738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Ibrutinib (covalent)_</a:t>
            </a:r>
            <a:r>
              <a:rPr lang="en-US" altLang="ko-KR" sz="1000" dirty="0"/>
              <a:t>5p9j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150F1C4-3D7E-4D54-98DB-38D27171D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00" y="2815620"/>
            <a:ext cx="1714286" cy="171428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EEA0D-06BE-4F6B-A7E4-67BF77AD77DE}"/>
              </a:ext>
            </a:extLst>
          </p:cNvPr>
          <p:cNvSpPr/>
          <p:nvPr/>
        </p:nvSpPr>
        <p:spPr>
          <a:xfrm>
            <a:off x="5265618" y="4509738"/>
            <a:ext cx="1604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Imatinib_</a:t>
            </a:r>
            <a:r>
              <a:rPr lang="en-US" altLang="ko-KR" sz="1000" dirty="0"/>
              <a:t>1xbb/1iep/1t46</a:t>
            </a:r>
            <a:endParaRPr lang="ko-KR" altLang="en-US" sz="10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E611589-2A1A-4542-B72E-44AEE1EAC5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25" y="2815763"/>
            <a:ext cx="1714286" cy="1714286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251609-C4A7-444D-9EA8-5A46D9A26839}"/>
              </a:ext>
            </a:extLst>
          </p:cNvPr>
          <p:cNvSpPr/>
          <p:nvPr/>
        </p:nvSpPr>
        <p:spPr>
          <a:xfrm>
            <a:off x="7812850" y="4509739"/>
            <a:ext cx="1029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Lapatinib_</a:t>
            </a:r>
            <a:r>
              <a:rPr lang="en-US" altLang="ko-KR" sz="1000" dirty="0"/>
              <a:t>1xkk</a:t>
            </a:r>
            <a:endParaRPr lang="ko-KR" altLang="en-US" sz="1000" dirty="0"/>
          </a:p>
        </p:txBody>
      </p:sp>
      <p:pic>
        <p:nvPicPr>
          <p:cNvPr id="63" name="그림 62" descr="연, 남자, 비행이(가) 표시된 사진&#10;&#10;자동 생성된 설명">
            <a:extLst>
              <a:ext uri="{FF2B5EF4-FFF2-40B4-BE49-F238E27FC236}">
                <a16:creationId xmlns:a16="http://schemas.microsoft.com/office/drawing/2014/main" id="{8EA651CB-7204-444E-8433-7B2FC03CD5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07" y="2815763"/>
            <a:ext cx="1714286" cy="171428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0783DF-D011-4FEA-9A93-9D493DF4E19C}"/>
              </a:ext>
            </a:extLst>
          </p:cNvPr>
          <p:cNvSpPr/>
          <p:nvPr/>
        </p:nvSpPr>
        <p:spPr>
          <a:xfrm>
            <a:off x="10236008" y="4509953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 err="1"/>
              <a:t>Larotrectinib</a:t>
            </a:r>
            <a:endParaRPr lang="ko-KR" altLang="en-US" sz="10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9FDD3DB-A169-4C52-A226-6DB363285F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881" y="2815763"/>
            <a:ext cx="1714286" cy="171428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9308D7C-A3BC-4BF4-8A9A-9C292B4EB498}"/>
              </a:ext>
            </a:extLst>
          </p:cNvPr>
          <p:cNvSpPr/>
          <p:nvPr/>
        </p:nvSpPr>
        <p:spPr>
          <a:xfrm>
            <a:off x="1026889" y="6499311"/>
            <a:ext cx="11336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Lenvatinib_</a:t>
            </a:r>
            <a:r>
              <a:rPr lang="en-US" altLang="ko-KR" sz="1000" dirty="0"/>
              <a:t>3wzd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1D5EB19-2AA1-4178-81A8-AFE0E2330F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461" y="4794860"/>
            <a:ext cx="1714500" cy="1714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386D790-6123-4EF2-A820-8889A027C8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00" y="4795074"/>
            <a:ext cx="1714286" cy="1714286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32F0F4-9A53-40C7-AB63-45F46E711F10}"/>
              </a:ext>
            </a:extLst>
          </p:cNvPr>
          <p:cNvSpPr/>
          <p:nvPr/>
        </p:nvSpPr>
        <p:spPr>
          <a:xfrm>
            <a:off x="3373221" y="6488575"/>
            <a:ext cx="10967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Lorlatinib_5A9U</a:t>
            </a:r>
            <a:endParaRPr lang="ko-KR" altLang="en-US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2459FF-5EBB-444B-A8EE-FFAA1795997B}"/>
              </a:ext>
            </a:extLst>
          </p:cNvPr>
          <p:cNvSpPr/>
          <p:nvPr/>
        </p:nvSpPr>
        <p:spPr>
          <a:xfrm>
            <a:off x="5682684" y="6499455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 err="1"/>
              <a:t>Midostaurin</a:t>
            </a:r>
            <a:endParaRPr lang="ko-KR" altLang="en-US" sz="10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81E534FE-7763-46C5-AB95-FF11E51DE1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25" y="4795217"/>
            <a:ext cx="1714286" cy="171428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9736DB-C86E-4273-9511-235CF3AD1DBB}"/>
              </a:ext>
            </a:extLst>
          </p:cNvPr>
          <p:cNvSpPr/>
          <p:nvPr/>
        </p:nvSpPr>
        <p:spPr>
          <a:xfrm>
            <a:off x="7671978" y="6499311"/>
            <a:ext cx="16289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Neratinib (covalent)_</a:t>
            </a:r>
            <a:r>
              <a:rPr lang="en-US" altLang="ko-KR" sz="1000" dirty="0"/>
              <a:t>2jiv</a:t>
            </a:r>
            <a:endParaRPr lang="ko-KR" altLang="en-US" sz="10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34E1D93-6E7C-4A06-A988-988A739BE6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3900" y="4795074"/>
            <a:ext cx="1714500" cy="17145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52AB12-A67E-4A4E-860D-D09D00B74BF7}"/>
              </a:ext>
            </a:extLst>
          </p:cNvPr>
          <p:cNvSpPr/>
          <p:nvPr/>
        </p:nvSpPr>
        <p:spPr>
          <a:xfrm>
            <a:off x="10303334" y="649945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 err="1"/>
              <a:t>Netarsudil</a:t>
            </a:r>
            <a:endParaRPr lang="ko-KR" altLang="en-US" sz="1000" dirty="0"/>
          </a:p>
        </p:txBody>
      </p:sp>
      <p:pic>
        <p:nvPicPr>
          <p:cNvPr id="75" name="그림 74" descr="연, 비행, 스키타기, 남자이(가) 표시된 사진&#10;&#10;자동 생성된 설명">
            <a:extLst>
              <a:ext uri="{FF2B5EF4-FFF2-40B4-BE49-F238E27FC236}">
                <a16:creationId xmlns:a16="http://schemas.microsoft.com/office/drawing/2014/main" id="{23D7510F-1131-422A-B179-9CF77E48D5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881" y="4795217"/>
            <a:ext cx="1714286" cy="1714286"/>
          </a:xfrm>
          <a:prstGeom prst="rect">
            <a:avLst/>
          </a:prstGeom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7E885D91-A5A8-4864-89F0-D8FE762B20B5}"/>
              </a:ext>
            </a:extLst>
          </p:cNvPr>
          <p:cNvSpPr/>
          <p:nvPr/>
        </p:nvSpPr>
        <p:spPr>
          <a:xfrm>
            <a:off x="1307304" y="1586348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E2A7E6A-BDC4-41DF-B234-AED07FAA2C7A}"/>
              </a:ext>
            </a:extLst>
          </p:cNvPr>
          <p:cNvSpPr/>
          <p:nvPr/>
        </p:nvSpPr>
        <p:spPr>
          <a:xfrm>
            <a:off x="1307304" y="1772013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A10A2B6-A932-4112-8FC9-1FB6486D7C6E}"/>
              </a:ext>
            </a:extLst>
          </p:cNvPr>
          <p:cNvSpPr/>
          <p:nvPr/>
        </p:nvSpPr>
        <p:spPr>
          <a:xfrm>
            <a:off x="1359598" y="2045111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19762C3-5963-4D05-8004-CF70FD102B04}"/>
              </a:ext>
            </a:extLst>
          </p:cNvPr>
          <p:cNvSpPr/>
          <p:nvPr/>
        </p:nvSpPr>
        <p:spPr>
          <a:xfrm>
            <a:off x="1721002" y="817550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0559D7C-1238-418A-8467-ED2273F8B905}"/>
              </a:ext>
            </a:extLst>
          </p:cNvPr>
          <p:cNvSpPr/>
          <p:nvPr/>
        </p:nvSpPr>
        <p:spPr>
          <a:xfrm>
            <a:off x="6373447" y="1303624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20890C6-FC28-44CC-9D76-E5D32F3F42E6}"/>
              </a:ext>
            </a:extLst>
          </p:cNvPr>
          <p:cNvSpPr/>
          <p:nvPr/>
        </p:nvSpPr>
        <p:spPr>
          <a:xfrm>
            <a:off x="10995630" y="1318963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6D636E8-3794-4D79-AAF6-AAFD8B870AFD}"/>
              </a:ext>
            </a:extLst>
          </p:cNvPr>
          <p:cNvSpPr/>
          <p:nvPr/>
        </p:nvSpPr>
        <p:spPr>
          <a:xfrm>
            <a:off x="3362466" y="3430394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42D2B58-C74C-4568-ABF6-BF55F52E48DE}"/>
              </a:ext>
            </a:extLst>
          </p:cNvPr>
          <p:cNvSpPr/>
          <p:nvPr/>
        </p:nvSpPr>
        <p:spPr>
          <a:xfrm>
            <a:off x="3331987" y="3669206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7EDD722-449B-476D-8CD4-48A20204F1C0}"/>
              </a:ext>
            </a:extLst>
          </p:cNvPr>
          <p:cNvSpPr/>
          <p:nvPr/>
        </p:nvSpPr>
        <p:spPr>
          <a:xfrm>
            <a:off x="4132551" y="4046058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1CFC25E-BE4A-4D23-9744-6144D3A88EA8}"/>
              </a:ext>
            </a:extLst>
          </p:cNvPr>
          <p:cNvSpPr/>
          <p:nvPr/>
        </p:nvSpPr>
        <p:spPr>
          <a:xfrm>
            <a:off x="6399574" y="3112530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C548518-1D03-4FEE-AD3C-C64294FB16B9}"/>
              </a:ext>
            </a:extLst>
          </p:cNvPr>
          <p:cNvSpPr/>
          <p:nvPr/>
        </p:nvSpPr>
        <p:spPr>
          <a:xfrm>
            <a:off x="6230901" y="2975305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9D96B73-6CE8-4CC9-8504-1FE0DED0118C}"/>
              </a:ext>
            </a:extLst>
          </p:cNvPr>
          <p:cNvSpPr/>
          <p:nvPr/>
        </p:nvSpPr>
        <p:spPr>
          <a:xfrm>
            <a:off x="8429859" y="3278280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61EA602-0DE9-4430-9DF6-C496B453CD99}"/>
              </a:ext>
            </a:extLst>
          </p:cNvPr>
          <p:cNvSpPr/>
          <p:nvPr/>
        </p:nvSpPr>
        <p:spPr>
          <a:xfrm>
            <a:off x="1329119" y="5877701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679AD4D-7236-4D76-A19A-C86C8BD633BE}"/>
              </a:ext>
            </a:extLst>
          </p:cNvPr>
          <p:cNvSpPr/>
          <p:nvPr/>
        </p:nvSpPr>
        <p:spPr>
          <a:xfrm>
            <a:off x="1760589" y="5133332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34C4EB0-D78D-4AC3-BA83-987B16E99906}"/>
              </a:ext>
            </a:extLst>
          </p:cNvPr>
          <p:cNvSpPr/>
          <p:nvPr/>
        </p:nvSpPr>
        <p:spPr>
          <a:xfrm>
            <a:off x="1985683" y="5138822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52B838-E4EB-44ED-866E-4FF86F10D3D9}"/>
              </a:ext>
            </a:extLst>
          </p:cNvPr>
          <p:cNvSpPr/>
          <p:nvPr/>
        </p:nvSpPr>
        <p:spPr>
          <a:xfrm>
            <a:off x="1891219" y="5423909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4E1B848-ABD9-45C4-873F-D3412B066C7E}"/>
              </a:ext>
            </a:extLst>
          </p:cNvPr>
          <p:cNvSpPr/>
          <p:nvPr/>
        </p:nvSpPr>
        <p:spPr>
          <a:xfrm>
            <a:off x="1170950" y="3078126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811BBB-AA3B-4F1F-96C3-248CC7EC3954}"/>
              </a:ext>
            </a:extLst>
          </p:cNvPr>
          <p:cNvSpPr/>
          <p:nvPr/>
        </p:nvSpPr>
        <p:spPr>
          <a:xfrm>
            <a:off x="1195634" y="2875652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460BF4F-5E16-49B5-A8CE-69B0284B2C6E}"/>
              </a:ext>
            </a:extLst>
          </p:cNvPr>
          <p:cNvSpPr/>
          <p:nvPr/>
        </p:nvSpPr>
        <p:spPr>
          <a:xfrm>
            <a:off x="4228409" y="5246544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C65762E-5930-4746-9359-9251402BD1EA}"/>
              </a:ext>
            </a:extLst>
          </p:cNvPr>
          <p:cNvSpPr/>
          <p:nvPr/>
        </p:nvSpPr>
        <p:spPr>
          <a:xfrm>
            <a:off x="4171803" y="4924770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CED2FAB-BC00-4143-A67D-1FC01E7E4248}"/>
              </a:ext>
            </a:extLst>
          </p:cNvPr>
          <p:cNvSpPr/>
          <p:nvPr/>
        </p:nvSpPr>
        <p:spPr>
          <a:xfrm>
            <a:off x="8497671" y="5934307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4FE683E8-4A68-4B43-B5A1-31B9BD9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284" y="108472"/>
            <a:ext cx="8591800" cy="47476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2D Structures of FDA-approved Protein Kinase Inhibitors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566F961-2788-4F34-9387-74CD8AE8CE50}"/>
              </a:ext>
            </a:extLst>
          </p:cNvPr>
          <p:cNvSpPr/>
          <p:nvPr/>
        </p:nvSpPr>
        <p:spPr>
          <a:xfrm>
            <a:off x="1195634" y="1394429"/>
            <a:ext cx="593651" cy="56142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F06B758-2E32-4E3B-B7A2-EC4518F3E20A}"/>
              </a:ext>
            </a:extLst>
          </p:cNvPr>
          <p:cNvSpPr/>
          <p:nvPr/>
        </p:nvSpPr>
        <p:spPr>
          <a:xfrm>
            <a:off x="5990681" y="1199938"/>
            <a:ext cx="690037" cy="56142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B3B4FDA-A46D-47E4-BE50-F901D964C6F6}"/>
              </a:ext>
            </a:extLst>
          </p:cNvPr>
          <p:cNvSpPr/>
          <p:nvPr/>
        </p:nvSpPr>
        <p:spPr>
          <a:xfrm>
            <a:off x="3538900" y="1210593"/>
            <a:ext cx="593651" cy="56142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DD8BD3E-3684-4FDA-ACF2-596DED79BDED}"/>
              </a:ext>
            </a:extLst>
          </p:cNvPr>
          <p:cNvSpPr/>
          <p:nvPr/>
        </p:nvSpPr>
        <p:spPr>
          <a:xfrm>
            <a:off x="8016772" y="1376010"/>
            <a:ext cx="594111" cy="509215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CEF255D-E7EC-408A-B5A2-CD63B6B0C858}"/>
              </a:ext>
            </a:extLst>
          </p:cNvPr>
          <p:cNvSpPr/>
          <p:nvPr/>
        </p:nvSpPr>
        <p:spPr>
          <a:xfrm>
            <a:off x="10653459" y="1219925"/>
            <a:ext cx="594111" cy="479636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96582D1-892A-4424-8101-17752982E47A}"/>
              </a:ext>
            </a:extLst>
          </p:cNvPr>
          <p:cNvSpPr/>
          <p:nvPr/>
        </p:nvSpPr>
        <p:spPr>
          <a:xfrm>
            <a:off x="10471638" y="3610000"/>
            <a:ext cx="594111" cy="509215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3883D2D-45BC-4C89-94D5-2CCC3F4C25CB}"/>
              </a:ext>
            </a:extLst>
          </p:cNvPr>
          <p:cNvSpPr/>
          <p:nvPr/>
        </p:nvSpPr>
        <p:spPr>
          <a:xfrm>
            <a:off x="8132803" y="3183247"/>
            <a:ext cx="594111" cy="42675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22A998D-51D5-4F11-BB26-D693B81731BC}"/>
              </a:ext>
            </a:extLst>
          </p:cNvPr>
          <p:cNvSpPr/>
          <p:nvPr/>
        </p:nvSpPr>
        <p:spPr>
          <a:xfrm>
            <a:off x="6001116" y="2881256"/>
            <a:ext cx="594111" cy="479636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E7ECB9E-E076-42F3-87E1-422484229CB2}"/>
              </a:ext>
            </a:extLst>
          </p:cNvPr>
          <p:cNvSpPr/>
          <p:nvPr/>
        </p:nvSpPr>
        <p:spPr>
          <a:xfrm>
            <a:off x="3148143" y="3391492"/>
            <a:ext cx="798706" cy="59889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B29B3C86-C726-4532-862A-90F4D97422F7}"/>
              </a:ext>
            </a:extLst>
          </p:cNvPr>
          <p:cNvSpPr/>
          <p:nvPr/>
        </p:nvSpPr>
        <p:spPr>
          <a:xfrm>
            <a:off x="1075210" y="2839803"/>
            <a:ext cx="593651" cy="56142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8F01AD-BEF4-4B6D-BB54-651D9893D6DA}"/>
              </a:ext>
            </a:extLst>
          </p:cNvPr>
          <p:cNvSpPr/>
          <p:nvPr/>
        </p:nvSpPr>
        <p:spPr>
          <a:xfrm>
            <a:off x="949605" y="5590846"/>
            <a:ext cx="719256" cy="476356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9F34497-086A-4662-8FB8-D6CFC7031A9C}"/>
              </a:ext>
            </a:extLst>
          </p:cNvPr>
          <p:cNvSpPr/>
          <p:nvPr/>
        </p:nvSpPr>
        <p:spPr>
          <a:xfrm>
            <a:off x="3853979" y="5141531"/>
            <a:ext cx="669596" cy="51719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9B52C8D-6220-4A7E-97B2-2528172819FB}"/>
              </a:ext>
            </a:extLst>
          </p:cNvPr>
          <p:cNvSpPr/>
          <p:nvPr/>
        </p:nvSpPr>
        <p:spPr>
          <a:xfrm>
            <a:off x="6371910" y="5467531"/>
            <a:ext cx="669596" cy="51719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E5C455D-BE36-4394-BED6-34FA4E4C83C3}"/>
              </a:ext>
            </a:extLst>
          </p:cNvPr>
          <p:cNvSpPr/>
          <p:nvPr/>
        </p:nvSpPr>
        <p:spPr>
          <a:xfrm>
            <a:off x="8238929" y="5707761"/>
            <a:ext cx="506647" cy="42245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C6BAAE5-AF62-4D11-AB88-BA47F7CFB712}"/>
              </a:ext>
            </a:extLst>
          </p:cNvPr>
          <p:cNvSpPr/>
          <p:nvPr/>
        </p:nvSpPr>
        <p:spPr>
          <a:xfrm>
            <a:off x="11007752" y="5514902"/>
            <a:ext cx="506647" cy="42245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1897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26B9004C-D882-437F-85C5-E3FBC725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" y="675265"/>
            <a:ext cx="1714500" cy="17145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0EBC9C-7FF3-44C7-A755-CEBFAF0352BE}"/>
              </a:ext>
            </a:extLst>
          </p:cNvPr>
          <p:cNvSpPr/>
          <p:nvPr/>
        </p:nvSpPr>
        <p:spPr>
          <a:xfrm>
            <a:off x="693042" y="2398992"/>
            <a:ext cx="1988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Nilotinib_</a:t>
            </a:r>
            <a:r>
              <a:rPr lang="en-US" altLang="ko-KR" sz="1000" dirty="0"/>
              <a:t>3cs9_ similar imatinib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F161E5-A432-4DB5-9CA1-000E9B2D69F1}"/>
              </a:ext>
            </a:extLst>
          </p:cNvPr>
          <p:cNvSpPr/>
          <p:nvPr/>
        </p:nvSpPr>
        <p:spPr>
          <a:xfrm>
            <a:off x="3219572" y="2413413"/>
            <a:ext cx="11993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Nintedanib</a:t>
            </a:r>
            <a:r>
              <a:rPr lang="en-US" altLang="ko-KR" sz="1000" dirty="0"/>
              <a:t>_6NEC</a:t>
            </a:r>
            <a:endParaRPr lang="ko-KR" altLang="en-US" sz="10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A2A2724-AD54-4029-A63A-08316F7CC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36" y="677971"/>
            <a:ext cx="1714500" cy="17145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0ED3A6-40E6-4B37-8E5A-AFFD0E5B8E4B}"/>
              </a:ext>
            </a:extLst>
          </p:cNvPr>
          <p:cNvSpPr/>
          <p:nvPr/>
        </p:nvSpPr>
        <p:spPr>
          <a:xfrm>
            <a:off x="5117030" y="2391273"/>
            <a:ext cx="18421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 err="1"/>
              <a:t>Osimertinib</a:t>
            </a:r>
            <a:r>
              <a:rPr lang="en-US" altLang="ko-KR" sz="1000" b="0" i="0" u="none" strike="noStrike" baseline="0" dirty="0"/>
              <a:t> (covalent</a:t>
            </a:r>
            <a:r>
              <a:rPr lang="en-US" altLang="ko-KR" sz="1000" dirty="0"/>
              <a:t>)_4ZAU</a:t>
            </a:r>
            <a:endParaRPr lang="ko-KR" altLang="en-US" sz="10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4BB1B3F-C908-4A02-A4E2-6DFD96322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821" y="671521"/>
            <a:ext cx="1714500" cy="17145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61E48A-E5C5-4B51-85D6-7ADBA1E78670}"/>
              </a:ext>
            </a:extLst>
          </p:cNvPr>
          <p:cNvSpPr/>
          <p:nvPr/>
        </p:nvSpPr>
        <p:spPr>
          <a:xfrm>
            <a:off x="7657292" y="2384187"/>
            <a:ext cx="13708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Palbociclib_</a:t>
            </a:r>
            <a:r>
              <a:rPr lang="en-US" altLang="ko-KR" sz="1000" dirty="0"/>
              <a:t>2euf/5l2i</a:t>
            </a:r>
            <a:endParaRPr lang="ko-KR" altLang="en-US" sz="1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73359F-2F54-4CF1-93BB-7D1CC8965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93" y="671664"/>
            <a:ext cx="1714286" cy="171428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9656D6-8174-4B21-B436-830CCBC084C7}"/>
              </a:ext>
            </a:extLst>
          </p:cNvPr>
          <p:cNvSpPr/>
          <p:nvPr/>
        </p:nvSpPr>
        <p:spPr>
          <a:xfrm>
            <a:off x="10233441" y="2417882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Pazopanib</a:t>
            </a:r>
            <a:endParaRPr lang="ko-KR" altLang="en-US" sz="10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3C449EF0-AEF6-4613-B734-400B2A187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97" y="681715"/>
            <a:ext cx="1714286" cy="1714286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4C8865B-F8C5-450C-A4A7-DD21A301FCBF}"/>
              </a:ext>
            </a:extLst>
          </p:cNvPr>
          <p:cNvSpPr/>
          <p:nvPr/>
        </p:nvSpPr>
        <p:spPr>
          <a:xfrm>
            <a:off x="983987" y="4467841"/>
            <a:ext cx="1406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Ponatinib_</a:t>
            </a:r>
            <a:r>
              <a:rPr lang="en-US" altLang="ko-KR" sz="1000" dirty="0"/>
              <a:t>3oxz/4u0i</a:t>
            </a:r>
          </a:p>
          <a:p>
            <a:pPr algn="ctr"/>
            <a:r>
              <a:rPr lang="en-US" altLang="ko-KR" sz="1000" dirty="0"/>
              <a:t>similar imatinib</a:t>
            </a:r>
            <a:endParaRPr lang="ko-KR" altLang="en-US" sz="1000" dirty="0"/>
          </a:p>
        </p:txBody>
      </p:sp>
      <p:pic>
        <p:nvPicPr>
          <p:cNvPr id="49" name="그림 48" descr="지도이(가) 표시된 사진&#10;&#10;자동 생성된 설명">
            <a:extLst>
              <a:ext uri="{FF2B5EF4-FFF2-40B4-BE49-F238E27FC236}">
                <a16:creationId xmlns:a16="http://schemas.microsoft.com/office/drawing/2014/main" id="{8BEC9318-9452-4538-BA28-EDCFA3CAB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1" y="2760826"/>
            <a:ext cx="1714286" cy="171428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FFF0FE-6F35-4D39-AD58-ADF49E2F5C64}"/>
              </a:ext>
            </a:extLst>
          </p:cNvPr>
          <p:cNvSpPr/>
          <p:nvPr/>
        </p:nvSpPr>
        <p:spPr>
          <a:xfrm>
            <a:off x="3479129" y="44751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R406_</a:t>
            </a:r>
            <a:r>
              <a:rPr lang="en-US" altLang="ko-KR" sz="1000" dirty="0"/>
              <a:t>3fqs</a:t>
            </a:r>
            <a:endParaRPr lang="ko-KR" altLang="en-US" sz="1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5DC31EA-D59E-4723-9E2D-7F4F4B7E2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0036" y="2763389"/>
            <a:ext cx="1714500" cy="17145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D14569-E334-412A-B49C-6D679A53FB27}"/>
              </a:ext>
            </a:extLst>
          </p:cNvPr>
          <p:cNvSpPr/>
          <p:nvPr/>
        </p:nvSpPr>
        <p:spPr>
          <a:xfrm>
            <a:off x="5607078" y="4467841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Regorafenib</a:t>
            </a:r>
            <a:endParaRPr lang="ko-KR" altLang="en-US" sz="10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07CF675-D3C6-4389-867D-50BBF64E4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4821" y="2756939"/>
            <a:ext cx="1714500" cy="17145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BC10D2-7F00-4B52-BEF2-328CE06D9DC1}"/>
              </a:ext>
            </a:extLst>
          </p:cNvPr>
          <p:cNvSpPr/>
          <p:nvPr/>
        </p:nvSpPr>
        <p:spPr>
          <a:xfrm>
            <a:off x="7811863" y="4450336"/>
            <a:ext cx="10166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Ribociclib_</a:t>
            </a:r>
            <a:r>
              <a:rPr lang="en-US" altLang="ko-KR" sz="1000" dirty="0"/>
              <a:t>5l2t</a:t>
            </a:r>
            <a:endParaRPr lang="ko-KR" altLang="en-US" sz="1000" dirty="0"/>
          </a:p>
        </p:txBody>
      </p:sp>
      <p:pic>
        <p:nvPicPr>
          <p:cNvPr id="55" name="그림 54" descr="연, 비행, 키보드이(가) 표시된 사진&#10;&#10;자동 생성된 설명">
            <a:extLst>
              <a:ext uri="{FF2B5EF4-FFF2-40B4-BE49-F238E27FC236}">
                <a16:creationId xmlns:a16="http://schemas.microsoft.com/office/drawing/2014/main" id="{FB12BCBF-B295-471A-A3F0-27684E67F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93" y="2757082"/>
            <a:ext cx="1714286" cy="171428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6E548-48CB-4110-8DBD-766C15577229}"/>
              </a:ext>
            </a:extLst>
          </p:cNvPr>
          <p:cNvSpPr/>
          <p:nvPr/>
        </p:nvSpPr>
        <p:spPr>
          <a:xfrm>
            <a:off x="10051474" y="4477808"/>
            <a:ext cx="11288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Ruxolitinib_4U5J</a:t>
            </a:r>
            <a:endParaRPr lang="ko-KR" altLang="en-US" sz="10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99FCAC3-9566-4A95-9275-CCD489B2FB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0690" y="2769839"/>
            <a:ext cx="1714500" cy="17145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8007DD-8C1A-4785-ACB2-7442E24A393D}"/>
              </a:ext>
            </a:extLst>
          </p:cNvPr>
          <p:cNvSpPr/>
          <p:nvPr/>
        </p:nvSpPr>
        <p:spPr>
          <a:xfrm>
            <a:off x="1003423" y="6536580"/>
            <a:ext cx="1343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Sorafenib_</a:t>
            </a:r>
            <a:r>
              <a:rPr lang="en-US" altLang="ko-KR" sz="1000" dirty="0"/>
              <a:t>3rgf/4asd</a:t>
            </a:r>
            <a:endParaRPr lang="ko-KR" altLang="en-US" sz="1000" dirty="0"/>
          </a:p>
        </p:txBody>
      </p:sp>
      <p:pic>
        <p:nvPicPr>
          <p:cNvPr id="59" name="그림 58" descr="지도이(가) 표시된 사진&#10;&#10;자동 생성된 설명">
            <a:extLst>
              <a:ext uri="{FF2B5EF4-FFF2-40B4-BE49-F238E27FC236}">
                <a16:creationId xmlns:a16="http://schemas.microsoft.com/office/drawing/2014/main" id="{93BF2F3B-7250-4B06-999D-07BC41FEB2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1" y="4845558"/>
            <a:ext cx="1714286" cy="171428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65AD5C-3629-49BB-9C8E-8CC2BD548801}"/>
              </a:ext>
            </a:extLst>
          </p:cNvPr>
          <p:cNvSpPr/>
          <p:nvPr/>
        </p:nvSpPr>
        <p:spPr>
          <a:xfrm>
            <a:off x="3177010" y="6559701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Sunitinib_</a:t>
            </a:r>
            <a:r>
              <a:rPr lang="en-US" altLang="ko-KR" sz="1000" dirty="0"/>
              <a:t>3g0e/4agd</a:t>
            </a:r>
            <a:endParaRPr lang="ko-KR" altLang="en-US" sz="1000" dirty="0"/>
          </a:p>
        </p:txBody>
      </p:sp>
      <p:pic>
        <p:nvPicPr>
          <p:cNvPr id="61" name="그림 60" descr="연, 비행, 노트북이(가) 표시된 사진&#10;&#10;자동 생성된 설명">
            <a:extLst>
              <a:ext uri="{FF2B5EF4-FFF2-40B4-BE49-F238E27FC236}">
                <a16:creationId xmlns:a16="http://schemas.microsoft.com/office/drawing/2014/main" id="{C5B977AE-7AF1-46B4-B25F-986A16BAE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43" y="4845487"/>
            <a:ext cx="1714286" cy="1714286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D5A63D-A898-4BB8-A319-BB0FCBE8590D}"/>
              </a:ext>
            </a:extLst>
          </p:cNvPr>
          <p:cNvSpPr/>
          <p:nvPr/>
        </p:nvSpPr>
        <p:spPr>
          <a:xfrm>
            <a:off x="5384259" y="6536580"/>
            <a:ext cx="1401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Tofacitinib_</a:t>
            </a:r>
            <a:r>
              <a:rPr lang="en-US" altLang="ko-KR" sz="1000" dirty="0"/>
              <a:t>3eyg/3lxk</a:t>
            </a:r>
            <a:endParaRPr lang="ko-KR" altLang="en-US" sz="1000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3B2D63B-CCFE-444B-A6CD-C5BC5C2485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28" y="4822294"/>
            <a:ext cx="1714286" cy="171428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D9D4B54-B0BF-4D39-A3F0-A8881BE5D230}"/>
              </a:ext>
            </a:extLst>
          </p:cNvPr>
          <p:cNvSpPr/>
          <p:nvPr/>
        </p:nvSpPr>
        <p:spPr>
          <a:xfrm>
            <a:off x="7939421" y="6559702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Trametinib</a:t>
            </a:r>
            <a:endParaRPr lang="ko-KR" altLang="en-US" sz="10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60AA92E-9AE3-4489-938D-BD8EB6FE16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85486" y="4845202"/>
            <a:ext cx="1714500" cy="17145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025830A-DB5D-41F0-A62A-96B7AECD9825}"/>
              </a:ext>
            </a:extLst>
          </p:cNvPr>
          <p:cNvSpPr/>
          <p:nvPr/>
        </p:nvSpPr>
        <p:spPr>
          <a:xfrm>
            <a:off x="10057110" y="6559702"/>
            <a:ext cx="114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Vandetanib_</a:t>
            </a:r>
            <a:r>
              <a:rPr lang="en-US" altLang="ko-KR" sz="1000" dirty="0"/>
              <a:t>2ivu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F9379A4-8764-4FCD-9672-095E79EC90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97" y="4845416"/>
            <a:ext cx="1714286" cy="1714286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9415EBC0-7C85-4CA1-BDB8-A3E1B16F78D6}"/>
              </a:ext>
            </a:extLst>
          </p:cNvPr>
          <p:cNvSpPr/>
          <p:nvPr/>
        </p:nvSpPr>
        <p:spPr>
          <a:xfrm>
            <a:off x="1186978" y="1919608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2160789-5869-4349-8CF1-AE7CA9FCC317}"/>
              </a:ext>
            </a:extLst>
          </p:cNvPr>
          <p:cNvSpPr/>
          <p:nvPr/>
        </p:nvSpPr>
        <p:spPr>
          <a:xfrm>
            <a:off x="1888666" y="1962273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1A90178-6D1F-4B8F-BBEB-6B14BB9BB27E}"/>
              </a:ext>
            </a:extLst>
          </p:cNvPr>
          <p:cNvSpPr/>
          <p:nvPr/>
        </p:nvSpPr>
        <p:spPr>
          <a:xfrm>
            <a:off x="1517618" y="1613606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A958955-CE96-49EB-A3EC-5C955B08A426}"/>
              </a:ext>
            </a:extLst>
          </p:cNvPr>
          <p:cNvSpPr/>
          <p:nvPr/>
        </p:nvSpPr>
        <p:spPr>
          <a:xfrm>
            <a:off x="1692660" y="1383583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F79D66B-8246-42C2-8D7F-170CEB7E5065}"/>
              </a:ext>
            </a:extLst>
          </p:cNvPr>
          <p:cNvSpPr/>
          <p:nvPr/>
        </p:nvSpPr>
        <p:spPr>
          <a:xfrm>
            <a:off x="8320175" y="1613606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D0180CB-D288-4775-ACC6-CD3C035F06CF}"/>
              </a:ext>
            </a:extLst>
          </p:cNvPr>
          <p:cNvSpPr/>
          <p:nvPr/>
        </p:nvSpPr>
        <p:spPr>
          <a:xfrm>
            <a:off x="8193903" y="1323627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8B4F547-BE12-437F-B892-F2BDCA9CEC26}"/>
              </a:ext>
            </a:extLst>
          </p:cNvPr>
          <p:cNvSpPr/>
          <p:nvPr/>
        </p:nvSpPr>
        <p:spPr>
          <a:xfrm>
            <a:off x="7525326" y="1323627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4D957E3-7B36-4F89-9FC1-41B9C59361DB}"/>
              </a:ext>
            </a:extLst>
          </p:cNvPr>
          <p:cNvSpPr/>
          <p:nvPr/>
        </p:nvSpPr>
        <p:spPr>
          <a:xfrm>
            <a:off x="1186978" y="3045951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65683A6-FA2E-47C6-B7DB-9FAE96B129CB}"/>
              </a:ext>
            </a:extLst>
          </p:cNvPr>
          <p:cNvSpPr/>
          <p:nvPr/>
        </p:nvSpPr>
        <p:spPr>
          <a:xfrm>
            <a:off x="1636054" y="3614189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F1491D2-D944-4246-A9E3-089AFDA1AD8F}"/>
              </a:ext>
            </a:extLst>
          </p:cNvPr>
          <p:cNvSpPr/>
          <p:nvPr/>
        </p:nvSpPr>
        <p:spPr>
          <a:xfrm>
            <a:off x="1534982" y="3859815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0BB2BD7-D67A-4B09-95C5-0FF0CDAFC816}"/>
              </a:ext>
            </a:extLst>
          </p:cNvPr>
          <p:cNvSpPr/>
          <p:nvPr/>
        </p:nvSpPr>
        <p:spPr>
          <a:xfrm>
            <a:off x="2227009" y="3644668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5C17A15-C286-451A-8191-15ECA2077345}"/>
              </a:ext>
            </a:extLst>
          </p:cNvPr>
          <p:cNvSpPr/>
          <p:nvPr/>
        </p:nvSpPr>
        <p:spPr>
          <a:xfrm>
            <a:off x="3542646" y="3763673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E00CFCE-43F8-46D4-98F0-7FA3A8A12E65}"/>
              </a:ext>
            </a:extLst>
          </p:cNvPr>
          <p:cNvSpPr/>
          <p:nvPr/>
        </p:nvSpPr>
        <p:spPr>
          <a:xfrm>
            <a:off x="3634088" y="3527842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1B9E80D-317C-4459-96F7-B506EF550FE8}"/>
              </a:ext>
            </a:extLst>
          </p:cNvPr>
          <p:cNvSpPr/>
          <p:nvPr/>
        </p:nvSpPr>
        <p:spPr>
          <a:xfrm>
            <a:off x="8196572" y="3696228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E7269BF-BF1F-4F5F-913A-84CF3E04A2C2}"/>
              </a:ext>
            </a:extLst>
          </p:cNvPr>
          <p:cNvSpPr/>
          <p:nvPr/>
        </p:nvSpPr>
        <p:spPr>
          <a:xfrm>
            <a:off x="8296664" y="3445386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121D5EA-690A-4A9A-A723-DEB53D4C0BF6}"/>
              </a:ext>
            </a:extLst>
          </p:cNvPr>
          <p:cNvSpPr/>
          <p:nvPr/>
        </p:nvSpPr>
        <p:spPr>
          <a:xfrm>
            <a:off x="8873568" y="3609379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8D9696-CE74-4B80-A9AF-5133958C43F4}"/>
              </a:ext>
            </a:extLst>
          </p:cNvPr>
          <p:cNvSpPr/>
          <p:nvPr/>
        </p:nvSpPr>
        <p:spPr>
          <a:xfrm>
            <a:off x="1832060" y="6259302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45D6034-8817-4243-B999-67DD712A000D}"/>
              </a:ext>
            </a:extLst>
          </p:cNvPr>
          <p:cNvSpPr/>
          <p:nvPr/>
        </p:nvSpPr>
        <p:spPr>
          <a:xfrm>
            <a:off x="2057293" y="6249031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F696E3-9655-40F4-93F5-2BB3CC9B4C22}"/>
              </a:ext>
            </a:extLst>
          </p:cNvPr>
          <p:cNvSpPr/>
          <p:nvPr/>
        </p:nvSpPr>
        <p:spPr>
          <a:xfrm>
            <a:off x="1300190" y="5589240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81344E2-AC09-46BD-8DA2-1C9D6FDE00C6}"/>
              </a:ext>
            </a:extLst>
          </p:cNvPr>
          <p:cNvSpPr/>
          <p:nvPr/>
        </p:nvSpPr>
        <p:spPr>
          <a:xfrm>
            <a:off x="1583499" y="5532634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B746D23-D109-40F8-BE32-B345F5B5F619}"/>
              </a:ext>
            </a:extLst>
          </p:cNvPr>
          <p:cNvSpPr/>
          <p:nvPr/>
        </p:nvSpPr>
        <p:spPr>
          <a:xfrm>
            <a:off x="1478376" y="5353875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2A34B1-E26A-4EC8-A0A3-0ACD6853AC34}"/>
              </a:ext>
            </a:extLst>
          </p:cNvPr>
          <p:cNvSpPr/>
          <p:nvPr/>
        </p:nvSpPr>
        <p:spPr>
          <a:xfrm>
            <a:off x="3664567" y="5971896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BB09E66-CC0A-4947-B432-9B8000E8B837}"/>
              </a:ext>
            </a:extLst>
          </p:cNvPr>
          <p:cNvSpPr/>
          <p:nvPr/>
        </p:nvSpPr>
        <p:spPr>
          <a:xfrm>
            <a:off x="3706044" y="5885133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1684AA9-9191-464C-A997-2F755D16E037}"/>
              </a:ext>
            </a:extLst>
          </p:cNvPr>
          <p:cNvSpPr/>
          <p:nvPr/>
        </p:nvSpPr>
        <p:spPr>
          <a:xfrm>
            <a:off x="6253859" y="6046388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7E06FBC-B595-490A-9CB6-EFE109ECB282}"/>
              </a:ext>
            </a:extLst>
          </p:cNvPr>
          <p:cNvSpPr/>
          <p:nvPr/>
        </p:nvSpPr>
        <p:spPr>
          <a:xfrm>
            <a:off x="6581536" y="6135819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C817A0E-96CA-42B4-BF54-C96C03A81F03}"/>
              </a:ext>
            </a:extLst>
          </p:cNvPr>
          <p:cNvSpPr/>
          <p:nvPr/>
        </p:nvSpPr>
        <p:spPr>
          <a:xfrm>
            <a:off x="5227343" y="5628428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395F0BE-CB0C-4920-9874-6A8167CEE227}"/>
              </a:ext>
            </a:extLst>
          </p:cNvPr>
          <p:cNvSpPr/>
          <p:nvPr/>
        </p:nvSpPr>
        <p:spPr>
          <a:xfrm>
            <a:off x="10858603" y="5497798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25831DC-1041-4EA2-9905-5B915389E0E1}"/>
              </a:ext>
            </a:extLst>
          </p:cNvPr>
          <p:cNvSpPr/>
          <p:nvPr/>
        </p:nvSpPr>
        <p:spPr>
          <a:xfrm>
            <a:off x="4086824" y="2011479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28D3140-593A-4F8A-ABD3-F75D23E57D37}"/>
              </a:ext>
            </a:extLst>
          </p:cNvPr>
          <p:cNvSpPr/>
          <p:nvPr/>
        </p:nvSpPr>
        <p:spPr>
          <a:xfrm>
            <a:off x="3931016" y="2190928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70CF241-7808-49F6-A696-DB53572E230E}"/>
              </a:ext>
            </a:extLst>
          </p:cNvPr>
          <p:cNvSpPr/>
          <p:nvPr/>
        </p:nvSpPr>
        <p:spPr>
          <a:xfrm>
            <a:off x="3500559" y="2243515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EF204B5-F028-4A1C-BC75-F4BA0667E7E5}"/>
              </a:ext>
            </a:extLst>
          </p:cNvPr>
          <p:cNvSpPr/>
          <p:nvPr/>
        </p:nvSpPr>
        <p:spPr>
          <a:xfrm>
            <a:off x="6067702" y="1670212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B1138B0-640C-4068-BC37-42636A723AEA}"/>
              </a:ext>
            </a:extLst>
          </p:cNvPr>
          <p:cNvSpPr/>
          <p:nvPr/>
        </p:nvSpPr>
        <p:spPr>
          <a:xfrm>
            <a:off x="5815957" y="1556003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E90B188-68B0-4D96-A699-B02FFBC277F7}"/>
              </a:ext>
            </a:extLst>
          </p:cNvPr>
          <p:cNvSpPr/>
          <p:nvPr/>
        </p:nvSpPr>
        <p:spPr>
          <a:xfrm>
            <a:off x="6361742" y="1535221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8CAAC5C-DC59-43B3-BB61-83DC74D7EE14}"/>
              </a:ext>
            </a:extLst>
          </p:cNvPr>
          <p:cNvSpPr/>
          <p:nvPr/>
        </p:nvSpPr>
        <p:spPr>
          <a:xfrm>
            <a:off x="10759412" y="4337124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3BC8A1A-65EC-4A99-9F80-4F7FB65FAFA7}"/>
              </a:ext>
            </a:extLst>
          </p:cNvPr>
          <p:cNvSpPr/>
          <p:nvPr/>
        </p:nvSpPr>
        <p:spPr>
          <a:xfrm>
            <a:off x="10407010" y="4269427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id="{4FE683E8-4A68-4B43-B5A1-31B9BD9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284" y="108472"/>
            <a:ext cx="8591800" cy="47476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2D Structures of FDA-approved Protein Kinase Inhibitors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790D6DF-2128-4E78-A28D-29B67EE66721}"/>
              </a:ext>
            </a:extLst>
          </p:cNvPr>
          <p:cNvSpPr/>
          <p:nvPr/>
        </p:nvSpPr>
        <p:spPr>
          <a:xfrm>
            <a:off x="1517618" y="1856859"/>
            <a:ext cx="506647" cy="42245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0451824-2C73-4F76-A224-6F1032F3F076}"/>
              </a:ext>
            </a:extLst>
          </p:cNvPr>
          <p:cNvSpPr/>
          <p:nvPr/>
        </p:nvSpPr>
        <p:spPr>
          <a:xfrm>
            <a:off x="3593910" y="1888173"/>
            <a:ext cx="630195" cy="42245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28039FD-1023-4E7F-9454-87CEDC85E923}"/>
              </a:ext>
            </a:extLst>
          </p:cNvPr>
          <p:cNvSpPr/>
          <p:nvPr/>
        </p:nvSpPr>
        <p:spPr>
          <a:xfrm>
            <a:off x="5595250" y="1497157"/>
            <a:ext cx="630195" cy="42245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F7A761-4132-42DF-BEA2-1F6FF5943944}"/>
              </a:ext>
            </a:extLst>
          </p:cNvPr>
          <p:cNvSpPr/>
          <p:nvPr/>
        </p:nvSpPr>
        <p:spPr>
          <a:xfrm>
            <a:off x="7651938" y="1240603"/>
            <a:ext cx="781449" cy="54282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7520E6C-2E18-48AF-B3E5-EDE0035902D3}"/>
              </a:ext>
            </a:extLst>
          </p:cNvPr>
          <p:cNvSpPr/>
          <p:nvPr/>
        </p:nvSpPr>
        <p:spPr>
          <a:xfrm>
            <a:off x="10640170" y="1572198"/>
            <a:ext cx="630195" cy="42245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E8CF570-DB97-4021-82EA-B7A5B726AB96}"/>
              </a:ext>
            </a:extLst>
          </p:cNvPr>
          <p:cNvSpPr/>
          <p:nvPr/>
        </p:nvSpPr>
        <p:spPr>
          <a:xfrm>
            <a:off x="10185822" y="3916421"/>
            <a:ext cx="836617" cy="56791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925EBCE-E3F5-4285-B186-BF4E91554C9E}"/>
              </a:ext>
            </a:extLst>
          </p:cNvPr>
          <p:cNvSpPr/>
          <p:nvPr/>
        </p:nvSpPr>
        <p:spPr>
          <a:xfrm>
            <a:off x="8129271" y="3391357"/>
            <a:ext cx="680555" cy="47778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3231C8F-F07D-4A9B-B2F6-64C42C3EEDD6}"/>
              </a:ext>
            </a:extLst>
          </p:cNvPr>
          <p:cNvSpPr/>
          <p:nvPr/>
        </p:nvSpPr>
        <p:spPr>
          <a:xfrm>
            <a:off x="3481537" y="3483136"/>
            <a:ext cx="581353" cy="47778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FD611C4-C2CD-4AF9-9369-C5CD84B856A2}"/>
              </a:ext>
            </a:extLst>
          </p:cNvPr>
          <p:cNvSpPr/>
          <p:nvPr/>
        </p:nvSpPr>
        <p:spPr>
          <a:xfrm>
            <a:off x="819478" y="2916843"/>
            <a:ext cx="581353" cy="47778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83CE92F-5A5B-47CE-87EF-69E6E3EABC33}"/>
              </a:ext>
            </a:extLst>
          </p:cNvPr>
          <p:cNvSpPr/>
          <p:nvPr/>
        </p:nvSpPr>
        <p:spPr>
          <a:xfrm>
            <a:off x="1630830" y="5937444"/>
            <a:ext cx="679483" cy="55048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9AB0D5F-ECBB-4EEE-AC1A-B8C24C268B01}"/>
              </a:ext>
            </a:extLst>
          </p:cNvPr>
          <p:cNvSpPr/>
          <p:nvPr/>
        </p:nvSpPr>
        <p:spPr>
          <a:xfrm>
            <a:off x="3091760" y="5763071"/>
            <a:ext cx="679483" cy="550481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E3F6AF3-514C-421B-91F4-87D3DDE0813E}"/>
              </a:ext>
            </a:extLst>
          </p:cNvPr>
          <p:cNvSpPr/>
          <p:nvPr/>
        </p:nvSpPr>
        <p:spPr>
          <a:xfrm>
            <a:off x="6022000" y="5723104"/>
            <a:ext cx="763605" cy="639139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83AECC7-4E3D-408E-A07D-2E1F0C0BCAF8}"/>
              </a:ext>
            </a:extLst>
          </p:cNvPr>
          <p:cNvSpPr/>
          <p:nvPr/>
        </p:nvSpPr>
        <p:spPr>
          <a:xfrm>
            <a:off x="7980961" y="5550103"/>
            <a:ext cx="763605" cy="535005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DA5232B-938B-4CE9-A9DC-F2AD504D1C2C}"/>
              </a:ext>
            </a:extLst>
          </p:cNvPr>
          <p:cNvSpPr/>
          <p:nvPr/>
        </p:nvSpPr>
        <p:spPr>
          <a:xfrm>
            <a:off x="10381084" y="5411934"/>
            <a:ext cx="763605" cy="535005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7695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64F69-4903-40CB-856E-25617F4736DA}"/>
              </a:ext>
            </a:extLst>
          </p:cNvPr>
          <p:cNvSpPr txBox="1"/>
          <p:nvPr/>
        </p:nvSpPr>
        <p:spPr>
          <a:xfrm>
            <a:off x="787065" y="4908615"/>
            <a:ext cx="9965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Mainly five or six membered ring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Mostly up to two fused-ring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Almost heterocycle, aromatic ring (hinge region, back pocket)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Occasionally aliphatic ring (solvent region)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0569CA-A442-47C6-8C5E-79EAF58FE8AC}"/>
              </a:ext>
            </a:extLst>
          </p:cNvPr>
          <p:cNvSpPr/>
          <p:nvPr/>
        </p:nvSpPr>
        <p:spPr>
          <a:xfrm>
            <a:off x="1006961" y="2606924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i="0" u="none" strike="noStrike" baseline="0" dirty="0"/>
              <a:t>Vemurafenib_</a:t>
            </a:r>
            <a:r>
              <a:rPr lang="en-US" altLang="ko-KR" sz="1000" dirty="0"/>
              <a:t>3og7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8E61878-2A37-44FA-92C9-4866CBE0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5" y="791770"/>
            <a:ext cx="1714500" cy="1714500"/>
          </a:xfrm>
          <a:prstGeom prst="rect">
            <a:avLst/>
          </a:prstGeom>
        </p:spPr>
      </p:pic>
      <p:pic>
        <p:nvPicPr>
          <p:cNvPr id="21" name="그림 20" descr="공기, 비행, 하얀색, 남자이(가) 표시된 사진&#10;&#10;자동 생성된 설명">
            <a:extLst>
              <a:ext uri="{FF2B5EF4-FFF2-40B4-BE49-F238E27FC236}">
                <a16:creationId xmlns:a16="http://schemas.microsoft.com/office/drawing/2014/main" id="{F7D8BF7A-8B48-49CC-B24D-154114596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38" y="791877"/>
            <a:ext cx="1714286" cy="171428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9C18E-BD70-431E-A015-76414E6D9BEE}"/>
              </a:ext>
            </a:extLst>
          </p:cNvPr>
          <p:cNvSpPr/>
          <p:nvPr/>
        </p:nvSpPr>
        <p:spPr>
          <a:xfrm>
            <a:off x="3424302" y="2606925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Temsirolimus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3E9BEC-76F4-41C8-8BB4-FF4748303E45}"/>
              </a:ext>
            </a:extLst>
          </p:cNvPr>
          <p:cNvSpPr/>
          <p:nvPr/>
        </p:nvSpPr>
        <p:spPr>
          <a:xfrm>
            <a:off x="5620470" y="2606925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Everolimus</a:t>
            </a:r>
            <a:endParaRPr lang="ko-KR" altLang="en-US" sz="1000" dirty="0"/>
          </a:p>
        </p:txBody>
      </p:sp>
      <p:pic>
        <p:nvPicPr>
          <p:cNvPr id="24" name="그림 23" descr="공기, 비행, 스키타기, 다채로운이(가) 표시된 사진&#10;&#10;자동 생성된 설명">
            <a:extLst>
              <a:ext uri="{FF2B5EF4-FFF2-40B4-BE49-F238E27FC236}">
                <a16:creationId xmlns:a16="http://schemas.microsoft.com/office/drawing/2014/main" id="{18DB765C-0A29-442E-86B9-D7BC64ED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15" y="791877"/>
            <a:ext cx="1714286" cy="171428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3947F7-057D-417B-9E64-DCC8FAD3909E}"/>
              </a:ext>
            </a:extLst>
          </p:cNvPr>
          <p:cNvSpPr/>
          <p:nvPr/>
        </p:nvSpPr>
        <p:spPr>
          <a:xfrm>
            <a:off x="8090368" y="2606925"/>
            <a:ext cx="7136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Sirolimus</a:t>
            </a:r>
            <a:endParaRPr lang="ko-KR" altLang="en-US" sz="1000" dirty="0"/>
          </a:p>
        </p:txBody>
      </p:sp>
      <p:pic>
        <p:nvPicPr>
          <p:cNvPr id="26" name="그림 25" descr="공기, 비행, 다채로운, 그룹이(가) 표시된 사진&#10;&#10;자동 생성된 설명">
            <a:extLst>
              <a:ext uri="{FF2B5EF4-FFF2-40B4-BE49-F238E27FC236}">
                <a16:creationId xmlns:a16="http://schemas.microsoft.com/office/drawing/2014/main" id="{0E5F0F4F-707C-433A-9C9A-280E5C47F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25" y="791877"/>
            <a:ext cx="1714286" cy="171428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06F0228-462F-49F9-815E-EB8B91517870}"/>
              </a:ext>
            </a:extLst>
          </p:cNvPr>
          <p:cNvSpPr/>
          <p:nvPr/>
        </p:nvSpPr>
        <p:spPr>
          <a:xfrm>
            <a:off x="1521956" y="1889400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9547C3A-6C15-4B2B-9806-631C0A8B13F2}"/>
              </a:ext>
            </a:extLst>
          </p:cNvPr>
          <p:cNvSpPr/>
          <p:nvPr/>
        </p:nvSpPr>
        <p:spPr>
          <a:xfrm>
            <a:off x="1291178" y="1833425"/>
            <a:ext cx="113212" cy="113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A572294-CF98-4F21-A41B-A74A73F58262}"/>
              </a:ext>
            </a:extLst>
          </p:cNvPr>
          <p:cNvSpPr/>
          <p:nvPr/>
        </p:nvSpPr>
        <p:spPr>
          <a:xfrm>
            <a:off x="2031409" y="1728877"/>
            <a:ext cx="113212" cy="113212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FE683E8-4A68-4B43-B5A1-31B9BD9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996" y="62752"/>
            <a:ext cx="8591800" cy="47476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2D Structures of FDA-approved Protein Kinase Inhibitors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5EE6F6-339A-4284-91B7-CF5E14716E91}"/>
              </a:ext>
            </a:extLst>
          </p:cNvPr>
          <p:cNvSpPr/>
          <p:nvPr/>
        </p:nvSpPr>
        <p:spPr>
          <a:xfrm>
            <a:off x="1156999" y="1603236"/>
            <a:ext cx="564122" cy="49615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5325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445</Words>
  <Application>Microsoft Office PowerPoint</Application>
  <PresentationFormat>와이드스크린</PresentationFormat>
  <Paragraphs>80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Criteria of ligand Selection</vt:lpstr>
      <vt:lpstr>2D Structures of FDA-approved Protein Kinase Inhibitors</vt:lpstr>
      <vt:lpstr>2D Structures of FDA-approved Protein Kinase Inhibitors</vt:lpstr>
      <vt:lpstr>2D Structures of FDA-approved Protein Kinase Inhibitors</vt:lpstr>
      <vt:lpstr>2D Structures of FDA-approved Protein Kinase Inhibitors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mijung kim</dc:creator>
  <cp:lastModifiedBy>mijung kim</cp:lastModifiedBy>
  <cp:revision>28</cp:revision>
  <dcterms:created xsi:type="dcterms:W3CDTF">2020-06-10T01:38:26Z</dcterms:created>
  <dcterms:modified xsi:type="dcterms:W3CDTF">2020-12-23T01:54:09Z</dcterms:modified>
</cp:coreProperties>
</file>