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  <p:sldMasterId id="2147483702" r:id="rId5"/>
  </p:sldMasterIdLst>
  <p:sldIdLst>
    <p:sldId id="674" r:id="rId6"/>
    <p:sldId id="692" r:id="rId7"/>
    <p:sldId id="687" r:id="rId8"/>
    <p:sldId id="689" r:id="rId9"/>
    <p:sldId id="691" r:id="rId10"/>
    <p:sldId id="695" r:id="rId11"/>
    <p:sldId id="697" r:id="rId12"/>
    <p:sldId id="698" r:id="rId13"/>
    <p:sldId id="696" r:id="rId14"/>
    <p:sldId id="693" r:id="rId15"/>
    <p:sldId id="676" r:id="rId16"/>
    <p:sldId id="678" r:id="rId17"/>
    <p:sldId id="68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593"/>
    <a:srgbClr val="A9C8D4"/>
    <a:srgbClr val="00CC66"/>
    <a:srgbClr val="1E145A"/>
    <a:srgbClr val="190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638587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49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5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49642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79" y="1364513"/>
            <a:ext cx="6202741" cy="566309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28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181087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8" y="167821"/>
            <a:ext cx="1865210" cy="374562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8320DBAC-2A54-4A6C-8444-D3172C18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58"/>
            <a:ext cx="2057400" cy="365125"/>
          </a:xfrm>
        </p:spPr>
        <p:txBody>
          <a:bodyPr/>
          <a:lstStyle>
            <a:lvl1pPr algn="r">
              <a:defRPr sz="1000"/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DD5E8B2B-C30A-41C8-AE2C-970CBAE0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28"/>
            <a:ext cx="656922" cy="365125"/>
          </a:xfrm>
        </p:spPr>
        <p:txBody>
          <a:bodyPr/>
          <a:lstStyle>
            <a:lvl1pPr algn="r">
              <a:defRPr sz="852"/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7" y="6490712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58"/>
            <a:ext cx="2057400" cy="365125"/>
          </a:xfrm>
        </p:spPr>
        <p:txBody>
          <a:bodyPr/>
          <a:lstStyle>
            <a:lvl1pPr algn="r">
              <a:defRPr sz="1000"/>
            </a:lvl1pPr>
          </a:lstStyle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DD5E8B2B-C30A-41C8-AE2C-970CBAE087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 userDrawn="1"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4AB5C571-D6D9-48D4-929E-34F770F6F0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latinLnBrk="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 userDrawn="1"/>
        </p:nvSpPr>
        <p:spPr>
          <a:xfrm>
            <a:off x="127072" y="11712"/>
            <a:ext cx="8866414" cy="81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 userDrawn="1"/>
        </p:nvSpPr>
        <p:spPr>
          <a:xfrm>
            <a:off x="-11722" y="1171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 userDrawn="1"/>
        </p:nvCxnSpPr>
        <p:spPr>
          <a:xfrm>
            <a:off x="127072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69" y="60698"/>
            <a:ext cx="3148693" cy="628650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30E18E4A-2580-4A1C-B5E0-F4F3F6E4D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2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BC8A7C43-39A5-49E3-98E7-B983DDDA4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0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D69B8BC7-8B59-40A6-9CB0-D02298CCE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60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7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3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4AB5C571-D6D9-48D4-929E-34F770F6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D841B5-40D5-44E0-9438-515D66EF57A1}" type="slidenum">
              <a:rPr lang="ko-KR" altLang="en-US" smtClean="0">
                <a:solidFill>
                  <a:srgbClr val="3D4242"/>
                </a:solidFill>
              </a:rPr>
              <a:pPr/>
              <a:t>‹#›</a:t>
            </a:fld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638587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49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5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D841B5-40D5-44E0-9438-515D66EF57A1}" type="slidenum">
              <a:rPr lang="ko-KR" altLang="en-US" smtClean="0">
                <a:solidFill>
                  <a:srgbClr val="3D4242"/>
                </a:solidFill>
              </a:rPr>
              <a:pPr/>
              <a:t>‹#›</a:t>
            </a:fld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49642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467479" y="37171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79" y="1364513"/>
            <a:ext cx="6202741" cy="566309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28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D841B5-40D5-44E0-9438-515D66EF57A1}" type="slidenum">
              <a:rPr lang="ko-KR" altLang="en-US" smtClean="0">
                <a:solidFill>
                  <a:srgbClr val="3D4242"/>
                </a:solidFill>
              </a:rPr>
              <a:pPr/>
              <a:t>‹#›</a:t>
            </a:fld>
            <a:endParaRPr lang="ko-KR" altLang="en-US" dirty="0">
              <a:solidFill>
                <a:srgbClr val="3D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D841B5-40D5-44E0-9438-515D66EF57A1}" type="slidenum">
              <a:rPr lang="ko-KR" altLang="en-US" smtClean="0">
                <a:solidFill>
                  <a:srgbClr val="3D4242"/>
                </a:solidFill>
              </a:rPr>
              <a:pPr/>
              <a:t>‹#›</a:t>
            </a:fld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181087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467479" y="168616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D841B5-40D5-44E0-9438-515D66EF57A1}" type="slidenum">
              <a:rPr lang="ko-KR" altLang="en-US" smtClean="0">
                <a:solidFill>
                  <a:srgbClr val="3D4242"/>
                </a:solidFill>
              </a:rPr>
              <a:pPr/>
              <a:t>‹#›</a:t>
            </a:fld>
            <a:endParaRPr lang="ko-KR" altLang="en-US" dirty="0">
              <a:solidFill>
                <a:srgbClr val="3D424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8" y="167821"/>
            <a:ext cx="1865210" cy="374562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8320DBAC-2A54-4A6C-8444-D3172C18FC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5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2" y="11712"/>
            <a:ext cx="8866414" cy="81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2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69" y="60698"/>
            <a:ext cx="3148693" cy="628650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30E18E4A-2580-4A1C-B5E0-F4F3F6E4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28"/>
            <a:ext cx="656922" cy="365125"/>
          </a:xfrm>
        </p:spPr>
        <p:txBody>
          <a:bodyPr/>
          <a:lstStyle>
            <a:lvl1pPr algn="r">
              <a:defRPr sz="852"/>
            </a:lvl1pPr>
          </a:lstStyle>
          <a:p>
            <a:fld id="{30E86069-8F49-4BCF-99F4-5B8F8B1030B0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7" y="6490712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BC8A7C43-39A5-49E3-98E7-B983DDDA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49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D69B8BC7-8B59-40A6-9CB0-D02298CC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3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0C5B-0869-425D-85B7-E1631B06313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B097-4E63-4E80-82DC-0AE04F5012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C56F903E-E0F2-4099-8D60-D132D97FAE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7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A341F850-1BD0-46B3-85C6-C768B8AE4FC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latinLnBrk="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C56F903E-E0F2-4099-8D60-D132D97FAEA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5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61E2C715-04BD-4FDD-BBE6-5A79845E3504}"/>
              </a:ext>
            </a:extLst>
          </p:cNvPr>
          <p:cNvSpPr txBox="1">
            <a:spLocks/>
          </p:cNvSpPr>
          <p:nvPr/>
        </p:nvSpPr>
        <p:spPr>
          <a:xfrm>
            <a:off x="467479" y="1999176"/>
            <a:ext cx="8081298" cy="2709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Making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for Scaffold DB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ligand-base drug design(LBDD)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(Scaffold Based Drug Discovery)</a:t>
            </a:r>
            <a:endParaRPr lang="en-US" altLang="ko-KR" sz="1600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2020. 07. 08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Yea-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Guen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Yoon</a:t>
            </a:r>
          </a:p>
          <a:p>
            <a:pPr marL="0" indent="0" algn="ctr"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Seung Woo Shin</a:t>
            </a:r>
          </a:p>
        </p:txBody>
      </p:sp>
    </p:spTree>
    <p:extLst>
      <p:ext uri="{BB962C8B-B14F-4D97-AF65-F5344CB8AC3E}">
        <p14:creationId xmlns:p14="http://schemas.microsoft.com/office/powerpoint/2010/main" val="25403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8850256-7AF4-4B0B-B04E-401B4F96AC46}"/>
              </a:ext>
            </a:extLst>
          </p:cNvPr>
          <p:cNvGrpSpPr/>
          <p:nvPr/>
        </p:nvGrpSpPr>
        <p:grpSpPr>
          <a:xfrm>
            <a:off x="1526711" y="1064795"/>
            <a:ext cx="5444289" cy="5111600"/>
            <a:chOff x="1526711" y="1064795"/>
            <a:chExt cx="5444289" cy="5111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837A89-D827-4A30-ACE5-032EE3FD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374" y="1064795"/>
              <a:ext cx="5164965" cy="461759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DC8944-9290-4552-91BD-666317131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6711" y="5682386"/>
              <a:ext cx="5444289" cy="494009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F85B1C-4118-49C8-9654-2F26149611DC}"/>
              </a:ext>
            </a:extLst>
          </p:cNvPr>
          <p:cNvCxnSpPr>
            <a:cxnSpLocks/>
          </p:cNvCxnSpPr>
          <p:nvPr/>
        </p:nvCxnSpPr>
        <p:spPr>
          <a:xfrm>
            <a:off x="2839452" y="1209174"/>
            <a:ext cx="0" cy="1804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2E53E0-7E66-48C6-AA48-E226B1468432}"/>
              </a:ext>
            </a:extLst>
          </p:cNvPr>
          <p:cNvCxnSpPr>
            <a:cxnSpLocks/>
          </p:cNvCxnSpPr>
          <p:nvPr/>
        </p:nvCxnSpPr>
        <p:spPr>
          <a:xfrm>
            <a:off x="2857500" y="1389647"/>
            <a:ext cx="0" cy="1804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38232C-3F70-46CD-B9D3-204783DF3CED}"/>
              </a:ext>
            </a:extLst>
          </p:cNvPr>
          <p:cNvCxnSpPr>
            <a:cxnSpLocks/>
          </p:cNvCxnSpPr>
          <p:nvPr/>
        </p:nvCxnSpPr>
        <p:spPr>
          <a:xfrm>
            <a:off x="3447047" y="2815389"/>
            <a:ext cx="0" cy="3609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6A37C6-3CF0-4D84-AF94-BA051CE3942B}"/>
              </a:ext>
            </a:extLst>
          </p:cNvPr>
          <p:cNvCxnSpPr>
            <a:cxnSpLocks/>
          </p:cNvCxnSpPr>
          <p:nvPr/>
        </p:nvCxnSpPr>
        <p:spPr>
          <a:xfrm>
            <a:off x="4572000" y="3627520"/>
            <a:ext cx="0" cy="1804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69E26F0-73F5-4C68-B9FD-5D968E66AF17}"/>
              </a:ext>
            </a:extLst>
          </p:cNvPr>
          <p:cNvCxnSpPr>
            <a:cxnSpLocks/>
          </p:cNvCxnSpPr>
          <p:nvPr/>
        </p:nvCxnSpPr>
        <p:spPr>
          <a:xfrm>
            <a:off x="5137484" y="3910262"/>
            <a:ext cx="0" cy="1804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DD1787-EEE7-4D05-90B0-01E04D2D3CC5}"/>
              </a:ext>
            </a:extLst>
          </p:cNvPr>
          <p:cNvCxnSpPr>
            <a:cxnSpLocks/>
          </p:cNvCxnSpPr>
          <p:nvPr/>
        </p:nvCxnSpPr>
        <p:spPr>
          <a:xfrm flipH="1">
            <a:off x="3916280" y="3428999"/>
            <a:ext cx="1443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ADB68F-DD16-4EF6-87B7-AC3554AB2A4C}"/>
              </a:ext>
            </a:extLst>
          </p:cNvPr>
          <p:cNvCxnSpPr>
            <a:cxnSpLocks/>
          </p:cNvCxnSpPr>
          <p:nvPr/>
        </p:nvCxnSpPr>
        <p:spPr>
          <a:xfrm flipH="1">
            <a:off x="5600701" y="3922293"/>
            <a:ext cx="1443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13F059-62D9-4B7F-AF4B-1208A043E5D3}"/>
              </a:ext>
            </a:extLst>
          </p:cNvPr>
          <p:cNvCxnSpPr>
            <a:cxnSpLocks/>
          </p:cNvCxnSpPr>
          <p:nvPr/>
        </p:nvCxnSpPr>
        <p:spPr>
          <a:xfrm flipH="1">
            <a:off x="6178217" y="4054642"/>
            <a:ext cx="1443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EE888B0-9820-47CD-A860-BAABCDFF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8400"/>
            <a:ext cx="9144000" cy="458591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7EEAEF7-0B94-4E93-B50D-2388ECAD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Scaffold Searching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B72D8A-B868-4E65-B989-D7A947389BBF}"/>
              </a:ext>
            </a:extLst>
          </p:cNvPr>
          <p:cNvSpPr/>
          <p:nvPr/>
        </p:nvSpPr>
        <p:spPr>
          <a:xfrm>
            <a:off x="138793" y="729068"/>
            <a:ext cx="886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Scaffold SMILES : O=S(=O)(Nc1[</a:t>
            </a:r>
            <a:r>
              <a:rPr lang="en-US" altLang="ko-KR" dirty="0" err="1"/>
              <a:t>nH</a:t>
            </a:r>
            <a:r>
              <a:rPr lang="en-US" altLang="ko-KR" dirty="0"/>
              <a:t>]ncc1)c2ccccc2 (</a:t>
            </a:r>
            <a:r>
              <a:rPr lang="en-US" altLang="ko-KR" b="1" dirty="0">
                <a:solidFill>
                  <a:srgbClr val="FF0000"/>
                </a:solidFill>
              </a:rPr>
              <a:t>100%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892C15-6C3A-47C7-A7D0-D03AFB66AC84}"/>
              </a:ext>
            </a:extLst>
          </p:cNvPr>
          <p:cNvSpPr/>
          <p:nvPr/>
        </p:nvSpPr>
        <p:spPr>
          <a:xfrm>
            <a:off x="1" y="1107529"/>
            <a:ext cx="1371600" cy="15004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70CF51-6BD6-47DA-975E-115B0FE147DC}"/>
              </a:ext>
            </a:extLst>
          </p:cNvPr>
          <p:cNvSpPr/>
          <p:nvPr/>
        </p:nvSpPr>
        <p:spPr>
          <a:xfrm>
            <a:off x="1755158" y="1208151"/>
            <a:ext cx="767114" cy="907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4C0CC7-449E-48DC-8094-4EB6E42EB7FE}"/>
              </a:ext>
            </a:extLst>
          </p:cNvPr>
          <p:cNvSpPr/>
          <p:nvPr/>
        </p:nvSpPr>
        <p:spPr>
          <a:xfrm>
            <a:off x="3414479" y="1471031"/>
            <a:ext cx="832265" cy="59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BE7208-8CD8-4443-9C0A-C2513D91A7CF}"/>
              </a:ext>
            </a:extLst>
          </p:cNvPr>
          <p:cNvSpPr/>
          <p:nvPr/>
        </p:nvSpPr>
        <p:spPr>
          <a:xfrm>
            <a:off x="4768381" y="1404711"/>
            <a:ext cx="994181" cy="710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4037CC-5A8C-486E-B136-591FE41EB335}"/>
              </a:ext>
            </a:extLst>
          </p:cNvPr>
          <p:cNvSpPr/>
          <p:nvPr/>
        </p:nvSpPr>
        <p:spPr>
          <a:xfrm>
            <a:off x="6609455" y="1416405"/>
            <a:ext cx="926673" cy="650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CA657A-CAE8-40A0-AEC2-AAD65BE98B77}"/>
              </a:ext>
            </a:extLst>
          </p:cNvPr>
          <p:cNvSpPr/>
          <p:nvPr/>
        </p:nvSpPr>
        <p:spPr>
          <a:xfrm>
            <a:off x="8072397" y="1294067"/>
            <a:ext cx="926672" cy="710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AD5A11-03E5-4C12-B266-5F5AA2D31691}"/>
              </a:ext>
            </a:extLst>
          </p:cNvPr>
          <p:cNvSpPr/>
          <p:nvPr/>
        </p:nvSpPr>
        <p:spPr>
          <a:xfrm>
            <a:off x="282298" y="3098320"/>
            <a:ext cx="994180" cy="680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879E11-0815-4F01-9171-5BE1CE89E4E3}"/>
              </a:ext>
            </a:extLst>
          </p:cNvPr>
          <p:cNvSpPr/>
          <p:nvPr/>
        </p:nvSpPr>
        <p:spPr>
          <a:xfrm>
            <a:off x="1871758" y="2883527"/>
            <a:ext cx="938948" cy="723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70E145-FDFC-40C7-8D9F-0539BB40D42B}"/>
              </a:ext>
            </a:extLst>
          </p:cNvPr>
          <p:cNvSpPr/>
          <p:nvPr/>
        </p:nvSpPr>
        <p:spPr>
          <a:xfrm>
            <a:off x="3099142" y="3227194"/>
            <a:ext cx="1147602" cy="644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062EDB-6EB9-4B4D-A400-D35395783938}"/>
              </a:ext>
            </a:extLst>
          </p:cNvPr>
          <p:cNvSpPr/>
          <p:nvPr/>
        </p:nvSpPr>
        <p:spPr>
          <a:xfrm>
            <a:off x="4780655" y="2804753"/>
            <a:ext cx="1147602" cy="710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6B0408-7ADC-4997-B685-0F0089C0E605}"/>
              </a:ext>
            </a:extLst>
          </p:cNvPr>
          <p:cNvSpPr/>
          <p:nvPr/>
        </p:nvSpPr>
        <p:spPr>
          <a:xfrm>
            <a:off x="6462168" y="3098320"/>
            <a:ext cx="742568" cy="552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CB6A08-9D27-4502-A3E2-BFE11BA24E6C}"/>
              </a:ext>
            </a:extLst>
          </p:cNvPr>
          <p:cNvSpPr/>
          <p:nvPr/>
        </p:nvSpPr>
        <p:spPr>
          <a:xfrm>
            <a:off x="7953439" y="3160106"/>
            <a:ext cx="861526" cy="618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88AD1E-8CB5-4F52-8B5A-6BCC9FDB195A}"/>
              </a:ext>
            </a:extLst>
          </p:cNvPr>
          <p:cNvSpPr/>
          <p:nvPr/>
        </p:nvSpPr>
        <p:spPr>
          <a:xfrm>
            <a:off x="570733" y="4515946"/>
            <a:ext cx="744929" cy="555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A3F76E-4C20-40BF-8522-9BA706F0C984}"/>
              </a:ext>
            </a:extLst>
          </p:cNvPr>
          <p:cNvSpPr/>
          <p:nvPr/>
        </p:nvSpPr>
        <p:spPr>
          <a:xfrm>
            <a:off x="1909287" y="4374796"/>
            <a:ext cx="938948" cy="636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4ACFB2-FB41-475E-8809-519B0E6526AD}"/>
              </a:ext>
            </a:extLst>
          </p:cNvPr>
          <p:cNvSpPr/>
          <p:nvPr/>
        </p:nvSpPr>
        <p:spPr>
          <a:xfrm>
            <a:off x="3798748" y="4515946"/>
            <a:ext cx="619827" cy="797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140E74-2449-4923-96E4-19B2F1B501CF}"/>
              </a:ext>
            </a:extLst>
          </p:cNvPr>
          <p:cNvSpPr/>
          <p:nvPr/>
        </p:nvSpPr>
        <p:spPr>
          <a:xfrm>
            <a:off x="5331320" y="4515946"/>
            <a:ext cx="633757" cy="788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3ED051-3BAF-4F7E-8611-6C9752D4077E}"/>
              </a:ext>
            </a:extLst>
          </p:cNvPr>
          <p:cNvSpPr/>
          <p:nvPr/>
        </p:nvSpPr>
        <p:spPr>
          <a:xfrm>
            <a:off x="6594111" y="4695328"/>
            <a:ext cx="797094" cy="618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544F53-566E-44A0-BE7B-CFBA6E24FB29}"/>
              </a:ext>
            </a:extLst>
          </p:cNvPr>
          <p:cNvSpPr/>
          <p:nvPr/>
        </p:nvSpPr>
        <p:spPr>
          <a:xfrm>
            <a:off x="8137543" y="4726013"/>
            <a:ext cx="861526" cy="5477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934FE-F897-4480-91D0-A58931C04F74}"/>
              </a:ext>
            </a:extLst>
          </p:cNvPr>
          <p:cNvSpPr/>
          <p:nvPr/>
        </p:nvSpPr>
        <p:spPr>
          <a:xfrm>
            <a:off x="42959" y="2211310"/>
            <a:ext cx="1387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Scaffold SMILES 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EEAEF7-0B94-4E93-B50D-2388ECAD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Scaffold Searching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B72D8A-B868-4E65-B989-D7A947389BBF}"/>
              </a:ext>
            </a:extLst>
          </p:cNvPr>
          <p:cNvSpPr/>
          <p:nvPr/>
        </p:nvSpPr>
        <p:spPr>
          <a:xfrm>
            <a:off x="138793" y="729068"/>
            <a:ext cx="886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Scaffold SMILES : c1cnc(nc1)N2CCNCC2 (</a:t>
            </a:r>
            <a:r>
              <a:rPr lang="en-US" altLang="ko-KR" b="1" dirty="0">
                <a:solidFill>
                  <a:srgbClr val="FF0000"/>
                </a:solidFill>
              </a:rPr>
              <a:t>100%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168FE-7119-4BE4-BBDA-50333749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400"/>
            <a:ext cx="9144000" cy="461093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87AB8-B7BB-483E-B77B-1C17CEE7FD98}"/>
              </a:ext>
            </a:extLst>
          </p:cNvPr>
          <p:cNvSpPr/>
          <p:nvPr/>
        </p:nvSpPr>
        <p:spPr>
          <a:xfrm>
            <a:off x="1" y="1132077"/>
            <a:ext cx="1371600" cy="15004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56255D-EB54-4065-845F-293B8BEA928E}"/>
              </a:ext>
            </a:extLst>
          </p:cNvPr>
          <p:cNvSpPr/>
          <p:nvPr/>
        </p:nvSpPr>
        <p:spPr>
          <a:xfrm>
            <a:off x="1893238" y="1575688"/>
            <a:ext cx="565308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851416-4DDE-4CA5-911E-E3BC07E0372B}"/>
              </a:ext>
            </a:extLst>
          </p:cNvPr>
          <p:cNvSpPr/>
          <p:nvPr/>
        </p:nvSpPr>
        <p:spPr>
          <a:xfrm>
            <a:off x="1939264" y="3120300"/>
            <a:ext cx="675061" cy="498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A1BC63-03A2-4CEF-BE9E-577A64DECEE2}"/>
              </a:ext>
            </a:extLst>
          </p:cNvPr>
          <p:cNvSpPr/>
          <p:nvPr/>
        </p:nvSpPr>
        <p:spPr>
          <a:xfrm>
            <a:off x="3439740" y="3120300"/>
            <a:ext cx="565308" cy="453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E8A431-427F-4171-AE00-4DAE0A9B0377}"/>
              </a:ext>
            </a:extLst>
          </p:cNvPr>
          <p:cNvSpPr/>
          <p:nvPr/>
        </p:nvSpPr>
        <p:spPr>
          <a:xfrm>
            <a:off x="5071445" y="3041526"/>
            <a:ext cx="633757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2ECBB6-9A31-4AF0-A6C9-1B23AEB76F79}"/>
              </a:ext>
            </a:extLst>
          </p:cNvPr>
          <p:cNvSpPr/>
          <p:nvPr/>
        </p:nvSpPr>
        <p:spPr>
          <a:xfrm>
            <a:off x="6621374" y="3030668"/>
            <a:ext cx="583362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6F83F2-24E8-473E-A21F-02BD051DAD05}"/>
              </a:ext>
            </a:extLst>
          </p:cNvPr>
          <p:cNvSpPr/>
          <p:nvPr/>
        </p:nvSpPr>
        <p:spPr>
          <a:xfrm>
            <a:off x="8094123" y="3126033"/>
            <a:ext cx="633757" cy="492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EC7071-81E6-4B64-9E25-E9D3CAE3F53E}"/>
              </a:ext>
            </a:extLst>
          </p:cNvPr>
          <p:cNvSpPr/>
          <p:nvPr/>
        </p:nvSpPr>
        <p:spPr>
          <a:xfrm>
            <a:off x="266250" y="4719876"/>
            <a:ext cx="619828" cy="4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55D1FF-CD3D-4D2E-85F5-0B35E558B36D}"/>
              </a:ext>
            </a:extLst>
          </p:cNvPr>
          <p:cNvSpPr/>
          <p:nvPr/>
        </p:nvSpPr>
        <p:spPr>
          <a:xfrm>
            <a:off x="2173174" y="4590893"/>
            <a:ext cx="563889" cy="478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95751B-EE88-4E88-9F8C-F18FD27E405B}"/>
              </a:ext>
            </a:extLst>
          </p:cNvPr>
          <p:cNvSpPr/>
          <p:nvPr/>
        </p:nvSpPr>
        <p:spPr>
          <a:xfrm>
            <a:off x="3366097" y="4590893"/>
            <a:ext cx="563889" cy="404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031394-5540-4D7F-8E04-7FB657FBDB1D}"/>
              </a:ext>
            </a:extLst>
          </p:cNvPr>
          <p:cNvSpPr/>
          <p:nvPr/>
        </p:nvSpPr>
        <p:spPr>
          <a:xfrm>
            <a:off x="5141777" y="4649873"/>
            <a:ext cx="563425" cy="453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81FEF8-AEC7-4F07-872C-62E445C04F59}"/>
              </a:ext>
            </a:extLst>
          </p:cNvPr>
          <p:cNvSpPr/>
          <p:nvPr/>
        </p:nvSpPr>
        <p:spPr>
          <a:xfrm>
            <a:off x="6514508" y="4649733"/>
            <a:ext cx="563425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A72F32-271F-47B8-9CDD-9D1F3BC8CD8C}"/>
              </a:ext>
            </a:extLst>
          </p:cNvPr>
          <p:cNvSpPr/>
          <p:nvPr/>
        </p:nvSpPr>
        <p:spPr>
          <a:xfrm>
            <a:off x="8044546" y="4675410"/>
            <a:ext cx="563425" cy="412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DEA02E-043A-4B71-B5DF-AA36C7FB035F}"/>
              </a:ext>
            </a:extLst>
          </p:cNvPr>
          <p:cNvSpPr/>
          <p:nvPr/>
        </p:nvSpPr>
        <p:spPr>
          <a:xfrm>
            <a:off x="3439740" y="1575688"/>
            <a:ext cx="565308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34574-517C-41D8-BE41-2EEF42EA17B0}"/>
              </a:ext>
            </a:extLst>
          </p:cNvPr>
          <p:cNvSpPr/>
          <p:nvPr/>
        </p:nvSpPr>
        <p:spPr>
          <a:xfrm>
            <a:off x="4991201" y="1575688"/>
            <a:ext cx="565308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A1C19BB-91FE-4E48-9084-B1F974AAD6B9}"/>
              </a:ext>
            </a:extLst>
          </p:cNvPr>
          <p:cNvSpPr/>
          <p:nvPr/>
        </p:nvSpPr>
        <p:spPr>
          <a:xfrm>
            <a:off x="6542662" y="1575688"/>
            <a:ext cx="565308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3FF387-0C9C-4016-9CD8-9798CEA145DB}"/>
              </a:ext>
            </a:extLst>
          </p:cNvPr>
          <p:cNvSpPr/>
          <p:nvPr/>
        </p:nvSpPr>
        <p:spPr>
          <a:xfrm>
            <a:off x="8094123" y="1588973"/>
            <a:ext cx="565308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879C0C-F63E-4E06-ACE8-3FBCED291380}"/>
              </a:ext>
            </a:extLst>
          </p:cNvPr>
          <p:cNvSpPr/>
          <p:nvPr/>
        </p:nvSpPr>
        <p:spPr>
          <a:xfrm>
            <a:off x="329035" y="3120301"/>
            <a:ext cx="565308" cy="453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A75F63-C799-45D4-A74B-81AD599115AB}"/>
              </a:ext>
            </a:extLst>
          </p:cNvPr>
          <p:cNvSpPr/>
          <p:nvPr/>
        </p:nvSpPr>
        <p:spPr>
          <a:xfrm>
            <a:off x="42959" y="2211310"/>
            <a:ext cx="1387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Scaffold SMILES 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5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34F43C-3B21-485C-9B28-394936E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458"/>
            <a:ext cx="9144000" cy="458308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7EEAEF7-0B94-4E93-B50D-2388ECAD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3 of Scaffold Searching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B72D8A-B868-4E65-B989-D7A947389BBF}"/>
              </a:ext>
            </a:extLst>
          </p:cNvPr>
          <p:cNvSpPr/>
          <p:nvPr/>
        </p:nvSpPr>
        <p:spPr>
          <a:xfrm>
            <a:off x="138793" y="729068"/>
            <a:ext cx="886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Scaffold SMILES : </a:t>
            </a:r>
            <a:r>
              <a:rPr lang="pt-BR" altLang="ko-KR" dirty="0"/>
              <a:t>O=C(NCc1ccccc1)c2cccs2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100%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4749D3-6533-4D16-9924-6E0FA947E9C9}"/>
              </a:ext>
            </a:extLst>
          </p:cNvPr>
          <p:cNvSpPr/>
          <p:nvPr/>
        </p:nvSpPr>
        <p:spPr>
          <a:xfrm>
            <a:off x="17818" y="1163250"/>
            <a:ext cx="1371600" cy="15004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77F0DE-75F0-4B4C-ACF8-6716F4E0F369}"/>
              </a:ext>
            </a:extLst>
          </p:cNvPr>
          <p:cNvSpPr/>
          <p:nvPr/>
        </p:nvSpPr>
        <p:spPr>
          <a:xfrm>
            <a:off x="1840022" y="1419429"/>
            <a:ext cx="792713" cy="68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8165DD-F521-4538-903E-8FDCA63F7533}"/>
              </a:ext>
            </a:extLst>
          </p:cNvPr>
          <p:cNvSpPr/>
          <p:nvPr/>
        </p:nvSpPr>
        <p:spPr>
          <a:xfrm>
            <a:off x="3148484" y="1419428"/>
            <a:ext cx="942512" cy="452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D5A530-7261-456D-974C-A598CA32BF2A}"/>
              </a:ext>
            </a:extLst>
          </p:cNvPr>
          <p:cNvSpPr/>
          <p:nvPr/>
        </p:nvSpPr>
        <p:spPr>
          <a:xfrm>
            <a:off x="4985935" y="1329635"/>
            <a:ext cx="947490" cy="68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017893-735A-403A-8E38-7AAB18E45EE0}"/>
              </a:ext>
            </a:extLst>
          </p:cNvPr>
          <p:cNvSpPr/>
          <p:nvPr/>
        </p:nvSpPr>
        <p:spPr>
          <a:xfrm>
            <a:off x="6278873" y="1221246"/>
            <a:ext cx="836735" cy="1079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BD845-EAD9-4ADA-8A87-A37F626FA259}"/>
              </a:ext>
            </a:extLst>
          </p:cNvPr>
          <p:cNvSpPr/>
          <p:nvPr/>
        </p:nvSpPr>
        <p:spPr>
          <a:xfrm>
            <a:off x="8395297" y="1681513"/>
            <a:ext cx="677414" cy="3952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D85FBE-D22D-4569-AD05-3E149B57D48B}"/>
              </a:ext>
            </a:extLst>
          </p:cNvPr>
          <p:cNvSpPr/>
          <p:nvPr/>
        </p:nvSpPr>
        <p:spPr>
          <a:xfrm>
            <a:off x="1942912" y="2968421"/>
            <a:ext cx="959847" cy="541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46BD3D-2283-4065-9304-816D3552393C}"/>
              </a:ext>
            </a:extLst>
          </p:cNvPr>
          <p:cNvSpPr/>
          <p:nvPr/>
        </p:nvSpPr>
        <p:spPr>
          <a:xfrm>
            <a:off x="3203766" y="3232951"/>
            <a:ext cx="942512" cy="538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9A3D7-57AD-4962-B956-29A13B3A917F}"/>
              </a:ext>
            </a:extLst>
          </p:cNvPr>
          <p:cNvSpPr/>
          <p:nvPr/>
        </p:nvSpPr>
        <p:spPr>
          <a:xfrm>
            <a:off x="4895919" y="2982197"/>
            <a:ext cx="741588" cy="780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EEBA3F-D44C-4535-8941-F65350318319}"/>
              </a:ext>
            </a:extLst>
          </p:cNvPr>
          <p:cNvSpPr/>
          <p:nvPr/>
        </p:nvSpPr>
        <p:spPr>
          <a:xfrm>
            <a:off x="6241243" y="2859801"/>
            <a:ext cx="668919" cy="1029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63DF59-AAD7-4367-8B98-E839FD4F2187}"/>
              </a:ext>
            </a:extLst>
          </p:cNvPr>
          <p:cNvSpPr/>
          <p:nvPr/>
        </p:nvSpPr>
        <p:spPr>
          <a:xfrm>
            <a:off x="7934104" y="2908897"/>
            <a:ext cx="739612" cy="678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F59D06-FFAD-4A82-8797-D9DA876D96A2}"/>
              </a:ext>
            </a:extLst>
          </p:cNvPr>
          <p:cNvSpPr/>
          <p:nvPr/>
        </p:nvSpPr>
        <p:spPr>
          <a:xfrm>
            <a:off x="42959" y="4533733"/>
            <a:ext cx="998720" cy="51886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16A1BB-7594-4363-AA65-3975281D5425}"/>
              </a:ext>
            </a:extLst>
          </p:cNvPr>
          <p:cNvSpPr/>
          <p:nvPr/>
        </p:nvSpPr>
        <p:spPr>
          <a:xfrm>
            <a:off x="1807195" y="4376134"/>
            <a:ext cx="711923" cy="804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BFD8E4-AD8E-4811-9891-9D497AFADDFD}"/>
              </a:ext>
            </a:extLst>
          </p:cNvPr>
          <p:cNvSpPr/>
          <p:nvPr/>
        </p:nvSpPr>
        <p:spPr>
          <a:xfrm>
            <a:off x="3349196" y="4610657"/>
            <a:ext cx="797082" cy="64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98AA7D-7975-4862-92E7-60903F9937DD}"/>
              </a:ext>
            </a:extLst>
          </p:cNvPr>
          <p:cNvSpPr/>
          <p:nvPr/>
        </p:nvSpPr>
        <p:spPr>
          <a:xfrm>
            <a:off x="4776433" y="4553852"/>
            <a:ext cx="861074" cy="6267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BB0058-E450-4D1C-9C27-AF2555C76C07}"/>
              </a:ext>
            </a:extLst>
          </p:cNvPr>
          <p:cNvSpPr/>
          <p:nvPr/>
        </p:nvSpPr>
        <p:spPr>
          <a:xfrm>
            <a:off x="6241243" y="4605949"/>
            <a:ext cx="981070" cy="471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BCC09D-03CD-4279-99CE-ED24CD49D1C6}"/>
              </a:ext>
            </a:extLst>
          </p:cNvPr>
          <p:cNvSpPr/>
          <p:nvPr/>
        </p:nvSpPr>
        <p:spPr>
          <a:xfrm>
            <a:off x="7980331" y="4471178"/>
            <a:ext cx="981069" cy="542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27D87EE-6983-4ED3-93C8-5C8F58A43BAF}"/>
              </a:ext>
            </a:extLst>
          </p:cNvPr>
          <p:cNvSpPr/>
          <p:nvPr/>
        </p:nvSpPr>
        <p:spPr>
          <a:xfrm>
            <a:off x="127135" y="3242495"/>
            <a:ext cx="1082763" cy="60534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7D9F8D-876F-4ADD-B59F-BE495590DD86}"/>
              </a:ext>
            </a:extLst>
          </p:cNvPr>
          <p:cNvSpPr/>
          <p:nvPr/>
        </p:nvSpPr>
        <p:spPr>
          <a:xfrm>
            <a:off x="42959" y="2211310"/>
            <a:ext cx="1387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Scaffold SMILES 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3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53B66FFC-4094-420B-9C55-941277C6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Process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8980-A566-4F49-9255-0D7BA904CEDF}"/>
              </a:ext>
            </a:extLst>
          </p:cNvPr>
          <p:cNvSpPr txBox="1"/>
          <p:nvPr/>
        </p:nvSpPr>
        <p:spPr>
          <a:xfrm>
            <a:off x="7014" y="679632"/>
            <a:ext cx="89981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C00000"/>
                </a:solidFill>
              </a:rPr>
              <a:t>Server: 10.10.2.</a:t>
            </a:r>
            <a:r>
              <a:rPr lang="ko-KR" altLang="en-US" sz="1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{1..20},{26..45},{51..70},{76..95}</a:t>
            </a:r>
            <a:r>
              <a:rPr lang="en-US" altLang="ko-KR" sz="1400" b="1" dirty="0">
                <a:solidFill>
                  <a:srgbClr val="C00000"/>
                </a:solidFill>
              </a:rPr>
              <a:t> : total 80 servers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C00000"/>
                </a:solidFill>
              </a:rPr>
              <a:t>Data: ZINC15(10 billion), ChEMBL27(about 2million), Korea Chemical Bank(about5.5 hundred thousand)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C00000"/>
                </a:solidFill>
              </a:rPr>
              <a:t>Time line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      2020-06-29: data processing 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                      other 2 servers: ChEMBL27 (processing) and KCB data (done)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4. Estimated time to end : about 50 days</a:t>
            </a:r>
          </a:p>
        </p:txBody>
      </p:sp>
    </p:spTree>
    <p:extLst>
      <p:ext uri="{BB962C8B-B14F-4D97-AF65-F5344CB8AC3E}">
        <p14:creationId xmlns:p14="http://schemas.microsoft.com/office/powerpoint/2010/main" val="33841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460AF-9561-4295-B289-22C7EE91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67" y="2159669"/>
            <a:ext cx="3483143" cy="3056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71FA7-6103-4997-8EB6-89ABEAD326E9}"/>
              </a:ext>
            </a:extLst>
          </p:cNvPr>
          <p:cNvSpPr txBox="1"/>
          <p:nvPr/>
        </p:nvSpPr>
        <p:spPr>
          <a:xfrm>
            <a:off x="138794" y="6126628"/>
            <a:ext cx="86807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Hu, Y.;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Stumpfe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D.;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Bajorath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Computational Exploration of Molecular Scaffolds in Medicinal Chemistry. J Med Chem 2016, 59, 4062–76.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Bemis, Guy W.,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Murcko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Mark A.</a:t>
            </a:r>
            <a:r>
              <a:rPr lang="en-US" altLang="ko-K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of Known Drugs. 1. Molecular Frameworks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Med. Chem. 1996, 39, 15, 2887–2893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AC6034B4-8D92-418C-BA35-71B4B604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About Scaffold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E98CC-F495-43F5-877D-D9829D1C3D65}"/>
              </a:ext>
            </a:extLst>
          </p:cNvPr>
          <p:cNvSpPr txBox="1"/>
          <p:nvPr/>
        </p:nvSpPr>
        <p:spPr>
          <a:xfrm>
            <a:off x="231608" y="861005"/>
            <a:ext cx="8680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scaffold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one of the most important and widely used concepts in medicinal chemistry. Given a chemical compound, its "scaffold" generally represents the core structures of the molecular framework.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ko-KR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FEF3F0-F08C-42FF-BFAF-73F6F38F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10" y="2839829"/>
            <a:ext cx="3357824" cy="1695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9248F0-87A8-46C1-A731-C341A39E5588}"/>
              </a:ext>
            </a:extLst>
          </p:cNvPr>
          <p:cNvSpPr txBox="1"/>
          <p:nvPr/>
        </p:nvSpPr>
        <p:spPr>
          <a:xfrm>
            <a:off x="1042231" y="5363382"/>
            <a:ext cx="326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Hierarchical description of molecules</a:t>
            </a:r>
            <a:r>
              <a:rPr lang="en-US" altLang="ko-KR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5426D-A4DE-405B-978B-002B1F1C9617}"/>
              </a:ext>
            </a:extLst>
          </p:cNvPr>
          <p:cNvSpPr txBox="1"/>
          <p:nvPr/>
        </p:nvSpPr>
        <p:spPr>
          <a:xfrm>
            <a:off x="4895847" y="5363381"/>
            <a:ext cx="326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Example of scaffolds</a:t>
            </a:r>
            <a:r>
              <a:rPr lang="en-US" altLang="ko-KR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499C56-E2F7-4731-82A7-D534A6542DEA}"/>
              </a:ext>
            </a:extLst>
          </p:cNvPr>
          <p:cNvSpPr/>
          <p:nvPr/>
        </p:nvSpPr>
        <p:spPr>
          <a:xfrm>
            <a:off x="1900990" y="4048625"/>
            <a:ext cx="1100889" cy="4508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604CB-F203-4BF2-A533-640C349A1067}"/>
              </a:ext>
            </a:extLst>
          </p:cNvPr>
          <p:cNvSpPr txBox="1"/>
          <p:nvPr/>
        </p:nvSpPr>
        <p:spPr>
          <a:xfrm>
            <a:off x="1651333" y="4647126"/>
            <a:ext cx="16002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scaffold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F4ABE44-2E5D-4117-A3B8-75793675B135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2451434" y="4499434"/>
            <a:ext cx="1" cy="1476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FBCD6-774D-45F5-861D-3060DE74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8" y="2030372"/>
            <a:ext cx="3545689" cy="2547642"/>
          </a:xfrm>
          <a:prstGeom prst="rect">
            <a:avLst/>
          </a:prstGeom>
        </p:spPr>
      </p:pic>
      <p:sp>
        <p:nvSpPr>
          <p:cNvPr id="15" name="제목 2">
            <a:extLst>
              <a:ext uri="{FF2B5EF4-FFF2-40B4-BE49-F238E27FC236}">
                <a16:creationId xmlns:a16="http://schemas.microsoft.com/office/drawing/2014/main" id="{02402BC1-5034-4988-B25A-74021083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Basic approach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4E52EB-0C70-44E8-AAA1-85412B7BA78D}"/>
              </a:ext>
            </a:extLst>
          </p:cNvPr>
          <p:cNvSpPr txBox="1"/>
          <p:nvPr/>
        </p:nvSpPr>
        <p:spPr>
          <a:xfrm>
            <a:off x="7015" y="944081"/>
            <a:ext cx="7969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Sample: CHEMBL11265</a:t>
            </a:r>
          </a:p>
          <a:p>
            <a:r>
              <a:rPr lang="en-US" altLang="ko-KR" sz="1200" dirty="0"/>
              <a:t>SMILES:</a:t>
            </a:r>
            <a:r>
              <a:rPr lang="pl-PL" altLang="ko-KR" sz="1200" dirty="0"/>
              <a:t>COc1cccc2c1CC1(CCCN1CCCCN1C(=O)CC3(CCCC3)CC1=O)CO2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FDED0-1909-4169-B944-8FFBA94D9708}"/>
              </a:ext>
            </a:extLst>
          </p:cNvPr>
          <p:cNvSpPr txBox="1"/>
          <p:nvPr/>
        </p:nvSpPr>
        <p:spPr>
          <a:xfrm>
            <a:off x="7015" y="679632"/>
            <a:ext cx="2820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1. Molecular Decomposition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5DE14C9-348D-4852-A989-7071E348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16" y="2092056"/>
            <a:ext cx="1777621" cy="2402457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5C51AE-A2B4-426C-A2B7-CD07F78AC7FD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3832057" y="3293285"/>
            <a:ext cx="366759" cy="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AF2021-8E8B-46ED-A362-5F3BB44F323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76437" y="3293283"/>
            <a:ext cx="4549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E24DC449-9D9F-4DE5-BA93-2F148BDF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728" y="2295866"/>
            <a:ext cx="1220898" cy="1994835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A2A1C28-5826-4F1F-AFA0-66B624F3FA56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495557" y="5216579"/>
            <a:ext cx="834366" cy="4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A2BA35C-C1B6-480F-BD46-136281FDC76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669626" y="3293283"/>
            <a:ext cx="355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racle Data Warehouse | Oracle Data Center | Pure Storage">
            <a:extLst>
              <a:ext uri="{FF2B5EF4-FFF2-40B4-BE49-F238E27FC236}">
                <a16:creationId xmlns:a16="http://schemas.microsoft.com/office/drawing/2014/main" id="{A64A360B-7251-4118-9703-1595BD2F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17" y="2790589"/>
            <a:ext cx="812132" cy="1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7FDB5B3-2E9C-4205-BC7F-112BB5DF7AB5}"/>
              </a:ext>
            </a:extLst>
          </p:cNvPr>
          <p:cNvSpPr/>
          <p:nvPr/>
        </p:nvSpPr>
        <p:spPr>
          <a:xfrm>
            <a:off x="286368" y="5007955"/>
            <a:ext cx="120918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1.Target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154BE32-2EBB-49BA-A648-CFBED22625A8}"/>
              </a:ext>
            </a:extLst>
          </p:cNvPr>
          <p:cNvSpPr/>
          <p:nvPr/>
        </p:nvSpPr>
        <p:spPr>
          <a:xfrm>
            <a:off x="2329923" y="5012440"/>
            <a:ext cx="120918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Molecular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FC7AFF2-B047-4C8D-8480-18F917B86EF2}"/>
              </a:ext>
            </a:extLst>
          </p:cNvPr>
          <p:cNvSpPr/>
          <p:nvPr/>
        </p:nvSpPr>
        <p:spPr>
          <a:xfrm>
            <a:off x="4483031" y="5012440"/>
            <a:ext cx="120918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3.Dcaffold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220B40A-DE57-462A-818D-33C9F2A8BCC9}"/>
              </a:ext>
            </a:extLst>
          </p:cNvPr>
          <p:cNvSpPr/>
          <p:nvPr/>
        </p:nvSpPr>
        <p:spPr>
          <a:xfrm>
            <a:off x="6454582" y="4995221"/>
            <a:ext cx="120918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Convert to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SMILES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D2E98BD-E14D-40D5-A034-A1A872BB237A}"/>
              </a:ext>
            </a:extLst>
          </p:cNvPr>
          <p:cNvSpPr/>
          <p:nvPr/>
        </p:nvSpPr>
        <p:spPr>
          <a:xfrm>
            <a:off x="7992674" y="5010197"/>
            <a:ext cx="1037024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5.Scaffold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(SMILES) DB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9B8EC60-0BAB-4CF9-BA70-C6DAD2EBD031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3539112" y="5221064"/>
            <a:ext cx="9439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E4E303-5031-46A5-A03E-08C654C4544B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5692220" y="5203845"/>
            <a:ext cx="762362" cy="17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331FB21-289E-46C0-A3DC-2B33B56686F0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663771" y="5203845"/>
            <a:ext cx="328903" cy="14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05348F01-1F5D-4EB2-897F-4878CC9B9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6" y="3651175"/>
            <a:ext cx="483074" cy="94072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F3A785E9-1306-4FE2-9DC8-1774F3AEB79C}"/>
              </a:ext>
            </a:extLst>
          </p:cNvPr>
          <p:cNvSpPr txBox="1"/>
          <p:nvPr/>
        </p:nvSpPr>
        <p:spPr>
          <a:xfrm>
            <a:off x="8206383" y="3712500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267593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Scaffold DB</a:t>
            </a:r>
            <a:endParaRPr lang="ko-KR" altLang="en-US" sz="900" b="1" dirty="0">
              <a:solidFill>
                <a:srgbClr val="267593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4" descr="Fast, find, quick, scan, scanner, search, time icon">
            <a:extLst>
              <a:ext uri="{FF2B5EF4-FFF2-40B4-BE49-F238E27FC236}">
                <a16:creationId xmlns:a16="http://schemas.microsoft.com/office/drawing/2014/main" id="{3D9713D8-EC05-4549-9CB0-E9FDFED7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7" y="3161317"/>
            <a:ext cx="285752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CBD0548-BD35-43DC-8E12-617498BC22E4}"/>
              </a:ext>
            </a:extLst>
          </p:cNvPr>
          <p:cNvSpPr txBox="1"/>
          <p:nvPr/>
        </p:nvSpPr>
        <p:spPr>
          <a:xfrm>
            <a:off x="129883" y="2037990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ZINC15, ChEMBL27, KCB</a:t>
            </a:r>
            <a:endParaRPr lang="ko-KR" altLang="en-US" sz="1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36E12561-0796-4035-BF16-340B8D43A6B1}"/>
              </a:ext>
            </a:extLst>
          </p:cNvPr>
          <p:cNvGrpSpPr/>
          <p:nvPr/>
        </p:nvGrpSpPr>
        <p:grpSpPr>
          <a:xfrm>
            <a:off x="589546" y="2288378"/>
            <a:ext cx="227950" cy="362525"/>
            <a:chOff x="619626" y="2306426"/>
            <a:chExt cx="227950" cy="36252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AB832CC-02AF-4261-8F9F-6BDC60C1C68C}"/>
                </a:ext>
              </a:extLst>
            </p:cNvPr>
            <p:cNvSpPr txBox="1"/>
            <p:nvPr/>
          </p:nvSpPr>
          <p:spPr>
            <a:xfrm>
              <a:off x="619626" y="2306426"/>
              <a:ext cx="219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267593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:</a:t>
              </a:r>
              <a:endParaRPr lang="ko-KR" altLang="en-US" sz="1000" b="1" dirty="0">
                <a:solidFill>
                  <a:srgbClr val="267593"/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B8CF36C-D917-4B48-8C9B-B4E4655CB0AF}"/>
                </a:ext>
              </a:extLst>
            </p:cNvPr>
            <p:cNvSpPr txBox="1"/>
            <p:nvPr/>
          </p:nvSpPr>
          <p:spPr>
            <a:xfrm>
              <a:off x="627644" y="2422730"/>
              <a:ext cx="219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267593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:</a:t>
              </a:r>
              <a:endParaRPr lang="ko-KR" altLang="en-US" sz="1000" b="1" dirty="0">
                <a:solidFill>
                  <a:srgbClr val="267593"/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6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FDC27A2A-71FD-4557-8DD7-4785E48C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Basic approach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5DF92-5460-4A2B-9541-3B254A364E5D}"/>
              </a:ext>
            </a:extLst>
          </p:cNvPr>
          <p:cNvSpPr txBox="1"/>
          <p:nvPr/>
        </p:nvSpPr>
        <p:spPr>
          <a:xfrm>
            <a:off x="7014" y="679632"/>
            <a:ext cx="4727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2. Scaffold scoring using deep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394FDC-3272-40D0-8B18-3712D0CF0DEE}"/>
              </a:ext>
            </a:extLst>
          </p:cNvPr>
          <p:cNvSpPr txBox="1"/>
          <p:nvPr/>
        </p:nvSpPr>
        <p:spPr>
          <a:xfrm>
            <a:off x="7015" y="944081"/>
            <a:ext cx="7969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Data: PubChem Bioassay Data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7F33679-AD40-4B15-9DD9-1667F222301E}"/>
              </a:ext>
            </a:extLst>
          </p:cNvPr>
          <p:cNvGrpSpPr/>
          <p:nvPr/>
        </p:nvGrpSpPr>
        <p:grpSpPr>
          <a:xfrm>
            <a:off x="336246" y="1461933"/>
            <a:ext cx="1486533" cy="566630"/>
            <a:chOff x="-38033" y="3326990"/>
            <a:chExt cx="1126457" cy="56663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ADA356A-FB9C-415C-80D3-50A1979DD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4" y="3326990"/>
              <a:ext cx="1036483" cy="36933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AA4B2B-ECD7-42E3-B4E7-C947F5166D1B}"/>
                </a:ext>
              </a:extLst>
            </p:cNvPr>
            <p:cNvSpPr txBox="1"/>
            <p:nvPr/>
          </p:nvSpPr>
          <p:spPr>
            <a:xfrm>
              <a:off x="-38033" y="3616621"/>
              <a:ext cx="11264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i="0" dirty="0">
                  <a:solidFill>
                    <a:srgbClr val="5B616B"/>
                  </a:solidFill>
                  <a:effectLst/>
                  <a:latin typeface="-apple-system"/>
                </a:rPr>
                <a:t>BioAssay</a:t>
              </a:r>
              <a:endParaRPr lang="ko-KR" altLang="en-US" sz="1200" b="1" dirty="0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527F23D-C422-4A09-8ED9-F5AA0360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55671"/>
              </p:ext>
            </p:extLst>
          </p:nvPr>
        </p:nvGraphicFramePr>
        <p:xfrm>
          <a:off x="446258" y="2004036"/>
          <a:ext cx="1303484" cy="296744"/>
        </p:xfrm>
        <a:graphic>
          <a:graphicData uri="http://schemas.openxmlformats.org/drawingml/2006/table">
            <a:tbl>
              <a:tblPr/>
              <a:tblGrid>
                <a:gridCol w="1303484">
                  <a:extLst>
                    <a:ext uri="{9D8B030D-6E8A-4147-A177-3AD203B41FA5}">
                      <a16:colId xmlns:a16="http://schemas.microsoft.com/office/drawing/2014/main" val="2207528995"/>
                    </a:ext>
                  </a:extLst>
                </a:gridCol>
              </a:tblGrid>
              <a:tr h="280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Data Table</a:t>
                      </a:r>
                    </a:p>
                  </a:txBody>
                  <a:tcPr marL="83384" marR="83384" marT="41692" marB="41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120952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A0F050D-3AB2-4171-B757-71BA773CA2C5}"/>
              </a:ext>
            </a:extLst>
          </p:cNvPr>
          <p:cNvCxnSpPr>
            <a:cxnSpLocks/>
            <a:stCxn id="86" idx="3"/>
            <a:endCxn id="83" idx="1"/>
          </p:cNvCxnSpPr>
          <p:nvPr/>
        </p:nvCxnSpPr>
        <p:spPr>
          <a:xfrm flipV="1">
            <a:off x="1918277" y="2745965"/>
            <a:ext cx="250649" cy="1079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276360-53D2-487B-8B83-20FF1EAB6A30}"/>
              </a:ext>
            </a:extLst>
          </p:cNvPr>
          <p:cNvCxnSpPr>
            <a:cxnSpLocks/>
            <a:stCxn id="86" idx="3"/>
            <a:endCxn id="80" idx="1"/>
          </p:cNvCxnSpPr>
          <p:nvPr/>
        </p:nvCxnSpPr>
        <p:spPr>
          <a:xfrm>
            <a:off x="1918277" y="3825562"/>
            <a:ext cx="250649" cy="923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1BAA0CB2-0D8E-4D9B-849B-B4DB0145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0" y="2386079"/>
            <a:ext cx="1664618" cy="29461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F7DF845-26A4-4100-B6B5-54CD259388A2}"/>
              </a:ext>
            </a:extLst>
          </p:cNvPr>
          <p:cNvSpPr txBox="1"/>
          <p:nvPr/>
        </p:nvSpPr>
        <p:spPr>
          <a:xfrm>
            <a:off x="230974" y="5332439"/>
            <a:ext cx="1734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AID:6003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378A36D-2DBB-492E-A4F0-54319AFFDB88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326728" y="2745965"/>
            <a:ext cx="258663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5E6E2D-1412-42F8-A4DB-3AA1159DB0F5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3326728" y="3668553"/>
            <a:ext cx="258663" cy="1080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94A979-E203-4A91-ABA3-BD0BDA4D09FE}"/>
              </a:ext>
            </a:extLst>
          </p:cNvPr>
          <p:cNvSpPr/>
          <p:nvPr/>
        </p:nvSpPr>
        <p:spPr>
          <a:xfrm>
            <a:off x="2168926" y="4565452"/>
            <a:ext cx="1157802" cy="367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Inactive Ligands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7EC1A6-7CB0-48CB-947D-796BDC4E3298}"/>
              </a:ext>
            </a:extLst>
          </p:cNvPr>
          <p:cNvSpPr/>
          <p:nvPr/>
        </p:nvSpPr>
        <p:spPr>
          <a:xfrm>
            <a:off x="2168926" y="2562201"/>
            <a:ext cx="1157802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Active </a:t>
            </a:r>
          </a:p>
          <a:p>
            <a:pPr algn="ctr"/>
            <a:r>
              <a:rPr lang="en-US" altLang="ko-KR" sz="1000" b="1" dirty="0"/>
              <a:t>Ligands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EF83FFA-7CC7-4811-B2EA-D60BA5EBFB55}"/>
              </a:ext>
            </a:extLst>
          </p:cNvPr>
          <p:cNvSpPr/>
          <p:nvPr/>
        </p:nvSpPr>
        <p:spPr>
          <a:xfrm>
            <a:off x="253658" y="2318945"/>
            <a:ext cx="1664619" cy="3013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Active Ligand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CC7959-B12C-4770-8F27-BE33A1307919}"/>
              </a:ext>
            </a:extLst>
          </p:cNvPr>
          <p:cNvSpPr/>
          <p:nvPr/>
        </p:nvSpPr>
        <p:spPr>
          <a:xfrm>
            <a:off x="3585391" y="3459929"/>
            <a:ext cx="120918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44AFEFA-9CAA-43B2-B0A5-068C6EA780A7}"/>
              </a:ext>
            </a:extLst>
          </p:cNvPr>
          <p:cNvCxnSpPr>
            <a:cxnSpLocks/>
            <a:stCxn id="87" idx="3"/>
            <a:endCxn id="120" idx="1"/>
          </p:cNvCxnSpPr>
          <p:nvPr/>
        </p:nvCxnSpPr>
        <p:spPr>
          <a:xfrm flipV="1">
            <a:off x="4794580" y="2745965"/>
            <a:ext cx="188368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C6424E-D757-46FD-885F-219D003B2500}"/>
              </a:ext>
            </a:extLst>
          </p:cNvPr>
          <p:cNvCxnSpPr>
            <a:cxnSpLocks/>
            <a:stCxn id="87" idx="3"/>
            <a:endCxn id="121" idx="1"/>
          </p:cNvCxnSpPr>
          <p:nvPr/>
        </p:nvCxnSpPr>
        <p:spPr>
          <a:xfrm>
            <a:off x="4794580" y="3668553"/>
            <a:ext cx="188368" cy="1069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9332320-AE53-4DDC-83C1-159F63BD36FC}"/>
              </a:ext>
            </a:extLst>
          </p:cNvPr>
          <p:cNvSpPr/>
          <p:nvPr/>
        </p:nvSpPr>
        <p:spPr>
          <a:xfrm>
            <a:off x="4982948" y="2562201"/>
            <a:ext cx="1157802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True positive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2E1EC6-8EEB-45E3-A451-F6AE23C17CED}"/>
              </a:ext>
            </a:extLst>
          </p:cNvPr>
          <p:cNvSpPr/>
          <p:nvPr/>
        </p:nvSpPr>
        <p:spPr>
          <a:xfrm>
            <a:off x="4982948" y="4553917"/>
            <a:ext cx="1157802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True negative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F20DF84-5865-4CEF-B017-7C84BF34387D}"/>
              </a:ext>
            </a:extLst>
          </p:cNvPr>
          <p:cNvSpPr/>
          <p:nvPr/>
        </p:nvSpPr>
        <p:spPr>
          <a:xfrm>
            <a:off x="6444897" y="3461196"/>
            <a:ext cx="120918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73C71D0-46B3-4E58-B952-39CBE6311CEF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>
            <a:off x="6140750" y="2745965"/>
            <a:ext cx="304147" cy="923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39FE157-3961-4DBE-BBCA-4793CC30A261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 flipV="1">
            <a:off x="6140750" y="3669820"/>
            <a:ext cx="304147" cy="1067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E4A49AF-BBE6-40C4-B566-CF46A2537374}"/>
              </a:ext>
            </a:extLst>
          </p:cNvPr>
          <p:cNvSpPr/>
          <p:nvPr/>
        </p:nvSpPr>
        <p:spPr>
          <a:xfrm>
            <a:off x="7836434" y="3466095"/>
            <a:ext cx="1157802" cy="411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Prediction Model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AA249C3-C9ED-44F6-86AC-D04AEFEAE48D}"/>
              </a:ext>
            </a:extLst>
          </p:cNvPr>
          <p:cNvCxnSpPr>
            <a:cxnSpLocks/>
            <a:stCxn id="124" idx="3"/>
            <a:endCxn id="133" idx="1"/>
          </p:cNvCxnSpPr>
          <p:nvPr/>
        </p:nvCxnSpPr>
        <p:spPr>
          <a:xfrm>
            <a:off x="7654086" y="3669820"/>
            <a:ext cx="182348" cy="1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>
            <a:extLst>
              <a:ext uri="{FF2B5EF4-FFF2-40B4-BE49-F238E27FC236}">
                <a16:creationId xmlns:a16="http://schemas.microsoft.com/office/drawing/2014/main" id="{460D6B77-0823-4E8B-BB8B-86B46C498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86" y="1742062"/>
            <a:ext cx="762601" cy="1034663"/>
          </a:xfrm>
          <a:prstGeom prst="rect">
            <a:avLst/>
          </a:prstGeom>
        </p:spPr>
      </p:pic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0319B0F-88FD-4490-8220-F8D01480E64A}"/>
              </a:ext>
            </a:extLst>
          </p:cNvPr>
          <p:cNvCxnSpPr>
            <a:cxnSpLocks/>
            <a:stCxn id="147" idx="2"/>
            <a:endCxn id="133" idx="0"/>
          </p:cNvCxnSpPr>
          <p:nvPr/>
        </p:nvCxnSpPr>
        <p:spPr>
          <a:xfrm>
            <a:off x="8415333" y="3176890"/>
            <a:ext cx="2" cy="2892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E04F482-960E-4308-A890-CDF7E23B8933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8415335" y="3877177"/>
            <a:ext cx="0" cy="410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>
            <a:extLst>
              <a:ext uri="{FF2B5EF4-FFF2-40B4-BE49-F238E27FC236}">
                <a16:creationId xmlns:a16="http://schemas.microsoft.com/office/drawing/2014/main" id="{1E459093-85F7-41AB-ABF0-8D0489C8E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034" y="4297516"/>
            <a:ext cx="762601" cy="103466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F27C257-4183-40B2-9E2F-3004C6A6817C}"/>
              </a:ext>
            </a:extLst>
          </p:cNvPr>
          <p:cNvSpPr txBox="1"/>
          <p:nvPr/>
        </p:nvSpPr>
        <p:spPr>
          <a:xfrm>
            <a:off x="7867143" y="5332179"/>
            <a:ext cx="10963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value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8DEB655-3001-4FB0-90BA-655FE24C2A78}"/>
              </a:ext>
            </a:extLst>
          </p:cNvPr>
          <p:cNvSpPr txBox="1"/>
          <p:nvPr/>
        </p:nvSpPr>
        <p:spPr>
          <a:xfrm>
            <a:off x="7867142" y="2746003"/>
            <a:ext cx="10963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Scaffold</a:t>
            </a:r>
            <a:endParaRPr lang="en-US" altLang="ko-KR" sz="11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5782EF-FD26-4EDE-AA86-572382569325}"/>
              </a:ext>
            </a:extLst>
          </p:cNvPr>
          <p:cNvSpPr txBox="1"/>
          <p:nvPr/>
        </p:nvSpPr>
        <p:spPr>
          <a:xfrm>
            <a:off x="7014" y="679632"/>
            <a:ext cx="4727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1. FDA drug vs. Toxic ligand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A023A09A-657A-45F5-9571-AAAE6BBD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Pilot Study 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A65DA7-A140-4409-BEC2-DEF03D82152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58976" y="2745965"/>
            <a:ext cx="162402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A87B-B7E4-47A3-8E4A-2673C9E08FB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658977" y="3668553"/>
            <a:ext cx="162401" cy="1080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BFD08-1A3F-4FDB-9412-68DAD4EE8ADB}"/>
              </a:ext>
            </a:extLst>
          </p:cNvPr>
          <p:cNvSpPr/>
          <p:nvPr/>
        </p:nvSpPr>
        <p:spPr>
          <a:xfrm>
            <a:off x="1702466" y="4565452"/>
            <a:ext cx="956511" cy="367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Toxic ligand</a:t>
            </a:r>
          </a:p>
          <a:p>
            <a:pPr algn="ctr"/>
            <a:r>
              <a:rPr lang="en-US" altLang="ko-KR" sz="1000" b="1" dirty="0"/>
              <a:t>(504)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D73EC-BDF5-4181-A78F-A6CE0F5EA18D}"/>
              </a:ext>
            </a:extLst>
          </p:cNvPr>
          <p:cNvSpPr/>
          <p:nvPr/>
        </p:nvSpPr>
        <p:spPr>
          <a:xfrm>
            <a:off x="1702466" y="2562201"/>
            <a:ext cx="956510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FDA ligand</a:t>
            </a:r>
          </a:p>
          <a:p>
            <a:pPr algn="ctr"/>
            <a:r>
              <a:rPr lang="en-US" altLang="ko-KR" sz="1000" b="1" dirty="0"/>
              <a:t>(1669)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4336643-C4E5-4D6E-BC17-8E961CF40538}"/>
              </a:ext>
            </a:extLst>
          </p:cNvPr>
          <p:cNvSpPr/>
          <p:nvPr/>
        </p:nvSpPr>
        <p:spPr>
          <a:xfrm>
            <a:off x="2821378" y="3459929"/>
            <a:ext cx="107407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7A25C4-3DD5-491F-B039-36CAAC5E057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95457" y="2745965"/>
            <a:ext cx="185111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B56819-235F-4143-9F13-207F525B9B0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895457" y="3668553"/>
            <a:ext cx="185110" cy="1069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F8042C-9DCB-4D78-A4D6-266BC4B11B62}"/>
              </a:ext>
            </a:extLst>
          </p:cNvPr>
          <p:cNvSpPr/>
          <p:nvPr/>
        </p:nvSpPr>
        <p:spPr>
          <a:xfrm>
            <a:off x="4080568" y="2562201"/>
            <a:ext cx="834324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Positive</a:t>
            </a:r>
          </a:p>
          <a:p>
            <a:pPr algn="ctr"/>
            <a:r>
              <a:rPr lang="en-US" altLang="ko-KR" sz="1000" b="1" dirty="0"/>
              <a:t>set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7CA62-29DA-4AFC-B1F2-FE6C3B2DE18E}"/>
              </a:ext>
            </a:extLst>
          </p:cNvPr>
          <p:cNvSpPr/>
          <p:nvPr/>
        </p:nvSpPr>
        <p:spPr>
          <a:xfrm>
            <a:off x="4080567" y="4553917"/>
            <a:ext cx="834324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Negative</a:t>
            </a:r>
          </a:p>
          <a:p>
            <a:pPr algn="ctr"/>
            <a:r>
              <a:rPr lang="en-US" altLang="ko-KR" sz="1000" b="1" dirty="0"/>
              <a:t>set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FA36B0-AABE-4AE5-BCC2-837584218A31}"/>
              </a:ext>
            </a:extLst>
          </p:cNvPr>
          <p:cNvSpPr/>
          <p:nvPr/>
        </p:nvSpPr>
        <p:spPr>
          <a:xfrm>
            <a:off x="5097348" y="3461196"/>
            <a:ext cx="81014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295C91-352A-4FC9-8860-B70F4EEB22A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914892" y="2745965"/>
            <a:ext cx="182456" cy="923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07890D5-9646-439D-BFE7-18DED95026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914891" y="3669820"/>
            <a:ext cx="182457" cy="1067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8C57F6-EE45-4E6A-8FD4-B0A162239A47}"/>
              </a:ext>
            </a:extLst>
          </p:cNvPr>
          <p:cNvSpPr/>
          <p:nvPr/>
        </p:nvSpPr>
        <p:spPr>
          <a:xfrm>
            <a:off x="6097857" y="4049626"/>
            <a:ext cx="916551" cy="411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Test Set</a:t>
            </a:r>
          </a:p>
          <a:p>
            <a:pPr algn="ctr"/>
            <a:r>
              <a:rPr lang="en-US" altLang="ko-KR" sz="1000" b="1" dirty="0"/>
              <a:t>(30%)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01AD6D-04F0-4939-AA5E-866E7DD19C0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907497" y="3669820"/>
            <a:ext cx="190360" cy="585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ECC32AA-DFA4-44B3-AEAC-16B32406C1F8}"/>
              </a:ext>
            </a:extLst>
          </p:cNvPr>
          <p:cNvSpPr txBox="1"/>
          <p:nvPr/>
        </p:nvSpPr>
        <p:spPr>
          <a:xfrm>
            <a:off x="7015" y="938065"/>
            <a:ext cx="7969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Data: </a:t>
            </a:r>
            <a:r>
              <a:rPr lang="en-US" altLang="ko-KR" sz="1200" dirty="0" err="1"/>
              <a:t>FDA_Hong</a:t>
            </a:r>
            <a:r>
              <a:rPr lang="en-US" altLang="ko-KR" sz="1200" dirty="0"/>
              <a:t>(1308), </a:t>
            </a:r>
            <a:r>
              <a:rPr lang="en-US" altLang="ko-KR" sz="1200" dirty="0" err="1"/>
              <a:t>FDA_BindingDB</a:t>
            </a:r>
            <a:r>
              <a:rPr lang="en-US" altLang="ko-KR" sz="1200" dirty="0"/>
              <a:t>(944), TOXIC_DB(808)</a:t>
            </a:r>
          </a:p>
          <a:p>
            <a:r>
              <a:rPr lang="en-US" altLang="ko-KR" sz="1200" dirty="0"/>
              <a:t>       →Remove common ligand!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Positive_Set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FDA_Hong</a:t>
            </a:r>
            <a:r>
              <a:rPr lang="en-US" altLang="ko-KR" sz="1200" dirty="0"/>
              <a:t>+ FDA_BindingDB:1669), </a:t>
            </a:r>
            <a:r>
              <a:rPr lang="en-US" altLang="ko-KR" sz="1200" dirty="0" err="1"/>
              <a:t>Negative_Set</a:t>
            </a:r>
            <a:r>
              <a:rPr lang="en-US" altLang="ko-KR" sz="1200" dirty="0"/>
              <a:t>(808)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Result: 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81.07%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toxic prediction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61C86B-6B8A-4D14-B3FE-DFC1040B4642}"/>
              </a:ext>
            </a:extLst>
          </p:cNvPr>
          <p:cNvSpPr/>
          <p:nvPr/>
        </p:nvSpPr>
        <p:spPr>
          <a:xfrm>
            <a:off x="270678" y="2337874"/>
            <a:ext cx="1157802" cy="367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>
                    <a:lumMod val="95000"/>
                  </a:schemeClr>
                </a:solidFill>
              </a:rPr>
              <a:t>FDA_Hong</a:t>
            </a:r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(1308)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BE5F2E-59D5-4475-9D57-453FD9E834A9}"/>
              </a:ext>
            </a:extLst>
          </p:cNvPr>
          <p:cNvSpPr/>
          <p:nvPr/>
        </p:nvSpPr>
        <p:spPr>
          <a:xfrm>
            <a:off x="270678" y="3429000"/>
            <a:ext cx="1157802" cy="367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>
                    <a:lumMod val="95000"/>
                  </a:schemeClr>
                </a:solidFill>
              </a:rPr>
              <a:t>FDA_bindingDB</a:t>
            </a:r>
            <a:endParaRPr lang="en-US" altLang="ko-KR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(944)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DC90A-F07B-4C90-85C9-7518F0F8EA59}"/>
              </a:ext>
            </a:extLst>
          </p:cNvPr>
          <p:cNvSpPr/>
          <p:nvPr/>
        </p:nvSpPr>
        <p:spPr>
          <a:xfrm>
            <a:off x="270678" y="4737680"/>
            <a:ext cx="1157802" cy="367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TOXIC DB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(808)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3DCE43E-C478-4E2D-BD91-13681FE62855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1428480" y="2745965"/>
            <a:ext cx="273986" cy="86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895498-C8C3-4486-98DD-F3EE6A901B08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1428480" y="2521638"/>
            <a:ext cx="273986" cy="224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1E519E1-C65E-42C8-BE17-DAEFBB810CD6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1428480" y="4749216"/>
            <a:ext cx="273986" cy="172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FD8A1A6-B8CD-4EF1-84A5-F8C247DD206F}"/>
              </a:ext>
            </a:extLst>
          </p:cNvPr>
          <p:cNvSpPr/>
          <p:nvPr/>
        </p:nvSpPr>
        <p:spPr>
          <a:xfrm>
            <a:off x="7283083" y="3989851"/>
            <a:ext cx="1596221" cy="53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altLang="ko-KR" sz="10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ccuracy for test set(for 5 times): </a:t>
            </a:r>
            <a:r>
              <a:rPr lang="en-US" altLang="ko-KR" sz="1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81.07%</a:t>
            </a:r>
            <a:endParaRPr lang="en-US" altLang="ko-KR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D2CDC5E-A4B5-40CC-9FCD-0A98737E0EAE}"/>
              </a:ext>
            </a:extLst>
          </p:cNvPr>
          <p:cNvCxnSpPr>
            <a:cxnSpLocks/>
            <a:stCxn id="19" idx="3"/>
            <a:endCxn id="108" idx="1"/>
          </p:cNvCxnSpPr>
          <p:nvPr/>
        </p:nvCxnSpPr>
        <p:spPr>
          <a:xfrm>
            <a:off x="7014408" y="4255167"/>
            <a:ext cx="268675" cy="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AD1BAE2-10D7-4AC3-A28C-3C8984CB54C3}"/>
              </a:ext>
            </a:extLst>
          </p:cNvPr>
          <p:cNvSpPr/>
          <p:nvPr/>
        </p:nvSpPr>
        <p:spPr>
          <a:xfrm>
            <a:off x="6097857" y="2768282"/>
            <a:ext cx="916551" cy="411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Training Set</a:t>
            </a:r>
          </a:p>
          <a:p>
            <a:pPr algn="ctr"/>
            <a:r>
              <a:rPr lang="en-US" altLang="ko-KR" sz="1000" b="1" dirty="0"/>
              <a:t>(70%)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6A7A2-570A-4E7B-A471-40C80C865FE4}"/>
              </a:ext>
            </a:extLst>
          </p:cNvPr>
          <p:cNvCxnSpPr>
            <a:cxnSpLocks/>
            <a:stCxn id="16" idx="3"/>
            <a:endCxn id="116" idx="1"/>
          </p:cNvCxnSpPr>
          <p:nvPr/>
        </p:nvCxnSpPr>
        <p:spPr>
          <a:xfrm flipV="1">
            <a:off x="5907497" y="2973823"/>
            <a:ext cx="190360" cy="695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D9DC22F-487B-4152-983F-0D0B7812EAAF}"/>
              </a:ext>
            </a:extLst>
          </p:cNvPr>
          <p:cNvSpPr/>
          <p:nvPr/>
        </p:nvSpPr>
        <p:spPr>
          <a:xfrm>
            <a:off x="7283083" y="2705244"/>
            <a:ext cx="1596221" cy="53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altLang="ko-KR" sz="10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ccuracy for Training set (for 5 times) : </a:t>
            </a:r>
            <a:r>
              <a:rPr lang="en-US" altLang="ko-KR" sz="1000" b="1" dirty="0">
                <a:solidFill>
                  <a:srgbClr val="C00000"/>
                </a:solidFill>
                <a:latin typeface="Arial" panose="020B0604020202020204" pitchFamily="34" charset="0"/>
              </a:rPr>
              <a:t>98</a:t>
            </a:r>
            <a:r>
              <a:rPr lang="en-US" altLang="ko-KR" sz="1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.36%</a:t>
            </a:r>
            <a:endParaRPr lang="en-US" altLang="ko-KR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CE9D0FF-A88B-45FD-B0EE-BF0C69F27728}"/>
              </a:ext>
            </a:extLst>
          </p:cNvPr>
          <p:cNvCxnSpPr>
            <a:cxnSpLocks/>
            <a:stCxn id="116" idx="3"/>
            <a:endCxn id="125" idx="1"/>
          </p:cNvCxnSpPr>
          <p:nvPr/>
        </p:nvCxnSpPr>
        <p:spPr>
          <a:xfrm flipV="1">
            <a:off x="7014408" y="2970753"/>
            <a:ext cx="268675" cy="3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1088F-B271-433D-B12D-5770AFD7D2F4}"/>
              </a:ext>
            </a:extLst>
          </p:cNvPr>
          <p:cNvSpPr txBox="1"/>
          <p:nvPr/>
        </p:nvSpPr>
        <p:spPr>
          <a:xfrm>
            <a:off x="7014" y="679632"/>
            <a:ext cx="4727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1. Active ligand vs. Inactive ligand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E98F4D08-5E73-417E-9A35-5901FD46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Pilot Study 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E1DBE-FA1F-493B-9C20-1C056E701A27}"/>
              </a:ext>
            </a:extLst>
          </p:cNvPr>
          <p:cNvSpPr txBox="1"/>
          <p:nvPr/>
        </p:nvSpPr>
        <p:spPr>
          <a:xfrm>
            <a:off x="7015" y="938065"/>
            <a:ext cx="7969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Data: the result of CDK7 and the result of EGFR </a:t>
            </a:r>
            <a:r>
              <a:rPr lang="en-US" altLang="ko-KR" sz="1200" b="1" dirty="0">
                <a:solidFill>
                  <a:srgbClr val="FF0000"/>
                </a:solidFill>
              </a:rPr>
              <a:t>in vitro analysis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BF283A-849F-4B1D-A0A6-237D801F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1" y="2296082"/>
            <a:ext cx="8645688" cy="156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1CEFA0-F971-4BBD-B0C7-5554EC3C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1" y="4059953"/>
            <a:ext cx="8638674" cy="246213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34F8C34-2C1D-4039-948B-735300EE0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72013"/>
              </p:ext>
            </p:extLst>
          </p:nvPr>
        </p:nvGraphicFramePr>
        <p:xfrm>
          <a:off x="2676023" y="1524056"/>
          <a:ext cx="3238500" cy="6477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8918505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5898374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2264032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6248395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No_Binding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Both Binding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812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CDK7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60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EGFR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0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9E6F16C1-B219-4573-9329-D8F56222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Pilot Study 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0AF04-9BDA-4BC3-B1B1-B2532F03EDDA}"/>
              </a:ext>
            </a:extLst>
          </p:cNvPr>
          <p:cNvSpPr txBox="1"/>
          <p:nvPr/>
        </p:nvSpPr>
        <p:spPr>
          <a:xfrm>
            <a:off x="7015" y="938065"/>
            <a:ext cx="796941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Bioassay Kinase CSV files: 10251</a:t>
            </a:r>
          </a:p>
          <a:p>
            <a:endParaRPr lang="en-US" altLang="ko-KR" sz="1200" dirty="0"/>
          </a:p>
          <a:p>
            <a:r>
              <a:rPr lang="en-US" altLang="ko-KR" sz="1200" dirty="0"/>
              <a:t>The Num. of Intersect ligand:  1705</a:t>
            </a:r>
          </a:p>
          <a:p>
            <a:r>
              <a:rPr lang="en-US" altLang="ko-KR" sz="1200" dirty="0"/>
              <a:t>The Num. of Active ligand:  35565</a:t>
            </a:r>
          </a:p>
          <a:p>
            <a:r>
              <a:rPr lang="en-US" altLang="ko-KR" sz="1200" dirty="0"/>
              <a:t>The Num. of Inactive ligand:  293575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After decomposition</a:t>
            </a:r>
          </a:p>
          <a:p>
            <a:r>
              <a:rPr lang="en-US" altLang="ko-KR" sz="1200" dirty="0" err="1"/>
              <a:t>BioAct</a:t>
            </a:r>
            <a:r>
              <a:rPr lang="en-US" altLang="ko-KR" sz="1200" dirty="0"/>
              <a:t> 33824</a:t>
            </a:r>
          </a:p>
          <a:p>
            <a:r>
              <a:rPr lang="en-US" altLang="ko-KR" sz="1200" dirty="0" err="1"/>
              <a:t>BioInact</a:t>
            </a:r>
            <a:r>
              <a:rPr lang="en-US" altLang="ko-KR" sz="1200" dirty="0"/>
              <a:t> 291834</a:t>
            </a:r>
          </a:p>
          <a:p>
            <a:r>
              <a:rPr lang="en-US" altLang="ko-KR" sz="1200" dirty="0"/>
              <a:t>The Number of all scaffold Set1(</a:t>
            </a:r>
            <a:r>
              <a:rPr lang="en-US" altLang="ko-KR" sz="1200" dirty="0" err="1"/>
              <a:t>BioAct</a:t>
            </a:r>
            <a:r>
              <a:rPr lang="en-US" altLang="ko-KR" sz="1200" dirty="0"/>
              <a:t>):  17407 (0.2%)</a:t>
            </a:r>
          </a:p>
          <a:p>
            <a:r>
              <a:rPr lang="en-US" altLang="ko-KR" sz="1200" dirty="0"/>
              <a:t>The Number of all scaffold Set2(</a:t>
            </a:r>
            <a:r>
              <a:rPr lang="en-US" altLang="ko-KR" sz="1200" dirty="0" err="1"/>
              <a:t>BioInact</a:t>
            </a:r>
            <a:r>
              <a:rPr lang="en-US" altLang="ko-KR" sz="1200" dirty="0"/>
              <a:t>):  83881</a:t>
            </a:r>
          </a:p>
          <a:p>
            <a:r>
              <a:rPr lang="en-US" altLang="ko-KR" sz="1200" dirty="0"/>
              <a:t>The Number of </a:t>
            </a:r>
            <a:r>
              <a:rPr lang="en-US" altLang="ko-KR" sz="1200" dirty="0" err="1"/>
              <a:t>Instersection</a:t>
            </a:r>
            <a:r>
              <a:rPr lang="en-US" altLang="ko-KR" sz="1200" dirty="0"/>
              <a:t> Set:  36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Date and Time:  20/07/2020 16:16:57</a:t>
            </a:r>
          </a:p>
          <a:p>
            <a:endParaRPr lang="en-US" altLang="ko-KR" sz="1200" dirty="0"/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49E848-8AB1-4EF4-BAD7-90E5FBEE2FF1}"/>
              </a:ext>
            </a:extLst>
          </p:cNvPr>
          <p:cNvSpPr txBox="1"/>
          <p:nvPr/>
        </p:nvSpPr>
        <p:spPr>
          <a:xfrm>
            <a:off x="7014" y="679632"/>
            <a:ext cx="4727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1. Active ligand vs. Inactive ligand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1F1CD01B-5FB8-44CE-AFB7-82D17CF2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1"/>
            <a:ext cx="8866414" cy="729068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Pilot Study 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7AB2CF-F5ED-48EC-A872-EB54B0C1C9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58976" y="2745965"/>
            <a:ext cx="162402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09A4B9-C879-4833-B9CA-4EE2403E594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658978" y="3668553"/>
            <a:ext cx="162400" cy="1080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43DD3-D1CE-47F7-AF94-60035D59D95E}"/>
              </a:ext>
            </a:extLst>
          </p:cNvPr>
          <p:cNvSpPr/>
          <p:nvPr/>
        </p:nvSpPr>
        <p:spPr>
          <a:xfrm>
            <a:off x="1552074" y="4565452"/>
            <a:ext cx="1106904" cy="367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Inactive ligand</a:t>
            </a:r>
          </a:p>
          <a:p>
            <a:pPr algn="ctr"/>
            <a:r>
              <a:rPr lang="en-US" altLang="ko-KR" sz="1000" b="1" dirty="0"/>
              <a:t>(291,870)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89D5B-F0BA-41FD-BA5B-C8B69A8BE0C6}"/>
              </a:ext>
            </a:extLst>
          </p:cNvPr>
          <p:cNvSpPr/>
          <p:nvPr/>
        </p:nvSpPr>
        <p:spPr>
          <a:xfrm>
            <a:off x="1552073" y="2562201"/>
            <a:ext cx="1106903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Active ligand</a:t>
            </a:r>
          </a:p>
          <a:p>
            <a:pPr algn="ctr"/>
            <a:r>
              <a:rPr lang="en-US" altLang="ko-KR" sz="1000" b="1" dirty="0"/>
              <a:t>(33,860)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33306F-B89C-4FC2-A9E3-8FBC3649E896}"/>
              </a:ext>
            </a:extLst>
          </p:cNvPr>
          <p:cNvSpPr/>
          <p:nvPr/>
        </p:nvSpPr>
        <p:spPr>
          <a:xfrm>
            <a:off x="2821378" y="3459929"/>
            <a:ext cx="107407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D98B75-44EB-44FC-B689-E49071F5B8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95457" y="2745965"/>
            <a:ext cx="185111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3E946D-F90B-4A9B-A618-7F657E43F14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895457" y="3668553"/>
            <a:ext cx="185110" cy="1069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DAFC8F-3A5B-48DA-AB0D-4CCDFCE8B764}"/>
              </a:ext>
            </a:extLst>
          </p:cNvPr>
          <p:cNvSpPr/>
          <p:nvPr/>
        </p:nvSpPr>
        <p:spPr>
          <a:xfrm>
            <a:off x="4080568" y="2562201"/>
            <a:ext cx="834324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Positive</a:t>
            </a:r>
          </a:p>
          <a:p>
            <a:pPr algn="ctr"/>
            <a:r>
              <a:rPr lang="en-US" altLang="ko-KR" sz="1000" b="1" dirty="0"/>
              <a:t>set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7624B0-4796-4306-9D7D-F60CCE605868}"/>
              </a:ext>
            </a:extLst>
          </p:cNvPr>
          <p:cNvSpPr/>
          <p:nvPr/>
        </p:nvSpPr>
        <p:spPr>
          <a:xfrm>
            <a:off x="4080567" y="4553917"/>
            <a:ext cx="834324" cy="36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Negative</a:t>
            </a:r>
          </a:p>
          <a:p>
            <a:pPr algn="ctr"/>
            <a:r>
              <a:rPr lang="en-US" altLang="ko-KR" sz="1000" b="1" dirty="0"/>
              <a:t>set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FB469CD-FC06-4EA0-9B02-F5337101629D}"/>
              </a:ext>
            </a:extLst>
          </p:cNvPr>
          <p:cNvSpPr/>
          <p:nvPr/>
        </p:nvSpPr>
        <p:spPr>
          <a:xfrm>
            <a:off x="5097348" y="3461196"/>
            <a:ext cx="810149" cy="417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EABF3C-10CC-444B-A876-BA930C65622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914892" y="2745965"/>
            <a:ext cx="182456" cy="923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206335-654C-424D-B9A6-F97F9DB920C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914891" y="3669820"/>
            <a:ext cx="182457" cy="1067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A2B912-A1C5-4203-BDC8-BBC5DC45C228}"/>
              </a:ext>
            </a:extLst>
          </p:cNvPr>
          <p:cNvSpPr/>
          <p:nvPr/>
        </p:nvSpPr>
        <p:spPr>
          <a:xfrm>
            <a:off x="6097857" y="4049626"/>
            <a:ext cx="916551" cy="411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Test Set</a:t>
            </a:r>
          </a:p>
          <a:p>
            <a:pPr algn="ctr"/>
            <a:r>
              <a:rPr lang="en-US" altLang="ko-KR" sz="1000" b="1" dirty="0"/>
              <a:t>(30%)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E928CC-1437-41CB-A13C-69E7CD6CDE31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907497" y="3669820"/>
            <a:ext cx="190360" cy="585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D7324-B7CB-4CBC-A70F-8B5CD66F4CD8}"/>
              </a:ext>
            </a:extLst>
          </p:cNvPr>
          <p:cNvSpPr txBox="1"/>
          <p:nvPr/>
        </p:nvSpPr>
        <p:spPr>
          <a:xfrm>
            <a:off x="7015" y="938065"/>
            <a:ext cx="79694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Data: PubChem Human Kinase(10,251) type: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-apple-system"/>
              </a:rPr>
              <a:t>Confirmatory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   Active ligand: 35,565</a:t>
            </a:r>
          </a:p>
          <a:p>
            <a:r>
              <a:rPr lang="en-US" altLang="ko-KR" sz="1200" dirty="0"/>
              <a:t>       Inactive ligand: 293,575</a:t>
            </a:r>
          </a:p>
          <a:p>
            <a:r>
              <a:rPr lang="en-US" altLang="ko-KR" sz="1200" dirty="0"/>
              <a:t>       Intersection of two types: </a:t>
            </a:r>
            <a:r>
              <a:rPr lang="en-US" altLang="ko-KR" sz="1200" b="1" dirty="0">
                <a:solidFill>
                  <a:srgbClr val="FF0000"/>
                </a:solidFill>
              </a:rPr>
              <a:t>1,705</a:t>
            </a:r>
            <a:r>
              <a:rPr lang="en-US" altLang="ko-KR" sz="1200" dirty="0">
                <a:solidFill>
                  <a:srgbClr val="FF0000"/>
                </a:solidFill>
              </a:rPr>
              <a:t> (4.79% of Active ligands)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Result:</a:t>
            </a:r>
            <a:endParaRPr lang="en-US" altLang="ko-K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20808B-3536-4C98-85A0-12EAE09FEAAB}"/>
              </a:ext>
            </a:extLst>
          </p:cNvPr>
          <p:cNvSpPr/>
          <p:nvPr/>
        </p:nvSpPr>
        <p:spPr>
          <a:xfrm>
            <a:off x="312790" y="3388127"/>
            <a:ext cx="1046780" cy="5608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PubChem Bioassay Data (10,251)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B7D44F-4796-4E0A-86B5-C7DFC458B0CC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1359570" y="2745965"/>
            <a:ext cx="192503" cy="922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4E7A35-26E9-40B5-A023-07113F18489B}"/>
              </a:ext>
            </a:extLst>
          </p:cNvPr>
          <p:cNvSpPr/>
          <p:nvPr/>
        </p:nvSpPr>
        <p:spPr>
          <a:xfrm>
            <a:off x="7283083" y="3989851"/>
            <a:ext cx="1596221" cy="53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altLang="ko-KR" sz="10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ccuracy for test set(for 5 times): </a:t>
            </a:r>
            <a:r>
              <a:rPr lang="en-US" altLang="ko-KR" sz="1000" b="1" dirty="0">
                <a:solidFill>
                  <a:srgbClr val="C00000"/>
                </a:solidFill>
                <a:latin typeface="Arial" panose="020B0604020202020204" pitchFamily="34" charset="0"/>
              </a:rPr>
              <a:t>?</a:t>
            </a:r>
            <a:endParaRPr lang="en-US" altLang="ko-KR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DB701F-9F34-4646-AD1A-136767AA125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7014408" y="4255167"/>
            <a:ext cx="268675" cy="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E022C-186F-4AE7-AA59-969FB1EDE186}"/>
              </a:ext>
            </a:extLst>
          </p:cNvPr>
          <p:cNvSpPr/>
          <p:nvPr/>
        </p:nvSpPr>
        <p:spPr>
          <a:xfrm>
            <a:off x="6097857" y="2768282"/>
            <a:ext cx="916551" cy="411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Training Set</a:t>
            </a:r>
          </a:p>
          <a:p>
            <a:pPr algn="ctr"/>
            <a:r>
              <a:rPr lang="en-US" altLang="ko-KR" sz="1000" b="1" dirty="0"/>
              <a:t>(70%)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DDEA271-6E6B-41D0-A713-12083E1A576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5907497" y="2973823"/>
            <a:ext cx="190360" cy="695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F35505-352C-4E88-B255-E15780FCEB25}"/>
              </a:ext>
            </a:extLst>
          </p:cNvPr>
          <p:cNvSpPr/>
          <p:nvPr/>
        </p:nvSpPr>
        <p:spPr>
          <a:xfrm>
            <a:off x="7283083" y="2705244"/>
            <a:ext cx="1596221" cy="53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altLang="ko-KR" sz="10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ccuracy for Training set (for 5 times) : </a:t>
            </a:r>
            <a:r>
              <a:rPr lang="en-US" altLang="ko-KR" sz="1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E6DA7A-8348-427C-9D25-3CD5DE071FB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7014408" y="2970753"/>
            <a:ext cx="268675" cy="3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5D9D47-7052-4266-B5F8-A5607F76F8C6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>
            <a:off x="1359570" y="3668553"/>
            <a:ext cx="192504" cy="1080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D-scan_PT_200610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ppt/theme/theme2.xml><?xml version="1.0" encoding="utf-8"?>
<a:theme xmlns:a="http://schemas.openxmlformats.org/drawingml/2006/main" name="Office 테마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D2B3090BD83B54A8D9E60C28DCD6D94" ma:contentTypeVersion="10" ma:contentTypeDescription="새 문서를 만듭니다." ma:contentTypeScope="" ma:versionID="8ca580f1e88eda6f4a9ffce511d65732">
  <xsd:schema xmlns:xsd="http://www.w3.org/2001/XMLSchema" xmlns:xs="http://www.w3.org/2001/XMLSchema" xmlns:p="http://schemas.microsoft.com/office/2006/metadata/properties" xmlns:ns3="e9574cd8-fac3-4b82-8b6f-70beeb7758bb" targetNamespace="http://schemas.microsoft.com/office/2006/metadata/properties" ma:root="true" ma:fieldsID="cfad8d42b92d7be281e8ae85afa2bc32" ns3:_="">
    <xsd:import namespace="e9574cd8-fac3-4b82-8b6f-70beeb7758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74cd8-fac3-4b82-8b6f-70beeb7758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D0820-575A-40A0-85A3-1F818D24D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74cd8-fac3-4b82-8b6f-70beeb775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DEB48-9FA9-494B-9D7B-1328F05960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16E584-CC5C-40DD-9ED3-9A72E9FA6D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1_2D-scan_PT_200610</Template>
  <TotalTime>19718</TotalTime>
  <Words>742</Words>
  <Application>Microsoft Office PowerPoint</Application>
  <PresentationFormat>화면 슬라이드 쇼(4:3)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-apple-system</vt:lpstr>
      <vt:lpstr>맑은 고딕</vt:lpstr>
      <vt:lpstr>Arial</vt:lpstr>
      <vt:lpstr>Arial Narrow</vt:lpstr>
      <vt:lpstr>Times New Roman</vt:lpstr>
      <vt:lpstr>1_2D-scan_PT_200610</vt:lpstr>
      <vt:lpstr>Office 테마</vt:lpstr>
      <vt:lpstr>PowerPoint 프레젠테이션</vt:lpstr>
      <vt:lpstr>Process </vt:lpstr>
      <vt:lpstr>About Scaffold</vt:lpstr>
      <vt:lpstr>Basic approach</vt:lpstr>
      <vt:lpstr>Basic approach</vt:lpstr>
      <vt:lpstr>Pilot Study 1</vt:lpstr>
      <vt:lpstr>Pilot Study 2</vt:lpstr>
      <vt:lpstr>Pilot Study 3</vt:lpstr>
      <vt:lpstr>Pilot Study 2</vt:lpstr>
      <vt:lpstr>PowerPoint 프레젠테이션</vt:lpstr>
      <vt:lpstr>Example 1: Scaffold Searching</vt:lpstr>
      <vt:lpstr>Example 2: Scaffold Searching</vt:lpstr>
      <vt:lpstr>Example: 3 of Scaffold Searching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윤예근</dc:creator>
  <cp:lastModifiedBy>승우</cp:lastModifiedBy>
  <cp:revision>71</cp:revision>
  <dcterms:created xsi:type="dcterms:W3CDTF">2020-06-12T05:42:37Z</dcterms:created>
  <dcterms:modified xsi:type="dcterms:W3CDTF">2020-07-20T07:54:19Z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0x0101005D2B3090BD83B54A8D9E60C28DCD6D94</vt:lpwstr>
  </property>
</Properties>
</file>