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96" r:id="rId5"/>
  </p:sldMasterIdLst>
  <p:notesMasterIdLst>
    <p:notesMasterId r:id="rId62"/>
  </p:notesMasterIdLst>
  <p:handoutMasterIdLst>
    <p:handoutMasterId r:id="rId63"/>
  </p:handoutMasterIdLst>
  <p:sldIdLst>
    <p:sldId id="674" r:id="rId6"/>
    <p:sldId id="806" r:id="rId7"/>
    <p:sldId id="809" r:id="rId8"/>
    <p:sldId id="810" r:id="rId9"/>
    <p:sldId id="776" r:id="rId10"/>
    <p:sldId id="706" r:id="rId11"/>
    <p:sldId id="693" r:id="rId12"/>
    <p:sldId id="711" r:id="rId13"/>
    <p:sldId id="713" r:id="rId14"/>
    <p:sldId id="710" r:id="rId15"/>
    <p:sldId id="777" r:id="rId16"/>
    <p:sldId id="716" r:id="rId17"/>
    <p:sldId id="696" r:id="rId18"/>
    <p:sldId id="768" r:id="rId19"/>
    <p:sldId id="811" r:id="rId20"/>
    <p:sldId id="718" r:id="rId21"/>
    <p:sldId id="720" r:id="rId22"/>
    <p:sldId id="778" r:id="rId23"/>
    <p:sldId id="709" r:id="rId24"/>
    <p:sldId id="701" r:id="rId25"/>
    <p:sldId id="702" r:id="rId26"/>
    <p:sldId id="703" r:id="rId27"/>
    <p:sldId id="705" r:id="rId28"/>
    <p:sldId id="756" r:id="rId29"/>
    <p:sldId id="767" r:id="rId30"/>
    <p:sldId id="798" r:id="rId31"/>
    <p:sldId id="799" r:id="rId32"/>
    <p:sldId id="800" r:id="rId33"/>
    <p:sldId id="801" r:id="rId34"/>
    <p:sldId id="802" r:id="rId35"/>
    <p:sldId id="803" r:id="rId36"/>
    <p:sldId id="804" r:id="rId37"/>
    <p:sldId id="805" r:id="rId38"/>
    <p:sldId id="781" r:id="rId39"/>
    <p:sldId id="774" r:id="rId40"/>
    <p:sldId id="257" r:id="rId41"/>
    <p:sldId id="258" r:id="rId42"/>
    <p:sldId id="259" r:id="rId43"/>
    <p:sldId id="260" r:id="rId44"/>
    <p:sldId id="284" r:id="rId45"/>
    <p:sldId id="283" r:id="rId46"/>
    <p:sldId id="282" r:id="rId47"/>
    <p:sldId id="285" r:id="rId48"/>
    <p:sldId id="792" r:id="rId49"/>
    <p:sldId id="793" r:id="rId50"/>
    <p:sldId id="794" r:id="rId51"/>
    <p:sldId id="795" r:id="rId52"/>
    <p:sldId id="796" r:id="rId53"/>
    <p:sldId id="797" r:id="rId54"/>
    <p:sldId id="782" r:id="rId55"/>
    <p:sldId id="684" r:id="rId56"/>
    <p:sldId id="686" r:id="rId57"/>
    <p:sldId id="685" r:id="rId58"/>
    <p:sldId id="687" r:id="rId59"/>
    <p:sldId id="807" r:id="rId60"/>
    <p:sldId id="808" r:id="rId61"/>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8FC"/>
    <a:srgbClr val="2773F3"/>
    <a:srgbClr val="04141A"/>
    <a:srgbClr val="4A9CA3"/>
    <a:srgbClr val="0000CC"/>
    <a:srgbClr val="FFC000"/>
    <a:srgbClr val="547BB2"/>
    <a:srgbClr val="CC0000"/>
    <a:srgbClr val="CC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6400" autoAdjust="0"/>
  </p:normalViewPr>
  <p:slideViewPr>
    <p:cSldViewPr snapToGrid="0" showGuides="1">
      <p:cViewPr varScale="1">
        <p:scale>
          <a:sx n="126" d="100"/>
          <a:sy n="126" d="100"/>
        </p:scale>
        <p:origin x="1098" y="114"/>
      </p:cViewPr>
      <p:guideLst>
        <p:guide orient="horz" pos="4292"/>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3120"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Sheet3!$B$1</c:f>
              <c:strCache>
                <c:ptCount val="1"/>
                <c:pt idx="0">
                  <c:v>1R</c:v>
                </c:pt>
              </c:strCache>
            </c:strRef>
          </c:tx>
          <c:spPr>
            <a:solidFill>
              <a:schemeClr val="accent1">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DAD7-4114-9679-B350222AB568}"/>
            </c:ext>
          </c:extLst>
        </c:ser>
        <c:ser>
          <c:idx val="1"/>
          <c:order val="1"/>
          <c:tx>
            <c:strRef>
              <c:f>Sheet3!$C$1</c:f>
              <c:strCache>
                <c:ptCount val="1"/>
                <c:pt idx="0">
                  <c:v>2R</c:v>
                </c:pt>
              </c:strCache>
            </c:strRef>
          </c:tx>
          <c:spPr>
            <a:solidFill>
              <a:schemeClr val="accent2">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DAD7-4114-9679-B350222AB568}"/>
            </c:ext>
          </c:extLst>
        </c:ser>
        <c:ser>
          <c:idx val="2"/>
          <c:order val="2"/>
          <c:tx>
            <c:strRef>
              <c:f>Sheet3!$D$1</c:f>
              <c:strCache>
                <c:ptCount val="1"/>
                <c:pt idx="0">
                  <c:v>3R</c:v>
                </c:pt>
              </c:strCache>
            </c:strRef>
          </c:tx>
          <c:spPr>
            <a:solidFill>
              <a:schemeClr val="accent3">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DAD7-4114-9679-B350222AB568}"/>
            </c:ext>
          </c:extLst>
        </c:ser>
        <c:ser>
          <c:idx val="3"/>
          <c:order val="3"/>
          <c:tx>
            <c:strRef>
              <c:f>Sheet3!$E$1</c:f>
              <c:strCache>
                <c:ptCount val="1"/>
                <c:pt idx="0">
                  <c:v>4R</c:v>
                </c:pt>
              </c:strCache>
            </c:strRef>
          </c:tx>
          <c:spPr>
            <a:solidFill>
              <a:schemeClr val="accent4">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DAD7-4114-9679-B350222AB568}"/>
            </c:ext>
          </c:extLst>
        </c:ser>
        <c:ser>
          <c:idx val="4"/>
          <c:order val="4"/>
          <c:tx>
            <c:strRef>
              <c:f>Sheet3!$F$1</c:f>
              <c:strCache>
                <c:ptCount val="1"/>
                <c:pt idx="0">
                  <c:v>5R</c:v>
                </c:pt>
              </c:strCache>
            </c:strRef>
          </c:tx>
          <c:spPr>
            <a:solidFill>
              <a:schemeClr val="accent5">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DAD7-4114-9679-B350222AB568}"/>
            </c:ext>
          </c:extLst>
        </c:ser>
        <c:ser>
          <c:idx val="5"/>
          <c:order val="5"/>
          <c:tx>
            <c:strRef>
              <c:f>Sheet3!$G$1</c:f>
              <c:strCache>
                <c:ptCount val="1"/>
                <c:pt idx="0">
                  <c:v>6R</c:v>
                </c:pt>
              </c:strCache>
            </c:strRef>
          </c:tx>
          <c:spPr>
            <a:solidFill>
              <a:schemeClr val="accent6">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DAD7-4114-9679-B350222AB568}"/>
            </c:ext>
          </c:extLst>
        </c:ser>
        <c:ser>
          <c:idx val="6"/>
          <c:order val="6"/>
          <c:tx>
            <c:strRef>
              <c:f>Sheet3!$H$1</c:f>
              <c:strCache>
                <c:ptCount val="1"/>
                <c:pt idx="0">
                  <c:v>7R</c:v>
                </c:pt>
              </c:strCache>
            </c:strRef>
          </c:tx>
          <c:spPr>
            <a:solidFill>
              <a:schemeClr val="accent1">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DAD7-4114-9679-B350222AB568}"/>
            </c:ext>
          </c:extLst>
        </c:ser>
        <c:ser>
          <c:idx val="7"/>
          <c:order val="7"/>
          <c:tx>
            <c:strRef>
              <c:f>Sheet3!$I$1</c:f>
              <c:strCache>
                <c:ptCount val="1"/>
                <c:pt idx="0">
                  <c:v>8R</c:v>
                </c:pt>
              </c:strCache>
            </c:strRef>
          </c:tx>
          <c:spPr>
            <a:solidFill>
              <a:schemeClr val="accent2">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DAD7-4114-9679-B350222AB568}"/>
            </c:ext>
          </c:extLst>
        </c:ser>
        <c:ser>
          <c:idx val="8"/>
          <c:order val="8"/>
          <c:tx>
            <c:strRef>
              <c:f>Sheet3!$J$1</c:f>
              <c:strCache>
                <c:ptCount val="1"/>
                <c:pt idx="0">
                  <c:v>9R</c:v>
                </c:pt>
              </c:strCache>
            </c:strRef>
          </c:tx>
          <c:spPr>
            <a:solidFill>
              <a:schemeClr val="accent3">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DAD7-4114-9679-B350222AB568}"/>
            </c:ext>
          </c:extLst>
        </c:ser>
        <c:ser>
          <c:idx val="9"/>
          <c:order val="9"/>
          <c:tx>
            <c:strRef>
              <c:f>Sheet3!$K$1</c:f>
              <c:strCache>
                <c:ptCount val="1"/>
                <c:pt idx="0">
                  <c:v>10R</c:v>
                </c:pt>
              </c:strCache>
            </c:strRef>
          </c:tx>
          <c:spPr>
            <a:solidFill>
              <a:schemeClr val="accent4">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DAD7-4114-9679-B350222AB568}"/>
            </c:ext>
          </c:extLst>
        </c:ser>
        <c:dLbls>
          <c:showLegendKey val="0"/>
          <c:showVal val="0"/>
          <c:showCatName val="0"/>
          <c:showSerName val="0"/>
          <c:showPercent val="0"/>
          <c:showBubbleSize val="0"/>
        </c:dLbls>
        <c:gapWidth val="50"/>
        <c:overlap val="100"/>
        <c:axId val="2089382303"/>
        <c:axId val="1452270127"/>
      </c:barChart>
      <c:catAx>
        <c:axId val="2089382303"/>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headEnd type="none" w="sm" len="sm"/>
            <a:tailEnd type="none" w="sm" len="sm"/>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452270127"/>
        <c:crosses val="autoZero"/>
        <c:auto val="1"/>
        <c:lblAlgn val="ctr"/>
        <c:lblOffset val="100"/>
        <c:noMultiLvlLbl val="0"/>
      </c:catAx>
      <c:valAx>
        <c:axId val="1452270127"/>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dirty="0"/>
                  <a:t>the number of ligands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0893823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Sheet3!$B$1</c:f>
              <c:strCache>
                <c:ptCount val="1"/>
                <c:pt idx="0">
                  <c:v>1R</c:v>
                </c:pt>
              </c:strCache>
            </c:strRef>
          </c:tx>
          <c:spPr>
            <a:solidFill>
              <a:schemeClr val="accent1"/>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3C76-47D3-81F8-CA06E4A91923}"/>
            </c:ext>
          </c:extLst>
        </c:ser>
        <c:ser>
          <c:idx val="1"/>
          <c:order val="1"/>
          <c:tx>
            <c:strRef>
              <c:f>Sheet3!$C$1</c:f>
              <c:strCache>
                <c:ptCount val="1"/>
                <c:pt idx="0">
                  <c:v>2R</c:v>
                </c:pt>
              </c:strCache>
            </c:strRef>
          </c:tx>
          <c:spPr>
            <a:solidFill>
              <a:schemeClr val="accent2"/>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3C76-47D3-81F8-CA06E4A91923}"/>
            </c:ext>
          </c:extLst>
        </c:ser>
        <c:ser>
          <c:idx val="2"/>
          <c:order val="2"/>
          <c:tx>
            <c:strRef>
              <c:f>Sheet3!$D$1</c:f>
              <c:strCache>
                <c:ptCount val="1"/>
                <c:pt idx="0">
                  <c:v>3R</c:v>
                </c:pt>
              </c:strCache>
            </c:strRef>
          </c:tx>
          <c:spPr>
            <a:solidFill>
              <a:schemeClr val="accent3"/>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3C76-47D3-81F8-CA06E4A91923}"/>
            </c:ext>
          </c:extLst>
        </c:ser>
        <c:ser>
          <c:idx val="3"/>
          <c:order val="3"/>
          <c:tx>
            <c:strRef>
              <c:f>Sheet3!$E$1</c:f>
              <c:strCache>
                <c:ptCount val="1"/>
                <c:pt idx="0">
                  <c:v>4R</c:v>
                </c:pt>
              </c:strCache>
            </c:strRef>
          </c:tx>
          <c:spPr>
            <a:solidFill>
              <a:schemeClr val="accent4"/>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3C76-47D3-81F8-CA06E4A91923}"/>
            </c:ext>
          </c:extLst>
        </c:ser>
        <c:ser>
          <c:idx val="4"/>
          <c:order val="4"/>
          <c:tx>
            <c:strRef>
              <c:f>Sheet3!$F$1</c:f>
              <c:strCache>
                <c:ptCount val="1"/>
                <c:pt idx="0">
                  <c:v>5R</c:v>
                </c:pt>
              </c:strCache>
            </c:strRef>
          </c:tx>
          <c:spPr>
            <a:solidFill>
              <a:schemeClr val="accent5"/>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3C76-47D3-81F8-CA06E4A91923}"/>
            </c:ext>
          </c:extLst>
        </c:ser>
        <c:ser>
          <c:idx val="5"/>
          <c:order val="5"/>
          <c:tx>
            <c:strRef>
              <c:f>Sheet3!$G$1</c:f>
              <c:strCache>
                <c:ptCount val="1"/>
                <c:pt idx="0">
                  <c:v>6R</c:v>
                </c:pt>
              </c:strCache>
            </c:strRef>
          </c:tx>
          <c:spPr>
            <a:solidFill>
              <a:schemeClr val="accent6"/>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3C76-47D3-81F8-CA06E4A91923}"/>
            </c:ext>
          </c:extLst>
        </c:ser>
        <c:ser>
          <c:idx val="6"/>
          <c:order val="6"/>
          <c:tx>
            <c:strRef>
              <c:f>Sheet3!$H$1</c:f>
              <c:strCache>
                <c:ptCount val="1"/>
                <c:pt idx="0">
                  <c:v>7R</c:v>
                </c:pt>
              </c:strCache>
            </c:strRef>
          </c:tx>
          <c:spPr>
            <a:solidFill>
              <a:schemeClr val="accent1">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3C76-47D3-81F8-CA06E4A91923}"/>
            </c:ext>
          </c:extLst>
        </c:ser>
        <c:ser>
          <c:idx val="7"/>
          <c:order val="7"/>
          <c:tx>
            <c:strRef>
              <c:f>Sheet3!$I$1</c:f>
              <c:strCache>
                <c:ptCount val="1"/>
                <c:pt idx="0">
                  <c:v>8R</c:v>
                </c:pt>
              </c:strCache>
            </c:strRef>
          </c:tx>
          <c:spPr>
            <a:solidFill>
              <a:schemeClr val="accent2">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3C76-47D3-81F8-CA06E4A91923}"/>
            </c:ext>
          </c:extLst>
        </c:ser>
        <c:ser>
          <c:idx val="8"/>
          <c:order val="8"/>
          <c:tx>
            <c:strRef>
              <c:f>Sheet3!$J$1</c:f>
              <c:strCache>
                <c:ptCount val="1"/>
                <c:pt idx="0">
                  <c:v>9R</c:v>
                </c:pt>
              </c:strCache>
            </c:strRef>
          </c:tx>
          <c:spPr>
            <a:solidFill>
              <a:schemeClr val="accent3">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3C76-47D3-81F8-CA06E4A91923}"/>
            </c:ext>
          </c:extLst>
        </c:ser>
        <c:ser>
          <c:idx val="9"/>
          <c:order val="9"/>
          <c:tx>
            <c:strRef>
              <c:f>Sheet3!$K$1</c:f>
              <c:strCache>
                <c:ptCount val="1"/>
                <c:pt idx="0">
                  <c:v>10R</c:v>
                </c:pt>
              </c:strCache>
            </c:strRef>
          </c:tx>
          <c:spPr>
            <a:solidFill>
              <a:schemeClr val="accent4">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3C76-47D3-81F8-CA06E4A91923}"/>
            </c:ext>
          </c:extLst>
        </c:ser>
        <c:dLbls>
          <c:showLegendKey val="0"/>
          <c:showVal val="0"/>
          <c:showCatName val="0"/>
          <c:showSerName val="0"/>
          <c:showPercent val="0"/>
          <c:showBubbleSize val="0"/>
        </c:dLbls>
        <c:gapWidth val="150"/>
        <c:shape val="box"/>
        <c:axId val="1970796607"/>
        <c:axId val="1967467647"/>
        <c:axId val="1968004351"/>
      </c:bar3DChart>
      <c:catAx>
        <c:axId val="19707966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auto val="1"/>
        <c:lblAlgn val="ctr"/>
        <c:lblOffset val="100"/>
        <c:noMultiLvlLbl val="0"/>
      </c:catAx>
      <c:valAx>
        <c:axId val="1967467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The number of ligands</a:t>
                </a:r>
                <a:endParaRPr lang="ko-KR"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70796607"/>
        <c:crosses val="autoZero"/>
        <c:crossBetween val="between"/>
      </c:valAx>
      <c:serAx>
        <c:axId val="1968004351"/>
        <c:scaling>
          <c:orientation val="minMax"/>
        </c:scaling>
        <c:delete val="0"/>
        <c:axPos val="b"/>
        <c:title>
          <c:tx>
            <c:rich>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Round</a:t>
                </a:r>
                <a:endParaRPr lang="ko-KR" altLang="en-US"/>
              </a:p>
            </c:rich>
          </c:tx>
          <c:overlay val="0"/>
          <c:spPr>
            <a:noFill/>
            <a:ln>
              <a:noFill/>
            </a:ln>
            <a:effectLst/>
          </c:spPr>
          <c:txPr>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pivotSource>
    <c:name>[CDK7_zinc_result_5th_score_function_by_rank.xlsx]Sheet2!피벗 테이블1</c:name>
    <c:fmtId val="-1"/>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요약</c:v>
                </c:pt>
              </c:strCache>
            </c:strRef>
          </c:tx>
          <c:spPr>
            <a:ln w="28575" cap="rnd">
              <a:solidFill>
                <a:schemeClr val="accent1"/>
              </a:solidFill>
              <a:round/>
            </a:ln>
            <a:effectLst/>
          </c:spPr>
          <c:marker>
            <c:symbol val="none"/>
          </c:marker>
          <c:dLbls>
            <c:dLbl>
              <c:idx val="25"/>
              <c:layout>
                <c:manualLayout>
                  <c:x val="0"/>
                  <c:y val="-2.500060915917400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32-4010-AE8F-43C7928DB4C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Sheet2!$A$4:$A$44</c:f>
              <c:strCache>
                <c:ptCount val="40"/>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pt idx="25">
                  <c:v>2501-2600</c:v>
                </c:pt>
                <c:pt idx="26">
                  <c:v>2601-2700</c:v>
                </c:pt>
                <c:pt idx="27">
                  <c:v>2701-2800</c:v>
                </c:pt>
                <c:pt idx="28">
                  <c:v>2801-2900</c:v>
                </c:pt>
                <c:pt idx="29">
                  <c:v>2901-3000</c:v>
                </c:pt>
                <c:pt idx="30">
                  <c:v>3001-3100</c:v>
                </c:pt>
                <c:pt idx="31">
                  <c:v>3101-3200</c:v>
                </c:pt>
                <c:pt idx="32">
                  <c:v>3201-3300</c:v>
                </c:pt>
                <c:pt idx="33">
                  <c:v>3301-3400</c:v>
                </c:pt>
                <c:pt idx="34">
                  <c:v>3401-3500</c:v>
                </c:pt>
                <c:pt idx="35">
                  <c:v>3501-3600</c:v>
                </c:pt>
                <c:pt idx="36">
                  <c:v>3601-3700</c:v>
                </c:pt>
                <c:pt idx="37">
                  <c:v>3701-3800</c:v>
                </c:pt>
                <c:pt idx="38">
                  <c:v>3801-3900</c:v>
                </c:pt>
                <c:pt idx="39">
                  <c:v>3901-4000</c:v>
                </c:pt>
              </c:strCache>
            </c:strRef>
          </c:cat>
          <c:val>
            <c:numRef>
              <c:f>Sheet2!$B$4:$B$44</c:f>
              <c:numCache>
                <c:formatCode>0.00_ </c:formatCode>
                <c:ptCount val="40"/>
                <c:pt idx="0">
                  <c:v>143.77842105263159</c:v>
                </c:pt>
                <c:pt idx="1">
                  <c:v>132.55421052631579</c:v>
                </c:pt>
                <c:pt idx="2">
                  <c:v>129.7457894736842</c:v>
                </c:pt>
                <c:pt idx="3">
                  <c:v>127.15157894736842</c:v>
                </c:pt>
                <c:pt idx="4">
                  <c:v>121.59315789473685</c:v>
                </c:pt>
                <c:pt idx="5">
                  <c:v>118.70368421052632</c:v>
                </c:pt>
                <c:pt idx="6">
                  <c:v>117.28421052631579</c:v>
                </c:pt>
                <c:pt idx="7">
                  <c:v>116.16842105263157</c:v>
                </c:pt>
                <c:pt idx="8">
                  <c:v>114.91105263157895</c:v>
                </c:pt>
                <c:pt idx="9">
                  <c:v>114.20210526315789</c:v>
                </c:pt>
                <c:pt idx="10">
                  <c:v>113.50421052631579</c:v>
                </c:pt>
                <c:pt idx="11">
                  <c:v>112.86105263157894</c:v>
                </c:pt>
                <c:pt idx="12">
                  <c:v>112.17631578947369</c:v>
                </c:pt>
                <c:pt idx="13">
                  <c:v>111.84736842105264</c:v>
                </c:pt>
                <c:pt idx="14">
                  <c:v>111.08421052631579</c:v>
                </c:pt>
                <c:pt idx="15">
                  <c:v>110.77052631578947</c:v>
                </c:pt>
                <c:pt idx="16">
                  <c:v>110.53947368421052</c:v>
                </c:pt>
                <c:pt idx="17">
                  <c:v>110.07947368421053</c:v>
                </c:pt>
                <c:pt idx="18">
                  <c:v>109.96631578947368</c:v>
                </c:pt>
                <c:pt idx="19">
                  <c:v>109.86</c:v>
                </c:pt>
                <c:pt idx="20">
                  <c:v>109.35105263157895</c:v>
                </c:pt>
                <c:pt idx="21">
                  <c:v>108.69421052631579</c:v>
                </c:pt>
                <c:pt idx="22">
                  <c:v>108.20842105263158</c:v>
                </c:pt>
                <c:pt idx="23">
                  <c:v>107.62894736842105</c:v>
                </c:pt>
                <c:pt idx="24">
                  <c:v>106.83894736842105</c:v>
                </c:pt>
                <c:pt idx="25">
                  <c:v>106.36578947368422</c:v>
                </c:pt>
                <c:pt idx="26">
                  <c:v>105.92473684210526</c:v>
                </c:pt>
                <c:pt idx="27">
                  <c:v>105.60315789473684</c:v>
                </c:pt>
                <c:pt idx="28">
                  <c:v>105.33052631578947</c:v>
                </c:pt>
                <c:pt idx="29">
                  <c:v>105.18052631578948</c:v>
                </c:pt>
                <c:pt idx="30">
                  <c:v>104.90684210526315</c:v>
                </c:pt>
                <c:pt idx="31">
                  <c:v>104.20578947368421</c:v>
                </c:pt>
                <c:pt idx="32">
                  <c:v>104.03315789473685</c:v>
                </c:pt>
                <c:pt idx="33">
                  <c:v>103.85</c:v>
                </c:pt>
                <c:pt idx="34">
                  <c:v>103.74736842105263</c:v>
                </c:pt>
                <c:pt idx="35">
                  <c:v>103.44368421052631</c:v>
                </c:pt>
                <c:pt idx="36">
                  <c:v>103.21736842105263</c:v>
                </c:pt>
                <c:pt idx="37">
                  <c:v>103.19894736842106</c:v>
                </c:pt>
                <c:pt idx="38">
                  <c:v>103.11473684210526</c:v>
                </c:pt>
                <c:pt idx="39">
                  <c:v>102.98736842105264</c:v>
                </c:pt>
              </c:numCache>
            </c:numRef>
          </c:val>
          <c:smooth val="0"/>
          <c:extLst>
            <c:ext xmlns:c16="http://schemas.microsoft.com/office/drawing/2014/chart" uri="{C3380CC4-5D6E-409C-BE32-E72D297353CC}">
              <c16:uniqueId val="{00000001-9732-4010-AE8F-43C7928DB4C6}"/>
            </c:ext>
          </c:extLst>
        </c:ser>
        <c:dLbls>
          <c:showLegendKey val="0"/>
          <c:showVal val="0"/>
          <c:showCatName val="0"/>
          <c:showSerName val="0"/>
          <c:showPercent val="0"/>
          <c:showBubbleSize val="0"/>
        </c:dLbls>
        <c:smooth val="0"/>
        <c:axId val="912457039"/>
        <c:axId val="996609359"/>
      </c:lineChart>
      <c:catAx>
        <c:axId val="912457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96609359"/>
        <c:crosses val="autoZero"/>
        <c:auto val="1"/>
        <c:lblAlgn val="ctr"/>
        <c:lblOffset val="100"/>
        <c:noMultiLvlLbl val="0"/>
      </c:catAx>
      <c:valAx>
        <c:axId val="996609359"/>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dirty="0"/>
                  <a:t>Avg</a:t>
                </a:r>
                <a:r>
                  <a:rPr lang="en-US" altLang="ko-KR" baseline="0" dirty="0"/>
                  <a:t>. s</a:t>
                </a:r>
                <a:r>
                  <a:rPr lang="en-US" altLang="ko-KR" dirty="0"/>
                  <a:t>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0.00_ "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12457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B1C1B-A28A-4EE1-935B-1E6F3240F374}" type="doc">
      <dgm:prSet loTypeId="urn:microsoft.com/office/officeart/2005/8/layout/process5" loCatId="process" qsTypeId="urn:microsoft.com/office/officeart/2005/8/quickstyle/simple1" qsCatId="simple" csTypeId="urn:microsoft.com/office/officeart/2005/8/colors/accent2_1" csCatId="accent2" phldr="1"/>
      <dgm:spPr/>
      <dgm:t>
        <a:bodyPr/>
        <a:lstStyle/>
        <a:p>
          <a:pPr latinLnBrk="1"/>
          <a:endParaRPr lang="ko-KR" altLang="en-US"/>
        </a:p>
      </dgm:t>
    </dgm:pt>
    <dgm:pt modelId="{21D273D2-3B30-493B-9592-4B5C04B8FB9A}">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Select the 42 ligands binding CDK7 from CHEMBL</a:t>
          </a:r>
        </a:p>
      </dgm:t>
    </dgm:pt>
    <dgm:pt modelId="{336B2C33-E02D-4D30-91B0-A2B728AECBF4}" type="parTrans" cxnId="{0DCE68EC-4576-4793-B189-383090E5A9E4}">
      <dgm:prSet/>
      <dgm:spPr/>
      <dgm:t>
        <a:bodyPr/>
        <a:lstStyle/>
        <a:p>
          <a:pPr latinLnBrk="1"/>
          <a:endParaRPr lang="ko-KR" altLang="en-US" sz="1200"/>
        </a:p>
      </dgm:t>
    </dgm:pt>
    <dgm:pt modelId="{00067BD0-0616-4EF7-BAAD-3E3DBEE180A2}" type="sibTrans" cxnId="{0DCE68EC-4576-4793-B189-383090E5A9E4}">
      <dgm:prSet custT="1"/>
      <dgm:spPr/>
      <dgm:t>
        <a:bodyPr/>
        <a:lstStyle/>
        <a:p>
          <a:pPr latinLnBrk="1"/>
          <a:endParaRPr lang="ko-KR" altLang="en-US" sz="1000"/>
        </a:p>
      </dgm:t>
    </dgm:pt>
    <dgm:pt modelId="{6F1B3EA8-0910-41CB-982A-CD2147935219}">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Extract the common key pattern ‘PAADP’ from 42 ligands</a:t>
          </a:r>
          <a:endParaRPr lang="ko-KR" altLang="en-US" sz="1200" dirty="0"/>
        </a:p>
      </dgm:t>
    </dgm:pt>
    <dgm:pt modelId="{4AF57045-4D19-4D53-A8D1-595B48EC71FE}" type="parTrans" cxnId="{74A886FC-CB18-48B3-8B54-34C4E916DBB1}">
      <dgm:prSet/>
      <dgm:spPr/>
      <dgm:t>
        <a:bodyPr/>
        <a:lstStyle/>
        <a:p>
          <a:pPr latinLnBrk="1"/>
          <a:endParaRPr lang="ko-KR" altLang="en-US" sz="1200"/>
        </a:p>
      </dgm:t>
    </dgm:pt>
    <dgm:pt modelId="{EBC6352B-ED6D-427B-B7ED-E8703721AA2A}" type="sibTrans" cxnId="{74A886FC-CB18-48B3-8B54-34C4E916DBB1}">
      <dgm:prSet custT="1"/>
      <dgm:spPr/>
      <dgm:t>
        <a:bodyPr/>
        <a:lstStyle/>
        <a:p>
          <a:pPr latinLnBrk="1"/>
          <a:endParaRPr lang="ko-KR" altLang="en-US" sz="1000"/>
        </a:p>
      </dgm:t>
    </dgm:pt>
    <dgm:pt modelId="{88278192-D6F8-48DF-816A-E667A84AF564}">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Compare the 2D structures of key pattern ‘PAADP’ using the </a:t>
          </a:r>
          <a:r>
            <a:rPr lang="en-US" altLang="ko-KR" sz="1200" dirty="0" err="1"/>
            <a:t>Pymol</a:t>
          </a:r>
          <a:endParaRPr lang="ko-KR" altLang="en-US" sz="1200" dirty="0"/>
        </a:p>
      </dgm:t>
    </dgm:pt>
    <dgm:pt modelId="{37FC54FF-48D5-4E11-844D-EA3B364B7E70}" type="parTrans" cxnId="{BB3BC047-725D-430B-AE4E-A28F6F60C10B}">
      <dgm:prSet/>
      <dgm:spPr/>
      <dgm:t>
        <a:bodyPr/>
        <a:lstStyle/>
        <a:p>
          <a:pPr latinLnBrk="1"/>
          <a:endParaRPr lang="ko-KR" altLang="en-US" sz="1200"/>
        </a:p>
      </dgm:t>
    </dgm:pt>
    <dgm:pt modelId="{6B47F943-7132-420D-AD4D-45AC9FEF5900}" type="sibTrans" cxnId="{BB3BC047-725D-430B-AE4E-A28F6F60C10B}">
      <dgm:prSet/>
      <dgm:spPr/>
      <dgm:t>
        <a:bodyPr/>
        <a:lstStyle/>
        <a:p>
          <a:pPr latinLnBrk="1"/>
          <a:endParaRPr lang="ko-KR" altLang="en-US" sz="1200"/>
        </a:p>
      </dgm:t>
    </dgm:pt>
    <dgm:pt modelId="{CF32DF4E-D9A6-4A9F-BCFF-096208C471A8}" type="pres">
      <dgm:prSet presAssocID="{A4BB1C1B-A28A-4EE1-935B-1E6F3240F374}" presName="diagram" presStyleCnt="0">
        <dgm:presLayoutVars>
          <dgm:dir/>
          <dgm:resizeHandles val="exact"/>
        </dgm:presLayoutVars>
      </dgm:prSet>
      <dgm:spPr/>
    </dgm:pt>
    <dgm:pt modelId="{1DC9DFF0-CEC4-49F9-8859-53A127F6D854}" type="pres">
      <dgm:prSet presAssocID="{21D273D2-3B30-493B-9592-4B5C04B8FB9A}" presName="node" presStyleLbl="node1" presStyleIdx="0" presStyleCnt="3">
        <dgm:presLayoutVars>
          <dgm:bulletEnabled val="1"/>
        </dgm:presLayoutVars>
      </dgm:prSet>
      <dgm:spPr/>
    </dgm:pt>
    <dgm:pt modelId="{A2D348B1-1186-4FEE-B3FF-2E9F262D1A27}" type="pres">
      <dgm:prSet presAssocID="{00067BD0-0616-4EF7-BAAD-3E3DBEE180A2}" presName="sibTrans" presStyleLbl="sibTrans2D1" presStyleIdx="0" presStyleCnt="2"/>
      <dgm:spPr/>
    </dgm:pt>
    <dgm:pt modelId="{F59F5DC1-FF1B-473F-BA6C-F0E73791AFC4}" type="pres">
      <dgm:prSet presAssocID="{00067BD0-0616-4EF7-BAAD-3E3DBEE180A2}" presName="connectorText" presStyleLbl="sibTrans2D1" presStyleIdx="0" presStyleCnt="2"/>
      <dgm:spPr/>
    </dgm:pt>
    <dgm:pt modelId="{5A85B2D2-50EF-4E99-84FD-F31927D9470A}" type="pres">
      <dgm:prSet presAssocID="{6F1B3EA8-0910-41CB-982A-CD2147935219}" presName="node" presStyleLbl="node1" presStyleIdx="1" presStyleCnt="3">
        <dgm:presLayoutVars>
          <dgm:bulletEnabled val="1"/>
        </dgm:presLayoutVars>
      </dgm:prSet>
      <dgm:spPr/>
    </dgm:pt>
    <dgm:pt modelId="{674FA301-5F3C-4A47-AE4C-77A7ED949296}" type="pres">
      <dgm:prSet presAssocID="{EBC6352B-ED6D-427B-B7ED-E8703721AA2A}" presName="sibTrans" presStyleLbl="sibTrans2D1" presStyleIdx="1" presStyleCnt="2"/>
      <dgm:spPr/>
    </dgm:pt>
    <dgm:pt modelId="{E37F475A-841A-4DB1-9A38-B83223742232}" type="pres">
      <dgm:prSet presAssocID="{EBC6352B-ED6D-427B-B7ED-E8703721AA2A}" presName="connectorText" presStyleLbl="sibTrans2D1" presStyleIdx="1" presStyleCnt="2"/>
      <dgm:spPr/>
    </dgm:pt>
    <dgm:pt modelId="{885CFF9F-8F9E-4844-8944-9AFB6D208A0A}" type="pres">
      <dgm:prSet presAssocID="{88278192-D6F8-48DF-816A-E667A84AF564}" presName="node" presStyleLbl="node1" presStyleIdx="2" presStyleCnt="3">
        <dgm:presLayoutVars>
          <dgm:bulletEnabled val="1"/>
        </dgm:presLayoutVars>
      </dgm:prSet>
      <dgm:spPr/>
    </dgm:pt>
  </dgm:ptLst>
  <dgm:cxnLst>
    <dgm:cxn modelId="{A622BB19-C6D7-4BE2-9FD9-3A6B3B996785}" type="presOf" srcId="{00067BD0-0616-4EF7-BAAD-3E3DBEE180A2}" destId="{F59F5DC1-FF1B-473F-BA6C-F0E73791AFC4}" srcOrd="1" destOrd="0" presId="urn:microsoft.com/office/officeart/2005/8/layout/process5"/>
    <dgm:cxn modelId="{BB3BC047-725D-430B-AE4E-A28F6F60C10B}" srcId="{A4BB1C1B-A28A-4EE1-935B-1E6F3240F374}" destId="{88278192-D6F8-48DF-816A-E667A84AF564}" srcOrd="2" destOrd="0" parTransId="{37FC54FF-48D5-4E11-844D-EA3B364B7E70}" sibTransId="{6B47F943-7132-420D-AD4D-45AC9FEF5900}"/>
    <dgm:cxn modelId="{58458E6E-9F87-4582-9B20-8F6CF8DE3C43}" type="presOf" srcId="{88278192-D6F8-48DF-816A-E667A84AF564}" destId="{885CFF9F-8F9E-4844-8944-9AFB6D208A0A}" srcOrd="0" destOrd="0" presId="urn:microsoft.com/office/officeart/2005/8/layout/process5"/>
    <dgm:cxn modelId="{C1D52F58-A26B-4BFB-A6CB-464AFFA8A720}" type="presOf" srcId="{21D273D2-3B30-493B-9592-4B5C04B8FB9A}" destId="{1DC9DFF0-CEC4-49F9-8859-53A127F6D854}" srcOrd="0" destOrd="0" presId="urn:microsoft.com/office/officeart/2005/8/layout/process5"/>
    <dgm:cxn modelId="{2F66CE8E-19B3-4883-92FC-C30F89F5CBBF}" type="presOf" srcId="{00067BD0-0616-4EF7-BAAD-3E3DBEE180A2}" destId="{A2D348B1-1186-4FEE-B3FF-2E9F262D1A27}" srcOrd="0" destOrd="0" presId="urn:microsoft.com/office/officeart/2005/8/layout/process5"/>
    <dgm:cxn modelId="{98D09B99-9CEF-43CC-B14B-4BC5E5A66598}" type="presOf" srcId="{EBC6352B-ED6D-427B-B7ED-E8703721AA2A}" destId="{674FA301-5F3C-4A47-AE4C-77A7ED949296}" srcOrd="0" destOrd="0" presId="urn:microsoft.com/office/officeart/2005/8/layout/process5"/>
    <dgm:cxn modelId="{601EC2AB-8B37-46E0-BCA1-154E565B3BB2}" type="presOf" srcId="{EBC6352B-ED6D-427B-B7ED-E8703721AA2A}" destId="{E37F475A-841A-4DB1-9A38-B83223742232}" srcOrd="1" destOrd="0" presId="urn:microsoft.com/office/officeart/2005/8/layout/process5"/>
    <dgm:cxn modelId="{C95FB7C9-BAD1-4480-B228-0AFB43D786C5}" type="presOf" srcId="{6F1B3EA8-0910-41CB-982A-CD2147935219}" destId="{5A85B2D2-50EF-4E99-84FD-F31927D9470A}" srcOrd="0" destOrd="0" presId="urn:microsoft.com/office/officeart/2005/8/layout/process5"/>
    <dgm:cxn modelId="{6DBDA1E3-9417-4094-9DAA-24D2714799C6}" type="presOf" srcId="{A4BB1C1B-A28A-4EE1-935B-1E6F3240F374}" destId="{CF32DF4E-D9A6-4A9F-BCFF-096208C471A8}" srcOrd="0" destOrd="0" presId="urn:microsoft.com/office/officeart/2005/8/layout/process5"/>
    <dgm:cxn modelId="{0DCE68EC-4576-4793-B189-383090E5A9E4}" srcId="{A4BB1C1B-A28A-4EE1-935B-1E6F3240F374}" destId="{21D273D2-3B30-493B-9592-4B5C04B8FB9A}" srcOrd="0" destOrd="0" parTransId="{336B2C33-E02D-4D30-91B0-A2B728AECBF4}" sibTransId="{00067BD0-0616-4EF7-BAAD-3E3DBEE180A2}"/>
    <dgm:cxn modelId="{74A886FC-CB18-48B3-8B54-34C4E916DBB1}" srcId="{A4BB1C1B-A28A-4EE1-935B-1E6F3240F374}" destId="{6F1B3EA8-0910-41CB-982A-CD2147935219}" srcOrd="1" destOrd="0" parTransId="{4AF57045-4D19-4D53-A8D1-595B48EC71FE}" sibTransId="{EBC6352B-ED6D-427B-B7ED-E8703721AA2A}"/>
    <dgm:cxn modelId="{3A076DE7-6E89-4C0F-9258-737FEA84431D}" type="presParOf" srcId="{CF32DF4E-D9A6-4A9F-BCFF-096208C471A8}" destId="{1DC9DFF0-CEC4-49F9-8859-53A127F6D854}" srcOrd="0" destOrd="0" presId="urn:microsoft.com/office/officeart/2005/8/layout/process5"/>
    <dgm:cxn modelId="{1BF0BF05-ED9B-47DA-858F-75DAE59AD47E}" type="presParOf" srcId="{CF32DF4E-D9A6-4A9F-BCFF-096208C471A8}" destId="{A2D348B1-1186-4FEE-B3FF-2E9F262D1A27}" srcOrd="1" destOrd="0" presId="urn:microsoft.com/office/officeart/2005/8/layout/process5"/>
    <dgm:cxn modelId="{A955A933-6165-445D-B25A-AEF00AB38272}" type="presParOf" srcId="{A2D348B1-1186-4FEE-B3FF-2E9F262D1A27}" destId="{F59F5DC1-FF1B-473F-BA6C-F0E73791AFC4}" srcOrd="0" destOrd="0" presId="urn:microsoft.com/office/officeart/2005/8/layout/process5"/>
    <dgm:cxn modelId="{630ABFB9-2199-44A8-B9D9-F1FCB7F0C7A4}" type="presParOf" srcId="{CF32DF4E-D9A6-4A9F-BCFF-096208C471A8}" destId="{5A85B2D2-50EF-4E99-84FD-F31927D9470A}" srcOrd="2" destOrd="0" presId="urn:microsoft.com/office/officeart/2005/8/layout/process5"/>
    <dgm:cxn modelId="{4EE502A5-3236-4A32-BDAE-A8C18975E0AD}" type="presParOf" srcId="{CF32DF4E-D9A6-4A9F-BCFF-096208C471A8}" destId="{674FA301-5F3C-4A47-AE4C-77A7ED949296}" srcOrd="3" destOrd="0" presId="urn:microsoft.com/office/officeart/2005/8/layout/process5"/>
    <dgm:cxn modelId="{A14049E5-DE37-4959-90A7-59F48E1E2B27}" type="presParOf" srcId="{674FA301-5F3C-4A47-AE4C-77A7ED949296}" destId="{E37F475A-841A-4DB1-9A38-B83223742232}" srcOrd="0" destOrd="0" presId="urn:microsoft.com/office/officeart/2005/8/layout/process5"/>
    <dgm:cxn modelId="{74934E41-A77D-4CA9-B3E0-4AAD586FE3D0}" type="presParOf" srcId="{CF32DF4E-D9A6-4A9F-BCFF-096208C471A8}" destId="{885CFF9F-8F9E-4844-8944-9AFB6D208A0A}"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9DFF0-CEC4-49F9-8859-53A127F6D854}">
      <dsp:nvSpPr>
        <dsp:cNvPr id="0" name=""/>
        <dsp:cNvSpPr/>
      </dsp:nvSpPr>
      <dsp:spPr>
        <a:xfrm>
          <a:off x="1311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Select the 42 ligands binding CDK7 from CHEMBL</a:t>
          </a:r>
        </a:p>
      </dsp:txBody>
      <dsp:txXfrm>
        <a:off x="46576" y="34082"/>
        <a:ext cx="1836984" cy="1075424"/>
      </dsp:txXfrm>
    </dsp:sp>
    <dsp:sp modelId="{A2D348B1-1186-4FEE-B3FF-2E9F262D1A27}">
      <dsp:nvSpPr>
        <dsp:cNvPr id="0" name=""/>
        <dsp:cNvSpPr/>
      </dsp:nvSpPr>
      <dsp:spPr>
        <a:xfrm>
          <a:off x="208456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2084561" y="430144"/>
        <a:ext cx="282538" cy="283301"/>
      </dsp:txXfrm>
    </dsp:sp>
    <dsp:sp modelId="{5A85B2D2-50EF-4E99-84FD-F31927D9470A}">
      <dsp:nvSpPr>
        <dsp:cNvPr id="0" name=""/>
        <dsp:cNvSpPr/>
      </dsp:nvSpPr>
      <dsp:spPr>
        <a:xfrm>
          <a:off x="267857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Extract the common key pattern ‘PAADP’ from 42 ligands</a:t>
          </a:r>
          <a:endParaRPr lang="ko-KR" altLang="en-US" sz="1200" kern="1200" dirty="0"/>
        </a:p>
      </dsp:txBody>
      <dsp:txXfrm>
        <a:off x="2712036" y="34082"/>
        <a:ext cx="1836984" cy="1075424"/>
      </dsp:txXfrm>
    </dsp:sp>
    <dsp:sp modelId="{674FA301-5F3C-4A47-AE4C-77A7ED949296}">
      <dsp:nvSpPr>
        <dsp:cNvPr id="0" name=""/>
        <dsp:cNvSpPr/>
      </dsp:nvSpPr>
      <dsp:spPr>
        <a:xfrm>
          <a:off x="475002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4750021" y="430144"/>
        <a:ext cx="282538" cy="283301"/>
      </dsp:txXfrm>
    </dsp:sp>
    <dsp:sp modelId="{885CFF9F-8F9E-4844-8944-9AFB6D208A0A}">
      <dsp:nvSpPr>
        <dsp:cNvPr id="0" name=""/>
        <dsp:cNvSpPr/>
      </dsp:nvSpPr>
      <dsp:spPr>
        <a:xfrm>
          <a:off x="534403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Compare the 2D structures of key pattern ‘PAADP’ using the </a:t>
          </a:r>
          <a:r>
            <a:rPr lang="en-US" altLang="ko-KR" sz="1200" kern="1200" dirty="0" err="1"/>
            <a:t>Pymol</a:t>
          </a:r>
          <a:endParaRPr lang="ko-KR" altLang="en-US" sz="1200" kern="1200" dirty="0"/>
        </a:p>
      </dsp:txBody>
      <dsp:txXfrm>
        <a:off x="5377496" y="34082"/>
        <a:ext cx="1836984" cy="10754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sz="quarter" idx="1"/>
          </p:nvPr>
        </p:nvSpPr>
        <p:spPr>
          <a:xfrm>
            <a:off x="3854940" y="0"/>
            <a:ext cx="2949099" cy="498693"/>
          </a:xfrm>
          <a:prstGeom prst="rect">
            <a:avLst/>
          </a:prstGeom>
        </p:spPr>
        <p:txBody>
          <a:bodyPr vert="horz" lIns="91477" tIns="45738" rIns="91477" bIns="45738" rtlCol="0"/>
          <a:lstStyle>
            <a:lvl1pPr algn="r">
              <a:defRPr sz="1200"/>
            </a:lvl1pPr>
          </a:lstStyle>
          <a:p>
            <a:fld id="{DCB2D317-BDCF-48A0-B8E7-608E72D393C1}" type="datetimeFigureOut">
              <a:rPr lang="ko-KR" altLang="en-US" smtClean="0"/>
              <a:t>2020-12-01</a:t>
            </a:fld>
            <a:endParaRPr lang="ko-KR" altLang="en-US"/>
          </a:p>
        </p:txBody>
      </p:sp>
      <p:sp>
        <p:nvSpPr>
          <p:cNvPr id="4" name="바닥글 개체 틀 3"/>
          <p:cNvSpPr>
            <a:spLocks noGrp="1"/>
          </p:cNvSpPr>
          <p:nvPr>
            <p:ph type="ftr" sz="quarter" idx="2"/>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4940" y="9440648"/>
            <a:ext cx="2949099" cy="498692"/>
          </a:xfrm>
          <a:prstGeom prst="rect">
            <a:avLst/>
          </a:prstGeom>
        </p:spPr>
        <p:txBody>
          <a:bodyPr vert="horz" lIns="91477" tIns="45738" rIns="91477" bIns="45738" rtlCol="0" anchor="b"/>
          <a:lstStyle>
            <a:lvl1pPr algn="r">
              <a:defRPr sz="1200"/>
            </a:lvl1pPr>
          </a:lstStyle>
          <a:p>
            <a:fld id="{5F944B83-D6CA-460B-BEB7-D11854ED1C5C}" type="slidenum">
              <a:rPr lang="ko-KR" altLang="en-US" smtClean="0"/>
              <a:t>‹#›</a:t>
            </a:fld>
            <a:endParaRPr lang="ko-KR" altLang="en-US"/>
          </a:p>
        </p:txBody>
      </p:sp>
    </p:spTree>
    <p:extLst>
      <p:ext uri="{BB962C8B-B14F-4D97-AF65-F5344CB8AC3E}">
        <p14:creationId xmlns:p14="http://schemas.microsoft.com/office/powerpoint/2010/main" val="495498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idx="1"/>
          </p:nvPr>
        </p:nvSpPr>
        <p:spPr>
          <a:xfrm>
            <a:off x="3854940" y="0"/>
            <a:ext cx="2949099" cy="498693"/>
          </a:xfrm>
          <a:prstGeom prst="rect">
            <a:avLst/>
          </a:prstGeom>
        </p:spPr>
        <p:txBody>
          <a:bodyPr vert="horz" lIns="91477" tIns="45738" rIns="91477" bIns="45738" rtlCol="0"/>
          <a:lstStyle>
            <a:lvl1pPr algn="r">
              <a:defRPr sz="1200"/>
            </a:lvl1pPr>
          </a:lstStyle>
          <a:p>
            <a:fld id="{08176B08-2D43-4308-9CD0-1001EB11A450}" type="datetimeFigureOut">
              <a:rPr lang="ko-KR" altLang="en-US" smtClean="0"/>
              <a:t>2020-12-01</a:t>
            </a:fld>
            <a:endParaRPr lang="ko-KR" altLang="en-US"/>
          </a:p>
        </p:txBody>
      </p:sp>
      <p:sp>
        <p:nvSpPr>
          <p:cNvPr id="4" name="슬라이드 이미지 개체 틀 3"/>
          <p:cNvSpPr>
            <a:spLocks noGrp="1" noRot="1" noChangeAspect="1"/>
          </p:cNvSpPr>
          <p:nvPr>
            <p:ph type="sldImg" idx="2"/>
          </p:nvPr>
        </p:nvSpPr>
        <p:spPr>
          <a:xfrm>
            <a:off x="1166813" y="1241425"/>
            <a:ext cx="4471987" cy="3354388"/>
          </a:xfrm>
          <a:prstGeom prst="rect">
            <a:avLst/>
          </a:prstGeom>
          <a:noFill/>
          <a:ln w="12700">
            <a:solidFill>
              <a:prstClr val="black"/>
            </a:solidFill>
          </a:ln>
        </p:spPr>
        <p:txBody>
          <a:bodyPr vert="horz" lIns="91477" tIns="45738" rIns="91477" bIns="45738" rtlCol="0" anchor="ctr"/>
          <a:lstStyle/>
          <a:p>
            <a:endParaRPr lang="ko-KR" altLang="en-US"/>
          </a:p>
        </p:txBody>
      </p:sp>
      <p:sp>
        <p:nvSpPr>
          <p:cNvPr id="5" name="슬라이드 노트 개체 틀 4"/>
          <p:cNvSpPr>
            <a:spLocks noGrp="1"/>
          </p:cNvSpPr>
          <p:nvPr>
            <p:ph type="body" sz="quarter" idx="3"/>
          </p:nvPr>
        </p:nvSpPr>
        <p:spPr>
          <a:xfrm>
            <a:off x="680562" y="4783307"/>
            <a:ext cx="5444490" cy="3913614"/>
          </a:xfrm>
          <a:prstGeom prst="rect">
            <a:avLst/>
          </a:prstGeom>
        </p:spPr>
        <p:txBody>
          <a:bodyPr vert="horz" lIns="91477" tIns="45738" rIns="91477" bIns="4573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40" y="9440648"/>
            <a:ext cx="2949099" cy="498692"/>
          </a:xfrm>
          <a:prstGeom prst="rect">
            <a:avLst/>
          </a:prstGeom>
        </p:spPr>
        <p:txBody>
          <a:bodyPr vert="horz" lIns="91477" tIns="45738" rIns="91477" bIns="45738" rtlCol="0" anchor="b"/>
          <a:lstStyle>
            <a:lvl1pPr algn="r">
              <a:defRPr sz="1200"/>
            </a:lvl1pPr>
          </a:lstStyle>
          <a:p>
            <a:fld id="{282517D6-C2E3-4BD9-BE2B-A9E73196BB09}" type="slidenum">
              <a:rPr lang="ko-KR" altLang="en-US" smtClean="0"/>
              <a:t>‹#›</a:t>
            </a:fld>
            <a:endParaRPr lang="ko-KR" altLang="en-US"/>
          </a:p>
        </p:txBody>
      </p:sp>
    </p:spTree>
    <p:extLst>
      <p:ext uri="{BB962C8B-B14F-4D97-AF65-F5344CB8AC3E}">
        <p14:creationId xmlns:p14="http://schemas.microsoft.com/office/powerpoint/2010/main" val="18229841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a:extLst>
              <a:ext uri="{FF2B5EF4-FFF2-40B4-BE49-F238E27FC236}">
                <a16:creationId xmlns:a16="http://schemas.microsoft.com/office/drawing/2014/main" id="{89A3850B-984E-49E7-91FE-BAB32CEA57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319597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000000">
                  <a:tint val="75000"/>
                </a:srgbClr>
              </a:solidFill>
            </a:endParaRPr>
          </a:p>
        </p:txBody>
      </p:sp>
      <p:sp>
        <p:nvSpPr>
          <p:cNvPr id="3" name="Footer Placeholder 2"/>
          <p:cNvSpPr>
            <a:spLocks noGrp="1"/>
          </p:cNvSpPr>
          <p:nvPr>
            <p:ph type="ftr" sz="quarter" idx="11"/>
          </p:nvPr>
        </p:nvSpPr>
        <p:spPr/>
        <p:txBody>
          <a:bodyPr/>
          <a:lstStyle/>
          <a:p>
            <a:endParaRPr lang="en-US" dirty="0">
              <a:solidFill>
                <a:srgbClr val="000000">
                  <a:tint val="75000"/>
                </a:srgbClr>
              </a:solidFill>
            </a:endParaRPr>
          </a:p>
        </p:txBody>
      </p:sp>
      <p:sp>
        <p:nvSpPr>
          <p:cNvPr id="4" name="Slide Number Placeholder 3"/>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897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50945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449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43143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01475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userDrawn="1"/>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36617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42139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Tree>
    <p:extLst>
      <p:ext uri="{BB962C8B-B14F-4D97-AF65-F5344CB8AC3E}">
        <p14:creationId xmlns:p14="http://schemas.microsoft.com/office/powerpoint/2010/main" val="347618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07547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마지막 슬라이드">
    <p:spTree>
      <p:nvGrpSpPr>
        <p:cNvPr id="1" name=""/>
        <p:cNvGrpSpPr/>
        <p:nvPr/>
      </p:nvGrpSpPr>
      <p:grpSpPr>
        <a:xfrm>
          <a:off x="0" y="0"/>
          <a:ext cx="0" cy="0"/>
          <a:chOff x="0" y="0"/>
          <a:chExt cx="0" cy="0"/>
        </a:xfrm>
      </p:grpSpPr>
      <p:sp>
        <p:nvSpPr>
          <p:cNvPr id="7" name="직사각형 6"/>
          <p:cNvSpPr/>
          <p:nvPr userDrawn="1"/>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pic>
        <p:nvPicPr>
          <p:cNvPr id="9" name="그림 3">
            <a:extLst>
              <a:ext uri="{FF2B5EF4-FFF2-40B4-BE49-F238E27FC236}">
                <a16:creationId xmlns:a16="http://schemas.microsoft.com/office/drawing/2014/main" id="{8320DBAC-2A54-4A6C-8444-D3172C18FC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2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DD5E8B2B-C30A-41C8-AE2C-970CBAE087D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13123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30E86069-8F49-4BCF-99F4-5B8F8B1030B0}" type="slidenum">
              <a:rPr lang="ko-KR" altLang="en-US" smtClean="0">
                <a:solidFill>
                  <a:srgbClr val="000000">
                    <a:tint val="75000"/>
                  </a:srgbClr>
                </a:solidFill>
              </a:rPr>
              <a:pPr/>
              <a:t>‹#›</a:t>
            </a:fld>
            <a:endParaRPr lang="ko-KR" altLang="en-US">
              <a:solidFill>
                <a:srgbClr val="000000">
                  <a:tint val="75000"/>
                </a:srgbClr>
              </a:solidFill>
            </a:endParaRPr>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9" name="그림 8">
            <a:extLst>
              <a:ext uri="{FF2B5EF4-FFF2-40B4-BE49-F238E27FC236}">
                <a16:creationId xmlns:a16="http://schemas.microsoft.com/office/drawing/2014/main" id="{89A3850B-984E-49E7-91FE-BAB32CEA57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25187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0666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333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8" name="그림 7">
            <a:extLst>
              <a:ext uri="{FF2B5EF4-FFF2-40B4-BE49-F238E27FC236}">
                <a16:creationId xmlns:a16="http://schemas.microsoft.com/office/drawing/2014/main" id="{92F2C69A-E942-43A5-A92F-9AC4CFB56AD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spTree>
    <p:extLst>
      <p:ext uri="{BB962C8B-B14F-4D97-AF65-F5344CB8AC3E}">
        <p14:creationId xmlns:p14="http://schemas.microsoft.com/office/powerpoint/2010/main" val="16700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226625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0351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6326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57163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386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9" name="그림 3">
            <a:extLst>
              <a:ext uri="{FF2B5EF4-FFF2-40B4-BE49-F238E27FC236}">
                <a16:creationId xmlns:a16="http://schemas.microsoft.com/office/drawing/2014/main" id="{4AB5C571-D6D9-48D4-929E-34F770F6F07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53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74771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3477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2908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4709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1167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204381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163599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906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112077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_마지막 슬라이드">
    <p:spTree>
      <p:nvGrpSpPr>
        <p:cNvPr id="1" name=""/>
        <p:cNvGrpSpPr/>
        <p:nvPr/>
      </p:nvGrpSpPr>
      <p:grpSpPr>
        <a:xfrm>
          <a:off x="0" y="0"/>
          <a:ext cx="0" cy="0"/>
          <a:chOff x="0" y="0"/>
          <a:chExt cx="0" cy="0"/>
        </a:xfrm>
      </p:grpSpPr>
      <p:sp>
        <p:nvSpPr>
          <p:cNvPr id="7" name="직사각형 6"/>
          <p:cNvSpPr/>
          <p:nvPr/>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2020-12-01</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spTree>
    <p:extLst>
      <p:ext uri="{BB962C8B-B14F-4D97-AF65-F5344CB8AC3E}">
        <p14:creationId xmlns:p14="http://schemas.microsoft.com/office/powerpoint/2010/main" val="71931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pPr latinLnBrk="0"/>
            <a:endParaRPr lang="en-US" dirty="0">
              <a:solidFill>
                <a:srgbClr val="000000">
                  <a:tint val="75000"/>
                </a:srgbClr>
              </a:solidFill>
            </a:endParaRPr>
          </a:p>
        </p:txBody>
      </p:sp>
      <p:sp>
        <p:nvSpPr>
          <p:cNvPr id="4" name="바닥글 개체 틀 3"/>
          <p:cNvSpPr>
            <a:spLocks noGrp="1"/>
          </p:cNvSpPr>
          <p:nvPr>
            <p:ph type="ftr" sz="quarter" idx="11"/>
          </p:nvPr>
        </p:nvSpPr>
        <p:spPr/>
        <p:txBody>
          <a:bodyPr/>
          <a:lstStyle/>
          <a:p>
            <a:pPr latinLnBrk="0"/>
            <a:endParaRPr lang="en-US" dirty="0">
              <a:solidFill>
                <a:srgbClr val="000000">
                  <a:tint val="75000"/>
                </a:srgbClr>
              </a:solidFill>
            </a:endParaRPr>
          </a:p>
        </p:txBody>
      </p:sp>
      <p:sp>
        <p:nvSpPr>
          <p:cNvPr id="5" name="슬라이드 번호 개체 틀 4"/>
          <p:cNvSpPr>
            <a:spLocks noGrp="1"/>
          </p:cNvSpPr>
          <p:nvPr>
            <p:ph type="sldNum" sz="quarter" idx="12"/>
          </p:nvPr>
        </p:nvSpPr>
        <p:spPr/>
        <p:txBody>
          <a:body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8" name="그림 7">
            <a:extLst>
              <a:ext uri="{FF2B5EF4-FFF2-40B4-BE49-F238E27FC236}">
                <a16:creationId xmlns:a16="http://schemas.microsoft.com/office/drawing/2014/main" id="{92F2C69A-E942-43A5-A92F-9AC4CFB56AD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userDrawn="1"/>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userDrawn="1"/>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userDrawn="1"/>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pic>
        <p:nvPicPr>
          <p:cNvPr id="11" name="그림 3">
            <a:extLst>
              <a:ext uri="{FF2B5EF4-FFF2-40B4-BE49-F238E27FC236}">
                <a16:creationId xmlns:a16="http://schemas.microsoft.com/office/drawing/2014/main" id="{30E18E4A-2580-4A1C-B5E0-F4F3F6E4D77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70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30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BC8A7C43-39A5-49E3-98E7-B983DDDA43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8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D69B8BC7-8B59-40A6-9CB0-D02298CCE79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27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736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endParaRPr lang="en-US" dirty="0">
              <a:solidFill>
                <a:srgbClr val="000000">
                  <a:tint val="75000"/>
                </a:srgbClr>
              </a:solidFill>
            </a:endParaRPr>
          </a:p>
        </p:txBody>
      </p:sp>
      <p:sp>
        <p:nvSpPr>
          <p:cNvPr id="8" name="Footer Placeholder 7"/>
          <p:cNvSpPr>
            <a:spLocks noGrp="1"/>
          </p:cNvSpPr>
          <p:nvPr>
            <p:ph type="ftr" sz="quarter" idx="11"/>
          </p:nvPr>
        </p:nvSpPr>
        <p:spPr/>
        <p:txBody>
          <a:bodyPr/>
          <a:lstStyle/>
          <a:p>
            <a:endParaRPr lang="en-US" dirty="0">
              <a:solidFill>
                <a:srgbClr val="000000">
                  <a:tint val="75000"/>
                </a:srgbClr>
              </a:solidFill>
            </a:endParaRPr>
          </a:p>
        </p:txBody>
      </p:sp>
      <p:sp>
        <p:nvSpPr>
          <p:cNvPr id="9" name="Slide Number Placeholder 8"/>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233182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endParaRPr lang="en-US" dirty="0">
              <a:solidFill>
                <a:srgbClr val="000000">
                  <a:tint val="75000"/>
                </a:srgbClr>
              </a:solidFill>
            </a:endParaRPr>
          </a:p>
        </p:txBody>
      </p:sp>
      <p:sp>
        <p:nvSpPr>
          <p:cNvPr id="4" name="Footer Placeholder 3"/>
          <p:cNvSpPr>
            <a:spLocks noGrp="1"/>
          </p:cNvSpPr>
          <p:nvPr>
            <p:ph type="ftr" sz="quarter" idx="11"/>
          </p:nvPr>
        </p:nvSpPr>
        <p:spPr/>
        <p:txBody>
          <a:bodyPr/>
          <a:lstStyle/>
          <a:p>
            <a:endParaRPr lang="en-US" dirty="0">
              <a:solidFill>
                <a:srgbClr val="000000">
                  <a:tint val="75000"/>
                </a:srgbClr>
              </a:solidFill>
            </a:endParaRPr>
          </a:p>
        </p:txBody>
      </p:sp>
      <p:sp>
        <p:nvSpPr>
          <p:cNvPr id="5" name="Slide Number Placeholder 4"/>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199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atinLnBrk="0"/>
            <a:endParaRPr lang="en-US" dirty="0">
              <a:solidFill>
                <a:srgbClr val="000000">
                  <a:tint val="75000"/>
                </a:srgb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atinLnBrk="0"/>
            <a:endParaRPr lang="en-US" dirty="0">
              <a:solidFill>
                <a:srgbClr val="000000">
                  <a:tint val="75000"/>
                </a:srgb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C56F903E-E0F2-4099-8D60-D132D97FAEA2}"/>
              </a:ext>
            </a:extLst>
          </p:cNvPr>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7040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95"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F8A30-D33C-4A2A-8E24-E4B00DFD5A8C}" type="datetimeFigureOut">
              <a:rPr lang="ko-KR" altLang="en-US" smtClean="0"/>
              <a:t>2020-12-01</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245166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3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1">
            <a:extLst>
              <a:ext uri="{FF2B5EF4-FFF2-40B4-BE49-F238E27FC236}">
                <a16:creationId xmlns:a16="http://schemas.microsoft.com/office/drawing/2014/main" id="{61E2C715-04BD-4FDD-BBE6-5A79845E3504}"/>
              </a:ext>
            </a:extLst>
          </p:cNvPr>
          <p:cNvSpPr txBox="1">
            <a:spLocks/>
          </p:cNvSpPr>
          <p:nvPr/>
        </p:nvSpPr>
        <p:spPr>
          <a:xfrm>
            <a:off x="467479" y="1999176"/>
            <a:ext cx="8081298" cy="27091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6600" b="1" dirty="0">
                <a:latin typeface="+mj-lt"/>
                <a:cs typeface="Times New Roman" panose="02020603050405020304" pitchFamily="18" charset="0"/>
              </a:rPr>
              <a:t>Phscan</a:t>
            </a:r>
          </a:p>
          <a:p>
            <a:pPr marL="0" indent="0" algn="ctr">
              <a:buNone/>
            </a:pPr>
            <a:r>
              <a:rPr lang="en-US" altLang="ko-KR" dirty="0">
                <a:latin typeface="+mj-lt"/>
                <a:cs typeface="Times New Roman" panose="02020603050405020304" pitchFamily="18" charset="0"/>
              </a:rPr>
              <a:t>(1/2D-Scan ARS)</a:t>
            </a:r>
          </a:p>
          <a:p>
            <a:pPr marL="0" indent="0" algn="ctr">
              <a:buNone/>
            </a:pPr>
            <a:r>
              <a:rPr lang="en-US" altLang="ko-KR" sz="2000" dirty="0">
                <a:latin typeface="+mj-lt"/>
                <a:cs typeface="Times New Roman" panose="02020603050405020304" pitchFamily="18" charset="0"/>
              </a:rPr>
              <a:t>Seung Woo Shin</a:t>
            </a:r>
          </a:p>
        </p:txBody>
      </p:sp>
    </p:spTree>
    <p:extLst>
      <p:ext uri="{BB962C8B-B14F-4D97-AF65-F5344CB8AC3E}">
        <p14:creationId xmlns:p14="http://schemas.microsoft.com/office/powerpoint/2010/main" val="254036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8639137" cy="523220"/>
          </a:xfrm>
          <a:prstGeom prst="rect">
            <a:avLst/>
          </a:prstGeom>
          <a:noFill/>
        </p:spPr>
        <p:txBody>
          <a:bodyPr wrap="square" rtlCol="0">
            <a:spAutoFit/>
          </a:bodyPr>
          <a:lstStyle/>
          <a:p>
            <a:r>
              <a:rPr lang="en-US" altLang="ko-KR" sz="2800" b="1" dirty="0">
                <a:latin typeface="+mj-lt"/>
              </a:rPr>
              <a:t>How</a:t>
            </a:r>
            <a:r>
              <a:rPr lang="ko-KR" altLang="en-US" sz="2800" b="1" dirty="0">
                <a:latin typeface="+mj-lt"/>
              </a:rPr>
              <a:t> </a:t>
            </a:r>
            <a:r>
              <a:rPr lang="en-US" altLang="ko-KR" sz="2800" b="1" dirty="0">
                <a:latin typeface="+mj-lt"/>
              </a:rPr>
              <a:t>to define 1/2D-Scan feature (A,D,P)</a:t>
            </a:r>
            <a:endParaRPr lang="ko-KR" altLang="en-US" sz="2800" b="1" dirty="0">
              <a:latin typeface="+mj-lt"/>
            </a:endParaRPr>
          </a:p>
        </p:txBody>
      </p:sp>
      <p:sp>
        <p:nvSpPr>
          <p:cNvPr id="85" name="사각형: 둥근 모서리 84">
            <a:extLst>
              <a:ext uri="{FF2B5EF4-FFF2-40B4-BE49-F238E27FC236}">
                <a16:creationId xmlns:a16="http://schemas.microsoft.com/office/drawing/2014/main" id="{374671BF-EDFF-474C-8B7B-0E7424C466CF}"/>
              </a:ext>
            </a:extLst>
          </p:cNvPr>
          <p:cNvSpPr/>
          <p:nvPr/>
        </p:nvSpPr>
        <p:spPr>
          <a:xfrm>
            <a:off x="360485" y="3555668"/>
            <a:ext cx="8486737" cy="28747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85">
            <a:extLst>
              <a:ext uri="{FF2B5EF4-FFF2-40B4-BE49-F238E27FC236}">
                <a16:creationId xmlns:a16="http://schemas.microsoft.com/office/drawing/2014/main" id="{ED6734C6-360E-4727-9CD2-FAB3D9018BBD}"/>
              </a:ext>
            </a:extLst>
          </p:cNvPr>
          <p:cNvSpPr/>
          <p:nvPr/>
        </p:nvSpPr>
        <p:spPr>
          <a:xfrm>
            <a:off x="360485" y="767859"/>
            <a:ext cx="8486737" cy="27322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TextBox 87">
            <a:extLst>
              <a:ext uri="{FF2B5EF4-FFF2-40B4-BE49-F238E27FC236}">
                <a16:creationId xmlns:a16="http://schemas.microsoft.com/office/drawing/2014/main" id="{8E3F598A-DE22-48C3-889F-76FF1B3137C8}"/>
              </a:ext>
            </a:extLst>
          </p:cNvPr>
          <p:cNvSpPr txBox="1"/>
          <p:nvPr/>
        </p:nvSpPr>
        <p:spPr>
          <a:xfrm>
            <a:off x="546355" y="1070749"/>
            <a:ext cx="4164345" cy="369332"/>
          </a:xfrm>
          <a:prstGeom prst="rect">
            <a:avLst/>
          </a:prstGeom>
          <a:noFill/>
        </p:spPr>
        <p:txBody>
          <a:bodyPr wrap="none" rtlCol="0">
            <a:spAutoFit/>
          </a:bodyPr>
          <a:lstStyle/>
          <a:p>
            <a:r>
              <a:rPr lang="en-US" altLang="ko-KR" b="1" dirty="0"/>
              <a:t>Hydrogen bond </a:t>
            </a:r>
            <a:r>
              <a:rPr lang="en-US" altLang="ko-KR" b="1" dirty="0">
                <a:solidFill>
                  <a:srgbClr val="FF0000"/>
                </a:solidFill>
              </a:rPr>
              <a:t>D</a:t>
            </a:r>
            <a:r>
              <a:rPr lang="en-US" altLang="ko-KR" b="1" dirty="0"/>
              <a:t>onor and </a:t>
            </a:r>
            <a:r>
              <a:rPr lang="en-US" altLang="ko-KR" b="1" dirty="0">
                <a:solidFill>
                  <a:srgbClr val="FF0000"/>
                </a:solidFill>
              </a:rPr>
              <a:t>A</a:t>
            </a:r>
            <a:r>
              <a:rPr lang="en-US" altLang="ko-KR" b="1" dirty="0"/>
              <a:t>cceptor</a:t>
            </a:r>
            <a:endParaRPr lang="ko-KR" altLang="en-US" b="1" dirty="0"/>
          </a:p>
        </p:txBody>
      </p:sp>
      <p:sp>
        <p:nvSpPr>
          <p:cNvPr id="89" name="TextBox 88">
            <a:extLst>
              <a:ext uri="{FF2B5EF4-FFF2-40B4-BE49-F238E27FC236}">
                <a16:creationId xmlns:a16="http://schemas.microsoft.com/office/drawing/2014/main" id="{EC3C4E81-39CD-4985-80C4-1199BF643856}"/>
              </a:ext>
            </a:extLst>
          </p:cNvPr>
          <p:cNvSpPr txBox="1"/>
          <p:nvPr/>
        </p:nvSpPr>
        <p:spPr>
          <a:xfrm>
            <a:off x="573193" y="3792184"/>
            <a:ext cx="2377574" cy="369332"/>
          </a:xfrm>
          <a:prstGeom prst="rect">
            <a:avLst/>
          </a:prstGeom>
          <a:noFill/>
        </p:spPr>
        <p:txBody>
          <a:bodyPr wrap="none" rtlCol="0">
            <a:spAutoFit/>
          </a:bodyPr>
          <a:lstStyle/>
          <a:p>
            <a:r>
              <a:rPr lang="en-US" altLang="ko-KR" b="1" dirty="0" err="1"/>
              <a:t>Hydro</a:t>
            </a:r>
            <a:r>
              <a:rPr lang="en-US" altLang="ko-KR" b="1" dirty="0" err="1">
                <a:solidFill>
                  <a:srgbClr val="FF0000"/>
                </a:solidFill>
              </a:rPr>
              <a:t>P</a:t>
            </a:r>
            <a:r>
              <a:rPr lang="en-US" altLang="ko-KR" b="1" dirty="0" err="1"/>
              <a:t>hobic</a:t>
            </a:r>
            <a:r>
              <a:rPr lang="en-US" altLang="ko-KR" b="1" dirty="0"/>
              <a:t> center</a:t>
            </a:r>
            <a:endParaRPr lang="ko-KR" altLang="en-US" b="1" dirty="0"/>
          </a:p>
        </p:txBody>
      </p:sp>
      <p:sp>
        <p:nvSpPr>
          <p:cNvPr id="90" name="TextBox 89">
            <a:extLst>
              <a:ext uri="{FF2B5EF4-FFF2-40B4-BE49-F238E27FC236}">
                <a16:creationId xmlns:a16="http://schemas.microsoft.com/office/drawing/2014/main" id="{8392DA18-F63A-4AB1-BB58-9C42EF59B96A}"/>
              </a:ext>
            </a:extLst>
          </p:cNvPr>
          <p:cNvSpPr txBox="1"/>
          <p:nvPr/>
        </p:nvSpPr>
        <p:spPr>
          <a:xfrm>
            <a:off x="547062" y="1599884"/>
            <a:ext cx="4045423" cy="1292662"/>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수소 결합</a:t>
            </a:r>
            <a:r>
              <a:rPr lang="ko-KR" altLang="en-US" sz="1200" dirty="0"/>
              <a:t>이 가능한 원자와 방향을 찾아 매핑</a:t>
            </a:r>
            <a:r>
              <a:rPr lang="en-US" altLang="ko-KR" sz="1200" dirty="0"/>
              <a:t>.</a:t>
            </a:r>
          </a:p>
          <a:p>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200" u="sng" dirty="0"/>
              <a:t>수소결합</a:t>
            </a:r>
            <a:r>
              <a:rPr lang="ko-KR" altLang="en-US" sz="1200" dirty="0"/>
              <a:t>이 가능한 원자를 찾아 약물 후보물질이 결합할 위치와 방향을 유추하여 매핑</a:t>
            </a:r>
            <a:r>
              <a:rPr lang="en-US" altLang="ko-KR" sz="1200" dirty="0"/>
              <a:t>.</a:t>
            </a:r>
          </a:p>
        </p:txBody>
      </p:sp>
      <p:sp>
        <p:nvSpPr>
          <p:cNvPr id="91" name="TextBox 90">
            <a:extLst>
              <a:ext uri="{FF2B5EF4-FFF2-40B4-BE49-F238E27FC236}">
                <a16:creationId xmlns:a16="http://schemas.microsoft.com/office/drawing/2014/main" id="{C72E6E2F-1825-40A8-8F32-732E7EEBD29E}"/>
              </a:ext>
            </a:extLst>
          </p:cNvPr>
          <p:cNvSpPr txBox="1"/>
          <p:nvPr/>
        </p:nvSpPr>
        <p:spPr>
          <a:xfrm>
            <a:off x="546355" y="4167557"/>
            <a:ext cx="4046130" cy="2108269"/>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고리구조</a:t>
            </a:r>
            <a:r>
              <a:rPr lang="ko-KR" altLang="en-US" sz="1200" dirty="0"/>
              <a:t>와 </a:t>
            </a:r>
            <a:r>
              <a:rPr lang="ko-KR" altLang="en-US" sz="1200" u="sng" dirty="0"/>
              <a:t>소수성 사슬 구조</a:t>
            </a:r>
            <a:r>
              <a:rPr lang="ko-KR" altLang="en-US" sz="1200" dirty="0"/>
              <a:t>를 찾아 매핑</a:t>
            </a:r>
            <a:r>
              <a:rPr lang="en-US" altLang="ko-KR" sz="1200" dirty="0"/>
              <a:t>.</a:t>
            </a:r>
          </a:p>
          <a:p>
            <a:pPr lvl="1"/>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100" dirty="0"/>
              <a:t>단백질의 활성 부위에 격자를 만들고 각 격자점에서 작은 구와 큰 구를 만들어 작은 구에 단백질 원자가 없고 큰 구에 단백질 원자가 </a:t>
            </a:r>
            <a:r>
              <a:rPr lang="en-US" altLang="ko-KR" sz="1100" dirty="0"/>
              <a:t>50</a:t>
            </a:r>
            <a:r>
              <a:rPr lang="ko-KR" altLang="en-US" sz="1100" dirty="0"/>
              <a:t>개 이상인 점을 접근점으로 정의</a:t>
            </a:r>
            <a:r>
              <a:rPr lang="en-US" altLang="ko-KR" sz="1100" dirty="0"/>
              <a:t>.</a:t>
            </a:r>
          </a:p>
          <a:p>
            <a:pPr marL="742950" lvl="1" indent="-285750">
              <a:buFont typeface="Wingdings" panose="05000000000000000000" pitchFamily="2" charset="2"/>
              <a:buChar char="ü"/>
            </a:pPr>
            <a:r>
              <a:rPr lang="ko-KR" altLang="en-US" sz="1100" dirty="0"/>
              <a:t>각 접근점을 군집화 하여 각 군집의 중심점을 </a:t>
            </a:r>
            <a:r>
              <a:rPr lang="en-US" altLang="ko-KR" sz="1100" dirty="0"/>
              <a:t>hydrophobic center</a:t>
            </a:r>
            <a:r>
              <a:rPr lang="ko-KR" altLang="en-US" sz="1100" dirty="0"/>
              <a:t>로 정의</a:t>
            </a:r>
            <a:r>
              <a:rPr lang="en-US" altLang="ko-KR" sz="1100" dirty="0"/>
              <a:t>.</a:t>
            </a:r>
          </a:p>
          <a:p>
            <a:pPr lvl="1"/>
            <a:r>
              <a:rPr lang="en-US" altLang="ko-KR" sz="1100" dirty="0"/>
              <a:t>       (</a:t>
            </a:r>
            <a:r>
              <a:rPr lang="ko-KR" altLang="ko-KR" sz="1100" dirty="0" err="1">
                <a:solidFill>
                  <a:srgbClr val="000000"/>
                </a:solidFill>
                <a:latin typeface="Arial Unicode MS" panose="020B0604020202020204" pitchFamily="50" charset="-127"/>
              </a:rPr>
              <a:t>Zoete</a:t>
            </a:r>
            <a:r>
              <a:rPr lang="ko-KR" altLang="ko-KR" sz="1100" dirty="0">
                <a:solidFill>
                  <a:srgbClr val="000000"/>
                </a:solidFill>
                <a:latin typeface="Arial Unicode MS" panose="020B0604020202020204" pitchFamily="50" charset="-127"/>
              </a:rPr>
              <a:t> </a:t>
            </a:r>
            <a:r>
              <a:rPr lang="ko-KR" altLang="ko-KR" sz="1100" dirty="0" err="1">
                <a:solidFill>
                  <a:srgbClr val="000000"/>
                </a:solidFill>
                <a:latin typeface="Arial Unicode MS" panose="020B0604020202020204" pitchFamily="50" charset="-127"/>
              </a:rPr>
              <a:t>V</a:t>
            </a:r>
            <a:r>
              <a:rPr lang="en-US" altLang="ko-KR" sz="1100" dirty="0">
                <a:solidFill>
                  <a:srgbClr val="000000"/>
                </a:solidFill>
                <a:latin typeface="Arial Unicode MS" panose="020B0604020202020204" pitchFamily="50" charset="-127"/>
              </a:rPr>
              <a:t>. et.al. </a:t>
            </a:r>
            <a:r>
              <a:rPr lang="ko-KR" altLang="ko-KR" sz="1100" i="1" dirty="0" err="1">
                <a:solidFill>
                  <a:srgbClr val="000000"/>
                </a:solidFill>
                <a:latin typeface="Arial Unicode MS" panose="020B0604020202020204" pitchFamily="50" charset="-127"/>
              </a:rPr>
              <a:t>J</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Comput</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Chem</a:t>
            </a:r>
            <a:r>
              <a:rPr lang="ko-KR" altLang="ko-KR" sz="1100" i="1" dirty="0">
                <a:solidFill>
                  <a:srgbClr val="000000"/>
                </a:solidFill>
                <a:latin typeface="Arial Unicode MS" panose="020B0604020202020204" pitchFamily="50" charset="-127"/>
              </a:rPr>
              <a:t>.</a:t>
            </a:r>
            <a:r>
              <a:rPr lang="ko-KR" altLang="ko-KR" sz="1100" dirty="0">
                <a:solidFill>
                  <a:srgbClr val="000000"/>
                </a:solidFill>
                <a:latin typeface="Arial Unicode MS" panose="020B0604020202020204" pitchFamily="50" charset="-127"/>
              </a:rPr>
              <a:t> 2016</a:t>
            </a:r>
            <a:r>
              <a:rPr lang="en-US" altLang="ko-KR" sz="1100" dirty="0">
                <a:solidFill>
                  <a:srgbClr val="000000"/>
                </a:solidFill>
                <a:latin typeface="Arial Unicode MS" panose="020B0604020202020204" pitchFamily="50" charset="-127"/>
              </a:rPr>
              <a:t>)</a:t>
            </a:r>
            <a:endParaRPr lang="en-US" altLang="ko-KR" sz="1100" dirty="0"/>
          </a:p>
        </p:txBody>
      </p:sp>
      <p:grpSp>
        <p:nvGrpSpPr>
          <p:cNvPr id="2" name="그룹 1">
            <a:extLst>
              <a:ext uri="{FF2B5EF4-FFF2-40B4-BE49-F238E27FC236}">
                <a16:creationId xmlns:a16="http://schemas.microsoft.com/office/drawing/2014/main" id="{0837A56A-2629-4000-9240-A3CB6447C7A0}"/>
              </a:ext>
            </a:extLst>
          </p:cNvPr>
          <p:cNvGrpSpPr/>
          <p:nvPr/>
        </p:nvGrpSpPr>
        <p:grpSpPr>
          <a:xfrm>
            <a:off x="4785792" y="1025032"/>
            <a:ext cx="3839308" cy="2227775"/>
            <a:chOff x="4652374" y="977370"/>
            <a:chExt cx="3839308" cy="2227775"/>
          </a:xfrm>
        </p:grpSpPr>
        <p:sp>
          <p:nvSpPr>
            <p:cNvPr id="87" name="직사각형 86">
              <a:extLst>
                <a:ext uri="{FF2B5EF4-FFF2-40B4-BE49-F238E27FC236}">
                  <a16:creationId xmlns:a16="http://schemas.microsoft.com/office/drawing/2014/main" id="{265297E5-47FA-478D-971F-68E578AE4DD0}"/>
                </a:ext>
              </a:extLst>
            </p:cNvPr>
            <p:cNvSpPr/>
            <p:nvPr/>
          </p:nvSpPr>
          <p:spPr>
            <a:xfrm>
              <a:off x="4652374" y="977370"/>
              <a:ext cx="3839308" cy="2227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2" name="그룹 91">
              <a:extLst>
                <a:ext uri="{FF2B5EF4-FFF2-40B4-BE49-F238E27FC236}">
                  <a16:creationId xmlns:a16="http://schemas.microsoft.com/office/drawing/2014/main" id="{E4AB7C75-C6C9-4AAC-96C5-A69759232F16}"/>
                </a:ext>
              </a:extLst>
            </p:cNvPr>
            <p:cNvGrpSpPr/>
            <p:nvPr/>
          </p:nvGrpSpPr>
          <p:grpSpPr>
            <a:xfrm>
              <a:off x="4740308" y="1039216"/>
              <a:ext cx="3669314" cy="2161412"/>
              <a:chOff x="4630624" y="1360285"/>
              <a:chExt cx="3669314" cy="2161412"/>
            </a:xfrm>
          </p:grpSpPr>
          <p:pic>
            <p:nvPicPr>
              <p:cNvPr id="93" name="그림 92">
                <a:extLst>
                  <a:ext uri="{FF2B5EF4-FFF2-40B4-BE49-F238E27FC236}">
                    <a16:creationId xmlns:a16="http://schemas.microsoft.com/office/drawing/2014/main" id="{3CEB1128-FD92-4A2D-BB8F-E9377A44BC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0624" y="2552817"/>
                <a:ext cx="2297716" cy="854125"/>
              </a:xfrm>
              <a:prstGeom prst="rect">
                <a:avLst/>
              </a:prstGeom>
            </p:spPr>
          </p:pic>
          <p:pic>
            <p:nvPicPr>
              <p:cNvPr id="94" name="그림 93">
                <a:extLst>
                  <a:ext uri="{FF2B5EF4-FFF2-40B4-BE49-F238E27FC236}">
                    <a16:creationId xmlns:a16="http://schemas.microsoft.com/office/drawing/2014/main" id="{DE6DD7BC-6609-4687-88D9-A90C2BC3A85F}"/>
                  </a:ext>
                </a:extLst>
              </p:cNvPr>
              <p:cNvPicPr>
                <a:picLocks noChangeAspect="1"/>
              </p:cNvPicPr>
              <p:nvPr/>
            </p:nvPicPr>
            <p:blipFill>
              <a:blip r:embed="rId3"/>
              <a:stretch>
                <a:fillRect/>
              </a:stretch>
            </p:blipFill>
            <p:spPr>
              <a:xfrm>
                <a:off x="7051428" y="2454079"/>
                <a:ext cx="1248510" cy="1067618"/>
              </a:xfrm>
              <a:prstGeom prst="rect">
                <a:avLst/>
              </a:prstGeom>
            </p:spPr>
          </p:pic>
          <p:pic>
            <p:nvPicPr>
              <p:cNvPr id="95" name="그림 94">
                <a:extLst>
                  <a:ext uri="{FF2B5EF4-FFF2-40B4-BE49-F238E27FC236}">
                    <a16:creationId xmlns:a16="http://schemas.microsoft.com/office/drawing/2014/main" id="{1179EC20-E8C3-4711-AB4B-E1F819D56F6A}"/>
                  </a:ext>
                </a:extLst>
              </p:cNvPr>
              <p:cNvPicPr>
                <a:picLocks noChangeAspect="1"/>
              </p:cNvPicPr>
              <p:nvPr/>
            </p:nvPicPr>
            <p:blipFill>
              <a:blip r:embed="rId4"/>
              <a:stretch>
                <a:fillRect/>
              </a:stretch>
            </p:blipFill>
            <p:spPr>
              <a:xfrm>
                <a:off x="7042787" y="1360285"/>
                <a:ext cx="1251289" cy="1049362"/>
              </a:xfrm>
              <a:prstGeom prst="rect">
                <a:avLst/>
              </a:prstGeom>
            </p:spPr>
          </p:pic>
          <p:pic>
            <p:nvPicPr>
              <p:cNvPr id="96" name="그림 95">
                <a:extLst>
                  <a:ext uri="{FF2B5EF4-FFF2-40B4-BE49-F238E27FC236}">
                    <a16:creationId xmlns:a16="http://schemas.microsoft.com/office/drawing/2014/main" id="{32D2C47C-078F-4624-9DF1-6656C5B6F7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759" y="1378024"/>
                <a:ext cx="2151722" cy="1075861"/>
              </a:xfrm>
              <a:prstGeom prst="rect">
                <a:avLst/>
              </a:prstGeom>
            </p:spPr>
          </p:pic>
        </p:grpSp>
      </p:grpSp>
      <p:grpSp>
        <p:nvGrpSpPr>
          <p:cNvPr id="97" name="그룹 96">
            <a:extLst>
              <a:ext uri="{FF2B5EF4-FFF2-40B4-BE49-F238E27FC236}">
                <a16:creationId xmlns:a16="http://schemas.microsoft.com/office/drawing/2014/main" id="{FEB01434-4AD2-4000-A6A3-79D1580ADC98}"/>
              </a:ext>
            </a:extLst>
          </p:cNvPr>
          <p:cNvGrpSpPr/>
          <p:nvPr/>
        </p:nvGrpSpPr>
        <p:grpSpPr>
          <a:xfrm>
            <a:off x="4785792" y="3777134"/>
            <a:ext cx="3839308" cy="2443852"/>
            <a:chOff x="4624762" y="4153727"/>
            <a:chExt cx="3839308" cy="2443852"/>
          </a:xfrm>
        </p:grpSpPr>
        <p:sp>
          <p:nvSpPr>
            <p:cNvPr id="98" name="직사각형 97">
              <a:extLst>
                <a:ext uri="{FF2B5EF4-FFF2-40B4-BE49-F238E27FC236}">
                  <a16:creationId xmlns:a16="http://schemas.microsoft.com/office/drawing/2014/main" id="{9ECB787C-C0D9-418E-B8DF-41CEDF9B543B}"/>
                </a:ext>
              </a:extLst>
            </p:cNvPr>
            <p:cNvSpPr/>
            <p:nvPr/>
          </p:nvSpPr>
          <p:spPr>
            <a:xfrm>
              <a:off x="4624762" y="4153727"/>
              <a:ext cx="3839308" cy="2443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9" name="그룹 98">
              <a:extLst>
                <a:ext uri="{FF2B5EF4-FFF2-40B4-BE49-F238E27FC236}">
                  <a16:creationId xmlns:a16="http://schemas.microsoft.com/office/drawing/2014/main" id="{76C4DC0E-C9E1-4FAC-B33C-DF953A12B032}"/>
                </a:ext>
              </a:extLst>
            </p:cNvPr>
            <p:cNvGrpSpPr/>
            <p:nvPr/>
          </p:nvGrpSpPr>
          <p:grpSpPr>
            <a:xfrm>
              <a:off x="4888723" y="4176789"/>
              <a:ext cx="3405353" cy="2392311"/>
              <a:chOff x="4888723" y="4176789"/>
              <a:chExt cx="3405353" cy="2392311"/>
            </a:xfrm>
          </p:grpSpPr>
          <p:pic>
            <p:nvPicPr>
              <p:cNvPr id="100" name="그림 99">
                <a:extLst>
                  <a:ext uri="{FF2B5EF4-FFF2-40B4-BE49-F238E27FC236}">
                    <a16:creationId xmlns:a16="http://schemas.microsoft.com/office/drawing/2014/main" id="{C3F7FF8C-CEA3-4154-A3DC-9569BCD5F2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806" y="5446153"/>
                <a:ext cx="1049954" cy="1052448"/>
              </a:xfrm>
              <a:prstGeom prst="rect">
                <a:avLst/>
              </a:prstGeom>
            </p:spPr>
          </p:pic>
          <p:pic>
            <p:nvPicPr>
              <p:cNvPr id="101" name="그림 100">
                <a:extLst>
                  <a:ext uri="{FF2B5EF4-FFF2-40B4-BE49-F238E27FC236}">
                    <a16:creationId xmlns:a16="http://schemas.microsoft.com/office/drawing/2014/main" id="{EE75F4D4-86D0-4B48-8FAE-CFEC9A5CFE7A}"/>
                  </a:ext>
                </a:extLst>
              </p:cNvPr>
              <p:cNvPicPr>
                <a:picLocks noChangeAspect="1"/>
              </p:cNvPicPr>
              <p:nvPr/>
            </p:nvPicPr>
            <p:blipFill>
              <a:blip r:embed="rId7"/>
              <a:stretch>
                <a:fillRect/>
              </a:stretch>
            </p:blipFill>
            <p:spPr>
              <a:xfrm>
                <a:off x="7042787" y="5375653"/>
                <a:ext cx="1251289" cy="1193447"/>
              </a:xfrm>
              <a:prstGeom prst="rect">
                <a:avLst/>
              </a:prstGeom>
            </p:spPr>
          </p:pic>
          <p:pic>
            <p:nvPicPr>
              <p:cNvPr id="102" name="그림 101">
                <a:extLst>
                  <a:ext uri="{FF2B5EF4-FFF2-40B4-BE49-F238E27FC236}">
                    <a16:creationId xmlns:a16="http://schemas.microsoft.com/office/drawing/2014/main" id="{A08E6D25-A9AA-4C4E-A797-C1CCDF6CD52F}"/>
                  </a:ext>
                </a:extLst>
              </p:cNvPr>
              <p:cNvPicPr>
                <a:picLocks noChangeAspect="1"/>
              </p:cNvPicPr>
              <p:nvPr/>
            </p:nvPicPr>
            <p:blipFill>
              <a:blip r:embed="rId8"/>
              <a:stretch>
                <a:fillRect/>
              </a:stretch>
            </p:blipFill>
            <p:spPr>
              <a:xfrm>
                <a:off x="7042787" y="4176789"/>
                <a:ext cx="1251289" cy="1094029"/>
              </a:xfrm>
              <a:prstGeom prst="rect">
                <a:avLst/>
              </a:prstGeom>
            </p:spPr>
          </p:pic>
          <p:pic>
            <p:nvPicPr>
              <p:cNvPr id="103" name="그림 102">
                <a:extLst>
                  <a:ext uri="{FF2B5EF4-FFF2-40B4-BE49-F238E27FC236}">
                    <a16:creationId xmlns:a16="http://schemas.microsoft.com/office/drawing/2014/main" id="{87DDCC2E-CE7A-481F-8E2E-788B5C1C263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8723" y="4503139"/>
                <a:ext cx="1620008" cy="441327"/>
              </a:xfrm>
              <a:prstGeom prst="rect">
                <a:avLst/>
              </a:prstGeom>
            </p:spPr>
          </p:pic>
        </p:grpSp>
      </p:grpSp>
    </p:spTree>
    <p:extLst>
      <p:ext uri="{BB962C8B-B14F-4D97-AF65-F5344CB8AC3E}">
        <p14:creationId xmlns:p14="http://schemas.microsoft.com/office/powerpoint/2010/main" val="401212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Main Process</a:t>
            </a:r>
            <a:endParaRPr lang="ko-KR" altLang="en-US" sz="4400" b="1" dirty="0"/>
          </a:p>
        </p:txBody>
      </p:sp>
    </p:spTree>
    <p:extLst>
      <p:ext uri="{BB962C8B-B14F-4D97-AF65-F5344CB8AC3E}">
        <p14:creationId xmlns:p14="http://schemas.microsoft.com/office/powerpoint/2010/main" val="166168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7CE76-2227-4E83-810E-30C492EB57E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1/2D-Scan Main Process</a:t>
            </a:r>
            <a:endParaRPr lang="ko-KR" altLang="en-US" sz="2800" b="1"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8F149F4C-A4E8-49A2-A207-BA0F0761A8B0}"/>
              </a:ext>
            </a:extLst>
          </p:cNvPr>
          <p:cNvSpPr txBox="1"/>
          <p:nvPr/>
        </p:nvSpPr>
        <p:spPr>
          <a:xfrm>
            <a:off x="902089" y="2031021"/>
            <a:ext cx="6565231" cy="2795958"/>
          </a:xfrm>
          <a:prstGeom prst="rect">
            <a:avLst/>
          </a:prstGeom>
          <a:noFill/>
        </p:spPr>
        <p:txBody>
          <a:bodyPr wrap="square" rtlCol="0">
            <a:spAutoFit/>
          </a:bodyPr>
          <a:lstStyle/>
          <a:p>
            <a:pPr marL="342900" indent="-342900">
              <a:lnSpc>
                <a:spcPct val="150000"/>
              </a:lnSpc>
              <a:buAutoNum type="arabicPeriod"/>
            </a:pPr>
            <a:r>
              <a:rPr lang="en-US" altLang="ko-KR" sz="2400" dirty="0">
                <a:cs typeface="Times New Roman" panose="02020603050405020304" pitchFamily="18" charset="0"/>
              </a:rPr>
              <a:t>Making Main DB Tables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2. Making Keys using Seeds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3. Searching using Keys</a:t>
            </a:r>
          </a:p>
        </p:txBody>
      </p:sp>
      <p:sp>
        <p:nvSpPr>
          <p:cNvPr id="4" name="직사각형 3">
            <a:extLst>
              <a:ext uri="{FF2B5EF4-FFF2-40B4-BE49-F238E27FC236}">
                <a16:creationId xmlns:a16="http://schemas.microsoft.com/office/drawing/2014/main" id="{D4DEEAFD-2162-4091-BA88-663847FD82BF}"/>
              </a:ext>
            </a:extLst>
          </p:cNvPr>
          <p:cNvSpPr/>
          <p:nvPr/>
        </p:nvSpPr>
        <p:spPr>
          <a:xfrm>
            <a:off x="584747" y="1125005"/>
            <a:ext cx="5965653" cy="461665"/>
          </a:xfrm>
          <a:prstGeom prst="rect">
            <a:avLst/>
          </a:prstGeom>
        </p:spPr>
        <p:txBody>
          <a:bodyPr wrap="square">
            <a:spAutoFit/>
          </a:bodyPr>
          <a:lstStyle/>
          <a:p>
            <a:pPr marL="285750" indent="-285750">
              <a:buFont typeface="Wingdings" panose="05000000000000000000" pitchFamily="2" charset="2"/>
              <a:buChar char="ü"/>
            </a:pPr>
            <a:r>
              <a:rPr lang="en-US" altLang="ko-KR" sz="2400" b="1" dirty="0">
                <a:solidFill>
                  <a:srgbClr val="FF0000"/>
                </a:solidFill>
                <a:latin typeface="Times New Roman" panose="02020603050405020304" pitchFamily="18" charset="0"/>
                <a:cs typeface="Times New Roman" panose="02020603050405020304" pitchFamily="18" charset="0"/>
              </a:rPr>
              <a:t>Main 3 steps</a:t>
            </a:r>
          </a:p>
        </p:txBody>
      </p:sp>
    </p:spTree>
    <p:extLst>
      <p:ext uri="{BB962C8B-B14F-4D97-AF65-F5344CB8AC3E}">
        <p14:creationId xmlns:p14="http://schemas.microsoft.com/office/powerpoint/2010/main" val="249714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 Making Main DB Tables</a:t>
            </a:r>
          </a:p>
        </p:txBody>
      </p:sp>
      <p:graphicFrame>
        <p:nvGraphicFramePr>
          <p:cNvPr id="12" name="표 5">
            <a:extLst>
              <a:ext uri="{FF2B5EF4-FFF2-40B4-BE49-F238E27FC236}">
                <a16:creationId xmlns:a16="http://schemas.microsoft.com/office/drawing/2014/main" id="{94D4E150-C15B-4D60-8545-8D16BB57B456}"/>
              </a:ext>
            </a:extLst>
          </p:cNvPr>
          <p:cNvGraphicFramePr>
            <a:graphicFrameLocks noGrp="1"/>
          </p:cNvGraphicFramePr>
          <p:nvPr>
            <p:extLst>
              <p:ext uri="{D42A27DB-BD31-4B8C-83A1-F6EECF244321}">
                <p14:modId xmlns:p14="http://schemas.microsoft.com/office/powerpoint/2010/main" val="3645335781"/>
              </p:ext>
            </p:extLst>
          </p:nvPr>
        </p:nvGraphicFramePr>
        <p:xfrm>
          <a:off x="144378" y="1338196"/>
          <a:ext cx="8883244" cy="770520"/>
        </p:xfrm>
        <a:graphic>
          <a:graphicData uri="http://schemas.openxmlformats.org/drawingml/2006/table">
            <a:tbl>
              <a:tblPr firstRow="1" bandRow="1">
                <a:tableStyleId>{5940675A-B579-460E-94D1-54222C63F5DA}</a:tableStyleId>
              </a:tblPr>
              <a:tblGrid>
                <a:gridCol w="1812759">
                  <a:extLst>
                    <a:ext uri="{9D8B030D-6E8A-4147-A177-3AD203B41FA5}">
                      <a16:colId xmlns:a16="http://schemas.microsoft.com/office/drawing/2014/main" val="2493995560"/>
                    </a:ext>
                  </a:extLst>
                </a:gridCol>
                <a:gridCol w="7070485">
                  <a:extLst>
                    <a:ext uri="{9D8B030D-6E8A-4147-A177-3AD203B41FA5}">
                      <a16:colId xmlns:a16="http://schemas.microsoft.com/office/drawing/2014/main" val="759338059"/>
                    </a:ext>
                  </a:extLst>
                </a:gridCol>
              </a:tblGrid>
              <a:tr h="256840">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AAAAA</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ZINC0001, ZINC0023, ZINC0452, ZINC0841, ZINC0093, ZINC0282, ZINC0111</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AAAAD</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ZINC0101, ZINC0024, ZINC0452, ZINC0741, ZINC0043 </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8" name="직사각형 17">
            <a:extLst>
              <a:ext uri="{FF2B5EF4-FFF2-40B4-BE49-F238E27FC236}">
                <a16:creationId xmlns:a16="http://schemas.microsoft.com/office/drawing/2014/main" id="{1391CA44-CC07-4642-86A0-8CDF679ED400}"/>
              </a:ext>
            </a:extLst>
          </p:cNvPr>
          <p:cNvSpPr/>
          <p:nvPr/>
        </p:nvSpPr>
        <p:spPr>
          <a:xfrm>
            <a:off x="144378" y="1013362"/>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1. Key DB table 1</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10" name="표 5">
            <a:extLst>
              <a:ext uri="{FF2B5EF4-FFF2-40B4-BE49-F238E27FC236}">
                <a16:creationId xmlns:a16="http://schemas.microsoft.com/office/drawing/2014/main" id="{A77D81CA-30E0-4ED9-B926-02B180F74CEF}"/>
              </a:ext>
            </a:extLst>
          </p:cNvPr>
          <p:cNvGraphicFramePr>
            <a:graphicFrameLocks noGrp="1"/>
          </p:cNvGraphicFramePr>
          <p:nvPr>
            <p:extLst>
              <p:ext uri="{D42A27DB-BD31-4B8C-83A1-F6EECF244321}">
                <p14:modId xmlns:p14="http://schemas.microsoft.com/office/powerpoint/2010/main" val="3430347821"/>
              </p:ext>
            </p:extLst>
          </p:nvPr>
        </p:nvGraphicFramePr>
        <p:xfrm>
          <a:off x="144378" y="2658480"/>
          <a:ext cx="8883244" cy="770520"/>
        </p:xfrm>
        <a:graphic>
          <a:graphicData uri="http://schemas.openxmlformats.org/drawingml/2006/table">
            <a:tbl>
              <a:tblPr firstRow="1" bandRow="1">
                <a:tableStyleId>{5940675A-B579-460E-94D1-54222C63F5DA}</a:tableStyleId>
              </a:tblPr>
              <a:tblGrid>
                <a:gridCol w="1796717">
                  <a:extLst>
                    <a:ext uri="{9D8B030D-6E8A-4147-A177-3AD203B41FA5}">
                      <a16:colId xmlns:a16="http://schemas.microsoft.com/office/drawing/2014/main" val="2493995560"/>
                    </a:ext>
                  </a:extLst>
                </a:gridCol>
                <a:gridCol w="7086527">
                  <a:extLst>
                    <a:ext uri="{9D8B030D-6E8A-4147-A177-3AD203B41FA5}">
                      <a16:colId xmlns:a16="http://schemas.microsoft.com/office/drawing/2014/main" val="759338059"/>
                    </a:ext>
                  </a:extLst>
                </a:gridCol>
              </a:tblGrid>
              <a:tr h="256840">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AAAAA, AAADA, AAPAAA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AAADA, AAPPD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1" name="직사각형 10">
            <a:extLst>
              <a:ext uri="{FF2B5EF4-FFF2-40B4-BE49-F238E27FC236}">
                <a16:creationId xmlns:a16="http://schemas.microsoft.com/office/drawing/2014/main" id="{EF6E9396-A967-48A5-B457-BD0E84EE22A9}"/>
              </a:ext>
            </a:extLst>
          </p:cNvPr>
          <p:cNvSpPr/>
          <p:nvPr/>
        </p:nvSpPr>
        <p:spPr>
          <a:xfrm>
            <a:off x="144378" y="2333646"/>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2. Key DB table 2</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2" name="표 5">
            <a:extLst>
              <a:ext uri="{FF2B5EF4-FFF2-40B4-BE49-F238E27FC236}">
                <a16:creationId xmlns:a16="http://schemas.microsoft.com/office/drawing/2014/main" id="{B730DCD7-D47E-43C4-BE24-0BDEB255C00A}"/>
              </a:ext>
            </a:extLst>
          </p:cNvPr>
          <p:cNvGraphicFramePr>
            <a:graphicFrameLocks noGrp="1"/>
          </p:cNvGraphicFramePr>
          <p:nvPr>
            <p:extLst>
              <p:ext uri="{D42A27DB-BD31-4B8C-83A1-F6EECF244321}">
                <p14:modId xmlns:p14="http://schemas.microsoft.com/office/powerpoint/2010/main" val="3644470893"/>
              </p:ext>
            </p:extLst>
          </p:nvPr>
        </p:nvGraphicFramePr>
        <p:xfrm>
          <a:off x="144378" y="5459378"/>
          <a:ext cx="8855244" cy="770520"/>
        </p:xfrm>
        <a:graphic>
          <a:graphicData uri="http://schemas.openxmlformats.org/drawingml/2006/table">
            <a:tbl>
              <a:tblPr firstRow="1" bandRow="1">
                <a:tableStyleId>{5940675A-B579-460E-94D1-54222C63F5DA}</a:tableStyleId>
              </a:tblPr>
              <a:tblGrid>
                <a:gridCol w="1788696">
                  <a:extLst>
                    <a:ext uri="{9D8B030D-6E8A-4147-A177-3AD203B41FA5}">
                      <a16:colId xmlns:a16="http://schemas.microsoft.com/office/drawing/2014/main" val="2493995560"/>
                    </a:ext>
                  </a:extLst>
                </a:gridCol>
                <a:gridCol w="7066548">
                  <a:extLst>
                    <a:ext uri="{9D8B030D-6E8A-4147-A177-3AD203B41FA5}">
                      <a16:colId xmlns:a16="http://schemas.microsoft.com/office/drawing/2014/main" val="759338059"/>
                    </a:ext>
                  </a:extLst>
                </a:gridCol>
              </a:tblGrid>
              <a:tr h="256840">
                <a:tc>
                  <a:txBody>
                    <a:bodyPr/>
                    <a:lstStyle/>
                    <a:p>
                      <a:pPr algn="ctr" latinLnBrk="1"/>
                      <a:r>
                        <a:rPr lang="en-US" altLang="ko-KR" sz="1000" b="0" dirty="0">
                          <a:latin typeface="Times New Roman" panose="02020603050405020304" pitchFamily="18" charset="0"/>
                          <a:cs typeface="Times New Roman" panose="02020603050405020304" pitchFamily="18" charset="0"/>
                        </a:rPr>
                        <a:t>ZID</a:t>
                      </a:r>
                      <a:endParaRPr lang="ko-KR" altLang="en-US" sz="100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00" b="0" dirty="0"/>
                        <a:t>Zipped SDF</a:t>
                      </a:r>
                      <a:endParaRPr lang="ko-KR" altLang="en-US"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00" dirty="0"/>
                        <a:t>ZINC0001</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ZINC0001\nOpenBabel107543E\n\n50 50  0  0  1  0  0  0  0  0999 V2000\n -0.0187    1.5258    0.0104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00" dirty="0"/>
                        <a:t>ZINC0002</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ZINC0002\nOpenBabel100345678E\n\n30 21  0  0 0  1  0  0  0876 V1300\n -0.0268    2.5568    0.0363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4" name="직사각형 3">
            <a:extLst>
              <a:ext uri="{FF2B5EF4-FFF2-40B4-BE49-F238E27FC236}">
                <a16:creationId xmlns:a16="http://schemas.microsoft.com/office/drawing/2014/main" id="{6057E2EE-36B8-4871-94FD-496F44BBE14A}"/>
              </a:ext>
            </a:extLst>
          </p:cNvPr>
          <p:cNvSpPr/>
          <p:nvPr/>
        </p:nvSpPr>
        <p:spPr>
          <a:xfrm>
            <a:off x="144378" y="4936158"/>
            <a:ext cx="7018617" cy="523220"/>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4. SDF File DB </a:t>
            </a:r>
            <a:r>
              <a:rPr lang="en-US" altLang="ko-KR" sz="1400" dirty="0">
                <a:latin typeface="Times New Roman" panose="02020603050405020304" pitchFamily="18" charset="0"/>
                <a:cs typeface="Times New Roman" panose="02020603050405020304" pitchFamily="18" charset="0"/>
              </a:rPr>
              <a:t>: For a sdf file search in ZINC15.</a:t>
            </a:r>
          </a:p>
          <a:p>
            <a:r>
              <a:rPr lang="en-US" altLang="ko-KR" sz="1400" dirty="0">
                <a:latin typeface="Times New Roman" panose="02020603050405020304" pitchFamily="18" charset="0"/>
                <a:cs typeface="Times New Roman" panose="02020603050405020304" pitchFamily="18" charset="0"/>
              </a:rPr>
              <a:t>                            For search speed and storage efficiency, all sdf files are zipped and stored.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5" name="표 5">
            <a:extLst>
              <a:ext uri="{FF2B5EF4-FFF2-40B4-BE49-F238E27FC236}">
                <a16:creationId xmlns:a16="http://schemas.microsoft.com/office/drawing/2014/main" id="{5FB3C5A1-084D-4661-8B24-E12071AEFAB7}"/>
              </a:ext>
            </a:extLst>
          </p:cNvPr>
          <p:cNvGraphicFramePr>
            <a:graphicFrameLocks noGrp="1"/>
          </p:cNvGraphicFramePr>
          <p:nvPr>
            <p:extLst>
              <p:ext uri="{D42A27DB-BD31-4B8C-83A1-F6EECF244321}">
                <p14:modId xmlns:p14="http://schemas.microsoft.com/office/powerpoint/2010/main" val="2398294853"/>
              </p:ext>
            </p:extLst>
          </p:nvPr>
        </p:nvGraphicFramePr>
        <p:xfrm>
          <a:off x="144379" y="3999738"/>
          <a:ext cx="8855242" cy="794484"/>
        </p:xfrm>
        <a:graphic>
          <a:graphicData uri="http://schemas.openxmlformats.org/drawingml/2006/table">
            <a:tbl>
              <a:tblPr firstRow="1" bandRow="1">
                <a:tableStyleId>{5940675A-B579-460E-94D1-54222C63F5DA}</a:tableStyleId>
              </a:tblPr>
              <a:tblGrid>
                <a:gridCol w="1788695">
                  <a:extLst>
                    <a:ext uri="{9D8B030D-6E8A-4147-A177-3AD203B41FA5}">
                      <a16:colId xmlns:a16="http://schemas.microsoft.com/office/drawing/2014/main" val="759338059"/>
                    </a:ext>
                  </a:extLst>
                </a:gridCol>
                <a:gridCol w="7066547">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Feature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AAAAAPPAPD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DAAAAAAPA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6" name="직사각형 5">
            <a:extLst>
              <a:ext uri="{FF2B5EF4-FFF2-40B4-BE49-F238E27FC236}">
                <a16:creationId xmlns:a16="http://schemas.microsoft.com/office/drawing/2014/main" id="{CE891254-F33D-4D6F-88D4-6BB0E7C63086}"/>
              </a:ext>
            </a:extLst>
          </p:cNvPr>
          <p:cNvSpPr/>
          <p:nvPr/>
        </p:nvSpPr>
        <p:spPr>
          <a:xfrm>
            <a:off x="144379" y="3683648"/>
            <a:ext cx="743556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3. Feature DB table</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feature.</a:t>
            </a:r>
            <a:endParaRPr lang="ko-KR" altLang="en-US" sz="1400" dirty="0">
              <a:solidFill>
                <a:srgbClr val="FF0000"/>
              </a:solidFill>
            </a:endParaRPr>
          </a:p>
        </p:txBody>
      </p:sp>
      <p:sp>
        <p:nvSpPr>
          <p:cNvPr id="7" name="TextBox 6">
            <a:extLst>
              <a:ext uri="{FF2B5EF4-FFF2-40B4-BE49-F238E27FC236}">
                <a16:creationId xmlns:a16="http://schemas.microsoft.com/office/drawing/2014/main" id="{D9F7CB78-BD75-4A34-B4A5-B12DF8AF27FF}"/>
              </a:ext>
            </a:extLst>
          </p:cNvPr>
          <p:cNvSpPr txBox="1"/>
          <p:nvPr/>
        </p:nvSpPr>
        <p:spPr>
          <a:xfrm>
            <a:off x="8241041" y="3714425"/>
            <a:ext cx="786581" cy="246221"/>
          </a:xfrm>
          <a:prstGeom prst="rect">
            <a:avLst/>
          </a:prstGeom>
          <a:noFill/>
        </p:spPr>
        <p:txBody>
          <a:bodyPr wrap="square" rtlCol="0">
            <a:spAutoFit/>
          </a:bodyPr>
          <a:lstStyle/>
          <a:p>
            <a:r>
              <a:rPr lang="en-US" altLang="ko-KR" sz="1000" dirty="0" err="1"/>
              <a:t>ZINC_F.db</a:t>
            </a:r>
            <a:endParaRPr lang="ko-KR" altLang="en-US" sz="1000" dirty="0"/>
          </a:p>
        </p:txBody>
      </p:sp>
      <p:sp>
        <p:nvSpPr>
          <p:cNvPr id="13" name="TextBox 12">
            <a:extLst>
              <a:ext uri="{FF2B5EF4-FFF2-40B4-BE49-F238E27FC236}">
                <a16:creationId xmlns:a16="http://schemas.microsoft.com/office/drawing/2014/main" id="{0876321E-0453-4B9F-AAA4-208912BCA68B}"/>
              </a:ext>
            </a:extLst>
          </p:cNvPr>
          <p:cNvSpPr txBox="1"/>
          <p:nvPr/>
        </p:nvSpPr>
        <p:spPr>
          <a:xfrm>
            <a:off x="8101782" y="2378720"/>
            <a:ext cx="925840" cy="246221"/>
          </a:xfrm>
          <a:prstGeom prst="rect">
            <a:avLst/>
          </a:prstGeom>
          <a:noFill/>
        </p:spPr>
        <p:txBody>
          <a:bodyPr wrap="square" rtlCol="0">
            <a:spAutoFit/>
          </a:bodyPr>
          <a:lstStyle/>
          <a:p>
            <a:r>
              <a:rPr lang="en-US" altLang="ko-KR" sz="1000" dirty="0" err="1"/>
              <a:t>ZINC_IDK.db</a:t>
            </a:r>
            <a:endParaRPr lang="ko-KR" altLang="en-US" sz="1000" dirty="0"/>
          </a:p>
        </p:txBody>
      </p:sp>
      <p:sp>
        <p:nvSpPr>
          <p:cNvPr id="14" name="TextBox 13">
            <a:extLst>
              <a:ext uri="{FF2B5EF4-FFF2-40B4-BE49-F238E27FC236}">
                <a16:creationId xmlns:a16="http://schemas.microsoft.com/office/drawing/2014/main" id="{0FFF19B4-1C2F-4802-B3EE-43CBFF753D64}"/>
              </a:ext>
            </a:extLst>
          </p:cNvPr>
          <p:cNvSpPr txBox="1"/>
          <p:nvPr/>
        </p:nvSpPr>
        <p:spPr>
          <a:xfrm>
            <a:off x="8232172" y="1052883"/>
            <a:ext cx="786581" cy="246221"/>
          </a:xfrm>
          <a:prstGeom prst="rect">
            <a:avLst/>
          </a:prstGeom>
          <a:noFill/>
        </p:spPr>
        <p:txBody>
          <a:bodyPr wrap="square" rtlCol="0">
            <a:spAutoFit/>
          </a:bodyPr>
          <a:lstStyle/>
          <a:p>
            <a:r>
              <a:rPr lang="en-US" altLang="ko-KR" sz="1000" dirty="0" err="1"/>
              <a:t>ZINC_K.db</a:t>
            </a:r>
            <a:endParaRPr lang="ko-KR" altLang="en-US" sz="1000" dirty="0"/>
          </a:p>
        </p:txBody>
      </p:sp>
      <p:sp>
        <p:nvSpPr>
          <p:cNvPr id="15" name="TextBox 14">
            <a:extLst>
              <a:ext uri="{FF2B5EF4-FFF2-40B4-BE49-F238E27FC236}">
                <a16:creationId xmlns:a16="http://schemas.microsoft.com/office/drawing/2014/main" id="{72C501C4-0CD6-4737-879C-6E3456963F87}"/>
              </a:ext>
            </a:extLst>
          </p:cNvPr>
          <p:cNvSpPr txBox="1"/>
          <p:nvPr/>
        </p:nvSpPr>
        <p:spPr>
          <a:xfrm>
            <a:off x="8232173" y="5194331"/>
            <a:ext cx="786581" cy="246221"/>
          </a:xfrm>
          <a:prstGeom prst="rect">
            <a:avLst/>
          </a:prstGeom>
          <a:noFill/>
        </p:spPr>
        <p:txBody>
          <a:bodyPr wrap="square" rtlCol="0">
            <a:spAutoFit/>
          </a:bodyPr>
          <a:lstStyle/>
          <a:p>
            <a:r>
              <a:rPr lang="en-US" altLang="ko-KR" sz="1000" dirty="0" err="1"/>
              <a:t>Main_S.db</a:t>
            </a:r>
            <a:endParaRPr lang="ko-KR" altLang="en-US" sz="1000" dirty="0"/>
          </a:p>
        </p:txBody>
      </p:sp>
    </p:spTree>
    <p:extLst>
      <p:ext uri="{BB962C8B-B14F-4D97-AF65-F5344CB8AC3E}">
        <p14:creationId xmlns:p14="http://schemas.microsoft.com/office/powerpoint/2010/main" val="325587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cs typeface="Times New Roman" panose="02020603050405020304" pitchFamily="18" charset="0"/>
              </a:rPr>
              <a:t>1. Making Main DB Tables</a:t>
            </a:r>
          </a:p>
        </p:txBody>
      </p:sp>
      <p:sp>
        <p:nvSpPr>
          <p:cNvPr id="14" name="직사각형 13">
            <a:extLst>
              <a:ext uri="{FF2B5EF4-FFF2-40B4-BE49-F238E27FC236}">
                <a16:creationId xmlns:a16="http://schemas.microsoft.com/office/drawing/2014/main" id="{1B1B0E6A-50B5-4C99-B492-36B6DED58002}"/>
              </a:ext>
            </a:extLst>
          </p:cNvPr>
          <p:cNvSpPr/>
          <p:nvPr/>
        </p:nvSpPr>
        <p:spPr>
          <a:xfrm>
            <a:off x="144378" y="2262504"/>
            <a:ext cx="7618405"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6. FDA annotation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FDA </a:t>
            </a:r>
            <a:r>
              <a:rPr lang="en-US" altLang="ko-KR" sz="1400" dirty="0" err="1">
                <a:latin typeface="Times New Roman" panose="02020603050405020304" pitchFamily="18" charset="0"/>
                <a:cs typeface="Times New Roman" panose="02020603050405020304" pitchFamily="18" charset="0"/>
              </a:rPr>
              <a:t>chemprop</a:t>
            </a:r>
            <a:r>
              <a:rPr lang="en-US" altLang="ko-KR" sz="1400" dirty="0">
                <a:latin typeface="Times New Roman" panose="02020603050405020304" pitchFamily="18" charset="0"/>
                <a:cs typeface="Times New Roman" panose="02020603050405020304" pitchFamily="18" charset="0"/>
              </a:rPr>
              <a:t>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5" name="표 5">
            <a:extLst>
              <a:ext uri="{FF2B5EF4-FFF2-40B4-BE49-F238E27FC236}">
                <a16:creationId xmlns:a16="http://schemas.microsoft.com/office/drawing/2014/main" id="{53C69E2D-8708-4980-8460-25D4696376D4}"/>
              </a:ext>
            </a:extLst>
          </p:cNvPr>
          <p:cNvGraphicFramePr>
            <a:graphicFrameLocks noGrp="1"/>
          </p:cNvGraphicFramePr>
          <p:nvPr>
            <p:extLst>
              <p:ext uri="{D42A27DB-BD31-4B8C-83A1-F6EECF244321}">
                <p14:modId xmlns:p14="http://schemas.microsoft.com/office/powerpoint/2010/main" val="2665113582"/>
              </p:ext>
            </p:extLst>
          </p:nvPr>
        </p:nvGraphicFramePr>
        <p:xfrm>
          <a:off x="144379" y="2570281"/>
          <a:ext cx="8841679" cy="794484"/>
        </p:xfrm>
        <a:graphic>
          <a:graphicData uri="http://schemas.openxmlformats.org/drawingml/2006/table">
            <a:tbl>
              <a:tblPr firstRow="1" bandRow="1">
                <a:tableStyleId>{5940675A-B579-460E-94D1-54222C63F5DA}</a:tableStyleId>
              </a:tblPr>
              <a:tblGrid>
                <a:gridCol w="1876926">
                  <a:extLst>
                    <a:ext uri="{9D8B030D-6E8A-4147-A177-3AD203B41FA5}">
                      <a16:colId xmlns:a16="http://schemas.microsoft.com/office/drawing/2014/main" val="759338059"/>
                    </a:ext>
                  </a:extLst>
                </a:gridCol>
                <a:gridCol w="6964753">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FDA </a:t>
                      </a:r>
                      <a:r>
                        <a:rPr lang="en-US" altLang="ko-KR" sz="1050" b="0" dirty="0" err="1"/>
                        <a:t>chemprop</a:t>
                      </a:r>
                      <a:r>
                        <a:rPr lang="en-US" altLang="ko-KR" sz="1050" b="0" dirty="0"/>
                        <a:t> score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0.05</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0.12</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9" name="직사각형 8">
            <a:extLst>
              <a:ext uri="{FF2B5EF4-FFF2-40B4-BE49-F238E27FC236}">
                <a16:creationId xmlns:a16="http://schemas.microsoft.com/office/drawing/2014/main" id="{3918F814-6972-4FF1-B92F-DC08902FBEDA}"/>
              </a:ext>
            </a:extLst>
          </p:cNvPr>
          <p:cNvSpPr/>
          <p:nvPr/>
        </p:nvSpPr>
        <p:spPr>
          <a:xfrm>
            <a:off x="144378" y="983397"/>
            <a:ext cx="7018617"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5. RO5 annotation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FAF-Drug2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0" name="표 5">
            <a:extLst>
              <a:ext uri="{FF2B5EF4-FFF2-40B4-BE49-F238E27FC236}">
                <a16:creationId xmlns:a16="http://schemas.microsoft.com/office/drawing/2014/main" id="{39557B46-C7D6-40CD-B0B1-C913A1942335}"/>
              </a:ext>
            </a:extLst>
          </p:cNvPr>
          <p:cNvGraphicFramePr>
            <a:graphicFrameLocks noGrp="1"/>
          </p:cNvGraphicFramePr>
          <p:nvPr>
            <p:extLst>
              <p:ext uri="{D42A27DB-BD31-4B8C-83A1-F6EECF244321}">
                <p14:modId xmlns:p14="http://schemas.microsoft.com/office/powerpoint/2010/main" val="3199370732"/>
              </p:ext>
            </p:extLst>
          </p:nvPr>
        </p:nvGraphicFramePr>
        <p:xfrm>
          <a:off x="144379" y="1291174"/>
          <a:ext cx="8855244" cy="663553"/>
        </p:xfrm>
        <a:graphic>
          <a:graphicData uri="http://schemas.openxmlformats.org/drawingml/2006/table">
            <a:tbl>
              <a:tblPr firstRow="1" bandRow="1">
                <a:tableStyleId>{5940675A-B579-460E-94D1-54222C63F5DA}</a:tableStyleId>
              </a:tblPr>
              <a:tblGrid>
                <a:gridCol w="379323">
                  <a:extLst>
                    <a:ext uri="{9D8B030D-6E8A-4147-A177-3AD203B41FA5}">
                      <a16:colId xmlns:a16="http://schemas.microsoft.com/office/drawing/2014/main" val="759338059"/>
                    </a:ext>
                  </a:extLst>
                </a:gridCol>
                <a:gridCol w="340822">
                  <a:extLst>
                    <a:ext uri="{9D8B030D-6E8A-4147-A177-3AD203B41FA5}">
                      <a16:colId xmlns:a16="http://schemas.microsoft.com/office/drawing/2014/main" val="752653308"/>
                    </a:ext>
                  </a:extLst>
                </a:gridCol>
                <a:gridCol w="241069">
                  <a:extLst>
                    <a:ext uri="{9D8B030D-6E8A-4147-A177-3AD203B41FA5}">
                      <a16:colId xmlns:a16="http://schemas.microsoft.com/office/drawing/2014/main" val="2089137033"/>
                    </a:ext>
                  </a:extLst>
                </a:gridCol>
                <a:gridCol w="241069">
                  <a:extLst>
                    <a:ext uri="{9D8B030D-6E8A-4147-A177-3AD203B41FA5}">
                      <a16:colId xmlns:a16="http://schemas.microsoft.com/office/drawing/2014/main" val="351767459"/>
                    </a:ext>
                  </a:extLst>
                </a:gridCol>
                <a:gridCol w="473825">
                  <a:extLst>
                    <a:ext uri="{9D8B030D-6E8A-4147-A177-3AD203B41FA5}">
                      <a16:colId xmlns:a16="http://schemas.microsoft.com/office/drawing/2014/main" val="2307871788"/>
                    </a:ext>
                  </a:extLst>
                </a:gridCol>
                <a:gridCol w="299258">
                  <a:extLst>
                    <a:ext uri="{9D8B030D-6E8A-4147-A177-3AD203B41FA5}">
                      <a16:colId xmlns:a16="http://schemas.microsoft.com/office/drawing/2014/main" val="3513710086"/>
                    </a:ext>
                  </a:extLst>
                </a:gridCol>
                <a:gridCol w="199506">
                  <a:extLst>
                    <a:ext uri="{9D8B030D-6E8A-4147-A177-3AD203B41FA5}">
                      <a16:colId xmlns:a16="http://schemas.microsoft.com/office/drawing/2014/main" val="3714984067"/>
                    </a:ext>
                  </a:extLst>
                </a:gridCol>
                <a:gridCol w="199505">
                  <a:extLst>
                    <a:ext uri="{9D8B030D-6E8A-4147-A177-3AD203B41FA5}">
                      <a16:colId xmlns:a16="http://schemas.microsoft.com/office/drawing/2014/main" val="1304552604"/>
                    </a:ext>
                  </a:extLst>
                </a:gridCol>
                <a:gridCol w="232757">
                  <a:extLst>
                    <a:ext uri="{9D8B030D-6E8A-4147-A177-3AD203B41FA5}">
                      <a16:colId xmlns:a16="http://schemas.microsoft.com/office/drawing/2014/main" val="2269835439"/>
                    </a:ext>
                  </a:extLst>
                </a:gridCol>
                <a:gridCol w="515389">
                  <a:extLst>
                    <a:ext uri="{9D8B030D-6E8A-4147-A177-3AD203B41FA5}">
                      <a16:colId xmlns:a16="http://schemas.microsoft.com/office/drawing/2014/main" val="2724298205"/>
                    </a:ext>
                  </a:extLst>
                </a:gridCol>
                <a:gridCol w="307571">
                  <a:extLst>
                    <a:ext uri="{9D8B030D-6E8A-4147-A177-3AD203B41FA5}">
                      <a16:colId xmlns:a16="http://schemas.microsoft.com/office/drawing/2014/main" val="1857055558"/>
                    </a:ext>
                  </a:extLst>
                </a:gridCol>
                <a:gridCol w="507076">
                  <a:extLst>
                    <a:ext uri="{9D8B030D-6E8A-4147-A177-3AD203B41FA5}">
                      <a16:colId xmlns:a16="http://schemas.microsoft.com/office/drawing/2014/main" val="2629551332"/>
                    </a:ext>
                  </a:extLst>
                </a:gridCol>
                <a:gridCol w="532015">
                  <a:extLst>
                    <a:ext uri="{9D8B030D-6E8A-4147-A177-3AD203B41FA5}">
                      <a16:colId xmlns:a16="http://schemas.microsoft.com/office/drawing/2014/main" val="2543428734"/>
                    </a:ext>
                  </a:extLst>
                </a:gridCol>
                <a:gridCol w="573578">
                  <a:extLst>
                    <a:ext uri="{9D8B030D-6E8A-4147-A177-3AD203B41FA5}">
                      <a16:colId xmlns:a16="http://schemas.microsoft.com/office/drawing/2014/main" val="4285994771"/>
                    </a:ext>
                  </a:extLst>
                </a:gridCol>
                <a:gridCol w="573154">
                  <a:extLst>
                    <a:ext uri="{9D8B030D-6E8A-4147-A177-3AD203B41FA5}">
                      <a16:colId xmlns:a16="http://schemas.microsoft.com/office/drawing/2014/main" val="2535898890"/>
                    </a:ext>
                  </a:extLst>
                </a:gridCol>
                <a:gridCol w="382809">
                  <a:extLst>
                    <a:ext uri="{9D8B030D-6E8A-4147-A177-3AD203B41FA5}">
                      <a16:colId xmlns:a16="http://schemas.microsoft.com/office/drawing/2014/main" val="2803247335"/>
                    </a:ext>
                  </a:extLst>
                </a:gridCol>
                <a:gridCol w="617912">
                  <a:extLst>
                    <a:ext uri="{9D8B030D-6E8A-4147-A177-3AD203B41FA5}">
                      <a16:colId xmlns:a16="http://schemas.microsoft.com/office/drawing/2014/main" val="2833649878"/>
                    </a:ext>
                  </a:extLst>
                </a:gridCol>
                <a:gridCol w="572667">
                  <a:extLst>
                    <a:ext uri="{9D8B030D-6E8A-4147-A177-3AD203B41FA5}">
                      <a16:colId xmlns:a16="http://schemas.microsoft.com/office/drawing/2014/main" val="1835495047"/>
                    </a:ext>
                  </a:extLst>
                </a:gridCol>
                <a:gridCol w="543743">
                  <a:extLst>
                    <a:ext uri="{9D8B030D-6E8A-4147-A177-3AD203B41FA5}">
                      <a16:colId xmlns:a16="http://schemas.microsoft.com/office/drawing/2014/main" val="3831880562"/>
                    </a:ext>
                  </a:extLst>
                </a:gridCol>
                <a:gridCol w="751184">
                  <a:extLst>
                    <a:ext uri="{9D8B030D-6E8A-4147-A177-3AD203B41FA5}">
                      <a16:colId xmlns:a16="http://schemas.microsoft.com/office/drawing/2014/main" val="3867562500"/>
                    </a:ext>
                  </a:extLst>
                </a:gridCol>
                <a:gridCol w="371012">
                  <a:extLst>
                    <a:ext uri="{9D8B030D-6E8A-4147-A177-3AD203B41FA5}">
                      <a16:colId xmlns:a16="http://schemas.microsoft.com/office/drawing/2014/main" val="97964916"/>
                    </a:ext>
                  </a:extLst>
                </a:gridCol>
              </a:tblGrid>
              <a:tr h="182605">
                <a:tc>
                  <a:txBody>
                    <a:bodyPr/>
                    <a:lstStyle/>
                    <a:p>
                      <a:pPr algn="ctr" latinLnBrk="1"/>
                      <a:r>
                        <a:rPr lang="en-US" altLang="ko-KR" sz="700" b="0" dirty="0">
                          <a:solidFill>
                            <a:sysClr val="windowText" lastClr="000000"/>
                          </a:solidFill>
                        </a:rPr>
                        <a:t>ZID</a:t>
                      </a:r>
                      <a:endParaRPr lang="ko-KR" altLang="en-US" sz="700" b="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sz="700" b="0" u="none" strike="noStrike" dirty="0">
                          <a:solidFill>
                            <a:sysClr val="windowText" lastClr="000000"/>
                          </a:solidFill>
                          <a:effectLst/>
                        </a:rPr>
                        <a:t>MW</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LogP</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PSA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RotatableB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RigidB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HBD</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Rings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MaxSizeRing</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TotalCharge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HeavyAtoms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CarbonAtoms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HeteroAtoms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ratioH</a:t>
                      </a:r>
                      <a:r>
                        <a:rPr lang="en-US" sz="700" b="0" u="none" strike="noStrike" dirty="0">
                          <a:solidFill>
                            <a:sysClr val="windowText" lastClr="000000"/>
                          </a:solidFill>
                          <a:effectLst/>
                        </a:rPr>
                        <a:t>/C</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Lipinski_Violation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Veber_Violation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Egan_Violation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Functionnal_Group</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Toxicity</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2219112049"/>
                  </a:ext>
                </a:extLst>
              </a:tr>
              <a:tr h="240474">
                <a:tc>
                  <a:txBody>
                    <a:bodyPr/>
                    <a:lstStyle/>
                    <a:p>
                      <a:pPr algn="ctr" latinLnBrk="1"/>
                      <a:r>
                        <a:rPr lang="en-US" altLang="ko-KR" sz="600" dirty="0">
                          <a:solidFill>
                            <a:sysClr val="windowText" lastClr="000000"/>
                          </a:solidFill>
                        </a:rPr>
                        <a:t>ZINC0001</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dirty="0">
                          <a:solidFill>
                            <a:sysClr val="windowText" lastClr="000000"/>
                          </a:solidFill>
                          <a:effectLst/>
                        </a:rPr>
                        <a:t>320.173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4.35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20.31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0.384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Non 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926915816"/>
                  </a:ext>
                </a:extLst>
              </a:tr>
              <a:tr h="240474">
                <a:tc>
                  <a:txBody>
                    <a:bodyPr/>
                    <a:lstStyle/>
                    <a:p>
                      <a:pPr algn="ctr" latinLnBrk="1"/>
                      <a:r>
                        <a:rPr lang="en-US" altLang="ko-KR" sz="600" dirty="0">
                          <a:solidFill>
                            <a:sysClr val="windowText" lastClr="000000"/>
                          </a:solidFill>
                        </a:rPr>
                        <a:t>ZINC0002</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a:solidFill>
                            <a:sysClr val="windowText" lastClr="000000"/>
                          </a:solidFill>
                          <a:effectLst/>
                        </a:rPr>
                        <a:t>330.3965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3.2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49.41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24</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19</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0.263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FALSE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TRUE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1422395571"/>
                  </a:ext>
                </a:extLst>
              </a:tr>
            </a:tbl>
          </a:graphicData>
        </a:graphic>
      </p:graphicFrame>
      <p:sp>
        <p:nvSpPr>
          <p:cNvPr id="2" name="직사각형 1">
            <a:extLst>
              <a:ext uri="{FF2B5EF4-FFF2-40B4-BE49-F238E27FC236}">
                <a16:creationId xmlns:a16="http://schemas.microsoft.com/office/drawing/2014/main" id="{EA7EA373-B8AC-4171-BDA4-962DFB1BB576}"/>
              </a:ext>
            </a:extLst>
          </p:cNvPr>
          <p:cNvSpPr/>
          <p:nvPr/>
        </p:nvSpPr>
        <p:spPr>
          <a:xfrm>
            <a:off x="144379" y="3672542"/>
            <a:ext cx="8031080"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7. Scaffold DB table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scaffold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4" name="표 5">
            <a:extLst>
              <a:ext uri="{FF2B5EF4-FFF2-40B4-BE49-F238E27FC236}">
                <a16:creationId xmlns:a16="http://schemas.microsoft.com/office/drawing/2014/main" id="{D3A0CD22-331E-4D24-BCC7-D387238E859E}"/>
              </a:ext>
            </a:extLst>
          </p:cNvPr>
          <p:cNvGraphicFramePr>
            <a:graphicFrameLocks noGrp="1"/>
          </p:cNvGraphicFramePr>
          <p:nvPr>
            <p:extLst>
              <p:ext uri="{D42A27DB-BD31-4B8C-83A1-F6EECF244321}">
                <p14:modId xmlns:p14="http://schemas.microsoft.com/office/powerpoint/2010/main" val="1889198612"/>
              </p:ext>
            </p:extLst>
          </p:nvPr>
        </p:nvGraphicFramePr>
        <p:xfrm>
          <a:off x="144378" y="3989045"/>
          <a:ext cx="8841679" cy="794484"/>
        </p:xfrm>
        <a:graphic>
          <a:graphicData uri="http://schemas.openxmlformats.org/drawingml/2006/table">
            <a:tbl>
              <a:tblPr firstRow="1" bandRow="1">
                <a:tableStyleId>{5940675A-B579-460E-94D1-54222C63F5DA}</a:tableStyleId>
              </a:tblPr>
              <a:tblGrid>
                <a:gridCol w="2991854">
                  <a:extLst>
                    <a:ext uri="{9D8B030D-6E8A-4147-A177-3AD203B41FA5}">
                      <a16:colId xmlns:a16="http://schemas.microsoft.com/office/drawing/2014/main" val="759338059"/>
                    </a:ext>
                  </a:extLst>
                </a:gridCol>
                <a:gridCol w="5849825">
                  <a:extLst>
                    <a:ext uri="{9D8B030D-6E8A-4147-A177-3AD203B41FA5}">
                      <a16:colId xmlns:a16="http://schemas.microsoft.com/office/drawing/2014/main" val="2280198168"/>
                    </a:ext>
                  </a:extLst>
                </a:gridCol>
              </a:tblGrid>
              <a:tr h="264828">
                <a:tc>
                  <a:txBody>
                    <a:bodyPr/>
                    <a:lstStyle/>
                    <a:p>
                      <a:pPr algn="ctr" latinLnBrk="1"/>
                      <a:r>
                        <a:rPr lang="en-US" altLang="ko-KR" sz="1050" b="0" dirty="0" err="1"/>
                        <a:t>Scaffold_SMILES</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Brc1ccc2OCC(=O)Nc2c1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ZINC0001,</a:t>
                      </a:r>
                      <a:r>
                        <a:rPr lang="ko-KR" altLang="en-US" sz="1050" dirty="0"/>
                        <a:t> </a:t>
                      </a:r>
                      <a:r>
                        <a:rPr lang="en-US" altLang="ko-KR" sz="1050" dirty="0"/>
                        <a:t>ZINC0002,</a:t>
                      </a:r>
                      <a:r>
                        <a:rPr lang="ko-KR" altLang="en-US" sz="1050" dirty="0"/>
                        <a:t> </a:t>
                      </a:r>
                      <a:r>
                        <a:rPr lang="en-US" altLang="ko-KR" sz="1050" dirty="0"/>
                        <a:t>ZINC0003</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N=C1C=CNC1(=O)</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ZINC0004,</a:t>
                      </a:r>
                      <a:r>
                        <a:rPr lang="ko-KR" altLang="en-US" sz="1050" dirty="0"/>
                        <a:t> </a:t>
                      </a:r>
                      <a:r>
                        <a:rPr lang="en-US" altLang="ko-KR" sz="1050" dirty="0"/>
                        <a:t>ZINC0005,</a:t>
                      </a:r>
                      <a:r>
                        <a:rPr lang="ko-KR" altLang="en-US" sz="1050" dirty="0"/>
                        <a:t> </a:t>
                      </a:r>
                      <a:r>
                        <a:rPr lang="en-US" altLang="ko-KR" sz="1050" dirty="0"/>
                        <a:t>ZINC0006</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1" name="TextBox 10">
            <a:extLst>
              <a:ext uri="{FF2B5EF4-FFF2-40B4-BE49-F238E27FC236}">
                <a16:creationId xmlns:a16="http://schemas.microsoft.com/office/drawing/2014/main" id="{402D19B4-6FE8-4D8B-8E2D-531BF80BAAD1}"/>
              </a:ext>
            </a:extLst>
          </p:cNvPr>
          <p:cNvSpPr txBox="1"/>
          <p:nvPr/>
        </p:nvSpPr>
        <p:spPr>
          <a:xfrm>
            <a:off x="8062453" y="983397"/>
            <a:ext cx="937170" cy="246221"/>
          </a:xfrm>
          <a:prstGeom prst="rect">
            <a:avLst/>
          </a:prstGeom>
          <a:noFill/>
        </p:spPr>
        <p:txBody>
          <a:bodyPr wrap="square" rtlCol="0">
            <a:spAutoFit/>
          </a:bodyPr>
          <a:lstStyle/>
          <a:p>
            <a:r>
              <a:rPr lang="en-US" altLang="ko-KR" sz="1000" dirty="0" err="1"/>
              <a:t>Main_FAF.db</a:t>
            </a:r>
            <a:endParaRPr lang="ko-KR" altLang="en-US" sz="1000" dirty="0"/>
          </a:p>
        </p:txBody>
      </p:sp>
      <p:sp>
        <p:nvSpPr>
          <p:cNvPr id="12" name="TextBox 11">
            <a:extLst>
              <a:ext uri="{FF2B5EF4-FFF2-40B4-BE49-F238E27FC236}">
                <a16:creationId xmlns:a16="http://schemas.microsoft.com/office/drawing/2014/main" id="{2DEF8813-1D7B-4C9F-9CA0-2981469877B1}"/>
              </a:ext>
            </a:extLst>
          </p:cNvPr>
          <p:cNvSpPr txBox="1"/>
          <p:nvPr/>
        </p:nvSpPr>
        <p:spPr>
          <a:xfrm>
            <a:off x="7973961" y="2262504"/>
            <a:ext cx="1025661" cy="246221"/>
          </a:xfrm>
          <a:prstGeom prst="rect">
            <a:avLst/>
          </a:prstGeom>
          <a:noFill/>
        </p:spPr>
        <p:txBody>
          <a:bodyPr wrap="square" rtlCol="0">
            <a:spAutoFit/>
          </a:bodyPr>
          <a:lstStyle/>
          <a:p>
            <a:r>
              <a:rPr lang="en-US" altLang="ko-KR" sz="1000" dirty="0" err="1"/>
              <a:t>ZINC_FDA.db</a:t>
            </a:r>
            <a:endParaRPr lang="ko-KR" altLang="en-US" sz="1000" dirty="0"/>
          </a:p>
        </p:txBody>
      </p:sp>
      <p:sp>
        <p:nvSpPr>
          <p:cNvPr id="13" name="TextBox 12">
            <a:extLst>
              <a:ext uri="{FF2B5EF4-FFF2-40B4-BE49-F238E27FC236}">
                <a16:creationId xmlns:a16="http://schemas.microsoft.com/office/drawing/2014/main" id="{86210688-99DB-40B9-B5C6-F7BD6034EFCF}"/>
              </a:ext>
            </a:extLst>
          </p:cNvPr>
          <p:cNvSpPr txBox="1"/>
          <p:nvPr/>
        </p:nvSpPr>
        <p:spPr>
          <a:xfrm>
            <a:off x="8062453" y="3681268"/>
            <a:ext cx="937169" cy="246221"/>
          </a:xfrm>
          <a:prstGeom prst="rect">
            <a:avLst/>
          </a:prstGeom>
          <a:noFill/>
        </p:spPr>
        <p:txBody>
          <a:bodyPr wrap="square" rtlCol="0">
            <a:spAutoFit/>
          </a:bodyPr>
          <a:lstStyle/>
          <a:p>
            <a:r>
              <a:rPr lang="en-US" altLang="ko-KR" sz="1000" dirty="0" err="1"/>
              <a:t>ZINC_SCF.db</a:t>
            </a:r>
            <a:endParaRPr lang="ko-KR" altLang="en-US" sz="1000" dirty="0"/>
          </a:p>
        </p:txBody>
      </p:sp>
    </p:spTree>
    <p:extLst>
      <p:ext uri="{BB962C8B-B14F-4D97-AF65-F5344CB8AC3E}">
        <p14:creationId xmlns:p14="http://schemas.microsoft.com/office/powerpoint/2010/main" val="392932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79ACCE-6654-4A52-8FD6-7C7B5BD2BDA2}"/>
              </a:ext>
            </a:extLst>
          </p:cNvPr>
          <p:cNvSpPr txBox="1"/>
          <p:nvPr/>
        </p:nvSpPr>
        <p:spPr>
          <a:xfrm>
            <a:off x="144378" y="152400"/>
            <a:ext cx="6344653" cy="523220"/>
          </a:xfrm>
          <a:prstGeom prst="rect">
            <a:avLst/>
          </a:prstGeom>
          <a:noFill/>
        </p:spPr>
        <p:txBody>
          <a:bodyPr wrap="square" rtlCol="0">
            <a:spAutoFit/>
          </a:bodyPr>
          <a:lstStyle/>
          <a:p>
            <a:r>
              <a:rPr lang="en-US" altLang="ko-KR" sz="2800" b="1" dirty="0">
                <a:cs typeface="Times New Roman" panose="02020603050405020304" pitchFamily="18" charset="0"/>
              </a:rPr>
              <a:t>1. Making Main DB Tables</a:t>
            </a:r>
          </a:p>
        </p:txBody>
      </p:sp>
      <p:graphicFrame>
        <p:nvGraphicFramePr>
          <p:cNvPr id="10" name="표 10">
            <a:extLst>
              <a:ext uri="{FF2B5EF4-FFF2-40B4-BE49-F238E27FC236}">
                <a16:creationId xmlns:a16="http://schemas.microsoft.com/office/drawing/2014/main" id="{2132F85B-51A7-45C8-9B8A-6DF28C63D6EC}"/>
              </a:ext>
            </a:extLst>
          </p:cNvPr>
          <p:cNvGraphicFramePr>
            <a:graphicFrameLocks noGrp="1"/>
          </p:cNvGraphicFramePr>
          <p:nvPr>
            <p:extLst>
              <p:ext uri="{D42A27DB-BD31-4B8C-83A1-F6EECF244321}">
                <p14:modId xmlns:p14="http://schemas.microsoft.com/office/powerpoint/2010/main" val="3826502998"/>
              </p:ext>
            </p:extLst>
          </p:nvPr>
        </p:nvGraphicFramePr>
        <p:xfrm>
          <a:off x="86937" y="964381"/>
          <a:ext cx="8970125" cy="4995114"/>
        </p:xfrm>
        <a:graphic>
          <a:graphicData uri="http://schemas.openxmlformats.org/drawingml/2006/table">
            <a:tbl>
              <a:tblPr firstRow="1" bandRow="1">
                <a:tableStyleId>{5C22544A-7EE6-4342-B048-85BDC9FD1C3A}</a:tableStyleId>
              </a:tblPr>
              <a:tblGrid>
                <a:gridCol w="1382840">
                  <a:extLst>
                    <a:ext uri="{9D8B030D-6E8A-4147-A177-3AD203B41FA5}">
                      <a16:colId xmlns:a16="http://schemas.microsoft.com/office/drawing/2014/main" val="1641822306"/>
                    </a:ext>
                  </a:extLst>
                </a:gridCol>
                <a:gridCol w="2561449">
                  <a:extLst>
                    <a:ext uri="{9D8B030D-6E8A-4147-A177-3AD203B41FA5}">
                      <a16:colId xmlns:a16="http://schemas.microsoft.com/office/drawing/2014/main" val="1134606703"/>
                    </a:ext>
                  </a:extLst>
                </a:gridCol>
                <a:gridCol w="3590327">
                  <a:extLst>
                    <a:ext uri="{9D8B030D-6E8A-4147-A177-3AD203B41FA5}">
                      <a16:colId xmlns:a16="http://schemas.microsoft.com/office/drawing/2014/main" val="2671921120"/>
                    </a:ext>
                  </a:extLst>
                </a:gridCol>
                <a:gridCol w="1435509">
                  <a:extLst>
                    <a:ext uri="{9D8B030D-6E8A-4147-A177-3AD203B41FA5}">
                      <a16:colId xmlns:a16="http://schemas.microsoft.com/office/drawing/2014/main" val="192197053"/>
                    </a:ext>
                  </a:extLst>
                </a:gridCol>
              </a:tblGrid>
              <a:tr h="371577">
                <a:tc>
                  <a:txBody>
                    <a:bodyPr/>
                    <a:lstStyle/>
                    <a:p>
                      <a:pPr latinLnBrk="1"/>
                      <a:r>
                        <a:rPr lang="en-US" altLang="ko-KR" dirty="0"/>
                        <a:t>File name</a:t>
                      </a:r>
                      <a:endParaRPr lang="ko-KR" altLang="en-US" dirty="0"/>
                    </a:p>
                  </a:txBody>
                  <a:tcPr/>
                </a:tc>
                <a:tc>
                  <a:txBody>
                    <a:bodyPr/>
                    <a:lstStyle/>
                    <a:p>
                      <a:pPr latinLnBrk="1"/>
                      <a:r>
                        <a:rPr lang="en-US" altLang="ko-KR" dirty="0"/>
                        <a:t>DB Structure</a:t>
                      </a:r>
                      <a:endParaRPr lang="ko-KR" altLang="en-US" dirty="0"/>
                    </a:p>
                  </a:txBody>
                  <a:tcPr/>
                </a:tc>
                <a:tc>
                  <a:txBody>
                    <a:bodyPr/>
                    <a:lstStyle/>
                    <a:p>
                      <a:pPr latinLnBrk="1"/>
                      <a:r>
                        <a:rPr lang="en-US" altLang="ko-KR" dirty="0"/>
                        <a:t>scheme</a:t>
                      </a:r>
                      <a:endParaRPr lang="ko-KR" altLang="en-US" dirty="0"/>
                    </a:p>
                  </a:txBody>
                  <a:tcPr/>
                </a:tc>
                <a:tc>
                  <a:txBody>
                    <a:bodyPr/>
                    <a:lstStyle/>
                    <a:p>
                      <a:pPr latinLnBrk="1"/>
                      <a:r>
                        <a:rPr lang="en-US" altLang="ko-KR" dirty="0"/>
                        <a:t>Table name</a:t>
                      </a:r>
                      <a:endParaRPr lang="ko-KR" altLang="en-US" dirty="0"/>
                    </a:p>
                  </a:txBody>
                  <a:tcPr/>
                </a:tc>
                <a:extLst>
                  <a:ext uri="{0D108BD9-81ED-4DB2-BD59-A6C34878D82A}">
                    <a16:rowId xmlns:a16="http://schemas.microsoft.com/office/drawing/2014/main" val="939804267"/>
                  </a:ext>
                </a:extLst>
              </a:tr>
              <a:tr h="371577">
                <a:tc>
                  <a:txBody>
                    <a:bodyPr/>
                    <a:lstStyle/>
                    <a:p>
                      <a:pPr latinLnBrk="1"/>
                      <a:r>
                        <a:rPr lang="en-US" altLang="ko-KR" sz="1500" dirty="0" err="1"/>
                        <a:t>ZINC_F.db</a:t>
                      </a:r>
                      <a:endParaRPr lang="en-US" altLang="ko-KR" sz="1500" dirty="0"/>
                    </a:p>
                  </a:txBody>
                  <a:tcPr/>
                </a:tc>
                <a:tc>
                  <a:txBody>
                    <a:bodyPr/>
                    <a:lstStyle/>
                    <a:p>
                      <a:pPr latinLnBrk="1"/>
                      <a:r>
                        <a:rPr lang="en-US" altLang="ko-KR" sz="1500" dirty="0"/>
                        <a:t>ZINC_ID | Feature</a:t>
                      </a:r>
                      <a:endParaRPr lang="ko-KR" altLang="en-US" sz="1500" dirty="0"/>
                    </a:p>
                  </a:txBody>
                  <a:tcPr/>
                </a:tc>
                <a:tc>
                  <a:txBody>
                    <a:bodyPr/>
                    <a:lstStyle/>
                    <a:p>
                      <a:pPr latinLnBrk="1"/>
                      <a:r>
                        <a:rPr lang="en-US" altLang="ko-KR" sz="1100" dirty="0"/>
                        <a:t>CREATE TABLE </a:t>
                      </a:r>
                      <a:r>
                        <a:rPr lang="en-US" altLang="ko-KR" sz="1100" dirty="0" err="1"/>
                        <a:t>F_Table</a:t>
                      </a:r>
                      <a:r>
                        <a:rPr lang="en-US" altLang="ko-KR" sz="1100" dirty="0"/>
                        <a:t>(</a:t>
                      </a:r>
                      <a:r>
                        <a:rPr lang="en-US" altLang="ko-KR" sz="1100" dirty="0" err="1"/>
                        <a:t>Zid</a:t>
                      </a:r>
                      <a:r>
                        <a:rPr lang="en-US" altLang="ko-KR" sz="1100" dirty="0"/>
                        <a:t> txt PRIMARY KEY, feature text);</a:t>
                      </a:r>
                      <a:endParaRPr lang="ko-KR" altLang="en-US" sz="1100" dirty="0"/>
                    </a:p>
                  </a:txBody>
                  <a:tcPr/>
                </a:tc>
                <a:tc>
                  <a:txBody>
                    <a:bodyPr/>
                    <a:lstStyle/>
                    <a:p>
                      <a:pPr latinLnBrk="1"/>
                      <a:r>
                        <a:rPr lang="en-US" altLang="ko-KR" sz="1200" dirty="0" err="1"/>
                        <a:t>F_Table</a:t>
                      </a:r>
                      <a:endParaRPr lang="ko-KR" altLang="en-US" sz="1200" dirty="0"/>
                    </a:p>
                  </a:txBody>
                  <a:tcPr/>
                </a:tc>
                <a:extLst>
                  <a:ext uri="{0D108BD9-81ED-4DB2-BD59-A6C34878D82A}">
                    <a16:rowId xmlns:a16="http://schemas.microsoft.com/office/drawing/2014/main" val="1921288359"/>
                  </a:ext>
                </a:extLst>
              </a:tr>
              <a:tr h="371577">
                <a:tc>
                  <a:txBody>
                    <a:bodyPr/>
                    <a:lstStyle/>
                    <a:p>
                      <a:pPr latinLnBrk="1"/>
                      <a:r>
                        <a:rPr lang="en-US" altLang="ko-KR" sz="1500" b="1" dirty="0" err="1">
                          <a:solidFill>
                            <a:srgbClr val="FF0000"/>
                          </a:solidFill>
                        </a:rPr>
                        <a:t>ZINC_K.db</a:t>
                      </a:r>
                      <a:endParaRPr lang="ko-KR" altLang="en-US" sz="1500" b="1" dirty="0">
                        <a:solidFill>
                          <a:srgbClr val="FF0000"/>
                        </a:solidFill>
                      </a:endParaRPr>
                    </a:p>
                  </a:txBody>
                  <a:tcPr/>
                </a:tc>
                <a:tc>
                  <a:txBody>
                    <a:bodyPr/>
                    <a:lstStyle/>
                    <a:p>
                      <a:pPr latinLnBrk="1"/>
                      <a:r>
                        <a:rPr lang="en-US" altLang="ko-KR" sz="1500" dirty="0"/>
                        <a:t>Key | ZINC_ID</a:t>
                      </a:r>
                      <a:endParaRPr lang="ko-KR" altLang="en-US" sz="1500" dirty="0"/>
                    </a:p>
                  </a:txBody>
                  <a:tcPr/>
                </a:tc>
                <a:tc>
                  <a:txBody>
                    <a:bodyPr/>
                    <a:lstStyle/>
                    <a:p>
                      <a:pPr latinLnBrk="1"/>
                      <a:r>
                        <a:rPr lang="en-US" altLang="ko-KR" sz="1100" dirty="0"/>
                        <a:t>CREATE TABLE </a:t>
                      </a:r>
                      <a:r>
                        <a:rPr lang="en-US" altLang="ko-KR" sz="1100" dirty="0" err="1"/>
                        <a:t>Key_Table</a:t>
                      </a:r>
                      <a:r>
                        <a:rPr lang="en-US" altLang="ko-KR" sz="1100" dirty="0"/>
                        <a:t>(Key txt PRIMARY KEY, ids text);</a:t>
                      </a:r>
                      <a:endParaRPr lang="ko-KR" altLang="en-US" sz="1100" dirty="0"/>
                    </a:p>
                  </a:txBody>
                  <a:tcPr/>
                </a:tc>
                <a:tc>
                  <a:txBody>
                    <a:bodyPr/>
                    <a:lstStyle/>
                    <a:p>
                      <a:pPr latinLnBrk="1"/>
                      <a:r>
                        <a:rPr lang="en-US" altLang="ko-KR" sz="1200" dirty="0" err="1"/>
                        <a:t>Key_Table</a:t>
                      </a:r>
                      <a:endParaRPr lang="ko-KR" altLang="en-US" sz="1200" dirty="0"/>
                    </a:p>
                  </a:txBody>
                  <a:tcPr/>
                </a:tc>
                <a:extLst>
                  <a:ext uri="{0D108BD9-81ED-4DB2-BD59-A6C34878D82A}">
                    <a16:rowId xmlns:a16="http://schemas.microsoft.com/office/drawing/2014/main" val="4131513828"/>
                  </a:ext>
                </a:extLst>
              </a:tr>
              <a:tr h="371577">
                <a:tc>
                  <a:txBody>
                    <a:bodyPr/>
                    <a:lstStyle/>
                    <a:p>
                      <a:pPr latinLnBrk="1"/>
                      <a:r>
                        <a:rPr lang="en-US" altLang="ko-KR" sz="1500" b="1" dirty="0" err="1">
                          <a:solidFill>
                            <a:srgbClr val="FF0000"/>
                          </a:solidFill>
                        </a:rPr>
                        <a:t>ZINC_IDK.db</a:t>
                      </a:r>
                      <a:endParaRPr lang="ko-KR" altLang="en-US" sz="1500" b="1" dirty="0">
                        <a:solidFill>
                          <a:srgbClr val="FF0000"/>
                        </a:solidFill>
                      </a:endParaRPr>
                    </a:p>
                  </a:txBody>
                  <a:tcPr/>
                </a:tc>
                <a:tc>
                  <a:txBody>
                    <a:bodyPr/>
                    <a:lstStyle/>
                    <a:p>
                      <a:pPr latinLnBrk="1"/>
                      <a:r>
                        <a:rPr lang="en-US" altLang="ko-KR" sz="1500" dirty="0"/>
                        <a:t>ZINC_ID | Key in</a:t>
                      </a:r>
                      <a:r>
                        <a:rPr lang="ko-KR" altLang="en-US" sz="1500" dirty="0"/>
                        <a:t> </a:t>
                      </a:r>
                      <a:r>
                        <a:rPr lang="en-US" altLang="ko-KR" sz="1500" dirty="0"/>
                        <a:t>ZINC__ID</a:t>
                      </a:r>
                      <a:endParaRPr lang="ko-KR" altLang="en-US" sz="1500" dirty="0"/>
                    </a:p>
                  </a:txBody>
                  <a:tcPr/>
                </a:tc>
                <a:tc>
                  <a:txBody>
                    <a:bodyPr/>
                    <a:lstStyle/>
                    <a:p>
                      <a:pPr latinLnBrk="1"/>
                      <a:r>
                        <a:rPr lang="en-US" altLang="ko-KR" sz="1100" dirty="0"/>
                        <a:t>CREATE TABLE </a:t>
                      </a:r>
                      <a:r>
                        <a:rPr lang="en-US" altLang="ko-KR" sz="1100" dirty="0" err="1"/>
                        <a:t>IDK_Table</a:t>
                      </a:r>
                      <a:r>
                        <a:rPr lang="en-US" altLang="ko-KR" sz="1100" dirty="0"/>
                        <a:t>(</a:t>
                      </a:r>
                      <a:r>
                        <a:rPr lang="en-US" altLang="ko-KR" sz="1100" dirty="0" err="1"/>
                        <a:t>Zid</a:t>
                      </a:r>
                      <a:r>
                        <a:rPr lang="en-US" altLang="ko-KR" sz="1100" dirty="0"/>
                        <a:t> txt PRIMARY KEY, keys text);</a:t>
                      </a:r>
                      <a:endParaRPr lang="ko-KR" altLang="en-US" sz="1100" dirty="0"/>
                    </a:p>
                  </a:txBody>
                  <a:tcPr/>
                </a:tc>
                <a:tc>
                  <a:txBody>
                    <a:bodyPr/>
                    <a:lstStyle/>
                    <a:p>
                      <a:pPr latinLnBrk="1"/>
                      <a:r>
                        <a:rPr lang="en-US" altLang="ko-KR" sz="1200" dirty="0" err="1"/>
                        <a:t>IDK_Table</a:t>
                      </a:r>
                      <a:endParaRPr lang="ko-KR" altLang="en-US" sz="1200" dirty="0"/>
                    </a:p>
                  </a:txBody>
                  <a:tcPr/>
                </a:tc>
                <a:extLst>
                  <a:ext uri="{0D108BD9-81ED-4DB2-BD59-A6C34878D82A}">
                    <a16:rowId xmlns:a16="http://schemas.microsoft.com/office/drawing/2014/main" val="3121794271"/>
                  </a:ext>
                </a:extLst>
              </a:tr>
              <a:tr h="371577">
                <a:tc>
                  <a:txBody>
                    <a:bodyPr/>
                    <a:lstStyle/>
                    <a:p>
                      <a:pPr latinLnBrk="1"/>
                      <a:r>
                        <a:rPr lang="en-US" altLang="ko-KR" sz="1500" dirty="0" err="1"/>
                        <a:t>ZINC_FDA.db</a:t>
                      </a:r>
                      <a:endParaRPr lang="ko-KR" altLang="en-US" sz="1500" dirty="0"/>
                    </a:p>
                  </a:txBody>
                  <a:tcPr/>
                </a:tc>
                <a:tc>
                  <a:txBody>
                    <a:bodyPr/>
                    <a:lstStyle/>
                    <a:p>
                      <a:pPr latinLnBrk="1"/>
                      <a:r>
                        <a:rPr lang="en-US" altLang="ko-KR" sz="1500" dirty="0"/>
                        <a:t>ZINC_ID | </a:t>
                      </a:r>
                      <a:r>
                        <a:rPr lang="en-US" altLang="ko-KR" sz="1500" dirty="0" err="1"/>
                        <a:t>chemprop</a:t>
                      </a:r>
                      <a:r>
                        <a:rPr lang="en-US" altLang="ko-KR" sz="1500" dirty="0"/>
                        <a:t> score</a:t>
                      </a:r>
                      <a:endParaRPr lang="ko-KR" altLang="en-US" sz="1500" dirty="0"/>
                    </a:p>
                  </a:txBody>
                  <a:tcPr/>
                </a:tc>
                <a:tc>
                  <a:txBody>
                    <a:bodyPr/>
                    <a:lstStyle/>
                    <a:p>
                      <a:pPr latinLnBrk="1"/>
                      <a:r>
                        <a:rPr lang="en-US" altLang="ko-KR" sz="1100" dirty="0"/>
                        <a:t>CREATE TABLE FDA(</a:t>
                      </a:r>
                      <a:r>
                        <a:rPr lang="en-US" altLang="ko-KR" sz="1100" dirty="0" err="1"/>
                        <a:t>Zid</a:t>
                      </a:r>
                      <a:r>
                        <a:rPr lang="en-US" altLang="ko-KR" sz="1100" dirty="0"/>
                        <a:t> text PRIMARY KEY, Info float);</a:t>
                      </a:r>
                      <a:endParaRPr lang="ko-KR" altLang="en-US" sz="1100" dirty="0"/>
                    </a:p>
                  </a:txBody>
                  <a:tcPr/>
                </a:tc>
                <a:tc>
                  <a:txBody>
                    <a:bodyPr/>
                    <a:lstStyle/>
                    <a:p>
                      <a:pPr latinLnBrk="1"/>
                      <a:r>
                        <a:rPr lang="en-US" altLang="ko-KR" sz="1200" dirty="0"/>
                        <a:t>FDA</a:t>
                      </a:r>
                      <a:endParaRPr lang="ko-KR" altLang="en-US" sz="1200" dirty="0"/>
                    </a:p>
                  </a:txBody>
                  <a:tcPr/>
                </a:tc>
                <a:extLst>
                  <a:ext uri="{0D108BD9-81ED-4DB2-BD59-A6C34878D82A}">
                    <a16:rowId xmlns:a16="http://schemas.microsoft.com/office/drawing/2014/main" val="2799374746"/>
                  </a:ext>
                </a:extLst>
              </a:tr>
              <a:tr h="371577">
                <a:tc>
                  <a:txBody>
                    <a:bodyPr/>
                    <a:lstStyle/>
                    <a:p>
                      <a:pPr latinLnBrk="1"/>
                      <a:r>
                        <a:rPr lang="en-US" altLang="ko-KR" sz="1500" b="1" dirty="0" err="1">
                          <a:solidFill>
                            <a:srgbClr val="FF0000"/>
                          </a:solidFill>
                        </a:rPr>
                        <a:t>ZINC_SCF.db</a:t>
                      </a:r>
                      <a:endParaRPr lang="ko-KR" altLang="en-US" sz="1500" b="1" dirty="0">
                        <a:solidFill>
                          <a:srgbClr val="FF0000"/>
                        </a:solidFill>
                      </a:endParaRPr>
                    </a:p>
                  </a:txBody>
                  <a:tcPr/>
                </a:tc>
                <a:tc>
                  <a:txBody>
                    <a:bodyPr/>
                    <a:lstStyle/>
                    <a:p>
                      <a:pPr latinLnBrk="1"/>
                      <a:r>
                        <a:rPr lang="en-US" altLang="ko-KR" sz="1500" dirty="0"/>
                        <a:t>Scaffold smiles | ZINC_ID</a:t>
                      </a:r>
                      <a:endParaRPr lang="ko-KR" altLang="en-US" sz="1500" dirty="0"/>
                    </a:p>
                  </a:txBody>
                  <a:tcPr/>
                </a:tc>
                <a:tc>
                  <a:txBody>
                    <a:bodyPr/>
                    <a:lstStyle/>
                    <a:p>
                      <a:pPr latinLnBrk="1"/>
                      <a:r>
                        <a:rPr lang="en-US" altLang="ko-KR" sz="1100" dirty="0"/>
                        <a:t>CREATE TABLE </a:t>
                      </a:r>
                      <a:r>
                        <a:rPr lang="en-US" altLang="ko-KR" sz="1100" dirty="0" err="1"/>
                        <a:t>SCF_Table</a:t>
                      </a:r>
                      <a:r>
                        <a:rPr lang="en-US" altLang="ko-KR" sz="1100" dirty="0"/>
                        <a:t>(SMILES txt PRIMARY KEY, ids text);</a:t>
                      </a:r>
                      <a:endParaRPr lang="ko-KR" altLang="en-US" sz="1100" dirty="0"/>
                    </a:p>
                  </a:txBody>
                  <a:tcPr/>
                </a:tc>
                <a:tc>
                  <a:txBody>
                    <a:bodyPr/>
                    <a:lstStyle/>
                    <a:p>
                      <a:pPr latinLnBrk="1"/>
                      <a:r>
                        <a:rPr lang="en-US" altLang="ko-KR" sz="1200" dirty="0" err="1"/>
                        <a:t>SCF_Table</a:t>
                      </a:r>
                      <a:endParaRPr lang="ko-KR" altLang="en-US" sz="1200" dirty="0"/>
                    </a:p>
                  </a:txBody>
                  <a:tcPr/>
                </a:tc>
                <a:extLst>
                  <a:ext uri="{0D108BD9-81ED-4DB2-BD59-A6C34878D82A}">
                    <a16:rowId xmlns:a16="http://schemas.microsoft.com/office/drawing/2014/main" val="915758890"/>
                  </a:ext>
                </a:extLst>
              </a:tr>
              <a:tr h="371577">
                <a:tc>
                  <a:txBody>
                    <a:bodyPr/>
                    <a:lstStyle/>
                    <a:p>
                      <a:pPr latinLnBrk="1"/>
                      <a:r>
                        <a:rPr lang="en-US" altLang="ko-KR" sz="1500" dirty="0" err="1"/>
                        <a:t>Seed_K.db</a:t>
                      </a:r>
                      <a:endParaRPr lang="ko-KR" altLang="en-US" sz="1500" dirty="0"/>
                    </a:p>
                  </a:txBody>
                  <a:tcPr/>
                </a:tc>
                <a:tc>
                  <a:txBody>
                    <a:bodyPr/>
                    <a:lstStyle/>
                    <a:p>
                      <a:pPr latinLnBrk="1"/>
                      <a:r>
                        <a:rPr lang="en-US" altLang="ko-KR" sz="1500" dirty="0"/>
                        <a:t>Key | </a:t>
                      </a:r>
                      <a:r>
                        <a:rPr lang="en-US" altLang="ko-KR" sz="1500" dirty="0" err="1"/>
                        <a:t>Seed_ID</a:t>
                      </a:r>
                      <a:endParaRPr lang="ko-KR" altLang="en-US" sz="1500" dirty="0"/>
                    </a:p>
                  </a:txBody>
                  <a:tcPr/>
                </a:tc>
                <a:tc>
                  <a:txBody>
                    <a:bodyPr/>
                    <a:lstStyle/>
                    <a:p>
                      <a:pPr latinLnBrk="1"/>
                      <a:r>
                        <a:rPr lang="en-US" altLang="ko-KR" sz="1100" dirty="0"/>
                        <a:t>CREATE TABLE </a:t>
                      </a:r>
                      <a:r>
                        <a:rPr lang="en-US" altLang="ko-KR" sz="1100" dirty="0" err="1"/>
                        <a:t>SKey_Table</a:t>
                      </a:r>
                      <a:r>
                        <a:rPr lang="en-US" altLang="ko-KR" sz="1100" dirty="0"/>
                        <a:t>(Key txt PRIMARY KEY, ids text);</a:t>
                      </a:r>
                      <a:endParaRPr lang="ko-KR" altLang="en-US" sz="1100" dirty="0"/>
                    </a:p>
                  </a:txBody>
                  <a:tcPr/>
                </a:tc>
                <a:tc>
                  <a:txBody>
                    <a:bodyPr/>
                    <a:lstStyle/>
                    <a:p>
                      <a:pPr latinLnBrk="1"/>
                      <a:r>
                        <a:rPr lang="en-US" altLang="ko-KR" sz="1200" dirty="0" err="1"/>
                        <a:t>Skey_Table</a:t>
                      </a:r>
                      <a:endParaRPr lang="ko-KR" altLang="en-US" sz="1200" dirty="0"/>
                    </a:p>
                  </a:txBody>
                  <a:tcPr/>
                </a:tc>
                <a:extLst>
                  <a:ext uri="{0D108BD9-81ED-4DB2-BD59-A6C34878D82A}">
                    <a16:rowId xmlns:a16="http://schemas.microsoft.com/office/drawing/2014/main" val="1129756710"/>
                  </a:ext>
                </a:extLst>
              </a:tr>
              <a:tr h="371577">
                <a:tc>
                  <a:txBody>
                    <a:bodyPr/>
                    <a:lstStyle/>
                    <a:p>
                      <a:pPr latinLnBrk="1"/>
                      <a:r>
                        <a:rPr lang="en-US" altLang="ko-KR" sz="1500" dirty="0" err="1"/>
                        <a:t>Seed_F.db</a:t>
                      </a:r>
                      <a:endParaRPr lang="ko-KR" altLang="en-US" sz="1500" dirty="0"/>
                    </a:p>
                  </a:txBody>
                  <a:tcPr/>
                </a:tc>
                <a:tc>
                  <a:txBody>
                    <a:bodyPr/>
                    <a:lstStyle/>
                    <a:p>
                      <a:pPr latinLnBrk="1"/>
                      <a:r>
                        <a:rPr lang="en-US" altLang="ko-KR" sz="1500" dirty="0" err="1"/>
                        <a:t>Sees_ID</a:t>
                      </a:r>
                      <a:r>
                        <a:rPr lang="en-US" altLang="ko-KR" sz="1500" dirty="0"/>
                        <a:t> | Key</a:t>
                      </a:r>
                      <a:endParaRPr lang="ko-KR" altLang="en-US" sz="1500" dirty="0"/>
                    </a:p>
                  </a:txBody>
                  <a:tcPr/>
                </a:tc>
                <a:tc>
                  <a:txBody>
                    <a:bodyPr/>
                    <a:lstStyle/>
                    <a:p>
                      <a:pPr latinLnBrk="1"/>
                      <a:r>
                        <a:rPr lang="en-US" altLang="ko-KR" sz="1100" dirty="0"/>
                        <a:t>CREATE TABLE </a:t>
                      </a:r>
                      <a:r>
                        <a:rPr lang="en-US" altLang="ko-KR" sz="1100" dirty="0" err="1"/>
                        <a:t>SF_Table</a:t>
                      </a:r>
                      <a:r>
                        <a:rPr lang="en-US" altLang="ko-KR" sz="1100" dirty="0"/>
                        <a:t>(</a:t>
                      </a:r>
                      <a:r>
                        <a:rPr lang="en-US" altLang="ko-KR" sz="1100" dirty="0" err="1"/>
                        <a:t>Zid</a:t>
                      </a:r>
                      <a:r>
                        <a:rPr lang="en-US" altLang="ko-KR" sz="1100" dirty="0"/>
                        <a:t> txt PRIMARY KEY, feature text);</a:t>
                      </a:r>
                      <a:endParaRPr lang="ko-KR" altLang="en-US" sz="1100" dirty="0"/>
                    </a:p>
                  </a:txBody>
                  <a:tcPr/>
                </a:tc>
                <a:tc>
                  <a:txBody>
                    <a:bodyPr/>
                    <a:lstStyle/>
                    <a:p>
                      <a:pPr latinLnBrk="1"/>
                      <a:r>
                        <a:rPr lang="en-US" altLang="ko-KR" sz="1200" dirty="0" err="1"/>
                        <a:t>SF_Table</a:t>
                      </a:r>
                      <a:endParaRPr lang="ko-KR" altLang="en-US" sz="1200" dirty="0"/>
                    </a:p>
                  </a:txBody>
                  <a:tcPr/>
                </a:tc>
                <a:extLst>
                  <a:ext uri="{0D108BD9-81ED-4DB2-BD59-A6C34878D82A}">
                    <a16:rowId xmlns:a16="http://schemas.microsoft.com/office/drawing/2014/main" val="2080131844"/>
                  </a:ext>
                </a:extLst>
              </a:tr>
              <a:tr h="371577">
                <a:tc>
                  <a:txBody>
                    <a:bodyPr/>
                    <a:lstStyle/>
                    <a:p>
                      <a:pPr latinLnBrk="1"/>
                      <a:r>
                        <a:rPr lang="en-US" altLang="ko-KR" sz="1500" dirty="0" err="1"/>
                        <a:t>Main_S.db</a:t>
                      </a:r>
                      <a:endParaRPr lang="ko-KR" altLang="en-US" sz="1500" dirty="0"/>
                    </a:p>
                  </a:txBody>
                  <a:tcPr/>
                </a:tc>
                <a:tc>
                  <a:txBody>
                    <a:bodyPr/>
                    <a:lstStyle/>
                    <a:p>
                      <a:pPr latinLnBrk="1"/>
                      <a:r>
                        <a:rPr lang="en-US" altLang="ko-KR" sz="1500" dirty="0"/>
                        <a:t>ZINC_ID | </a:t>
                      </a:r>
                      <a:r>
                        <a:rPr lang="en-US" altLang="ko-KR" sz="1500" dirty="0" err="1"/>
                        <a:t>SDF_file</a:t>
                      </a:r>
                      <a:endParaRPr lang="ko-KR" altLang="en-US" sz="1500" dirty="0"/>
                    </a:p>
                  </a:txBody>
                  <a:tcPr/>
                </a:tc>
                <a:tc>
                  <a:txBody>
                    <a:bodyPr/>
                    <a:lstStyle/>
                    <a:p>
                      <a:pPr latinLnBrk="1"/>
                      <a:r>
                        <a:rPr lang="en-US" altLang="ko-KR" sz="1100" dirty="0"/>
                        <a:t>CREATE TABLE </a:t>
                      </a:r>
                      <a:r>
                        <a:rPr lang="en-US" altLang="ko-KR" sz="1100" dirty="0" err="1"/>
                        <a:t>Sdf_Files</a:t>
                      </a:r>
                      <a:r>
                        <a:rPr lang="en-US" altLang="ko-KR" sz="1100" dirty="0"/>
                        <a:t>(</a:t>
                      </a:r>
                      <a:r>
                        <a:rPr lang="en-US" altLang="ko-KR" sz="1100" dirty="0" err="1"/>
                        <a:t>Zid</a:t>
                      </a:r>
                      <a:r>
                        <a:rPr lang="en-US" altLang="ko-KR" sz="1100" dirty="0"/>
                        <a:t> text PRIMARY KEY, </a:t>
                      </a:r>
                      <a:r>
                        <a:rPr lang="en-US" altLang="ko-KR" sz="1100" dirty="0" err="1"/>
                        <a:t>Sdf</a:t>
                      </a:r>
                      <a:r>
                        <a:rPr lang="en-US" altLang="ko-KR" sz="1100" dirty="0"/>
                        <a:t> blob);</a:t>
                      </a:r>
                      <a:endParaRPr lang="ko-KR" altLang="en-US" sz="1100" dirty="0"/>
                    </a:p>
                  </a:txBody>
                  <a:tcPr/>
                </a:tc>
                <a:tc>
                  <a:txBody>
                    <a:bodyPr/>
                    <a:lstStyle/>
                    <a:p>
                      <a:pPr latinLnBrk="1"/>
                      <a:r>
                        <a:rPr lang="en-US" altLang="ko-KR" sz="1200" dirty="0" err="1"/>
                        <a:t>Sdf_Table</a:t>
                      </a:r>
                      <a:endParaRPr lang="ko-KR" altLang="en-US" sz="1200" dirty="0"/>
                    </a:p>
                  </a:txBody>
                  <a:tcPr/>
                </a:tc>
                <a:extLst>
                  <a:ext uri="{0D108BD9-81ED-4DB2-BD59-A6C34878D82A}">
                    <a16:rowId xmlns:a16="http://schemas.microsoft.com/office/drawing/2014/main" val="3331465775"/>
                  </a:ext>
                </a:extLst>
              </a:tr>
              <a:tr h="371577">
                <a:tc>
                  <a:txBody>
                    <a:bodyPr/>
                    <a:lstStyle/>
                    <a:p>
                      <a:pPr latinLnBrk="1"/>
                      <a:r>
                        <a:rPr lang="en-US" altLang="ko-KR" sz="1500" dirty="0" err="1"/>
                        <a:t>Main_FAF.db</a:t>
                      </a:r>
                      <a:endParaRPr lang="ko-KR" altLang="en-US" sz="1500" dirty="0"/>
                    </a:p>
                  </a:txBody>
                  <a:tcPr/>
                </a:tc>
                <a:tc>
                  <a:txBody>
                    <a:bodyPr/>
                    <a:lstStyle/>
                    <a:p>
                      <a:pPr latinLnBrk="1"/>
                      <a:r>
                        <a:rPr lang="en-US" altLang="ko-KR" sz="1500" dirty="0"/>
                        <a:t>ZINC_ID | RO5 annotation</a:t>
                      </a:r>
                      <a:endParaRPr lang="ko-KR" altLang="en-US" sz="1500" dirty="0"/>
                    </a:p>
                  </a:txBody>
                  <a:tcPr/>
                </a:tc>
                <a:tc>
                  <a:txBody>
                    <a:bodyPr/>
                    <a:lstStyle/>
                    <a:p>
                      <a:pPr latinLnBrk="1"/>
                      <a:r>
                        <a:rPr lang="en-US" altLang="ko-KR" sz="1100" dirty="0"/>
                        <a:t>CREATE TABLE FAF(ID text PRIMARY KEY, MW float, </a:t>
                      </a:r>
                      <a:r>
                        <a:rPr lang="en-US" altLang="ko-KR" sz="1100" dirty="0" err="1"/>
                        <a:t>LogP</a:t>
                      </a:r>
                      <a:r>
                        <a:rPr lang="en-US" altLang="ko-KR" sz="1100" dirty="0"/>
                        <a:t> float, PSA float, </a:t>
                      </a:r>
                      <a:r>
                        <a:rPr lang="en-US" altLang="ko-KR" sz="1100" dirty="0" err="1"/>
                        <a:t>RotatableB</a:t>
                      </a:r>
                      <a:r>
                        <a:rPr lang="en-US" altLang="ko-KR" sz="1100" dirty="0"/>
                        <a:t> int, </a:t>
                      </a:r>
                      <a:r>
                        <a:rPr lang="en-US" altLang="ko-KR" sz="1100" dirty="0" err="1"/>
                        <a:t>RigidB</a:t>
                      </a:r>
                      <a:r>
                        <a:rPr lang="en-US" altLang="ko-KR" sz="1100" dirty="0"/>
                        <a:t> int, HBD int, HBA int, Rings int, </a:t>
                      </a:r>
                      <a:r>
                        <a:rPr lang="en-US" altLang="ko-KR" sz="1100" dirty="0" err="1"/>
                        <a:t>MaxSizeRing</a:t>
                      </a:r>
                      <a:r>
                        <a:rPr lang="en-US" altLang="ko-KR" sz="1100" dirty="0"/>
                        <a:t> int, Charge int, </a:t>
                      </a:r>
                      <a:r>
                        <a:rPr lang="en-US" altLang="ko-KR" sz="1100" dirty="0" err="1"/>
                        <a:t>Total_Charge</a:t>
                      </a:r>
                      <a:r>
                        <a:rPr lang="en-US" altLang="ko-KR" sz="1100" dirty="0"/>
                        <a:t> int, </a:t>
                      </a:r>
                      <a:r>
                        <a:rPr lang="en-US" altLang="ko-KR" sz="1100" dirty="0" err="1"/>
                        <a:t>HeavyAtoms</a:t>
                      </a:r>
                      <a:r>
                        <a:rPr lang="en-US" altLang="ko-KR" sz="1100" dirty="0"/>
                        <a:t> int, </a:t>
                      </a:r>
                      <a:r>
                        <a:rPr lang="en-US" altLang="ko-KR" sz="1100" dirty="0" err="1"/>
                        <a:t>CarbonAtoms</a:t>
                      </a:r>
                      <a:r>
                        <a:rPr lang="en-US" altLang="ko-KR" sz="1100" dirty="0"/>
                        <a:t> int, </a:t>
                      </a:r>
                      <a:r>
                        <a:rPr lang="en-US" altLang="ko-KR" sz="1100" dirty="0" err="1"/>
                        <a:t>HeteroAtoms</a:t>
                      </a:r>
                      <a:r>
                        <a:rPr lang="en-US" altLang="ko-KR" sz="1100" dirty="0"/>
                        <a:t> int, </a:t>
                      </a:r>
                      <a:r>
                        <a:rPr lang="en-US" altLang="ko-KR" sz="1100" dirty="0" err="1"/>
                        <a:t>ratioH_C</a:t>
                      </a:r>
                      <a:r>
                        <a:rPr lang="en-US" altLang="ko-KR" sz="1100" dirty="0"/>
                        <a:t> int, </a:t>
                      </a:r>
                      <a:r>
                        <a:rPr lang="en-US" altLang="ko-KR" sz="1100" dirty="0" err="1"/>
                        <a:t>Lipinski_Violation</a:t>
                      </a:r>
                      <a:r>
                        <a:rPr lang="en-US" altLang="ko-KR" sz="1100" dirty="0"/>
                        <a:t> int, </a:t>
                      </a:r>
                      <a:r>
                        <a:rPr lang="en-US" altLang="ko-KR" sz="1100" dirty="0" err="1"/>
                        <a:t>Veber_Violation</a:t>
                      </a:r>
                      <a:r>
                        <a:rPr lang="en-US" altLang="ko-KR" sz="1100" dirty="0"/>
                        <a:t> text, </a:t>
                      </a:r>
                      <a:r>
                        <a:rPr lang="en-US" altLang="ko-KR" sz="1100" dirty="0" err="1"/>
                        <a:t>Egan_Violation</a:t>
                      </a:r>
                      <a:r>
                        <a:rPr lang="en-US" altLang="ko-KR" sz="1100" dirty="0"/>
                        <a:t> text, </a:t>
                      </a:r>
                      <a:r>
                        <a:rPr lang="en-US" altLang="ko-KR" sz="1100" dirty="0" err="1"/>
                        <a:t>Functionnal_Group</a:t>
                      </a:r>
                      <a:r>
                        <a:rPr lang="en-US" altLang="ko-KR" sz="1100" dirty="0"/>
                        <a:t> text, Toxicity text);</a:t>
                      </a:r>
                      <a:endParaRPr lang="ko-KR" altLang="en-US" sz="1100" dirty="0"/>
                    </a:p>
                  </a:txBody>
                  <a:tcPr/>
                </a:tc>
                <a:tc>
                  <a:txBody>
                    <a:bodyPr/>
                    <a:lstStyle/>
                    <a:p>
                      <a:pPr latinLnBrk="1"/>
                      <a:r>
                        <a:rPr lang="en-US" altLang="ko-KR" sz="1200" dirty="0"/>
                        <a:t>FAF</a:t>
                      </a:r>
                      <a:endParaRPr lang="ko-KR" altLang="en-US" sz="1200" dirty="0"/>
                    </a:p>
                  </a:txBody>
                  <a:tcPr/>
                </a:tc>
                <a:extLst>
                  <a:ext uri="{0D108BD9-81ED-4DB2-BD59-A6C34878D82A}">
                    <a16:rowId xmlns:a16="http://schemas.microsoft.com/office/drawing/2014/main" val="378327471"/>
                  </a:ext>
                </a:extLst>
              </a:tr>
            </a:tbl>
          </a:graphicData>
        </a:graphic>
      </p:graphicFrame>
    </p:spTree>
    <p:extLst>
      <p:ext uri="{BB962C8B-B14F-4D97-AF65-F5344CB8AC3E}">
        <p14:creationId xmlns:p14="http://schemas.microsoft.com/office/powerpoint/2010/main" val="187319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1661E90-EFD7-41CA-ABCC-0AA1AC5C43E4}"/>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2. Making Keys using Seeds</a:t>
            </a:r>
            <a:endParaRPr lang="ko-KR" altLang="en-US" sz="2800" b="1" dirty="0">
              <a:latin typeface="+mj-lt"/>
              <a:cs typeface="Times New Roman" panose="02020603050405020304" pitchFamily="18" charset="0"/>
            </a:endParaRPr>
          </a:p>
        </p:txBody>
      </p:sp>
      <p:grpSp>
        <p:nvGrpSpPr>
          <p:cNvPr id="125" name="그룹 124">
            <a:extLst>
              <a:ext uri="{FF2B5EF4-FFF2-40B4-BE49-F238E27FC236}">
                <a16:creationId xmlns:a16="http://schemas.microsoft.com/office/drawing/2014/main" id="{09FC6921-CA59-4AD3-820D-61014551B345}"/>
              </a:ext>
            </a:extLst>
          </p:cNvPr>
          <p:cNvGrpSpPr/>
          <p:nvPr/>
        </p:nvGrpSpPr>
        <p:grpSpPr>
          <a:xfrm>
            <a:off x="135166" y="1002820"/>
            <a:ext cx="8873667" cy="4852359"/>
            <a:chOff x="216834" y="1553416"/>
            <a:chExt cx="8873667" cy="4852359"/>
          </a:xfrm>
        </p:grpSpPr>
        <p:sp>
          <p:nvSpPr>
            <p:cNvPr id="126" name="직사각형 125">
              <a:extLst>
                <a:ext uri="{FF2B5EF4-FFF2-40B4-BE49-F238E27FC236}">
                  <a16:creationId xmlns:a16="http://schemas.microsoft.com/office/drawing/2014/main" id="{E9313036-446A-4EB2-87EB-07C4885AA2F8}"/>
                </a:ext>
              </a:extLst>
            </p:cNvPr>
            <p:cNvSpPr/>
            <p:nvPr/>
          </p:nvSpPr>
          <p:spPr>
            <a:xfrm>
              <a:off x="5132388" y="4830139"/>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N</a:t>
              </a:r>
              <a:endParaRPr lang="ko-KR" altLang="en-US" sz="1400" dirty="0">
                <a:solidFill>
                  <a:srgbClr val="0000CC"/>
                </a:solidFill>
                <a:effectLst>
                  <a:outerShdw blurRad="38100" dist="38100" dir="2700000" algn="tl">
                    <a:srgbClr val="000000">
                      <a:alpha val="43137"/>
                    </a:srgbClr>
                  </a:outerShdw>
                </a:effectLst>
              </a:endParaRPr>
            </a:p>
          </p:txBody>
        </p:sp>
        <p:sp>
          <p:nvSpPr>
            <p:cNvPr id="127" name="직사각형 126">
              <a:extLst>
                <a:ext uri="{FF2B5EF4-FFF2-40B4-BE49-F238E27FC236}">
                  <a16:creationId xmlns:a16="http://schemas.microsoft.com/office/drawing/2014/main" id="{BC39300A-0F5C-45D6-B4D9-AD0AF755E5A5}"/>
                </a:ext>
              </a:extLst>
            </p:cNvPr>
            <p:cNvSpPr/>
            <p:nvPr/>
          </p:nvSpPr>
          <p:spPr>
            <a:xfrm>
              <a:off x="5136425" y="2237158"/>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1</a:t>
              </a:r>
              <a:endParaRPr lang="ko-KR" altLang="en-US" sz="1400" dirty="0">
                <a:solidFill>
                  <a:srgbClr val="0000CC"/>
                </a:solidFill>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09ECD326-BEBA-40E6-8F2F-F7E416DBA75E}"/>
                </a:ext>
              </a:extLst>
            </p:cNvPr>
            <p:cNvSpPr txBox="1"/>
            <p:nvPr/>
          </p:nvSpPr>
          <p:spPr>
            <a:xfrm>
              <a:off x="1291982" y="3357468"/>
              <a:ext cx="1847605" cy="523220"/>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Clustering</a:t>
              </a:r>
            </a:p>
            <a:p>
              <a:pPr algn="ctr"/>
              <a:r>
                <a:rPr lang="en-US" altLang="ko-KR" sz="1400" dirty="0">
                  <a:solidFill>
                    <a:srgbClr val="0000CC"/>
                  </a:solidFill>
                  <a:effectLst>
                    <a:outerShdw blurRad="38100" dist="38100" dir="2700000" algn="tl">
                      <a:srgbClr val="000000">
                        <a:alpha val="43137"/>
                      </a:srgbClr>
                    </a:outerShdw>
                  </a:effectLst>
                </a:rPr>
                <a:t>by Tanimoto score</a:t>
              </a:r>
              <a:endParaRPr lang="ko-KR" altLang="en-US" sz="1400" dirty="0">
                <a:solidFill>
                  <a:srgbClr val="0000CC"/>
                </a:solidFill>
                <a:effectLst>
                  <a:outerShdw blurRad="38100" dist="38100" dir="2700000" algn="tl">
                    <a:srgbClr val="000000">
                      <a:alpha val="43137"/>
                    </a:srgbClr>
                  </a:outerShdw>
                </a:effectLst>
              </a:endParaRPr>
            </a:p>
          </p:txBody>
        </p:sp>
        <p:cxnSp>
          <p:nvCxnSpPr>
            <p:cNvPr id="138" name="직선 화살표 연결선 137">
              <a:extLst>
                <a:ext uri="{FF2B5EF4-FFF2-40B4-BE49-F238E27FC236}">
                  <a16:creationId xmlns:a16="http://schemas.microsoft.com/office/drawing/2014/main" id="{929608CC-8C00-4884-90E9-798548394CE3}"/>
                </a:ext>
              </a:extLst>
            </p:cNvPr>
            <p:cNvCxnSpPr>
              <a:cxnSpLocks/>
            </p:cNvCxnSpPr>
            <p:nvPr/>
          </p:nvCxnSpPr>
          <p:spPr>
            <a:xfrm>
              <a:off x="1408253" y="3626330"/>
              <a:ext cx="164756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F7625261-731F-45BE-9215-155CE8FA4DF0}"/>
                </a:ext>
              </a:extLst>
            </p:cNvPr>
            <p:cNvGrpSpPr/>
            <p:nvPr/>
          </p:nvGrpSpPr>
          <p:grpSpPr>
            <a:xfrm>
              <a:off x="216834" y="1553416"/>
              <a:ext cx="1392210" cy="4113907"/>
              <a:chOff x="186754" y="1475209"/>
              <a:chExt cx="1392210" cy="4113907"/>
            </a:xfrm>
          </p:grpSpPr>
          <p:grpSp>
            <p:nvGrpSpPr>
              <p:cNvPr id="212" name="그룹 211">
                <a:extLst>
                  <a:ext uri="{FF2B5EF4-FFF2-40B4-BE49-F238E27FC236}">
                    <a16:creationId xmlns:a16="http://schemas.microsoft.com/office/drawing/2014/main" id="{340C0FA7-327F-42F3-BDFD-E9A4593B4E40}"/>
                  </a:ext>
                </a:extLst>
              </p:cNvPr>
              <p:cNvGrpSpPr/>
              <p:nvPr/>
            </p:nvGrpSpPr>
            <p:grpSpPr>
              <a:xfrm>
                <a:off x="234880" y="1475209"/>
                <a:ext cx="1295958" cy="919994"/>
                <a:chOff x="193037" y="1415049"/>
                <a:chExt cx="1295958" cy="919994"/>
              </a:xfrm>
            </p:grpSpPr>
            <p:grpSp>
              <p:nvGrpSpPr>
                <p:cNvPr id="249" name="그룹 248">
                  <a:extLst>
                    <a:ext uri="{FF2B5EF4-FFF2-40B4-BE49-F238E27FC236}">
                      <a16:creationId xmlns:a16="http://schemas.microsoft.com/office/drawing/2014/main" id="{ECE409FA-FBE3-4FC1-819A-44914A925D61}"/>
                    </a:ext>
                  </a:extLst>
                </p:cNvPr>
                <p:cNvGrpSpPr/>
                <p:nvPr/>
              </p:nvGrpSpPr>
              <p:grpSpPr>
                <a:xfrm rot="764600">
                  <a:off x="630226" y="1415049"/>
                  <a:ext cx="423687" cy="661797"/>
                  <a:chOff x="5660838" y="2646688"/>
                  <a:chExt cx="590550" cy="981075"/>
                </a:xfrm>
              </p:grpSpPr>
              <p:pic>
                <p:nvPicPr>
                  <p:cNvPr id="252" name="그림 251">
                    <a:extLst>
                      <a:ext uri="{FF2B5EF4-FFF2-40B4-BE49-F238E27FC236}">
                        <a16:creationId xmlns:a16="http://schemas.microsoft.com/office/drawing/2014/main" id="{91EF8E35-116D-49A9-9B93-8AC63942FEA5}"/>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53" name="타원 252">
                    <a:extLst>
                      <a:ext uri="{FF2B5EF4-FFF2-40B4-BE49-F238E27FC236}">
                        <a16:creationId xmlns:a16="http://schemas.microsoft.com/office/drawing/2014/main" id="{8226FAF1-F29F-4392-B386-FB39DB7CB412}"/>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4" name="타원 253">
                    <a:extLst>
                      <a:ext uri="{FF2B5EF4-FFF2-40B4-BE49-F238E27FC236}">
                        <a16:creationId xmlns:a16="http://schemas.microsoft.com/office/drawing/2014/main" id="{22FC9EFC-9845-48D6-A664-59024C46CE3B}"/>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5" name="타원 254">
                    <a:extLst>
                      <a:ext uri="{FF2B5EF4-FFF2-40B4-BE49-F238E27FC236}">
                        <a16:creationId xmlns:a16="http://schemas.microsoft.com/office/drawing/2014/main" id="{826AF360-38AE-453D-93E4-B68663CAC906}"/>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6" name="타원 255">
                    <a:extLst>
                      <a:ext uri="{FF2B5EF4-FFF2-40B4-BE49-F238E27FC236}">
                        <a16:creationId xmlns:a16="http://schemas.microsoft.com/office/drawing/2014/main" id="{2D1B0653-3817-4EEC-97FE-4B72D0EF239C}"/>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50" name="TextBox 249">
                  <a:extLst>
                    <a:ext uri="{FF2B5EF4-FFF2-40B4-BE49-F238E27FC236}">
                      <a16:creationId xmlns:a16="http://schemas.microsoft.com/office/drawing/2014/main" id="{FE6112CB-7121-400D-8AD2-3DD30C2F8CBD}"/>
                    </a:ext>
                  </a:extLst>
                </p:cNvPr>
                <p:cNvSpPr txBox="1"/>
                <p:nvPr/>
              </p:nvSpPr>
              <p:spPr>
                <a:xfrm>
                  <a:off x="500208" y="194102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51" name="TextBox 250">
                  <a:extLst>
                    <a:ext uri="{FF2B5EF4-FFF2-40B4-BE49-F238E27FC236}">
                      <a16:creationId xmlns:a16="http://schemas.microsoft.com/office/drawing/2014/main" id="{26D821E6-E73A-4E44-86FF-F8754C8EF13E}"/>
                    </a:ext>
                  </a:extLst>
                </p:cNvPr>
                <p:cNvSpPr txBox="1"/>
                <p:nvPr/>
              </p:nvSpPr>
              <p:spPr>
                <a:xfrm>
                  <a:off x="193037" y="2104211"/>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213" name="그룹 212">
                <a:extLst>
                  <a:ext uri="{FF2B5EF4-FFF2-40B4-BE49-F238E27FC236}">
                    <a16:creationId xmlns:a16="http://schemas.microsoft.com/office/drawing/2014/main" id="{8428BEBB-C985-4F0B-A5AB-75012F7D5154}"/>
                  </a:ext>
                </a:extLst>
              </p:cNvPr>
              <p:cNvGrpSpPr/>
              <p:nvPr/>
            </p:nvGrpSpPr>
            <p:grpSpPr>
              <a:xfrm>
                <a:off x="234880" y="3139620"/>
                <a:ext cx="1295958" cy="742576"/>
                <a:chOff x="220602" y="3496939"/>
                <a:chExt cx="1295958" cy="742576"/>
              </a:xfrm>
            </p:grpSpPr>
            <p:grpSp>
              <p:nvGrpSpPr>
                <p:cNvPr id="241" name="그룹 240">
                  <a:extLst>
                    <a:ext uri="{FF2B5EF4-FFF2-40B4-BE49-F238E27FC236}">
                      <a16:creationId xmlns:a16="http://schemas.microsoft.com/office/drawing/2014/main" id="{38848685-17EF-4A32-8AB3-DCB0CF4CAC71}"/>
                    </a:ext>
                  </a:extLst>
                </p:cNvPr>
                <p:cNvGrpSpPr/>
                <p:nvPr/>
              </p:nvGrpSpPr>
              <p:grpSpPr>
                <a:xfrm rot="17162111">
                  <a:off x="656738" y="3377884"/>
                  <a:ext cx="423687" cy="661797"/>
                  <a:chOff x="5660838" y="2646688"/>
                  <a:chExt cx="590550" cy="981075"/>
                </a:xfrm>
              </p:grpSpPr>
              <p:pic>
                <p:nvPicPr>
                  <p:cNvPr id="244" name="그림 243">
                    <a:extLst>
                      <a:ext uri="{FF2B5EF4-FFF2-40B4-BE49-F238E27FC236}">
                        <a16:creationId xmlns:a16="http://schemas.microsoft.com/office/drawing/2014/main" id="{5FD92D5D-9A76-4030-8A34-D7727844252F}"/>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45" name="타원 244">
                    <a:extLst>
                      <a:ext uri="{FF2B5EF4-FFF2-40B4-BE49-F238E27FC236}">
                        <a16:creationId xmlns:a16="http://schemas.microsoft.com/office/drawing/2014/main" id="{46939BB5-C11F-4D2C-9521-5C9FA0CA97AD}"/>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6" name="타원 245">
                    <a:extLst>
                      <a:ext uri="{FF2B5EF4-FFF2-40B4-BE49-F238E27FC236}">
                        <a16:creationId xmlns:a16="http://schemas.microsoft.com/office/drawing/2014/main" id="{3CADA94E-F089-4362-BB85-F64F1BC64C6D}"/>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7" name="타원 246">
                    <a:extLst>
                      <a:ext uri="{FF2B5EF4-FFF2-40B4-BE49-F238E27FC236}">
                        <a16:creationId xmlns:a16="http://schemas.microsoft.com/office/drawing/2014/main" id="{7304D13C-0A27-4796-ACA8-97A07758E4D5}"/>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8" name="타원 247">
                    <a:extLst>
                      <a:ext uri="{FF2B5EF4-FFF2-40B4-BE49-F238E27FC236}">
                        <a16:creationId xmlns:a16="http://schemas.microsoft.com/office/drawing/2014/main" id="{DD77D330-842E-4B22-8516-D9E77374B34D}"/>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42" name="TextBox 241">
                  <a:extLst>
                    <a:ext uri="{FF2B5EF4-FFF2-40B4-BE49-F238E27FC236}">
                      <a16:creationId xmlns:a16="http://schemas.microsoft.com/office/drawing/2014/main" id="{ABA2031E-7BF2-4AB6-96E3-6592B32A15A5}"/>
                    </a:ext>
                  </a:extLst>
                </p:cNvPr>
                <p:cNvSpPr txBox="1"/>
                <p:nvPr/>
              </p:nvSpPr>
              <p:spPr>
                <a:xfrm>
                  <a:off x="526720" y="3840260"/>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243" name="TextBox 242">
                  <a:extLst>
                    <a:ext uri="{FF2B5EF4-FFF2-40B4-BE49-F238E27FC236}">
                      <a16:creationId xmlns:a16="http://schemas.microsoft.com/office/drawing/2014/main" id="{E2ADFB99-55EE-4DD6-9EC8-C24127B2042D}"/>
                    </a:ext>
                  </a:extLst>
                </p:cNvPr>
                <p:cNvSpPr txBox="1"/>
                <p:nvPr/>
              </p:nvSpPr>
              <p:spPr>
                <a:xfrm>
                  <a:off x="220602" y="4008683"/>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214" name="그룹 213">
                <a:extLst>
                  <a:ext uri="{FF2B5EF4-FFF2-40B4-BE49-F238E27FC236}">
                    <a16:creationId xmlns:a16="http://schemas.microsoft.com/office/drawing/2014/main" id="{E04E4BBE-EA91-44CD-A204-9FE2719F1031}"/>
                  </a:ext>
                </a:extLst>
              </p:cNvPr>
              <p:cNvGrpSpPr/>
              <p:nvPr/>
            </p:nvGrpSpPr>
            <p:grpSpPr>
              <a:xfrm>
                <a:off x="234880" y="3892182"/>
                <a:ext cx="1295958" cy="930402"/>
                <a:chOff x="213065" y="4315022"/>
                <a:chExt cx="1295958" cy="930402"/>
              </a:xfrm>
            </p:grpSpPr>
            <p:grpSp>
              <p:nvGrpSpPr>
                <p:cNvPr id="233" name="그룹 232">
                  <a:extLst>
                    <a:ext uri="{FF2B5EF4-FFF2-40B4-BE49-F238E27FC236}">
                      <a16:creationId xmlns:a16="http://schemas.microsoft.com/office/drawing/2014/main" id="{23BD9301-9D3A-4EDF-B0A1-130C6242A095}"/>
                    </a:ext>
                  </a:extLst>
                </p:cNvPr>
                <p:cNvGrpSpPr/>
                <p:nvPr/>
              </p:nvGrpSpPr>
              <p:grpSpPr>
                <a:xfrm rot="8667860">
                  <a:off x="630227" y="4315022"/>
                  <a:ext cx="423687" cy="661797"/>
                  <a:chOff x="5660838" y="2646688"/>
                  <a:chExt cx="590550" cy="981075"/>
                </a:xfrm>
              </p:grpSpPr>
              <p:pic>
                <p:nvPicPr>
                  <p:cNvPr id="236" name="그림 235">
                    <a:extLst>
                      <a:ext uri="{FF2B5EF4-FFF2-40B4-BE49-F238E27FC236}">
                        <a16:creationId xmlns:a16="http://schemas.microsoft.com/office/drawing/2014/main" id="{4176E497-0A26-4312-9358-0AC78DBC1F4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37" name="타원 236">
                    <a:extLst>
                      <a:ext uri="{FF2B5EF4-FFF2-40B4-BE49-F238E27FC236}">
                        <a16:creationId xmlns:a16="http://schemas.microsoft.com/office/drawing/2014/main" id="{B9BF70C7-006C-4911-9129-C878E09A564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8" name="타원 237">
                    <a:extLst>
                      <a:ext uri="{FF2B5EF4-FFF2-40B4-BE49-F238E27FC236}">
                        <a16:creationId xmlns:a16="http://schemas.microsoft.com/office/drawing/2014/main" id="{6FD26CCD-62C8-41DD-B4DE-CF03B3AEFC7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9" name="타원 238">
                    <a:extLst>
                      <a:ext uri="{FF2B5EF4-FFF2-40B4-BE49-F238E27FC236}">
                        <a16:creationId xmlns:a16="http://schemas.microsoft.com/office/drawing/2014/main" id="{11CB8FB6-FDFF-4D41-97F0-CB389C585B4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0" name="타원 239">
                    <a:extLst>
                      <a:ext uri="{FF2B5EF4-FFF2-40B4-BE49-F238E27FC236}">
                        <a16:creationId xmlns:a16="http://schemas.microsoft.com/office/drawing/2014/main" id="{209B1C6C-36C2-48DF-B7F0-82E4A387653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34" name="TextBox 233">
                  <a:extLst>
                    <a:ext uri="{FF2B5EF4-FFF2-40B4-BE49-F238E27FC236}">
                      <a16:creationId xmlns:a16="http://schemas.microsoft.com/office/drawing/2014/main" id="{E41EC85E-376E-4332-BBD6-1D1A6370ECD4}"/>
                    </a:ext>
                  </a:extLst>
                </p:cNvPr>
                <p:cNvSpPr txBox="1"/>
                <p:nvPr/>
              </p:nvSpPr>
              <p:spPr>
                <a:xfrm>
                  <a:off x="500209" y="484099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235" name="TextBox 234">
                  <a:extLst>
                    <a:ext uri="{FF2B5EF4-FFF2-40B4-BE49-F238E27FC236}">
                      <a16:creationId xmlns:a16="http://schemas.microsoft.com/office/drawing/2014/main" id="{D910DBA7-1E14-4192-B5B2-416A1019E934}"/>
                    </a:ext>
                  </a:extLst>
                </p:cNvPr>
                <p:cNvSpPr txBox="1"/>
                <p:nvPr/>
              </p:nvSpPr>
              <p:spPr>
                <a:xfrm>
                  <a:off x="213065" y="5014592"/>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215" name="그룹 214">
                <a:extLst>
                  <a:ext uri="{FF2B5EF4-FFF2-40B4-BE49-F238E27FC236}">
                    <a16:creationId xmlns:a16="http://schemas.microsoft.com/office/drawing/2014/main" id="{9B7C8A85-481F-47F5-92C8-223B2F78FD7B}"/>
                  </a:ext>
                </a:extLst>
              </p:cNvPr>
              <p:cNvGrpSpPr/>
              <p:nvPr/>
            </p:nvGrpSpPr>
            <p:grpSpPr>
              <a:xfrm>
                <a:off x="186754" y="4832571"/>
                <a:ext cx="1392210" cy="756545"/>
                <a:chOff x="206435" y="5500330"/>
                <a:chExt cx="1392210" cy="756545"/>
              </a:xfrm>
            </p:grpSpPr>
            <p:grpSp>
              <p:nvGrpSpPr>
                <p:cNvPr id="225" name="그룹 224">
                  <a:extLst>
                    <a:ext uri="{FF2B5EF4-FFF2-40B4-BE49-F238E27FC236}">
                      <a16:creationId xmlns:a16="http://schemas.microsoft.com/office/drawing/2014/main" id="{245F7C87-8F2B-4AF3-BB4C-9E3E1172C8F2}"/>
                    </a:ext>
                  </a:extLst>
                </p:cNvPr>
                <p:cNvGrpSpPr/>
                <p:nvPr/>
              </p:nvGrpSpPr>
              <p:grpSpPr>
                <a:xfrm rot="13774718">
                  <a:off x="630227" y="5381275"/>
                  <a:ext cx="423687" cy="661797"/>
                  <a:chOff x="5660838" y="2646688"/>
                  <a:chExt cx="590550" cy="981075"/>
                </a:xfrm>
              </p:grpSpPr>
              <p:pic>
                <p:nvPicPr>
                  <p:cNvPr id="228" name="그림 227">
                    <a:extLst>
                      <a:ext uri="{FF2B5EF4-FFF2-40B4-BE49-F238E27FC236}">
                        <a16:creationId xmlns:a16="http://schemas.microsoft.com/office/drawing/2014/main" id="{06179736-EE90-4BBB-90F7-BED263BB824E}"/>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9" name="타원 228">
                    <a:extLst>
                      <a:ext uri="{FF2B5EF4-FFF2-40B4-BE49-F238E27FC236}">
                        <a16:creationId xmlns:a16="http://schemas.microsoft.com/office/drawing/2014/main" id="{CA1FF35D-DA12-45B0-BFA0-E1960D08220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0" name="타원 229">
                    <a:extLst>
                      <a:ext uri="{FF2B5EF4-FFF2-40B4-BE49-F238E27FC236}">
                        <a16:creationId xmlns:a16="http://schemas.microsoft.com/office/drawing/2014/main" id="{7B4D5BFA-D5AB-4142-8957-FFA9D5E791DC}"/>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1" name="타원 230">
                    <a:extLst>
                      <a:ext uri="{FF2B5EF4-FFF2-40B4-BE49-F238E27FC236}">
                        <a16:creationId xmlns:a16="http://schemas.microsoft.com/office/drawing/2014/main" id="{01FD9257-5A4A-4D50-A83E-0E517548B0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2" name="타원 231">
                    <a:extLst>
                      <a:ext uri="{FF2B5EF4-FFF2-40B4-BE49-F238E27FC236}">
                        <a16:creationId xmlns:a16="http://schemas.microsoft.com/office/drawing/2014/main" id="{6593337F-AA99-41F6-AE99-9D961AF0A7D8}"/>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26" name="TextBox 225">
                  <a:extLst>
                    <a:ext uri="{FF2B5EF4-FFF2-40B4-BE49-F238E27FC236}">
                      <a16:creationId xmlns:a16="http://schemas.microsoft.com/office/drawing/2014/main" id="{B0EA831C-893D-4D39-9082-D0F06FE605E0}"/>
                    </a:ext>
                  </a:extLst>
                </p:cNvPr>
                <p:cNvSpPr txBox="1"/>
                <p:nvPr/>
              </p:nvSpPr>
              <p:spPr>
                <a:xfrm>
                  <a:off x="500209" y="5840452"/>
                  <a:ext cx="75373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N</a:t>
                  </a:r>
                  <a:endParaRPr lang="ko-KR" altLang="en-US" sz="1100" b="1" dirty="0">
                    <a:latin typeface="Times New Roman" panose="02020603050405020304" pitchFamily="18" charset="0"/>
                    <a:cs typeface="Times New Roman" panose="02020603050405020304" pitchFamily="18" charset="0"/>
                  </a:endParaRPr>
                </a:p>
              </p:txBody>
            </p:sp>
            <p:sp>
              <p:nvSpPr>
                <p:cNvPr id="227" name="TextBox 226">
                  <a:extLst>
                    <a:ext uri="{FF2B5EF4-FFF2-40B4-BE49-F238E27FC236}">
                      <a16:creationId xmlns:a16="http://schemas.microsoft.com/office/drawing/2014/main" id="{0BD49CC0-AA31-4994-AD54-97819B84867B}"/>
                    </a:ext>
                  </a:extLst>
                </p:cNvPr>
                <p:cNvSpPr txBox="1"/>
                <p:nvPr/>
              </p:nvSpPr>
              <p:spPr>
                <a:xfrm>
                  <a:off x="206435" y="6026043"/>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216" name="그룹 215">
                <a:extLst>
                  <a:ext uri="{FF2B5EF4-FFF2-40B4-BE49-F238E27FC236}">
                    <a16:creationId xmlns:a16="http://schemas.microsoft.com/office/drawing/2014/main" id="{7BE6174E-A817-442E-B965-E3620B0AE72C}"/>
                  </a:ext>
                </a:extLst>
              </p:cNvPr>
              <p:cNvGrpSpPr/>
              <p:nvPr/>
            </p:nvGrpSpPr>
            <p:grpSpPr>
              <a:xfrm>
                <a:off x="234880" y="2399170"/>
                <a:ext cx="1295958" cy="730457"/>
                <a:chOff x="167074" y="2494061"/>
                <a:chExt cx="1295958" cy="730457"/>
              </a:xfrm>
            </p:grpSpPr>
            <p:grpSp>
              <p:nvGrpSpPr>
                <p:cNvPr id="217" name="그룹 216">
                  <a:extLst>
                    <a:ext uri="{FF2B5EF4-FFF2-40B4-BE49-F238E27FC236}">
                      <a16:creationId xmlns:a16="http://schemas.microsoft.com/office/drawing/2014/main" id="{0A5ECAF8-4242-4CBF-B2D7-0504A3E68B2D}"/>
                    </a:ext>
                  </a:extLst>
                </p:cNvPr>
                <p:cNvGrpSpPr/>
                <p:nvPr/>
              </p:nvGrpSpPr>
              <p:grpSpPr>
                <a:xfrm rot="5840111">
                  <a:off x="585430" y="2375006"/>
                  <a:ext cx="423687" cy="661797"/>
                  <a:chOff x="5660838" y="2646688"/>
                  <a:chExt cx="590550" cy="981075"/>
                </a:xfrm>
              </p:grpSpPr>
              <p:pic>
                <p:nvPicPr>
                  <p:cNvPr id="220" name="그림 219">
                    <a:extLst>
                      <a:ext uri="{FF2B5EF4-FFF2-40B4-BE49-F238E27FC236}">
                        <a16:creationId xmlns:a16="http://schemas.microsoft.com/office/drawing/2014/main" id="{BFEE5953-3F70-44F4-83DF-71E5545FA3B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1" name="타원 220">
                    <a:extLst>
                      <a:ext uri="{FF2B5EF4-FFF2-40B4-BE49-F238E27FC236}">
                        <a16:creationId xmlns:a16="http://schemas.microsoft.com/office/drawing/2014/main" id="{FD601DBF-ECEA-4887-BB13-67A9902F0F9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2" name="타원 221">
                    <a:extLst>
                      <a:ext uri="{FF2B5EF4-FFF2-40B4-BE49-F238E27FC236}">
                        <a16:creationId xmlns:a16="http://schemas.microsoft.com/office/drawing/2014/main" id="{6480DA98-C0E6-428B-ABF5-B6338A624CF1}"/>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3" name="타원 222">
                    <a:extLst>
                      <a:ext uri="{FF2B5EF4-FFF2-40B4-BE49-F238E27FC236}">
                        <a16:creationId xmlns:a16="http://schemas.microsoft.com/office/drawing/2014/main" id="{0DD4D022-EFA1-44A8-BB98-E263307B4062}"/>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4" name="타원 223">
                    <a:extLst>
                      <a:ext uri="{FF2B5EF4-FFF2-40B4-BE49-F238E27FC236}">
                        <a16:creationId xmlns:a16="http://schemas.microsoft.com/office/drawing/2014/main" id="{0943EBF6-24AC-4E01-9943-21606AFFB5B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18" name="TextBox 217">
                  <a:extLst>
                    <a:ext uri="{FF2B5EF4-FFF2-40B4-BE49-F238E27FC236}">
                      <a16:creationId xmlns:a16="http://schemas.microsoft.com/office/drawing/2014/main" id="{F3025975-D936-4444-A493-504FDD0817A9}"/>
                    </a:ext>
                  </a:extLst>
                </p:cNvPr>
                <p:cNvSpPr txBox="1"/>
                <p:nvPr/>
              </p:nvSpPr>
              <p:spPr>
                <a:xfrm>
                  <a:off x="455412" y="28195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219" name="TextBox 218">
                  <a:extLst>
                    <a:ext uri="{FF2B5EF4-FFF2-40B4-BE49-F238E27FC236}">
                      <a16:creationId xmlns:a16="http://schemas.microsoft.com/office/drawing/2014/main" id="{4A6CB3A1-4BE1-450E-82AA-25C4580485F8}"/>
                    </a:ext>
                  </a:extLst>
                </p:cNvPr>
                <p:cNvSpPr txBox="1"/>
                <p:nvPr/>
              </p:nvSpPr>
              <p:spPr>
                <a:xfrm>
                  <a:off x="167074" y="2993686"/>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grpSp>
        <p:grpSp>
          <p:nvGrpSpPr>
            <p:cNvPr id="141" name="그룹 140">
              <a:extLst>
                <a:ext uri="{FF2B5EF4-FFF2-40B4-BE49-F238E27FC236}">
                  <a16:creationId xmlns:a16="http://schemas.microsoft.com/office/drawing/2014/main" id="{EC782E35-3315-4F34-9422-DBCBF20CB421}"/>
                </a:ext>
              </a:extLst>
            </p:cNvPr>
            <p:cNvGrpSpPr/>
            <p:nvPr/>
          </p:nvGrpSpPr>
          <p:grpSpPr>
            <a:xfrm>
              <a:off x="3003682" y="2021239"/>
              <a:ext cx="1295958" cy="931208"/>
              <a:chOff x="2943522" y="2021239"/>
              <a:chExt cx="1295958" cy="931208"/>
            </a:xfrm>
          </p:grpSpPr>
          <p:grpSp>
            <p:nvGrpSpPr>
              <p:cNvPr id="204" name="그룹 203">
                <a:extLst>
                  <a:ext uri="{FF2B5EF4-FFF2-40B4-BE49-F238E27FC236}">
                    <a16:creationId xmlns:a16="http://schemas.microsoft.com/office/drawing/2014/main" id="{11D9E49D-43B8-4117-8766-DE6684AB89BE}"/>
                  </a:ext>
                </a:extLst>
              </p:cNvPr>
              <p:cNvGrpSpPr/>
              <p:nvPr/>
            </p:nvGrpSpPr>
            <p:grpSpPr>
              <a:xfrm rot="764600">
                <a:off x="3379658" y="2021239"/>
                <a:ext cx="423687" cy="661797"/>
                <a:chOff x="5660838" y="2646688"/>
                <a:chExt cx="590550" cy="981075"/>
              </a:xfrm>
            </p:grpSpPr>
            <p:pic>
              <p:nvPicPr>
                <p:cNvPr id="207" name="그림 206">
                  <a:extLst>
                    <a:ext uri="{FF2B5EF4-FFF2-40B4-BE49-F238E27FC236}">
                      <a16:creationId xmlns:a16="http://schemas.microsoft.com/office/drawing/2014/main" id="{4EC1F046-7AA7-4486-9601-9C11FB28F1C3}"/>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8" name="타원 207">
                  <a:extLst>
                    <a:ext uri="{FF2B5EF4-FFF2-40B4-BE49-F238E27FC236}">
                      <a16:creationId xmlns:a16="http://schemas.microsoft.com/office/drawing/2014/main" id="{ECBFB3AF-8CE9-4684-B043-D32E1E0B4BF9}"/>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9" name="타원 208">
                  <a:extLst>
                    <a:ext uri="{FF2B5EF4-FFF2-40B4-BE49-F238E27FC236}">
                      <a16:creationId xmlns:a16="http://schemas.microsoft.com/office/drawing/2014/main" id="{94F506AF-5109-4506-BC80-AB8BBD556B9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0" name="타원 209">
                  <a:extLst>
                    <a:ext uri="{FF2B5EF4-FFF2-40B4-BE49-F238E27FC236}">
                      <a16:creationId xmlns:a16="http://schemas.microsoft.com/office/drawing/2014/main" id="{3A60DADC-7C23-4797-85F4-BC25B9DA9B7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1" name="타원 210">
                  <a:extLst>
                    <a:ext uri="{FF2B5EF4-FFF2-40B4-BE49-F238E27FC236}">
                      <a16:creationId xmlns:a16="http://schemas.microsoft.com/office/drawing/2014/main" id="{C5AF340B-89B0-4A69-A968-722801BA1D9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05" name="TextBox 204">
                <a:extLst>
                  <a:ext uri="{FF2B5EF4-FFF2-40B4-BE49-F238E27FC236}">
                    <a16:creationId xmlns:a16="http://schemas.microsoft.com/office/drawing/2014/main" id="{750024F5-B2D1-4EB6-924E-E1B0B919F9F8}"/>
                  </a:ext>
                </a:extLst>
              </p:cNvPr>
              <p:cNvSpPr txBox="1"/>
              <p:nvPr/>
            </p:nvSpPr>
            <p:spPr>
              <a:xfrm>
                <a:off x="3230665" y="25472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06" name="TextBox 205">
                <a:extLst>
                  <a:ext uri="{FF2B5EF4-FFF2-40B4-BE49-F238E27FC236}">
                    <a16:creationId xmlns:a16="http://schemas.microsoft.com/office/drawing/2014/main" id="{5FB28B26-AB6C-4C1B-B0BF-F5DEC5E5B40E}"/>
                  </a:ext>
                </a:extLst>
              </p:cNvPr>
              <p:cNvSpPr txBox="1"/>
              <p:nvPr/>
            </p:nvSpPr>
            <p:spPr>
              <a:xfrm>
                <a:off x="2943522" y="2721615"/>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143" name="그룹 142">
              <a:extLst>
                <a:ext uri="{FF2B5EF4-FFF2-40B4-BE49-F238E27FC236}">
                  <a16:creationId xmlns:a16="http://schemas.microsoft.com/office/drawing/2014/main" id="{0CCCBC45-7A70-4AF1-B550-C11BDF523B26}"/>
                </a:ext>
              </a:extLst>
            </p:cNvPr>
            <p:cNvGrpSpPr/>
            <p:nvPr/>
          </p:nvGrpSpPr>
          <p:grpSpPr>
            <a:xfrm>
              <a:off x="4053701" y="2200224"/>
              <a:ext cx="1295958" cy="748556"/>
              <a:chOff x="4143941" y="2200224"/>
              <a:chExt cx="1295958" cy="748556"/>
            </a:xfrm>
          </p:grpSpPr>
          <p:grpSp>
            <p:nvGrpSpPr>
              <p:cNvPr id="196" name="그룹 195">
                <a:extLst>
                  <a:ext uri="{FF2B5EF4-FFF2-40B4-BE49-F238E27FC236}">
                    <a16:creationId xmlns:a16="http://schemas.microsoft.com/office/drawing/2014/main" id="{9D746677-BC0E-4A99-AF28-4ABEE84BD838}"/>
                  </a:ext>
                </a:extLst>
              </p:cNvPr>
              <p:cNvGrpSpPr/>
              <p:nvPr/>
            </p:nvGrpSpPr>
            <p:grpSpPr>
              <a:xfrm rot="17162111">
                <a:off x="4580077" y="2081169"/>
                <a:ext cx="423687" cy="661797"/>
                <a:chOff x="5660838" y="2646688"/>
                <a:chExt cx="590550" cy="981075"/>
              </a:xfrm>
            </p:grpSpPr>
            <p:pic>
              <p:nvPicPr>
                <p:cNvPr id="199" name="그림 198">
                  <a:extLst>
                    <a:ext uri="{FF2B5EF4-FFF2-40B4-BE49-F238E27FC236}">
                      <a16:creationId xmlns:a16="http://schemas.microsoft.com/office/drawing/2014/main" id="{D28E4711-5118-47CA-B1A9-49F32D9FC17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0" name="타원 199">
                  <a:extLst>
                    <a:ext uri="{FF2B5EF4-FFF2-40B4-BE49-F238E27FC236}">
                      <a16:creationId xmlns:a16="http://schemas.microsoft.com/office/drawing/2014/main" id="{FFDBA284-7C8F-4455-92B9-0A3D0142DE2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1" name="타원 200">
                  <a:extLst>
                    <a:ext uri="{FF2B5EF4-FFF2-40B4-BE49-F238E27FC236}">
                      <a16:creationId xmlns:a16="http://schemas.microsoft.com/office/drawing/2014/main" id="{C3C1AACF-06FB-4B10-8E5C-B322ADA3A878}"/>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2" name="타원 201">
                  <a:extLst>
                    <a:ext uri="{FF2B5EF4-FFF2-40B4-BE49-F238E27FC236}">
                      <a16:creationId xmlns:a16="http://schemas.microsoft.com/office/drawing/2014/main" id="{25A3AA9D-E857-456D-8601-9B533012D90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3" name="타원 202">
                  <a:extLst>
                    <a:ext uri="{FF2B5EF4-FFF2-40B4-BE49-F238E27FC236}">
                      <a16:creationId xmlns:a16="http://schemas.microsoft.com/office/drawing/2014/main" id="{E1452253-4C8D-473F-8549-49F3ACDC7F16}"/>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97" name="TextBox 196">
                <a:extLst>
                  <a:ext uri="{FF2B5EF4-FFF2-40B4-BE49-F238E27FC236}">
                    <a16:creationId xmlns:a16="http://schemas.microsoft.com/office/drawing/2014/main" id="{00C12459-6774-40AB-AC8F-FED6A21FD24B}"/>
                  </a:ext>
                </a:extLst>
              </p:cNvPr>
              <p:cNvSpPr txBox="1"/>
              <p:nvPr/>
            </p:nvSpPr>
            <p:spPr>
              <a:xfrm>
                <a:off x="4431084" y="254354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198" name="TextBox 197">
                <a:extLst>
                  <a:ext uri="{FF2B5EF4-FFF2-40B4-BE49-F238E27FC236}">
                    <a16:creationId xmlns:a16="http://schemas.microsoft.com/office/drawing/2014/main" id="{A206D47B-F03F-415F-B429-56CC40183193}"/>
                  </a:ext>
                </a:extLst>
              </p:cNvPr>
              <p:cNvSpPr txBox="1"/>
              <p:nvPr/>
            </p:nvSpPr>
            <p:spPr>
              <a:xfrm>
                <a:off x="4143941" y="2717948"/>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144" name="그룹 143">
              <a:extLst>
                <a:ext uri="{FF2B5EF4-FFF2-40B4-BE49-F238E27FC236}">
                  <a16:creationId xmlns:a16="http://schemas.microsoft.com/office/drawing/2014/main" id="{169BE27E-D4F8-46D0-AF73-B67F18C029F0}"/>
                </a:ext>
              </a:extLst>
            </p:cNvPr>
            <p:cNvGrpSpPr/>
            <p:nvPr/>
          </p:nvGrpSpPr>
          <p:grpSpPr>
            <a:xfrm>
              <a:off x="4004752" y="4498545"/>
              <a:ext cx="1295958" cy="931208"/>
              <a:chOff x="4058896" y="4498545"/>
              <a:chExt cx="1295958" cy="931208"/>
            </a:xfrm>
          </p:grpSpPr>
          <p:grpSp>
            <p:nvGrpSpPr>
              <p:cNvPr id="188" name="그룹 187">
                <a:extLst>
                  <a:ext uri="{FF2B5EF4-FFF2-40B4-BE49-F238E27FC236}">
                    <a16:creationId xmlns:a16="http://schemas.microsoft.com/office/drawing/2014/main" id="{EB876C5B-FDA5-4E23-B58B-A15418BFF8AB}"/>
                  </a:ext>
                </a:extLst>
              </p:cNvPr>
              <p:cNvGrpSpPr/>
              <p:nvPr/>
            </p:nvGrpSpPr>
            <p:grpSpPr>
              <a:xfrm rot="8667860">
                <a:off x="4504638" y="4498545"/>
                <a:ext cx="423687" cy="661797"/>
                <a:chOff x="5660838" y="2646688"/>
                <a:chExt cx="590550" cy="981075"/>
              </a:xfrm>
            </p:grpSpPr>
            <p:pic>
              <p:nvPicPr>
                <p:cNvPr id="191" name="그림 190">
                  <a:extLst>
                    <a:ext uri="{FF2B5EF4-FFF2-40B4-BE49-F238E27FC236}">
                      <a16:creationId xmlns:a16="http://schemas.microsoft.com/office/drawing/2014/main" id="{DCD45813-E9D2-470E-97E6-2E782E39A349}"/>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92" name="타원 191">
                  <a:extLst>
                    <a:ext uri="{FF2B5EF4-FFF2-40B4-BE49-F238E27FC236}">
                      <a16:creationId xmlns:a16="http://schemas.microsoft.com/office/drawing/2014/main" id="{855F650D-3126-4ADB-9CB5-57C2C3F8FE7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3" name="타원 192">
                  <a:extLst>
                    <a:ext uri="{FF2B5EF4-FFF2-40B4-BE49-F238E27FC236}">
                      <a16:creationId xmlns:a16="http://schemas.microsoft.com/office/drawing/2014/main" id="{C5C0C43B-1C11-46EF-BB31-FC3DB97614E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4" name="타원 193">
                  <a:extLst>
                    <a:ext uri="{FF2B5EF4-FFF2-40B4-BE49-F238E27FC236}">
                      <a16:creationId xmlns:a16="http://schemas.microsoft.com/office/drawing/2014/main" id="{37140EE8-ADFB-44F5-B9C6-D33FADB138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5" name="타원 194">
                  <a:extLst>
                    <a:ext uri="{FF2B5EF4-FFF2-40B4-BE49-F238E27FC236}">
                      <a16:creationId xmlns:a16="http://schemas.microsoft.com/office/drawing/2014/main" id="{9FC6D3C2-571B-4DAD-B17B-6233112E51D1}"/>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9" name="TextBox 188">
                <a:extLst>
                  <a:ext uri="{FF2B5EF4-FFF2-40B4-BE49-F238E27FC236}">
                    <a16:creationId xmlns:a16="http://schemas.microsoft.com/office/drawing/2014/main" id="{9D185E6F-6BCE-4165-8FFF-DCA1B264A1DC}"/>
                  </a:ext>
                </a:extLst>
              </p:cNvPr>
              <p:cNvSpPr txBox="1"/>
              <p:nvPr/>
            </p:nvSpPr>
            <p:spPr>
              <a:xfrm>
                <a:off x="4374620" y="502451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190" name="TextBox 189">
                <a:extLst>
                  <a:ext uri="{FF2B5EF4-FFF2-40B4-BE49-F238E27FC236}">
                    <a16:creationId xmlns:a16="http://schemas.microsoft.com/office/drawing/2014/main" id="{C2C8ACA8-ED07-4AB4-A014-ED3B7384AFB2}"/>
                  </a:ext>
                </a:extLst>
              </p:cNvPr>
              <p:cNvSpPr txBox="1"/>
              <p:nvPr/>
            </p:nvSpPr>
            <p:spPr>
              <a:xfrm>
                <a:off x="4058896" y="5198921"/>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152" name="그룹 151">
              <a:extLst>
                <a:ext uri="{FF2B5EF4-FFF2-40B4-BE49-F238E27FC236}">
                  <a16:creationId xmlns:a16="http://schemas.microsoft.com/office/drawing/2014/main" id="{2528A10A-A06A-4594-AE11-878E7F81D6FD}"/>
                </a:ext>
              </a:extLst>
            </p:cNvPr>
            <p:cNvGrpSpPr/>
            <p:nvPr/>
          </p:nvGrpSpPr>
          <p:grpSpPr>
            <a:xfrm>
              <a:off x="3133433" y="5166884"/>
              <a:ext cx="1392210" cy="745357"/>
              <a:chOff x="3079289" y="5239076"/>
              <a:chExt cx="1392210" cy="745357"/>
            </a:xfrm>
          </p:grpSpPr>
          <p:grpSp>
            <p:nvGrpSpPr>
              <p:cNvPr id="180" name="그룹 179">
                <a:extLst>
                  <a:ext uri="{FF2B5EF4-FFF2-40B4-BE49-F238E27FC236}">
                    <a16:creationId xmlns:a16="http://schemas.microsoft.com/office/drawing/2014/main" id="{9B2C264D-1268-4A1E-9D4F-CC6B16277BCD}"/>
                  </a:ext>
                </a:extLst>
              </p:cNvPr>
              <p:cNvGrpSpPr/>
              <p:nvPr/>
            </p:nvGrpSpPr>
            <p:grpSpPr>
              <a:xfrm rot="13774718">
                <a:off x="3525031" y="5120021"/>
                <a:ext cx="423687" cy="661797"/>
                <a:chOff x="5660838" y="2646688"/>
                <a:chExt cx="590550" cy="981075"/>
              </a:xfrm>
            </p:grpSpPr>
            <p:pic>
              <p:nvPicPr>
                <p:cNvPr id="183" name="그림 182">
                  <a:extLst>
                    <a:ext uri="{FF2B5EF4-FFF2-40B4-BE49-F238E27FC236}">
                      <a16:creationId xmlns:a16="http://schemas.microsoft.com/office/drawing/2014/main" id="{90625E55-66BA-48A5-8E04-F7B62FEB54A6}"/>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84" name="타원 183">
                  <a:extLst>
                    <a:ext uri="{FF2B5EF4-FFF2-40B4-BE49-F238E27FC236}">
                      <a16:creationId xmlns:a16="http://schemas.microsoft.com/office/drawing/2014/main" id="{1EF96F09-2407-4712-B9B5-092D5158B8B3}"/>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5" name="타원 184">
                  <a:extLst>
                    <a:ext uri="{FF2B5EF4-FFF2-40B4-BE49-F238E27FC236}">
                      <a16:creationId xmlns:a16="http://schemas.microsoft.com/office/drawing/2014/main" id="{66232BA9-FE29-4102-8854-E8364D3A4262}"/>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6" name="타원 185">
                  <a:extLst>
                    <a:ext uri="{FF2B5EF4-FFF2-40B4-BE49-F238E27FC236}">
                      <a16:creationId xmlns:a16="http://schemas.microsoft.com/office/drawing/2014/main" id="{0AF08337-3300-4F1F-909C-2824F11BA41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7" name="타원 186">
                  <a:extLst>
                    <a:ext uri="{FF2B5EF4-FFF2-40B4-BE49-F238E27FC236}">
                      <a16:creationId xmlns:a16="http://schemas.microsoft.com/office/drawing/2014/main" id="{C17F79CE-7EF6-4017-9296-638E4FDB692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1" name="TextBox 180">
                <a:extLst>
                  <a:ext uri="{FF2B5EF4-FFF2-40B4-BE49-F238E27FC236}">
                    <a16:creationId xmlns:a16="http://schemas.microsoft.com/office/drawing/2014/main" id="{A170EF6A-38B2-4BC1-B574-F88A133DFB1A}"/>
                  </a:ext>
                </a:extLst>
              </p:cNvPr>
              <p:cNvSpPr txBox="1"/>
              <p:nvPr/>
            </p:nvSpPr>
            <p:spPr>
              <a:xfrm>
                <a:off x="3395013" y="557919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5</a:t>
                </a:r>
                <a:endParaRPr lang="ko-KR" altLang="en-US" sz="1100" b="1" dirty="0">
                  <a:latin typeface="Times New Roman" panose="02020603050405020304" pitchFamily="18" charset="0"/>
                  <a:cs typeface="Times New Roman" panose="02020603050405020304" pitchFamily="18" charset="0"/>
                </a:endParaRPr>
              </a:p>
            </p:txBody>
          </p:sp>
          <p:sp>
            <p:nvSpPr>
              <p:cNvPr id="182" name="TextBox 181">
                <a:extLst>
                  <a:ext uri="{FF2B5EF4-FFF2-40B4-BE49-F238E27FC236}">
                    <a16:creationId xmlns:a16="http://schemas.microsoft.com/office/drawing/2014/main" id="{0C3288B9-47B5-4A2D-9B60-7E8B972BEC44}"/>
                  </a:ext>
                </a:extLst>
              </p:cNvPr>
              <p:cNvSpPr txBox="1"/>
              <p:nvPr/>
            </p:nvSpPr>
            <p:spPr>
              <a:xfrm>
                <a:off x="3079289" y="5753601"/>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153" name="그룹 152">
              <a:extLst>
                <a:ext uri="{FF2B5EF4-FFF2-40B4-BE49-F238E27FC236}">
                  <a16:creationId xmlns:a16="http://schemas.microsoft.com/office/drawing/2014/main" id="{1DBF72E3-9064-4A45-9A10-E42E90015349}"/>
                </a:ext>
              </a:extLst>
            </p:cNvPr>
            <p:cNvGrpSpPr/>
            <p:nvPr/>
          </p:nvGrpSpPr>
          <p:grpSpPr>
            <a:xfrm>
              <a:off x="3055816" y="4319539"/>
              <a:ext cx="1295958" cy="730686"/>
              <a:chOff x="3055816" y="4253363"/>
              <a:chExt cx="1295958" cy="730686"/>
            </a:xfrm>
          </p:grpSpPr>
          <p:grpSp>
            <p:nvGrpSpPr>
              <p:cNvPr id="172" name="그룹 171">
                <a:extLst>
                  <a:ext uri="{FF2B5EF4-FFF2-40B4-BE49-F238E27FC236}">
                    <a16:creationId xmlns:a16="http://schemas.microsoft.com/office/drawing/2014/main" id="{E5B30D47-45B3-4F76-B49A-38CEBB2E70EA}"/>
                  </a:ext>
                </a:extLst>
              </p:cNvPr>
              <p:cNvGrpSpPr/>
              <p:nvPr/>
            </p:nvGrpSpPr>
            <p:grpSpPr>
              <a:xfrm rot="5840111">
                <a:off x="3501558" y="4134308"/>
                <a:ext cx="423687" cy="661797"/>
                <a:chOff x="5660838" y="2646688"/>
                <a:chExt cx="590550" cy="981075"/>
              </a:xfrm>
            </p:grpSpPr>
            <p:pic>
              <p:nvPicPr>
                <p:cNvPr id="175" name="그림 174">
                  <a:extLst>
                    <a:ext uri="{FF2B5EF4-FFF2-40B4-BE49-F238E27FC236}">
                      <a16:creationId xmlns:a16="http://schemas.microsoft.com/office/drawing/2014/main" id="{E2D63DC8-3D14-4172-9CCD-6458A2FF44F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76" name="타원 175">
                  <a:extLst>
                    <a:ext uri="{FF2B5EF4-FFF2-40B4-BE49-F238E27FC236}">
                      <a16:creationId xmlns:a16="http://schemas.microsoft.com/office/drawing/2014/main" id="{F967CE92-2ACF-4CA8-9684-A6BFE4AAD5FE}"/>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7" name="타원 176">
                  <a:extLst>
                    <a:ext uri="{FF2B5EF4-FFF2-40B4-BE49-F238E27FC236}">
                      <a16:creationId xmlns:a16="http://schemas.microsoft.com/office/drawing/2014/main" id="{37893C33-B584-4206-A3B2-10C0365CF1F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8" name="타원 177">
                  <a:extLst>
                    <a:ext uri="{FF2B5EF4-FFF2-40B4-BE49-F238E27FC236}">
                      <a16:creationId xmlns:a16="http://schemas.microsoft.com/office/drawing/2014/main" id="{CC09D2E2-18B9-417E-AE70-D42BFC8FC60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9" name="타원 178">
                  <a:extLst>
                    <a:ext uri="{FF2B5EF4-FFF2-40B4-BE49-F238E27FC236}">
                      <a16:creationId xmlns:a16="http://schemas.microsoft.com/office/drawing/2014/main" id="{644ED87E-DFC5-479A-BAF3-2A0B114987F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73" name="TextBox 172">
                <a:extLst>
                  <a:ext uri="{FF2B5EF4-FFF2-40B4-BE49-F238E27FC236}">
                    <a16:creationId xmlns:a16="http://schemas.microsoft.com/office/drawing/2014/main" id="{02A844F9-3A6C-4FAF-AE0D-BFD13568A4EB}"/>
                  </a:ext>
                </a:extLst>
              </p:cNvPr>
              <p:cNvSpPr txBox="1"/>
              <p:nvPr/>
            </p:nvSpPr>
            <p:spPr>
              <a:xfrm>
                <a:off x="3371540" y="4578814"/>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174" name="TextBox 173">
                <a:extLst>
                  <a:ext uri="{FF2B5EF4-FFF2-40B4-BE49-F238E27FC236}">
                    <a16:creationId xmlns:a16="http://schemas.microsoft.com/office/drawing/2014/main" id="{F7302876-24F7-4283-AE0C-CE0CF7FA8C31}"/>
                  </a:ext>
                </a:extLst>
              </p:cNvPr>
              <p:cNvSpPr txBox="1"/>
              <p:nvPr/>
            </p:nvSpPr>
            <p:spPr>
              <a:xfrm>
                <a:off x="3055816" y="4753217"/>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sp>
          <p:nvSpPr>
            <p:cNvPr id="154" name="사각형: 둥근 모서리 153">
              <a:extLst>
                <a:ext uri="{FF2B5EF4-FFF2-40B4-BE49-F238E27FC236}">
                  <a16:creationId xmlns:a16="http://schemas.microsoft.com/office/drawing/2014/main" id="{178E381C-6D30-440A-8EBB-A8BA88AAEB62}"/>
                </a:ext>
              </a:extLst>
            </p:cNvPr>
            <p:cNvSpPr/>
            <p:nvPr/>
          </p:nvSpPr>
          <p:spPr>
            <a:xfrm>
              <a:off x="2951234" y="1913020"/>
              <a:ext cx="2488665" cy="11800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사각형: 둥근 모서리 154">
              <a:extLst>
                <a:ext uri="{FF2B5EF4-FFF2-40B4-BE49-F238E27FC236}">
                  <a16:creationId xmlns:a16="http://schemas.microsoft.com/office/drawing/2014/main" id="{A3450548-FAF6-4998-B05C-9CCDA723398F}"/>
                </a:ext>
              </a:extLst>
            </p:cNvPr>
            <p:cNvSpPr/>
            <p:nvPr/>
          </p:nvSpPr>
          <p:spPr>
            <a:xfrm>
              <a:off x="2943522" y="4072515"/>
              <a:ext cx="2488665" cy="20599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6" name="직선 화살표 연결선 155">
              <a:extLst>
                <a:ext uri="{FF2B5EF4-FFF2-40B4-BE49-F238E27FC236}">
                  <a16:creationId xmlns:a16="http://schemas.microsoft.com/office/drawing/2014/main" id="{7F614A18-6653-4374-B9A4-8FE973FCD1EE}"/>
                </a:ext>
              </a:extLst>
            </p:cNvPr>
            <p:cNvCxnSpPr>
              <a:cxnSpLocks/>
              <a:stCxn id="154" idx="3"/>
            </p:cNvCxnSpPr>
            <p:nvPr/>
          </p:nvCxnSpPr>
          <p:spPr>
            <a:xfrm>
              <a:off x="5439899" y="2503047"/>
              <a:ext cx="19743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7" name="직선 화살표 연결선 156">
              <a:extLst>
                <a:ext uri="{FF2B5EF4-FFF2-40B4-BE49-F238E27FC236}">
                  <a16:creationId xmlns:a16="http://schemas.microsoft.com/office/drawing/2014/main" id="{87D7E257-3780-4AB6-BEB6-C4EC4E5D8738}"/>
                </a:ext>
              </a:extLst>
            </p:cNvPr>
            <p:cNvCxnSpPr>
              <a:cxnSpLocks/>
              <a:stCxn id="155" idx="3"/>
            </p:cNvCxnSpPr>
            <p:nvPr/>
          </p:nvCxnSpPr>
          <p:spPr>
            <a:xfrm>
              <a:off x="5432187" y="5102474"/>
              <a:ext cx="19820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E800DEC5-5293-427D-848F-C301C49DA5CC}"/>
                </a:ext>
              </a:extLst>
            </p:cNvPr>
            <p:cNvSpPr txBox="1"/>
            <p:nvPr/>
          </p:nvSpPr>
          <p:spPr>
            <a:xfrm>
              <a:off x="3192882" y="3090252"/>
              <a:ext cx="1847605" cy="461665"/>
            </a:xfrm>
            <a:prstGeom prst="rect">
              <a:avLst/>
            </a:prstGeom>
            <a:noFill/>
          </p:spPr>
          <p:txBody>
            <a:bodyPr wrap="square" rtlCol="0">
              <a:spAutoFit/>
            </a:bodyPr>
            <a:lstStyle/>
            <a:p>
              <a:pPr algn="ctr"/>
              <a:r>
                <a:rPr lang="en-US" altLang="ko-KR" sz="1200" dirty="0"/>
                <a:t>Cluster 1</a:t>
              </a:r>
            </a:p>
            <a:p>
              <a:pPr algn="ctr"/>
              <a:r>
                <a:rPr lang="en-US" altLang="ko-KR" sz="1200" dirty="0"/>
                <a:t>:</a:t>
              </a:r>
            </a:p>
          </p:txBody>
        </p:sp>
        <p:sp>
          <p:nvSpPr>
            <p:cNvPr id="159" name="TextBox 158">
              <a:extLst>
                <a:ext uri="{FF2B5EF4-FFF2-40B4-BE49-F238E27FC236}">
                  <a16:creationId xmlns:a16="http://schemas.microsoft.com/office/drawing/2014/main" id="{492053FC-669E-43DD-8382-DA6AF66F208C}"/>
                </a:ext>
              </a:extLst>
            </p:cNvPr>
            <p:cNvSpPr txBox="1"/>
            <p:nvPr/>
          </p:nvSpPr>
          <p:spPr>
            <a:xfrm>
              <a:off x="3277335" y="6128776"/>
              <a:ext cx="1847605" cy="276999"/>
            </a:xfrm>
            <a:prstGeom prst="rect">
              <a:avLst/>
            </a:prstGeom>
            <a:noFill/>
          </p:spPr>
          <p:txBody>
            <a:bodyPr wrap="square" rtlCol="0">
              <a:spAutoFit/>
            </a:bodyPr>
            <a:lstStyle/>
            <a:p>
              <a:pPr algn="ctr"/>
              <a:r>
                <a:rPr lang="en-US" altLang="ko-KR" sz="1200" dirty="0"/>
                <a:t>Cluster N</a:t>
              </a:r>
            </a:p>
          </p:txBody>
        </p:sp>
        <p:grpSp>
          <p:nvGrpSpPr>
            <p:cNvPr id="160" name="그룹 159">
              <a:extLst>
                <a:ext uri="{FF2B5EF4-FFF2-40B4-BE49-F238E27FC236}">
                  <a16:creationId xmlns:a16="http://schemas.microsoft.com/office/drawing/2014/main" id="{B6CFB7BB-54D0-47F9-9FE8-661B3CC09A60}"/>
                </a:ext>
              </a:extLst>
            </p:cNvPr>
            <p:cNvGrpSpPr/>
            <p:nvPr/>
          </p:nvGrpSpPr>
          <p:grpSpPr>
            <a:xfrm>
              <a:off x="7251780" y="1565902"/>
              <a:ext cx="1838721" cy="4413792"/>
              <a:chOff x="7251780" y="1565902"/>
              <a:chExt cx="1838721" cy="4413792"/>
            </a:xfrm>
          </p:grpSpPr>
          <p:sp>
            <p:nvSpPr>
              <p:cNvPr id="161" name="TextBox 160">
                <a:extLst>
                  <a:ext uri="{FF2B5EF4-FFF2-40B4-BE49-F238E27FC236}">
                    <a16:creationId xmlns:a16="http://schemas.microsoft.com/office/drawing/2014/main" id="{4B334E48-EA00-4B31-A81A-74DDCA45A539}"/>
                  </a:ext>
                </a:extLst>
              </p:cNvPr>
              <p:cNvSpPr txBox="1"/>
              <p:nvPr/>
            </p:nvSpPr>
            <p:spPr>
              <a:xfrm>
                <a:off x="7251780" y="1565902"/>
                <a:ext cx="1800946" cy="307777"/>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Key Table</a:t>
                </a:r>
                <a:endParaRPr lang="ko-KR" altLang="en-US" sz="1400" dirty="0">
                  <a:solidFill>
                    <a:srgbClr val="0000CC"/>
                  </a:solidFill>
                  <a:effectLst>
                    <a:outerShdw blurRad="38100" dist="38100" dir="2700000" algn="tl">
                      <a:srgbClr val="000000">
                        <a:alpha val="43137"/>
                      </a:srgbClr>
                    </a:outerShdw>
                  </a:effectLst>
                </a:endParaRPr>
              </a:p>
            </p:txBody>
          </p:sp>
          <p:sp>
            <p:nvSpPr>
              <p:cNvPr id="162" name="직사각형 161">
                <a:extLst>
                  <a:ext uri="{FF2B5EF4-FFF2-40B4-BE49-F238E27FC236}">
                    <a16:creationId xmlns:a16="http://schemas.microsoft.com/office/drawing/2014/main" id="{5C07040A-ABFD-4B38-BF27-1FF3BB605F9F}"/>
                  </a:ext>
                </a:extLst>
              </p:cNvPr>
              <p:cNvSpPr/>
              <p:nvPr/>
            </p:nvSpPr>
            <p:spPr>
              <a:xfrm>
                <a:off x="7502621" y="1999098"/>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'ADPAA', 3</a:t>
                </a:r>
              </a:p>
            </p:txBody>
          </p:sp>
          <p:sp>
            <p:nvSpPr>
              <p:cNvPr id="163" name="직사각형 162">
                <a:extLst>
                  <a:ext uri="{FF2B5EF4-FFF2-40B4-BE49-F238E27FC236}">
                    <a16:creationId xmlns:a16="http://schemas.microsoft.com/office/drawing/2014/main" id="{58AFC224-5E3C-49C9-B427-D64885FC0657}"/>
                  </a:ext>
                </a:extLst>
              </p:cNvPr>
              <p:cNvSpPr/>
              <p:nvPr/>
            </p:nvSpPr>
            <p:spPr>
              <a:xfrm>
                <a:off x="7502621" y="2368430"/>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'PADPA', 3</a:t>
                </a:r>
              </a:p>
            </p:txBody>
          </p:sp>
          <p:sp>
            <p:nvSpPr>
              <p:cNvPr id="164" name="직사각형 163">
                <a:extLst>
                  <a:ext uri="{FF2B5EF4-FFF2-40B4-BE49-F238E27FC236}">
                    <a16:creationId xmlns:a16="http://schemas.microsoft.com/office/drawing/2014/main" id="{54C1A3BA-9FFE-4E1C-B15C-52FDED67707A}"/>
                  </a:ext>
                </a:extLst>
              </p:cNvPr>
              <p:cNvSpPr/>
              <p:nvPr/>
            </p:nvSpPr>
            <p:spPr>
              <a:xfrm>
                <a:off x="7502621" y="3017143"/>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'PAADD', 1</a:t>
                </a:r>
              </a:p>
            </p:txBody>
          </p:sp>
          <p:sp>
            <p:nvSpPr>
              <p:cNvPr id="165" name="TextBox 164">
                <a:extLst>
                  <a:ext uri="{FF2B5EF4-FFF2-40B4-BE49-F238E27FC236}">
                    <a16:creationId xmlns:a16="http://schemas.microsoft.com/office/drawing/2014/main" id="{AF735AC8-4626-4A51-987B-A11B8E98BD5E}"/>
                  </a:ext>
                </a:extLst>
              </p:cNvPr>
              <p:cNvSpPr txBox="1"/>
              <p:nvPr/>
            </p:nvSpPr>
            <p:spPr>
              <a:xfrm>
                <a:off x="8074048" y="2655170"/>
                <a:ext cx="156411" cy="261610"/>
              </a:xfrm>
              <a:prstGeom prst="rect">
                <a:avLst/>
              </a:prstGeom>
              <a:noFill/>
            </p:spPr>
            <p:txBody>
              <a:bodyPr wrap="square" rtlCol="0">
                <a:spAutoFit/>
              </a:bodyPr>
              <a:lstStyle/>
              <a:p>
                <a:r>
                  <a:rPr lang="en-US" altLang="ko-KR" sz="1100" dirty="0"/>
                  <a:t>⁞</a:t>
                </a:r>
              </a:p>
            </p:txBody>
          </p:sp>
          <p:sp>
            <p:nvSpPr>
              <p:cNvPr id="166" name="직사각형 165">
                <a:extLst>
                  <a:ext uri="{FF2B5EF4-FFF2-40B4-BE49-F238E27FC236}">
                    <a16:creationId xmlns:a16="http://schemas.microsoft.com/office/drawing/2014/main" id="{6FB3EF64-90ED-478A-A37B-E4BEB7F96596}"/>
                  </a:ext>
                </a:extLst>
              </p:cNvPr>
              <p:cNvSpPr/>
              <p:nvPr/>
            </p:nvSpPr>
            <p:spPr>
              <a:xfrm>
                <a:off x="7502621" y="4594843"/>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'PPPPA', 2</a:t>
                </a:r>
                <a:endParaRPr lang="ko-KR" altLang="en-US" sz="1100" dirty="0"/>
              </a:p>
            </p:txBody>
          </p:sp>
          <p:sp>
            <p:nvSpPr>
              <p:cNvPr id="167" name="직사각형 166">
                <a:extLst>
                  <a:ext uri="{FF2B5EF4-FFF2-40B4-BE49-F238E27FC236}">
                    <a16:creationId xmlns:a16="http://schemas.microsoft.com/office/drawing/2014/main" id="{E6B599D3-DDCC-4A8E-BB3A-89D9101F0FEB}"/>
                  </a:ext>
                </a:extLst>
              </p:cNvPr>
              <p:cNvSpPr/>
              <p:nvPr/>
            </p:nvSpPr>
            <p:spPr>
              <a:xfrm>
                <a:off x="7502621" y="4963709"/>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'PPDAP', 2</a:t>
                </a:r>
                <a:endParaRPr lang="ko-KR" altLang="en-US" sz="1100" dirty="0"/>
              </a:p>
            </p:txBody>
          </p:sp>
          <p:sp>
            <p:nvSpPr>
              <p:cNvPr id="168" name="직사각형 167">
                <a:extLst>
                  <a:ext uri="{FF2B5EF4-FFF2-40B4-BE49-F238E27FC236}">
                    <a16:creationId xmlns:a16="http://schemas.microsoft.com/office/drawing/2014/main" id="{75CF8BE3-575A-49F2-B69E-031FA6B67823}"/>
                  </a:ext>
                </a:extLst>
              </p:cNvPr>
              <p:cNvSpPr/>
              <p:nvPr/>
            </p:nvSpPr>
            <p:spPr>
              <a:xfrm>
                <a:off x="7502621" y="5612422"/>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'PPPAA', 2</a:t>
                </a:r>
                <a:endParaRPr lang="ko-KR" altLang="en-US" sz="1100" dirty="0"/>
              </a:p>
            </p:txBody>
          </p:sp>
          <p:sp>
            <p:nvSpPr>
              <p:cNvPr id="169" name="TextBox 168">
                <a:extLst>
                  <a:ext uri="{FF2B5EF4-FFF2-40B4-BE49-F238E27FC236}">
                    <a16:creationId xmlns:a16="http://schemas.microsoft.com/office/drawing/2014/main" id="{CCF4F4BA-6F1F-45F3-8F2A-F67A2F0A67E1}"/>
                  </a:ext>
                </a:extLst>
              </p:cNvPr>
              <p:cNvSpPr txBox="1"/>
              <p:nvPr/>
            </p:nvSpPr>
            <p:spPr>
              <a:xfrm>
                <a:off x="8118236" y="5243090"/>
                <a:ext cx="156411" cy="261610"/>
              </a:xfrm>
              <a:prstGeom prst="rect">
                <a:avLst/>
              </a:prstGeom>
              <a:noFill/>
            </p:spPr>
            <p:txBody>
              <a:bodyPr wrap="square" rtlCol="0">
                <a:spAutoFit/>
              </a:bodyPr>
              <a:lstStyle/>
              <a:p>
                <a:r>
                  <a:rPr lang="en-US" altLang="ko-KR" sz="1100" dirty="0"/>
                  <a:t>⁞</a:t>
                </a:r>
              </a:p>
            </p:txBody>
          </p:sp>
          <p:sp>
            <p:nvSpPr>
              <p:cNvPr id="170" name="사각형: 둥근 모서리 169">
                <a:extLst>
                  <a:ext uri="{FF2B5EF4-FFF2-40B4-BE49-F238E27FC236}">
                    <a16:creationId xmlns:a16="http://schemas.microsoft.com/office/drawing/2014/main" id="{45DDBE1E-9F00-45D6-A7DF-832BD50D5FB5}"/>
                  </a:ext>
                </a:extLst>
              </p:cNvPr>
              <p:cNvSpPr/>
              <p:nvPr/>
            </p:nvSpPr>
            <p:spPr>
              <a:xfrm>
                <a:off x="7430428" y="1913020"/>
                <a:ext cx="1519201" cy="4066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TextBox 170">
                <a:extLst>
                  <a:ext uri="{FF2B5EF4-FFF2-40B4-BE49-F238E27FC236}">
                    <a16:creationId xmlns:a16="http://schemas.microsoft.com/office/drawing/2014/main" id="{38B9FB5A-2968-4BB5-B8D2-68AD6802EC2B}"/>
                  </a:ext>
                </a:extLst>
              </p:cNvPr>
              <p:cNvSpPr txBox="1"/>
              <p:nvPr/>
            </p:nvSpPr>
            <p:spPr>
              <a:xfrm>
                <a:off x="7289555" y="3260000"/>
                <a:ext cx="1800946" cy="261610"/>
              </a:xfrm>
              <a:prstGeom prst="rect">
                <a:avLst/>
              </a:prstGeom>
              <a:noFill/>
            </p:spPr>
            <p:txBody>
              <a:bodyPr wrap="square" rtlCol="0">
                <a:spAutoFit/>
              </a:bodyPr>
              <a:lstStyle/>
              <a:p>
                <a:pPr algn="ctr"/>
                <a:r>
                  <a:rPr lang="en-US" altLang="ko-KR" sz="1100" dirty="0"/>
                  <a:t>Keys with count</a:t>
                </a:r>
                <a:endParaRPr lang="ko-KR" altLang="en-US" sz="1100" dirty="0"/>
              </a:p>
            </p:txBody>
          </p:sp>
        </p:grpSp>
      </p:grpSp>
    </p:spTree>
    <p:extLst>
      <p:ext uri="{BB962C8B-B14F-4D97-AF65-F5344CB8AC3E}">
        <p14:creationId xmlns:p14="http://schemas.microsoft.com/office/powerpoint/2010/main" val="8567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0E56A1-877E-4298-987C-D42492F84ECF}"/>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3. Searching using Keys</a:t>
            </a:r>
            <a:endParaRPr lang="ko-KR" altLang="en-US" sz="2800" b="1" dirty="0">
              <a:latin typeface="+mj-lt"/>
              <a:cs typeface="Times New Roman" panose="02020603050405020304" pitchFamily="18" charset="0"/>
            </a:endParaRPr>
          </a:p>
        </p:txBody>
      </p:sp>
      <p:grpSp>
        <p:nvGrpSpPr>
          <p:cNvPr id="37" name="그룹 36">
            <a:extLst>
              <a:ext uri="{FF2B5EF4-FFF2-40B4-BE49-F238E27FC236}">
                <a16:creationId xmlns:a16="http://schemas.microsoft.com/office/drawing/2014/main" id="{DDD9FC01-2654-4216-BF4C-52E0F9E10271}"/>
              </a:ext>
            </a:extLst>
          </p:cNvPr>
          <p:cNvGrpSpPr/>
          <p:nvPr/>
        </p:nvGrpSpPr>
        <p:grpSpPr>
          <a:xfrm>
            <a:off x="722866" y="1663898"/>
            <a:ext cx="7698268" cy="3530204"/>
            <a:chOff x="722866" y="1406057"/>
            <a:chExt cx="7698268" cy="3530204"/>
          </a:xfrm>
        </p:grpSpPr>
        <p:grpSp>
          <p:nvGrpSpPr>
            <p:cNvPr id="39" name="그룹 38">
              <a:extLst>
                <a:ext uri="{FF2B5EF4-FFF2-40B4-BE49-F238E27FC236}">
                  <a16:creationId xmlns:a16="http://schemas.microsoft.com/office/drawing/2014/main" id="{CDBDFA4B-C133-4811-849B-AAC55C151322}"/>
                </a:ext>
              </a:extLst>
            </p:cNvPr>
            <p:cNvGrpSpPr/>
            <p:nvPr/>
          </p:nvGrpSpPr>
          <p:grpSpPr>
            <a:xfrm>
              <a:off x="2805573" y="2385937"/>
              <a:ext cx="1242648" cy="1524206"/>
              <a:chOff x="2474311" y="2869006"/>
              <a:chExt cx="1242648" cy="1524206"/>
            </a:xfrm>
          </p:grpSpPr>
          <p:sp>
            <p:nvSpPr>
              <p:cNvPr id="79" name="직사각형 78">
                <a:extLst>
                  <a:ext uri="{FF2B5EF4-FFF2-40B4-BE49-F238E27FC236}">
                    <a16:creationId xmlns:a16="http://schemas.microsoft.com/office/drawing/2014/main" id="{B3FB68C7-B5BD-48BD-B23D-2041CD095289}"/>
                  </a:ext>
                </a:extLst>
              </p:cNvPr>
              <p:cNvSpPr/>
              <p:nvPr/>
            </p:nvSpPr>
            <p:spPr>
              <a:xfrm>
                <a:off x="2687773" y="4085435"/>
                <a:ext cx="779381"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DB</a:t>
                </a:r>
                <a:endParaRPr lang="ko-KR" altLang="en-US" sz="1400" dirty="0">
                  <a:solidFill>
                    <a:srgbClr val="0000CC"/>
                  </a:solidFill>
                  <a:effectLst>
                    <a:outerShdw blurRad="38100" dist="38100" dir="2700000" algn="tl">
                      <a:srgbClr val="000000">
                        <a:alpha val="43137"/>
                      </a:srgbClr>
                    </a:outerShdw>
                  </a:effectLst>
                </a:endParaRPr>
              </a:p>
            </p:txBody>
          </p:sp>
          <p:pic>
            <p:nvPicPr>
              <p:cNvPr id="80" name="Picture 2" descr="indexed file icon 이미지 검색결과">
                <a:extLst>
                  <a:ext uri="{FF2B5EF4-FFF2-40B4-BE49-F238E27FC236}">
                    <a16:creationId xmlns:a16="http://schemas.microsoft.com/office/drawing/2014/main" id="{172A3DEC-FE46-43B8-8B92-1757AD4C7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311" y="2869006"/>
                <a:ext cx="1242648" cy="1242648"/>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화살표: 오른쪽 40">
              <a:extLst>
                <a:ext uri="{FF2B5EF4-FFF2-40B4-BE49-F238E27FC236}">
                  <a16:creationId xmlns:a16="http://schemas.microsoft.com/office/drawing/2014/main" id="{D51D78EF-75DB-4514-9F4B-166437BF25AF}"/>
                </a:ext>
              </a:extLst>
            </p:cNvPr>
            <p:cNvSpPr/>
            <p:nvPr/>
          </p:nvSpPr>
          <p:spPr>
            <a:xfrm>
              <a:off x="4170510" y="3069137"/>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2" name="그룹 41">
              <a:extLst>
                <a:ext uri="{FF2B5EF4-FFF2-40B4-BE49-F238E27FC236}">
                  <a16:creationId xmlns:a16="http://schemas.microsoft.com/office/drawing/2014/main" id="{9B85E9D7-D703-4609-AFA8-91F7EFC7B98F}"/>
                </a:ext>
              </a:extLst>
            </p:cNvPr>
            <p:cNvGrpSpPr/>
            <p:nvPr/>
          </p:nvGrpSpPr>
          <p:grpSpPr>
            <a:xfrm>
              <a:off x="4603237" y="2680040"/>
              <a:ext cx="1385316" cy="798896"/>
              <a:chOff x="5236651" y="3260534"/>
              <a:chExt cx="1385316" cy="798896"/>
            </a:xfrm>
          </p:grpSpPr>
          <p:pic>
            <p:nvPicPr>
              <p:cNvPr id="74" name="Picture 2" descr="score function iconì ëí ì´ë¯¸ì§ ê²ìê²°ê³¼">
                <a:extLst>
                  <a:ext uri="{FF2B5EF4-FFF2-40B4-BE49-F238E27FC236}">
                    <a16:creationId xmlns:a16="http://schemas.microsoft.com/office/drawing/2014/main" id="{FD229B1E-25C7-45AC-A282-A09A722BE7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0709" y="3260534"/>
                <a:ext cx="580920" cy="570684"/>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29CA83C2-6D50-49A3-BABD-9536A8AED3EC}"/>
                  </a:ext>
                </a:extLst>
              </p:cNvPr>
              <p:cNvSpPr txBox="1"/>
              <p:nvPr/>
            </p:nvSpPr>
            <p:spPr>
              <a:xfrm>
                <a:off x="5236651" y="3751653"/>
                <a:ext cx="1385316" cy="307777"/>
              </a:xfrm>
              <a:prstGeom prst="rect">
                <a:avLst/>
              </a:prstGeom>
              <a:noFill/>
            </p:spPr>
            <p:txBody>
              <a:bodyPr wrap="none" rtlCol="0">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Scoring function</a:t>
                </a:r>
              </a:p>
            </p:txBody>
          </p:sp>
        </p:grpSp>
        <p:sp>
          <p:nvSpPr>
            <p:cNvPr id="43" name="설명선: 위쪽 화살표 42">
              <a:extLst>
                <a:ext uri="{FF2B5EF4-FFF2-40B4-BE49-F238E27FC236}">
                  <a16:creationId xmlns:a16="http://schemas.microsoft.com/office/drawing/2014/main" id="{6C377B08-B78A-4D11-AF14-A08052355DC8}"/>
                </a:ext>
              </a:extLst>
            </p:cNvPr>
            <p:cNvSpPr/>
            <p:nvPr/>
          </p:nvSpPr>
          <p:spPr>
            <a:xfrm>
              <a:off x="4777625" y="3512403"/>
              <a:ext cx="1134654" cy="1012595"/>
            </a:xfrm>
            <a:prstGeom prst="upArrowCallout">
              <a:avLst>
                <a:gd name="adj1" fmla="val 20455"/>
                <a:gd name="adj2" fmla="val 19660"/>
                <a:gd name="adj3" fmla="val 25000"/>
                <a:gd name="adj4" fmla="val 67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Times New Roman" panose="02020603050405020304" pitchFamily="18" charset="0"/>
                  <a:cs typeface="Times New Roman" panose="02020603050405020304" pitchFamily="18" charset="0"/>
                </a:rPr>
                <a:t>Sort by score</a:t>
              </a:r>
            </a:p>
            <a:p>
              <a:pPr algn="ctr"/>
              <a:r>
                <a:rPr lang="en-US" altLang="ko-KR" sz="900" b="1" dirty="0">
                  <a:solidFill>
                    <a:schemeClr val="bg1"/>
                  </a:solidFill>
                  <a:latin typeface="Times New Roman" panose="02020603050405020304" pitchFamily="18" charset="0"/>
                  <a:cs typeface="Times New Roman" panose="02020603050405020304" pitchFamily="18" charset="0"/>
                </a:rPr>
                <a:t>&amp; </a:t>
              </a:r>
            </a:p>
            <a:p>
              <a:pPr algn="ctr"/>
              <a:r>
                <a:rPr lang="en-US" altLang="ko-KR" sz="900" b="1" dirty="0">
                  <a:solidFill>
                    <a:schemeClr val="bg1"/>
                  </a:solidFill>
                  <a:latin typeface="Times New Roman" panose="02020603050405020304" pitchFamily="18" charset="0"/>
                  <a:cs typeface="Times New Roman" panose="02020603050405020304" pitchFamily="18" charset="0"/>
                </a:rPr>
                <a:t>Select N</a:t>
              </a:r>
            </a:p>
            <a:p>
              <a:pPr algn="ctr"/>
              <a:r>
                <a:rPr lang="en-US" altLang="ko-KR" sz="900" b="1" dirty="0">
                  <a:solidFill>
                    <a:schemeClr val="bg1"/>
                  </a:solidFill>
                  <a:latin typeface="Times New Roman" panose="02020603050405020304" pitchFamily="18" charset="0"/>
                  <a:cs typeface="Times New Roman" panose="02020603050405020304" pitchFamily="18" charset="0"/>
                </a:rPr>
                <a:t>candidate!</a:t>
              </a:r>
            </a:p>
          </p:txBody>
        </p:sp>
        <p:sp>
          <p:nvSpPr>
            <p:cNvPr id="44" name="화살표: 오른쪽 43">
              <a:extLst>
                <a:ext uri="{FF2B5EF4-FFF2-40B4-BE49-F238E27FC236}">
                  <a16:creationId xmlns:a16="http://schemas.microsoft.com/office/drawing/2014/main" id="{7FA0C39D-FFFE-4815-B4B7-7444C37178F2}"/>
                </a:ext>
              </a:extLst>
            </p:cNvPr>
            <p:cNvSpPr/>
            <p:nvPr/>
          </p:nvSpPr>
          <p:spPr>
            <a:xfrm>
              <a:off x="6161480" y="3063500"/>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5" name="그룹 44">
              <a:extLst>
                <a:ext uri="{FF2B5EF4-FFF2-40B4-BE49-F238E27FC236}">
                  <a16:creationId xmlns:a16="http://schemas.microsoft.com/office/drawing/2014/main" id="{A073C98D-F68D-4070-A307-E50098A8738A}"/>
                </a:ext>
              </a:extLst>
            </p:cNvPr>
            <p:cNvGrpSpPr/>
            <p:nvPr/>
          </p:nvGrpSpPr>
          <p:grpSpPr>
            <a:xfrm>
              <a:off x="6644686" y="1456355"/>
              <a:ext cx="1776448" cy="3429608"/>
              <a:chOff x="6656669" y="1714196"/>
              <a:chExt cx="1776448" cy="3429608"/>
            </a:xfrm>
          </p:grpSpPr>
          <p:grpSp>
            <p:nvGrpSpPr>
              <p:cNvPr id="50" name="그룹 49">
                <a:extLst>
                  <a:ext uri="{FF2B5EF4-FFF2-40B4-BE49-F238E27FC236}">
                    <a16:creationId xmlns:a16="http://schemas.microsoft.com/office/drawing/2014/main" id="{4CA333BC-C6EB-4557-9A50-F0AD6D49F04C}"/>
                  </a:ext>
                </a:extLst>
              </p:cNvPr>
              <p:cNvGrpSpPr/>
              <p:nvPr/>
            </p:nvGrpSpPr>
            <p:grpSpPr>
              <a:xfrm>
                <a:off x="7165110" y="1714196"/>
                <a:ext cx="759567" cy="2913925"/>
                <a:chOff x="7563585" y="1972037"/>
                <a:chExt cx="759567" cy="2913925"/>
              </a:xfrm>
            </p:grpSpPr>
            <p:grpSp>
              <p:nvGrpSpPr>
                <p:cNvPr id="52" name="그룹 51">
                  <a:extLst>
                    <a:ext uri="{FF2B5EF4-FFF2-40B4-BE49-F238E27FC236}">
                      <a16:creationId xmlns:a16="http://schemas.microsoft.com/office/drawing/2014/main" id="{103A139B-56AB-4EE9-B2BF-F6395640D100}"/>
                    </a:ext>
                  </a:extLst>
                </p:cNvPr>
                <p:cNvGrpSpPr/>
                <p:nvPr/>
              </p:nvGrpSpPr>
              <p:grpSpPr>
                <a:xfrm>
                  <a:off x="7563585" y="3599797"/>
                  <a:ext cx="741715" cy="1158555"/>
                  <a:chOff x="5660838" y="2646688"/>
                  <a:chExt cx="590550" cy="981075"/>
                </a:xfrm>
              </p:grpSpPr>
              <p:pic>
                <p:nvPicPr>
                  <p:cNvPr id="67" name="그림 66">
                    <a:extLst>
                      <a:ext uri="{FF2B5EF4-FFF2-40B4-BE49-F238E27FC236}">
                        <a16:creationId xmlns:a16="http://schemas.microsoft.com/office/drawing/2014/main" id="{BDD404F3-4B94-4251-8270-BCFC19C611E9}"/>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8" name="타원 67">
                    <a:extLst>
                      <a:ext uri="{FF2B5EF4-FFF2-40B4-BE49-F238E27FC236}">
                        <a16:creationId xmlns:a16="http://schemas.microsoft.com/office/drawing/2014/main" id="{9EE3CDB2-B983-4408-B34E-6B5EAFA3EAA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69" name="타원 68">
                    <a:extLst>
                      <a:ext uri="{FF2B5EF4-FFF2-40B4-BE49-F238E27FC236}">
                        <a16:creationId xmlns:a16="http://schemas.microsoft.com/office/drawing/2014/main" id="{8B069451-F261-4E83-A744-66158FD1515E}"/>
                      </a:ext>
                    </a:extLst>
                  </p:cNvPr>
                  <p:cNvSpPr/>
                  <p:nvPr/>
                </p:nvSpPr>
                <p:spPr>
                  <a:xfrm>
                    <a:off x="5804459" y="2843748"/>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0" name="타원 69">
                    <a:extLst>
                      <a:ext uri="{FF2B5EF4-FFF2-40B4-BE49-F238E27FC236}">
                        <a16:creationId xmlns:a16="http://schemas.microsoft.com/office/drawing/2014/main" id="{C7D1EC08-A175-40AA-AADF-7CD33637EFB0}"/>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1" name="타원 70">
                    <a:extLst>
                      <a:ext uri="{FF2B5EF4-FFF2-40B4-BE49-F238E27FC236}">
                        <a16:creationId xmlns:a16="http://schemas.microsoft.com/office/drawing/2014/main" id="{ABADD64B-0701-4B3B-B210-A3EA43C74B55}"/>
                      </a:ext>
                    </a:extLst>
                  </p:cNvPr>
                  <p:cNvSpPr/>
                  <p:nvPr/>
                </p:nvSpPr>
                <p:spPr>
                  <a:xfrm>
                    <a:off x="5859649" y="3421243"/>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2" name="타원 71">
                    <a:extLst>
                      <a:ext uri="{FF2B5EF4-FFF2-40B4-BE49-F238E27FC236}">
                        <a16:creationId xmlns:a16="http://schemas.microsoft.com/office/drawing/2014/main" id="{1BE9C3F3-E7E4-49B5-89B2-4C7700EA4FB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3" name="타원 72">
                    <a:extLst>
                      <a:ext uri="{FF2B5EF4-FFF2-40B4-BE49-F238E27FC236}">
                        <a16:creationId xmlns:a16="http://schemas.microsoft.com/office/drawing/2014/main" id="{DCD3CA50-5157-450F-92F1-F60DB24F3282}"/>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54" name="TextBox 53">
                  <a:extLst>
                    <a:ext uri="{FF2B5EF4-FFF2-40B4-BE49-F238E27FC236}">
                      <a16:creationId xmlns:a16="http://schemas.microsoft.com/office/drawing/2014/main" id="{9A855CDA-36E3-4A4F-98BA-8975CEA995F0}"/>
                    </a:ext>
                  </a:extLst>
                </p:cNvPr>
                <p:cNvSpPr txBox="1"/>
                <p:nvPr/>
              </p:nvSpPr>
              <p:spPr>
                <a:xfrm>
                  <a:off x="7593465" y="4624352"/>
                  <a:ext cx="729687"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n</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nvGrpSpPr>
                <p:cNvPr id="55" name="그룹 54">
                  <a:extLst>
                    <a:ext uri="{FF2B5EF4-FFF2-40B4-BE49-F238E27FC236}">
                      <a16:creationId xmlns:a16="http://schemas.microsoft.com/office/drawing/2014/main" id="{C730A7C8-A1EB-42E5-92DC-00FF5F0080E0}"/>
                    </a:ext>
                  </a:extLst>
                </p:cNvPr>
                <p:cNvGrpSpPr/>
                <p:nvPr/>
              </p:nvGrpSpPr>
              <p:grpSpPr>
                <a:xfrm rot="764600">
                  <a:off x="7577158" y="1972037"/>
                  <a:ext cx="741715" cy="1158555"/>
                  <a:chOff x="5660838" y="2646688"/>
                  <a:chExt cx="590550" cy="981075"/>
                </a:xfrm>
              </p:grpSpPr>
              <p:pic>
                <p:nvPicPr>
                  <p:cNvPr id="61" name="그림 60">
                    <a:extLst>
                      <a:ext uri="{FF2B5EF4-FFF2-40B4-BE49-F238E27FC236}">
                        <a16:creationId xmlns:a16="http://schemas.microsoft.com/office/drawing/2014/main" id="{DCEF2310-2B4B-4132-81B2-6E961883A9F4}"/>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2" name="타원 61">
                    <a:extLst>
                      <a:ext uri="{FF2B5EF4-FFF2-40B4-BE49-F238E27FC236}">
                        <a16:creationId xmlns:a16="http://schemas.microsoft.com/office/drawing/2014/main" id="{77E5BD91-C7CE-45B7-BE64-C557EBD356C0}"/>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4" name="타원 63">
                    <a:extLst>
                      <a:ext uri="{FF2B5EF4-FFF2-40B4-BE49-F238E27FC236}">
                        <a16:creationId xmlns:a16="http://schemas.microsoft.com/office/drawing/2014/main" id="{9AB75256-6E68-41BE-ACC3-B5FF1A71FF7F}"/>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5" name="타원 64">
                    <a:extLst>
                      <a:ext uri="{FF2B5EF4-FFF2-40B4-BE49-F238E27FC236}">
                        <a16:creationId xmlns:a16="http://schemas.microsoft.com/office/drawing/2014/main" id="{9C32DA34-07AA-4A3F-901E-BA09CE81EBFB}"/>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6" name="타원 65">
                    <a:extLst>
                      <a:ext uri="{FF2B5EF4-FFF2-40B4-BE49-F238E27FC236}">
                        <a16:creationId xmlns:a16="http://schemas.microsoft.com/office/drawing/2014/main" id="{26979ACC-57E1-4DD4-8BA2-1126B055FBD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57" name="TextBox 56">
                  <a:extLst>
                    <a:ext uri="{FF2B5EF4-FFF2-40B4-BE49-F238E27FC236}">
                      <a16:creationId xmlns:a16="http://schemas.microsoft.com/office/drawing/2014/main" id="{6BBBBB30-C879-42FF-9E8D-4F3EC3C2ADC4}"/>
                    </a:ext>
                  </a:extLst>
                </p:cNvPr>
                <p:cNvSpPr txBox="1"/>
                <p:nvPr/>
              </p:nvSpPr>
              <p:spPr>
                <a:xfrm>
                  <a:off x="7577723" y="2856128"/>
                  <a:ext cx="721672"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1</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34CE6E66-1961-4DEA-8EB2-1AA1CA57BF63}"/>
                    </a:ext>
                  </a:extLst>
                </p:cNvPr>
                <p:cNvSpPr txBox="1"/>
                <p:nvPr/>
              </p:nvSpPr>
              <p:spPr>
                <a:xfrm>
                  <a:off x="7818463" y="3257334"/>
                  <a:ext cx="22313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t>
                  </a:r>
                  <a:endParaRPr lang="ko-KR" altLang="en-US" sz="1100" dirty="0">
                    <a:latin typeface="Times New Roman" panose="02020603050405020304" pitchFamily="18" charset="0"/>
                    <a:cs typeface="Times New Roman" panose="02020603050405020304" pitchFamily="18" charset="0"/>
                  </a:endParaRPr>
                </a:p>
              </p:txBody>
            </p:sp>
          </p:grpSp>
          <p:sp>
            <p:nvSpPr>
              <p:cNvPr id="51" name="직사각형 50">
                <a:extLst>
                  <a:ext uri="{FF2B5EF4-FFF2-40B4-BE49-F238E27FC236}">
                    <a16:creationId xmlns:a16="http://schemas.microsoft.com/office/drawing/2014/main" id="{05597F00-2A9E-4D88-83C6-2C5E5CB5BCE0}"/>
                  </a:ext>
                </a:extLst>
              </p:cNvPr>
              <p:cNvSpPr/>
              <p:nvPr/>
            </p:nvSpPr>
            <p:spPr>
              <a:xfrm>
                <a:off x="6656669" y="4620584"/>
                <a:ext cx="1776448" cy="523220"/>
              </a:xfrm>
              <a:prstGeom prst="rect">
                <a:avLst/>
              </a:prstGeom>
            </p:spPr>
            <p:txBody>
              <a:bodyPr wrap="none">
                <a:spAutoFit/>
              </a:bodyPr>
              <a:lstStyle/>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Candidate ligands for </a:t>
                </a:r>
              </a:p>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Deep Matcher</a:t>
                </a:r>
                <a:endParaRPr lang="ko-KR" altLang="en-US" sz="1400" dirty="0">
                  <a:solidFill>
                    <a:srgbClr val="0000CC"/>
                  </a:solidFill>
                  <a:effectLst>
                    <a:outerShdw blurRad="38100" dist="38100" dir="2700000" algn="tl">
                      <a:srgbClr val="000000">
                        <a:alpha val="43137"/>
                      </a:srgbClr>
                    </a:outerShdw>
                  </a:effectLst>
                </a:endParaRPr>
              </a:p>
            </p:txBody>
          </p:sp>
        </p:grpSp>
        <p:sp>
          <p:nvSpPr>
            <p:cNvPr id="46" name="화살표: 오른쪽 45">
              <a:extLst>
                <a:ext uri="{FF2B5EF4-FFF2-40B4-BE49-F238E27FC236}">
                  <a16:creationId xmlns:a16="http://schemas.microsoft.com/office/drawing/2014/main" id="{D0D61EC2-E4FA-494E-9000-73E0E331AA85}"/>
                </a:ext>
              </a:extLst>
            </p:cNvPr>
            <p:cNvSpPr/>
            <p:nvPr/>
          </p:nvSpPr>
          <p:spPr>
            <a:xfrm>
              <a:off x="2392586" y="3068111"/>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74F91827-1355-4F2D-BC33-61067DDD8901}"/>
                </a:ext>
              </a:extLst>
            </p:cNvPr>
            <p:cNvGrpSpPr/>
            <p:nvPr/>
          </p:nvGrpSpPr>
          <p:grpSpPr>
            <a:xfrm>
              <a:off x="722866" y="1406057"/>
              <a:ext cx="1542410" cy="3530204"/>
              <a:chOff x="717296" y="1435924"/>
              <a:chExt cx="1542410" cy="3530204"/>
            </a:xfrm>
          </p:grpSpPr>
          <p:sp>
            <p:nvSpPr>
              <p:cNvPr id="48" name="직사각형 47">
                <a:extLst>
                  <a:ext uri="{FF2B5EF4-FFF2-40B4-BE49-F238E27FC236}">
                    <a16:creationId xmlns:a16="http://schemas.microsoft.com/office/drawing/2014/main" id="{2EB9DC4C-147D-42DD-A05D-0A21A57B6503}"/>
                  </a:ext>
                </a:extLst>
              </p:cNvPr>
              <p:cNvSpPr/>
              <p:nvPr/>
            </p:nvSpPr>
            <p:spPr>
              <a:xfrm>
                <a:off x="717296" y="4658351"/>
                <a:ext cx="1542410"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Keys for searching</a:t>
                </a:r>
                <a:endParaRPr lang="ko-KR" altLang="en-US" sz="1400" dirty="0">
                  <a:solidFill>
                    <a:srgbClr val="0000CC"/>
                  </a:solidFill>
                  <a:effectLst>
                    <a:outerShdw blurRad="38100" dist="38100" dir="2700000" algn="tl">
                      <a:srgbClr val="000000">
                        <a:alpha val="43137"/>
                      </a:srgbClr>
                    </a:outerShdw>
                  </a:effectLst>
                </a:endParaRPr>
              </a:p>
            </p:txBody>
          </p:sp>
          <p:pic>
            <p:nvPicPr>
              <p:cNvPr id="49" name="그림 48">
                <a:extLst>
                  <a:ext uri="{FF2B5EF4-FFF2-40B4-BE49-F238E27FC236}">
                    <a16:creationId xmlns:a16="http://schemas.microsoft.com/office/drawing/2014/main" id="{50724454-B22E-4B95-A1EF-5E6C0E58F775}"/>
                  </a:ext>
                </a:extLst>
              </p:cNvPr>
              <p:cNvPicPr>
                <a:picLocks noChangeAspect="1"/>
              </p:cNvPicPr>
              <p:nvPr/>
            </p:nvPicPr>
            <p:blipFill>
              <a:blip r:embed="rId5"/>
              <a:stretch>
                <a:fillRect/>
              </a:stretch>
            </p:blipFill>
            <p:spPr>
              <a:xfrm>
                <a:off x="816428" y="1435924"/>
                <a:ext cx="1345880" cy="3255152"/>
              </a:xfrm>
              <a:prstGeom prst="rect">
                <a:avLst/>
              </a:prstGeom>
            </p:spPr>
          </p:pic>
        </p:grpSp>
      </p:grpSp>
    </p:spTree>
    <p:extLst>
      <p:ext uri="{BB962C8B-B14F-4D97-AF65-F5344CB8AC3E}">
        <p14:creationId xmlns:p14="http://schemas.microsoft.com/office/powerpoint/2010/main" val="36371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Detail Process </a:t>
            </a:r>
            <a:endParaRPr lang="ko-KR" altLang="en-US" sz="4400" dirty="0"/>
          </a:p>
        </p:txBody>
      </p:sp>
    </p:spTree>
    <p:extLst>
      <p:ext uri="{BB962C8B-B14F-4D97-AF65-F5344CB8AC3E}">
        <p14:creationId xmlns:p14="http://schemas.microsoft.com/office/powerpoint/2010/main" val="152842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1/2DScan-ARS Schema</a:t>
            </a:r>
            <a:endParaRPr lang="ko-KR" altLang="en-US" sz="2800" b="1" dirty="0">
              <a:latin typeface="+mj-lt"/>
            </a:endParaRPr>
          </a:p>
        </p:txBody>
      </p:sp>
      <p:cxnSp>
        <p:nvCxnSpPr>
          <p:cNvPr id="85" name="직선 화살표 연결선 84">
            <a:extLst>
              <a:ext uri="{FF2B5EF4-FFF2-40B4-BE49-F238E27FC236}">
                <a16:creationId xmlns:a16="http://schemas.microsoft.com/office/drawing/2014/main" id="{F1089B73-6395-4C1C-A150-BD02D6A2E3E0}"/>
              </a:ext>
            </a:extLst>
          </p:cNvPr>
          <p:cNvCxnSpPr>
            <a:cxnSpLocks/>
            <a:stCxn id="77" idx="0"/>
            <a:endCxn id="80" idx="0"/>
          </p:cNvCxnSpPr>
          <p:nvPr/>
        </p:nvCxnSpPr>
        <p:spPr>
          <a:xfrm>
            <a:off x="6652478" y="2805423"/>
            <a:ext cx="0" cy="12279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3" name="직선 화살표 연결선 82">
            <a:extLst>
              <a:ext uri="{FF2B5EF4-FFF2-40B4-BE49-F238E27FC236}">
                <a16:creationId xmlns:a16="http://schemas.microsoft.com/office/drawing/2014/main" id="{0CB2B80F-1AF1-44C7-8914-F2799064BC7F}"/>
              </a:ext>
            </a:extLst>
          </p:cNvPr>
          <p:cNvCxnSpPr>
            <a:cxnSpLocks/>
            <a:stCxn id="80" idx="0"/>
            <a:endCxn id="82" idx="0"/>
          </p:cNvCxnSpPr>
          <p:nvPr/>
        </p:nvCxnSpPr>
        <p:spPr>
          <a:xfrm>
            <a:off x="6652478" y="4033359"/>
            <a:ext cx="0" cy="17473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직사각형 36">
            <a:extLst>
              <a:ext uri="{FF2B5EF4-FFF2-40B4-BE49-F238E27FC236}">
                <a16:creationId xmlns:a16="http://schemas.microsoft.com/office/drawing/2014/main" id="{B12AAFA4-6BC5-462C-BE0A-A362227ABB06}"/>
              </a:ext>
            </a:extLst>
          </p:cNvPr>
          <p:cNvSpPr/>
          <p:nvPr/>
        </p:nvSpPr>
        <p:spPr>
          <a:xfrm>
            <a:off x="3769471" y="157624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key</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38" name="직사각형 37">
            <a:extLst>
              <a:ext uri="{FF2B5EF4-FFF2-40B4-BE49-F238E27FC236}">
                <a16:creationId xmlns:a16="http://schemas.microsoft.com/office/drawing/2014/main" id="{492F1020-9FD3-488B-9E8C-3F5BA54575B1}"/>
              </a:ext>
            </a:extLst>
          </p:cNvPr>
          <p:cNvSpPr/>
          <p:nvPr/>
        </p:nvSpPr>
        <p:spPr>
          <a:xfrm>
            <a:off x="1687264" y="2809760"/>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Key DB</a:t>
            </a:r>
          </a:p>
        </p:txBody>
      </p:sp>
      <p:sp>
        <p:nvSpPr>
          <p:cNvPr id="39" name="직사각형 38">
            <a:extLst>
              <a:ext uri="{FF2B5EF4-FFF2-40B4-BE49-F238E27FC236}">
                <a16:creationId xmlns:a16="http://schemas.microsoft.com/office/drawing/2014/main" id="{FC4A35F5-2578-42B0-B014-467D505E612F}"/>
              </a:ext>
            </a:extLst>
          </p:cNvPr>
          <p:cNvSpPr/>
          <p:nvPr/>
        </p:nvSpPr>
        <p:spPr>
          <a:xfrm>
            <a:off x="3769471" y="2809760"/>
            <a:ext cx="1702562" cy="779250"/>
          </a:xfrm>
          <a:prstGeom prst="rect">
            <a:avLst/>
          </a:prstGeom>
          <a:solidFill>
            <a:srgbClr val="4A9CA3"/>
          </a:solidFill>
          <a:ln w="22225">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Search key</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Score</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0" name="직사각형 39">
            <a:extLst>
              <a:ext uri="{FF2B5EF4-FFF2-40B4-BE49-F238E27FC236}">
                <a16:creationId xmlns:a16="http://schemas.microsoft.com/office/drawing/2014/main" id="{237EC56C-6F0D-4B6C-9FDB-0AAAFFAADCCF}"/>
              </a:ext>
            </a:extLst>
          </p:cNvPr>
          <p:cNvSpPr/>
          <p:nvPr/>
        </p:nvSpPr>
        <p:spPr>
          <a:xfrm>
            <a:off x="3769471" y="404328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the SDF</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Filter (RO5, FDA)</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1" name="직사각형 40">
            <a:extLst>
              <a:ext uri="{FF2B5EF4-FFF2-40B4-BE49-F238E27FC236}">
                <a16:creationId xmlns:a16="http://schemas.microsoft.com/office/drawing/2014/main" id="{9D1ED0D8-8B32-4F4F-BF5E-C3989E346562}"/>
              </a:ext>
            </a:extLst>
          </p:cNvPr>
          <p:cNvSpPr/>
          <p:nvPr/>
        </p:nvSpPr>
        <p:spPr>
          <a:xfrm>
            <a:off x="3769471" y="5224635"/>
            <a:ext cx="1702562" cy="779250"/>
          </a:xfrm>
          <a:prstGeom prst="rect">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Convert SDF to PDB</a:t>
            </a:r>
          </a:p>
        </p:txBody>
      </p:sp>
      <p:cxnSp>
        <p:nvCxnSpPr>
          <p:cNvPr id="42" name="직선 화살표 연결선 41">
            <a:extLst>
              <a:ext uri="{FF2B5EF4-FFF2-40B4-BE49-F238E27FC236}">
                <a16:creationId xmlns:a16="http://schemas.microsoft.com/office/drawing/2014/main" id="{9E84EED2-B6C8-4BD0-AF2D-1F6D5080A52E}"/>
              </a:ext>
            </a:extLst>
          </p:cNvPr>
          <p:cNvCxnSpPr>
            <a:cxnSpLocks/>
            <a:endCxn id="39" idx="1"/>
          </p:cNvCxnSpPr>
          <p:nvPr/>
        </p:nvCxnSpPr>
        <p:spPr>
          <a:xfrm>
            <a:off x="3517650" y="3199384"/>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직선 화살표 연결선 43">
            <a:extLst>
              <a:ext uri="{FF2B5EF4-FFF2-40B4-BE49-F238E27FC236}">
                <a16:creationId xmlns:a16="http://schemas.microsoft.com/office/drawing/2014/main" id="{2E64AAB9-911C-4081-877B-9D0CF290BBBE}"/>
              </a:ext>
            </a:extLst>
          </p:cNvPr>
          <p:cNvCxnSpPr>
            <a:cxnSpLocks/>
            <a:stCxn id="37" idx="2"/>
            <a:endCxn id="39" idx="0"/>
          </p:cNvCxnSpPr>
          <p:nvPr/>
        </p:nvCxnSpPr>
        <p:spPr>
          <a:xfrm>
            <a:off x="4620752" y="235549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직선 화살표 연결선 50">
            <a:extLst>
              <a:ext uri="{FF2B5EF4-FFF2-40B4-BE49-F238E27FC236}">
                <a16:creationId xmlns:a16="http://schemas.microsoft.com/office/drawing/2014/main" id="{508B72C2-4817-46E9-B2CA-8D2AC7546CE7}"/>
              </a:ext>
            </a:extLst>
          </p:cNvPr>
          <p:cNvCxnSpPr>
            <a:cxnSpLocks/>
            <a:stCxn id="39" idx="2"/>
            <a:endCxn id="40" idx="0"/>
          </p:cNvCxnSpPr>
          <p:nvPr/>
        </p:nvCxnSpPr>
        <p:spPr>
          <a:xfrm>
            <a:off x="4620752" y="358901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E73B401D-F146-459A-8773-890F1B10F7B9}"/>
              </a:ext>
            </a:extLst>
          </p:cNvPr>
          <p:cNvCxnSpPr>
            <a:cxnSpLocks/>
            <a:stCxn id="40" idx="2"/>
            <a:endCxn id="41" idx="0"/>
          </p:cNvCxnSpPr>
          <p:nvPr/>
        </p:nvCxnSpPr>
        <p:spPr>
          <a:xfrm>
            <a:off x="4620752" y="4822530"/>
            <a:ext cx="0" cy="4021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직사각형 54">
            <a:extLst>
              <a:ext uri="{FF2B5EF4-FFF2-40B4-BE49-F238E27FC236}">
                <a16:creationId xmlns:a16="http://schemas.microsoft.com/office/drawing/2014/main" id="{9F9D993F-4B99-4D22-8406-95E84E6CD506}"/>
              </a:ext>
            </a:extLst>
          </p:cNvPr>
          <p:cNvSpPr/>
          <p:nvPr/>
        </p:nvSpPr>
        <p:spPr>
          <a:xfrm>
            <a:off x="1687264" y="1576240"/>
            <a:ext cx="1831571" cy="779250"/>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Seed for searching</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cxnSp>
        <p:nvCxnSpPr>
          <p:cNvPr id="74" name="직선 화살표 연결선 73">
            <a:extLst>
              <a:ext uri="{FF2B5EF4-FFF2-40B4-BE49-F238E27FC236}">
                <a16:creationId xmlns:a16="http://schemas.microsoft.com/office/drawing/2014/main" id="{870DF74A-F111-4528-95DE-1E7CFF281986}"/>
              </a:ext>
            </a:extLst>
          </p:cNvPr>
          <p:cNvCxnSpPr>
            <a:cxnSpLocks/>
            <a:stCxn id="55" idx="3"/>
            <a:endCxn id="37" idx="1"/>
          </p:cNvCxnSpPr>
          <p:nvPr/>
        </p:nvCxnSpPr>
        <p:spPr>
          <a:xfrm>
            <a:off x="3518835" y="1965865"/>
            <a:ext cx="2506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5" name="직사각형 74">
            <a:extLst>
              <a:ext uri="{FF2B5EF4-FFF2-40B4-BE49-F238E27FC236}">
                <a16:creationId xmlns:a16="http://schemas.microsoft.com/office/drawing/2014/main" id="{B540CC43-1E0B-4150-9ADD-AEDF5F3E53FB}"/>
              </a:ext>
            </a:extLst>
          </p:cNvPr>
          <p:cNvSpPr/>
          <p:nvPr/>
        </p:nvSpPr>
        <p:spPr>
          <a:xfrm>
            <a:off x="5736693" y="155667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Cluster seed</a:t>
            </a:r>
          </a:p>
        </p:txBody>
      </p:sp>
      <p:sp>
        <p:nvSpPr>
          <p:cNvPr id="76" name="직사각형 75">
            <a:extLst>
              <a:ext uri="{FF2B5EF4-FFF2-40B4-BE49-F238E27FC236}">
                <a16:creationId xmlns:a16="http://schemas.microsoft.com/office/drawing/2014/main" id="{48C474E2-4B30-4ED4-891E-1DE794E58F96}"/>
              </a:ext>
            </a:extLst>
          </p:cNvPr>
          <p:cNvSpPr/>
          <p:nvPr/>
        </p:nvSpPr>
        <p:spPr>
          <a:xfrm>
            <a:off x="5736693" y="213818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Make key table</a:t>
            </a:r>
          </a:p>
        </p:txBody>
      </p:sp>
      <p:sp>
        <p:nvSpPr>
          <p:cNvPr id="77" name="직사각형 76">
            <a:extLst>
              <a:ext uri="{FF2B5EF4-FFF2-40B4-BE49-F238E27FC236}">
                <a16:creationId xmlns:a16="http://schemas.microsoft.com/office/drawing/2014/main" id="{E3403168-8B23-49BF-957D-CEEBCB2E52D7}"/>
              </a:ext>
            </a:extLst>
          </p:cNvPr>
          <p:cNvSpPr/>
          <p:nvPr/>
        </p:nvSpPr>
        <p:spPr>
          <a:xfrm>
            <a:off x="5736693" y="2805423"/>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Select main keys</a:t>
            </a:r>
          </a:p>
        </p:txBody>
      </p:sp>
      <p:sp>
        <p:nvSpPr>
          <p:cNvPr id="78" name="직사각형 77">
            <a:extLst>
              <a:ext uri="{FF2B5EF4-FFF2-40B4-BE49-F238E27FC236}">
                <a16:creationId xmlns:a16="http://schemas.microsoft.com/office/drawing/2014/main" id="{365CF689-978A-427C-97DD-9E0CEC1F82BC}"/>
              </a:ext>
            </a:extLst>
          </p:cNvPr>
          <p:cNvSpPr/>
          <p:nvPr/>
        </p:nvSpPr>
        <p:spPr>
          <a:xfrm>
            <a:off x="5736693" y="308779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Search with keys</a:t>
            </a:r>
          </a:p>
        </p:txBody>
      </p:sp>
      <p:sp>
        <p:nvSpPr>
          <p:cNvPr id="79" name="직사각형 78">
            <a:extLst>
              <a:ext uri="{FF2B5EF4-FFF2-40B4-BE49-F238E27FC236}">
                <a16:creationId xmlns:a16="http://schemas.microsoft.com/office/drawing/2014/main" id="{8FA3925E-7D63-4F2C-9634-E6390B5B2BD7}"/>
              </a:ext>
            </a:extLst>
          </p:cNvPr>
          <p:cNvSpPr/>
          <p:nvPr/>
        </p:nvSpPr>
        <p:spPr>
          <a:xfrm>
            <a:off x="5736693" y="337619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Score results</a:t>
            </a:r>
          </a:p>
        </p:txBody>
      </p:sp>
      <p:sp>
        <p:nvSpPr>
          <p:cNvPr id="80" name="직사각형 79">
            <a:extLst>
              <a:ext uri="{FF2B5EF4-FFF2-40B4-BE49-F238E27FC236}">
                <a16:creationId xmlns:a16="http://schemas.microsoft.com/office/drawing/2014/main" id="{9E036364-9A55-4246-A5EE-2EE17E47A8B7}"/>
              </a:ext>
            </a:extLst>
          </p:cNvPr>
          <p:cNvSpPr/>
          <p:nvPr/>
        </p:nvSpPr>
        <p:spPr>
          <a:xfrm>
            <a:off x="5736693" y="4033359"/>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Extract SDFs</a:t>
            </a:r>
          </a:p>
        </p:txBody>
      </p:sp>
      <p:cxnSp>
        <p:nvCxnSpPr>
          <p:cNvPr id="84" name="직선 화살표 연결선 83">
            <a:extLst>
              <a:ext uri="{FF2B5EF4-FFF2-40B4-BE49-F238E27FC236}">
                <a16:creationId xmlns:a16="http://schemas.microsoft.com/office/drawing/2014/main" id="{0156056B-0981-4A70-BEFF-7972E4C10A5F}"/>
              </a:ext>
            </a:extLst>
          </p:cNvPr>
          <p:cNvCxnSpPr>
            <a:stCxn id="76" idx="2"/>
            <a:endCxn id="77" idx="0"/>
          </p:cNvCxnSpPr>
          <p:nvPr/>
        </p:nvCxnSpPr>
        <p:spPr>
          <a:xfrm>
            <a:off x="6652478" y="2361360"/>
            <a:ext cx="0" cy="4440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6" name="직선 연결선 85">
            <a:extLst>
              <a:ext uri="{FF2B5EF4-FFF2-40B4-BE49-F238E27FC236}">
                <a16:creationId xmlns:a16="http://schemas.microsoft.com/office/drawing/2014/main" id="{1A0660A7-47D2-4430-8BB6-50AA9DBB5D45}"/>
              </a:ext>
            </a:extLst>
          </p:cNvPr>
          <p:cNvCxnSpPr>
            <a:stCxn id="75" idx="2"/>
            <a:endCxn id="76" idx="0"/>
          </p:cNvCxnSpPr>
          <p:nvPr/>
        </p:nvCxnSpPr>
        <p:spPr>
          <a:xfrm>
            <a:off x="6652478" y="1779847"/>
            <a:ext cx="0" cy="358340"/>
          </a:xfrm>
          <a:prstGeom prst="line">
            <a:avLst/>
          </a:prstGeom>
          <a:ln w="28575"/>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4B5362A4-480D-4BA6-9F4E-631D7AC90CE4}"/>
              </a:ext>
            </a:extLst>
          </p:cNvPr>
          <p:cNvSpPr txBox="1"/>
          <p:nvPr/>
        </p:nvSpPr>
        <p:spPr>
          <a:xfrm>
            <a:off x="3656214"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Main process</a:t>
            </a:r>
            <a:endParaRPr lang="ko-KR" altLang="en-US" sz="1400"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4B04ABFC-1928-44C5-8BD1-0CFA04DD69F9}"/>
              </a:ext>
            </a:extLst>
          </p:cNvPr>
          <p:cNvSpPr txBox="1"/>
          <p:nvPr/>
        </p:nvSpPr>
        <p:spPr>
          <a:xfrm>
            <a:off x="5736693"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Sub process</a:t>
            </a:r>
            <a:endParaRPr lang="ko-KR" altLang="en-US" sz="1400"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EFD599B8-3A1A-4E93-9682-773ACAC1B717}"/>
              </a:ext>
            </a:extLst>
          </p:cNvPr>
          <p:cNvSpPr txBox="1"/>
          <p:nvPr/>
        </p:nvSpPr>
        <p:spPr>
          <a:xfrm>
            <a:off x="1686078"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Input</a:t>
            </a:r>
            <a:endParaRPr lang="ko-KR" altLang="en-US" sz="1400" dirty="0">
              <a:effectLst>
                <a:outerShdw blurRad="38100" dist="38100" dir="2700000" algn="tl">
                  <a:srgbClr val="000000">
                    <a:alpha val="43137"/>
                  </a:srgbClr>
                </a:outerShdw>
              </a:effectLst>
            </a:endParaRPr>
          </a:p>
        </p:txBody>
      </p:sp>
      <p:sp>
        <p:nvSpPr>
          <p:cNvPr id="94" name="직사각형 93">
            <a:extLst>
              <a:ext uri="{FF2B5EF4-FFF2-40B4-BE49-F238E27FC236}">
                <a16:creationId xmlns:a16="http://schemas.microsoft.com/office/drawing/2014/main" id="{CDD13759-5D9B-43D4-A4DC-765D5EF27B6C}"/>
              </a:ext>
            </a:extLst>
          </p:cNvPr>
          <p:cNvSpPr/>
          <p:nvPr/>
        </p:nvSpPr>
        <p:spPr>
          <a:xfrm>
            <a:off x="1687263" y="4043280"/>
            <a:ext cx="1831571" cy="345814"/>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S</a:t>
            </a: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DF DB</a:t>
            </a:r>
          </a:p>
        </p:txBody>
      </p:sp>
      <p:sp>
        <p:nvSpPr>
          <p:cNvPr id="82" name="직사각형 81">
            <a:extLst>
              <a:ext uri="{FF2B5EF4-FFF2-40B4-BE49-F238E27FC236}">
                <a16:creationId xmlns:a16="http://schemas.microsoft.com/office/drawing/2014/main" id="{C388293E-8BC1-4ED6-9D17-647347F54E61}"/>
              </a:ext>
            </a:extLst>
          </p:cNvPr>
          <p:cNvSpPr/>
          <p:nvPr/>
        </p:nvSpPr>
        <p:spPr>
          <a:xfrm>
            <a:off x="5736693" y="578071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Convert SDF to PDB</a:t>
            </a:r>
          </a:p>
        </p:txBody>
      </p:sp>
      <p:sp>
        <p:nvSpPr>
          <p:cNvPr id="46" name="직사각형 45">
            <a:extLst>
              <a:ext uri="{FF2B5EF4-FFF2-40B4-BE49-F238E27FC236}">
                <a16:creationId xmlns:a16="http://schemas.microsoft.com/office/drawing/2014/main" id="{BDA6E2DF-E958-4B47-882C-42615B69BF17}"/>
              </a:ext>
            </a:extLst>
          </p:cNvPr>
          <p:cNvSpPr/>
          <p:nvPr/>
        </p:nvSpPr>
        <p:spPr>
          <a:xfrm>
            <a:off x="5736693" y="459755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Filter by RO5, FDA</a:t>
            </a:r>
          </a:p>
        </p:txBody>
      </p:sp>
      <p:sp>
        <p:nvSpPr>
          <p:cNvPr id="49" name="직사각형 48">
            <a:extLst>
              <a:ext uri="{FF2B5EF4-FFF2-40B4-BE49-F238E27FC236}">
                <a16:creationId xmlns:a16="http://schemas.microsoft.com/office/drawing/2014/main" id="{38C01749-B2CC-424B-AB2B-5C3BA2BE591C}"/>
              </a:ext>
            </a:extLst>
          </p:cNvPr>
          <p:cNvSpPr/>
          <p:nvPr/>
        </p:nvSpPr>
        <p:spPr>
          <a:xfrm>
            <a:off x="1687261" y="325082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Feature DB</a:t>
            </a:r>
          </a:p>
        </p:txBody>
      </p:sp>
      <p:sp>
        <p:nvSpPr>
          <p:cNvPr id="52" name="직사각형 51">
            <a:extLst>
              <a:ext uri="{FF2B5EF4-FFF2-40B4-BE49-F238E27FC236}">
                <a16:creationId xmlns:a16="http://schemas.microsoft.com/office/drawing/2014/main" id="{C32DE3B9-A0AE-4282-BAC9-AA1021ADB0E4}"/>
              </a:ext>
            </a:extLst>
          </p:cNvPr>
          <p:cNvSpPr/>
          <p:nvPr/>
        </p:nvSpPr>
        <p:spPr>
          <a:xfrm>
            <a:off x="1687261" y="445746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noFill/>
                </a:ln>
                <a:solidFill>
                  <a:prstClr val="white"/>
                </a:solidFill>
                <a:effectLst/>
                <a:uLnTx/>
                <a:uFillTx/>
                <a:latin typeface="Arial"/>
                <a:ea typeface="맑은 고딕"/>
                <a:cs typeface="+mn-cs"/>
              </a:rPr>
              <a:t>Annotation DB (RO5, FDA)</a:t>
            </a:r>
          </a:p>
        </p:txBody>
      </p:sp>
      <p:cxnSp>
        <p:nvCxnSpPr>
          <p:cNvPr id="43" name="직선 화살표 연결선 42">
            <a:extLst>
              <a:ext uri="{FF2B5EF4-FFF2-40B4-BE49-F238E27FC236}">
                <a16:creationId xmlns:a16="http://schemas.microsoft.com/office/drawing/2014/main" id="{5D7D6560-EF94-4187-A1CB-D1A693DC6513}"/>
              </a:ext>
            </a:extLst>
          </p:cNvPr>
          <p:cNvCxnSpPr>
            <a:cxnSpLocks/>
          </p:cNvCxnSpPr>
          <p:nvPr/>
        </p:nvCxnSpPr>
        <p:spPr>
          <a:xfrm>
            <a:off x="3517650" y="4424801"/>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19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Data</a:t>
            </a:r>
            <a:endParaRPr lang="ko-KR" altLang="en-US" sz="2800" b="1" dirty="0"/>
          </a:p>
        </p:txBody>
      </p:sp>
      <p:pic>
        <p:nvPicPr>
          <p:cNvPr id="1028" name="Picture 4">
            <a:extLst>
              <a:ext uri="{FF2B5EF4-FFF2-40B4-BE49-F238E27FC236}">
                <a16:creationId xmlns:a16="http://schemas.microsoft.com/office/drawing/2014/main" id="{BD21FBAB-32AD-41F4-ADBE-A2408C558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27" y="3239300"/>
            <a:ext cx="2085975"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ѱ�ȭ�չ�����">
            <a:extLst>
              <a:ext uri="{FF2B5EF4-FFF2-40B4-BE49-F238E27FC236}">
                <a16:creationId xmlns:a16="http://schemas.microsoft.com/office/drawing/2014/main" id="{005517D8-07EB-493D-8D3E-A78C9ADB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736" y="4452940"/>
            <a:ext cx="2399155" cy="5232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CE7A856-BD48-470B-B881-10D555F71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578" y="2337936"/>
            <a:ext cx="1895475" cy="581025"/>
          </a:xfrm>
          <a:prstGeom prst="rect">
            <a:avLst/>
          </a:prstGeom>
          <a:noFill/>
          <a:extLst>
            <a:ext uri="{909E8E84-426E-40DD-AFC4-6F175D3DCCD1}">
              <a14:hiddenFill xmlns:a14="http://schemas.microsoft.com/office/drawing/2010/main">
                <a:solidFill>
                  <a:srgbClr val="FFFFFF"/>
                </a:solidFill>
              </a14:hiddenFill>
            </a:ext>
          </a:extLst>
        </p:spPr>
      </p:pic>
      <p:sp>
        <p:nvSpPr>
          <p:cNvPr id="8" name="사각형: 둥근 모서리 7">
            <a:extLst>
              <a:ext uri="{FF2B5EF4-FFF2-40B4-BE49-F238E27FC236}">
                <a16:creationId xmlns:a16="http://schemas.microsoft.com/office/drawing/2014/main" id="{75CCFCCF-A37D-4624-8534-B53333C6AEB6}"/>
              </a:ext>
            </a:extLst>
          </p:cNvPr>
          <p:cNvSpPr/>
          <p:nvPr/>
        </p:nvSpPr>
        <p:spPr>
          <a:xfrm>
            <a:off x="705852" y="1551932"/>
            <a:ext cx="3400927" cy="40108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Picture 8" descr="Image result for Data base">
            <a:extLst>
              <a:ext uri="{FF2B5EF4-FFF2-40B4-BE49-F238E27FC236}">
                <a16:creationId xmlns:a16="http://schemas.microsoft.com/office/drawing/2014/main" id="{4F96CA55-3E55-4964-9A68-E594EDB4BE5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8079" y="4898951"/>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F064C9-7AA1-4BE3-83EB-58AC7AECD971}"/>
              </a:ext>
            </a:extLst>
          </p:cNvPr>
          <p:cNvSpPr txBox="1"/>
          <p:nvPr/>
        </p:nvSpPr>
        <p:spPr>
          <a:xfrm>
            <a:off x="5485572" y="3295727"/>
            <a:ext cx="2935705" cy="523220"/>
          </a:xfrm>
          <a:prstGeom prst="rect">
            <a:avLst/>
          </a:prstGeom>
          <a:noFill/>
        </p:spPr>
        <p:txBody>
          <a:bodyPr wrap="square" rtlCol="0">
            <a:spAutoFit/>
          </a:bodyPr>
          <a:lstStyle/>
          <a:p>
            <a:r>
              <a:rPr lang="en-US" altLang="ko-KR" sz="2800" b="1" dirty="0">
                <a:solidFill>
                  <a:srgbClr val="FF0000"/>
                </a:solidFill>
                <a:latin typeface="Arial Black" panose="020B0A04020102020204" pitchFamily="34" charset="0"/>
              </a:rPr>
              <a:t>ONE Billion!</a:t>
            </a:r>
            <a:endParaRPr lang="ko-KR" altLang="en-US" sz="2800" b="1" dirty="0">
              <a:solidFill>
                <a:srgbClr val="FF0000"/>
              </a:solidFill>
              <a:latin typeface="Arial Black" panose="020B0A04020102020204" pitchFamily="34" charset="0"/>
            </a:endParaRPr>
          </a:p>
        </p:txBody>
      </p:sp>
      <p:sp>
        <p:nvSpPr>
          <p:cNvPr id="20" name="화살표: 오른쪽 19">
            <a:extLst>
              <a:ext uri="{FF2B5EF4-FFF2-40B4-BE49-F238E27FC236}">
                <a16:creationId xmlns:a16="http://schemas.microsoft.com/office/drawing/2014/main" id="{D293917C-A889-4009-8618-833FC3FCE556}"/>
              </a:ext>
            </a:extLst>
          </p:cNvPr>
          <p:cNvSpPr/>
          <p:nvPr/>
        </p:nvSpPr>
        <p:spPr>
          <a:xfrm>
            <a:off x="4379495" y="3429000"/>
            <a:ext cx="745958" cy="268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B6E1BC44-E2CF-48C7-8E97-28AF0F13472B}"/>
              </a:ext>
            </a:extLst>
          </p:cNvPr>
          <p:cNvSpPr txBox="1"/>
          <p:nvPr/>
        </p:nvSpPr>
        <p:spPr>
          <a:xfrm>
            <a:off x="5125453" y="2926395"/>
            <a:ext cx="3235437" cy="369332"/>
          </a:xfrm>
          <a:prstGeom prst="rect">
            <a:avLst/>
          </a:prstGeom>
          <a:noFill/>
        </p:spPr>
        <p:txBody>
          <a:bodyPr wrap="none" rtlCol="0">
            <a:spAutoFit/>
          </a:bodyPr>
          <a:lstStyle/>
          <a:p>
            <a:r>
              <a:rPr lang="en-US" altLang="ko-KR" dirty="0"/>
              <a:t>ZINC15 + </a:t>
            </a:r>
            <a:r>
              <a:rPr lang="en-US" altLang="ko-KR" dirty="0" err="1"/>
              <a:t>ChEMBL</a:t>
            </a:r>
            <a:r>
              <a:rPr lang="en-US" altLang="ko-KR" dirty="0"/>
              <a:t> + KCB DB</a:t>
            </a:r>
            <a:endParaRPr lang="ko-KR" altLang="en-US" dirty="0"/>
          </a:p>
        </p:txBody>
      </p:sp>
    </p:spTree>
    <p:extLst>
      <p:ext uri="{BB962C8B-B14F-4D97-AF65-F5344CB8AC3E}">
        <p14:creationId xmlns:p14="http://schemas.microsoft.com/office/powerpoint/2010/main" val="199849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 Extract key</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077218"/>
          </a:xfrm>
          <a:prstGeom prst="rect">
            <a:avLst/>
          </a:prstGeom>
          <a:noFill/>
        </p:spPr>
        <p:txBody>
          <a:bodyPr wrap="square" rtlCol="0">
            <a:spAutoFit/>
          </a:bodyPr>
          <a:lstStyle/>
          <a:p>
            <a:pPr marL="342900" indent="-342900">
              <a:buAutoNum type="arabicPeriod"/>
            </a:pPr>
            <a:r>
              <a:rPr lang="en-US" altLang="ko-KR" b="1" dirty="0"/>
              <a:t>Cluster the seeds. (Tanimoto score 0.7)</a:t>
            </a:r>
          </a:p>
          <a:p>
            <a:pPr marL="742950" lvl="1" indent="-285750">
              <a:buFontTx/>
              <a:buChar char="-"/>
            </a:pPr>
            <a:r>
              <a:rPr lang="en-US" altLang="ko-KR" sz="1400" dirty="0"/>
              <a:t>DBSCAN</a:t>
            </a:r>
          </a:p>
          <a:p>
            <a:pPr marL="742950" lvl="1" indent="-285750">
              <a:buFontTx/>
              <a:buChar char="-"/>
            </a:pPr>
            <a:endParaRPr lang="en-US" altLang="ko-KR" sz="1400" dirty="0"/>
          </a:p>
          <a:p>
            <a:pPr marL="342900" indent="-342900">
              <a:buFont typeface="+mj-lt"/>
              <a:buAutoNum type="arabicPeriod"/>
            </a:pPr>
            <a:r>
              <a:rPr lang="en-US" altLang="ko-KR" b="1" dirty="0"/>
              <a:t>Make key table from clusters.</a:t>
            </a:r>
            <a:endParaRPr lang="ko-KR" altLang="en-US" b="1" dirty="0"/>
          </a:p>
        </p:txBody>
      </p:sp>
      <p:sp>
        <p:nvSpPr>
          <p:cNvPr id="3" name="오른쪽 중괄호 2">
            <a:extLst>
              <a:ext uri="{FF2B5EF4-FFF2-40B4-BE49-F238E27FC236}">
                <a16:creationId xmlns:a16="http://schemas.microsoft.com/office/drawing/2014/main" id="{63AEB4F1-83E9-4789-933F-F680F4660149}"/>
              </a:ext>
            </a:extLst>
          </p:cNvPr>
          <p:cNvSpPr/>
          <p:nvPr/>
        </p:nvSpPr>
        <p:spPr>
          <a:xfrm>
            <a:off x="4520751" y="2416344"/>
            <a:ext cx="176463" cy="2069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오른쪽 중괄호 20">
            <a:extLst>
              <a:ext uri="{FF2B5EF4-FFF2-40B4-BE49-F238E27FC236}">
                <a16:creationId xmlns:a16="http://schemas.microsoft.com/office/drawing/2014/main" id="{ADE87F37-05B7-47E0-BA88-3CB996331F7A}"/>
              </a:ext>
            </a:extLst>
          </p:cNvPr>
          <p:cNvSpPr/>
          <p:nvPr/>
        </p:nvSpPr>
        <p:spPr>
          <a:xfrm>
            <a:off x="4520751" y="4517860"/>
            <a:ext cx="176463" cy="18408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B6AC5A9-1A49-40A4-B49D-69DB0D2011F4}"/>
              </a:ext>
            </a:extLst>
          </p:cNvPr>
          <p:cNvSpPr/>
          <p:nvPr/>
        </p:nvSpPr>
        <p:spPr>
          <a:xfrm>
            <a:off x="4737319" y="3298730"/>
            <a:ext cx="1933505" cy="523220"/>
          </a:xfrm>
          <a:prstGeom prst="rect">
            <a:avLst/>
          </a:prstGeom>
        </p:spPr>
        <p:txBody>
          <a:bodyPr wrap="square">
            <a:spAutoFit/>
          </a:bodyPr>
          <a:lstStyle/>
          <a:p>
            <a:r>
              <a:rPr lang="en-US" altLang="ko-KR" sz="1400" dirty="0"/>
              <a:t>&gt; </a:t>
            </a:r>
            <a:r>
              <a:rPr lang="en-US" altLang="ko-KR" sz="1400" dirty="0" err="1"/>
              <a:t>tanimoto</a:t>
            </a:r>
            <a:r>
              <a:rPr lang="en-US" altLang="ko-KR" sz="1400" dirty="0"/>
              <a:t> score 0.7</a:t>
            </a:r>
          </a:p>
          <a:p>
            <a:r>
              <a:rPr lang="en-US" altLang="ko-KR" sz="1400" dirty="0"/>
              <a:t>DBSCAN</a:t>
            </a:r>
            <a:endParaRPr lang="ko-KR" altLang="en-US" sz="1400" dirty="0"/>
          </a:p>
        </p:txBody>
      </p:sp>
      <p:sp>
        <p:nvSpPr>
          <p:cNvPr id="28" name="직사각형 27">
            <a:extLst>
              <a:ext uri="{FF2B5EF4-FFF2-40B4-BE49-F238E27FC236}">
                <a16:creationId xmlns:a16="http://schemas.microsoft.com/office/drawing/2014/main" id="{B93D4AA3-132E-44B2-839D-7F1F73CF13BB}"/>
              </a:ext>
            </a:extLst>
          </p:cNvPr>
          <p:cNvSpPr/>
          <p:nvPr/>
        </p:nvSpPr>
        <p:spPr>
          <a:xfrm>
            <a:off x="4737319" y="5301533"/>
            <a:ext cx="1933505" cy="523220"/>
          </a:xfrm>
          <a:prstGeom prst="rect">
            <a:avLst/>
          </a:prstGeom>
        </p:spPr>
        <p:txBody>
          <a:bodyPr wrap="square">
            <a:spAutoFit/>
          </a:bodyPr>
          <a:lstStyle/>
          <a:p>
            <a:r>
              <a:rPr lang="en-US" altLang="ko-KR" sz="1400" dirty="0"/>
              <a:t>&lt; </a:t>
            </a:r>
            <a:r>
              <a:rPr lang="en-US" altLang="ko-KR" sz="1400" dirty="0" err="1"/>
              <a:t>tanimoto</a:t>
            </a:r>
            <a:r>
              <a:rPr lang="en-US" altLang="ko-KR" sz="1400" dirty="0"/>
              <a:t> score 0.7</a:t>
            </a:r>
          </a:p>
          <a:p>
            <a:r>
              <a:rPr lang="en-US" altLang="ko-KR" sz="1400" dirty="0"/>
              <a:t>DBSCAN </a:t>
            </a:r>
            <a:endParaRPr lang="ko-KR" altLang="en-US" sz="1400" dirty="0"/>
          </a:p>
        </p:txBody>
      </p:sp>
      <p:pic>
        <p:nvPicPr>
          <p:cNvPr id="13" name="그림 12">
            <a:extLst>
              <a:ext uri="{FF2B5EF4-FFF2-40B4-BE49-F238E27FC236}">
                <a16:creationId xmlns:a16="http://schemas.microsoft.com/office/drawing/2014/main" id="{68B8302B-0691-472E-A99B-17E078E246D4}"/>
              </a:ext>
            </a:extLst>
          </p:cNvPr>
          <p:cNvPicPr>
            <a:picLocks noChangeAspect="1"/>
          </p:cNvPicPr>
          <p:nvPr/>
        </p:nvPicPr>
        <p:blipFill>
          <a:blip r:embed="rId2"/>
          <a:stretch>
            <a:fillRect/>
          </a:stretch>
        </p:blipFill>
        <p:spPr>
          <a:xfrm>
            <a:off x="594495" y="2301705"/>
            <a:ext cx="3886151" cy="4057031"/>
          </a:xfrm>
          <a:prstGeom prst="rect">
            <a:avLst/>
          </a:prstGeom>
          <a:ln>
            <a:solidFill>
              <a:schemeClr val="tx1"/>
            </a:solidFill>
          </a:ln>
        </p:spPr>
      </p:pic>
    </p:spTree>
    <p:extLst>
      <p:ext uri="{BB962C8B-B14F-4D97-AF65-F5344CB8AC3E}">
        <p14:creationId xmlns:p14="http://schemas.microsoft.com/office/powerpoint/2010/main" val="2084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2) Search key &amp; Score</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369332"/>
          </a:xfrm>
          <a:prstGeom prst="rect">
            <a:avLst/>
          </a:prstGeom>
          <a:noFill/>
        </p:spPr>
        <p:txBody>
          <a:bodyPr wrap="square" rtlCol="0">
            <a:spAutoFit/>
          </a:bodyPr>
          <a:lstStyle/>
          <a:p>
            <a:pPr marL="342900" indent="-342900">
              <a:buAutoNum type="arabicPeriod"/>
            </a:pPr>
            <a:r>
              <a:rPr lang="en-US" altLang="ko-KR" b="1" dirty="0"/>
              <a:t>Select main keys from key table. (8 Methods)</a:t>
            </a:r>
          </a:p>
        </p:txBody>
      </p:sp>
      <p:sp>
        <p:nvSpPr>
          <p:cNvPr id="9" name="직사각형 8">
            <a:extLst>
              <a:ext uri="{FF2B5EF4-FFF2-40B4-BE49-F238E27FC236}">
                <a16:creationId xmlns:a16="http://schemas.microsoft.com/office/drawing/2014/main" id="{31225A23-6EA4-4423-9645-EFB7C7786535}"/>
              </a:ext>
            </a:extLst>
          </p:cNvPr>
          <p:cNvSpPr/>
          <p:nvPr/>
        </p:nvSpPr>
        <p:spPr>
          <a:xfrm>
            <a:off x="144379" y="1259689"/>
            <a:ext cx="8855244" cy="1669688"/>
          </a:xfrm>
          <a:prstGeom prst="rect">
            <a:avLst/>
          </a:prstGeom>
        </p:spPr>
        <p:txBody>
          <a:bodyPr wrap="square">
            <a:spAutoFit/>
          </a:bodyPr>
          <a:lstStyle/>
          <a:p>
            <a:r>
              <a:rPr lang="en-US" altLang="ko-KR" sz="1050" dirty="0"/>
              <a:t>1. </a:t>
            </a:r>
            <a:r>
              <a:rPr lang="ko-KR" altLang="en-US" sz="1050" dirty="0"/>
              <a:t>모든 </a:t>
            </a:r>
            <a:r>
              <a:rPr lang="en-US" altLang="ko-KR" sz="1050" dirty="0"/>
              <a:t>key</a:t>
            </a:r>
            <a:r>
              <a:rPr lang="ko-KR" altLang="en-US" sz="1050" dirty="0"/>
              <a:t>을</a:t>
            </a:r>
            <a:r>
              <a:rPr lang="en-US" altLang="ko-KR" sz="1050" dirty="0"/>
              <a:t> </a:t>
            </a:r>
            <a:r>
              <a:rPr lang="ko-KR" altLang="en-US" sz="1050" dirty="0"/>
              <a:t>추출하여 가장 많이 나타나는 </a:t>
            </a:r>
            <a:r>
              <a:rPr lang="en-US" altLang="ko-KR" sz="1050" dirty="0"/>
              <a:t>10 key </a:t>
            </a:r>
            <a:r>
              <a:rPr lang="ko-KR" altLang="en-US" sz="1050" dirty="0"/>
              <a:t>선택 </a:t>
            </a:r>
            <a:r>
              <a:rPr lang="en-US" altLang="ko-KR" sz="1050" dirty="0"/>
              <a:t>→</a:t>
            </a:r>
            <a:r>
              <a:rPr lang="en-US" altLang="ko-KR" sz="1050" dirty="0">
                <a:solidFill>
                  <a:srgbClr val="FF0000"/>
                </a:solidFill>
              </a:rPr>
              <a:t> </a:t>
            </a:r>
            <a:r>
              <a:rPr lang="en-US" altLang="ko-KR" sz="1050" dirty="0"/>
              <a:t>1 set</a:t>
            </a:r>
          </a:p>
          <a:p>
            <a:r>
              <a:rPr lang="en-US" altLang="ko-KR" sz="1050" dirty="0"/>
              <a:t>2. </a:t>
            </a:r>
            <a:r>
              <a:rPr lang="en-US" altLang="ko-KR" sz="1050" dirty="0" err="1"/>
              <a:t>Tanimoto</a:t>
            </a:r>
            <a:r>
              <a:rPr lang="en-US" altLang="ko-KR" sz="1050" dirty="0"/>
              <a:t> &gt; 0.7</a:t>
            </a:r>
            <a:r>
              <a:rPr lang="ko-KR" altLang="en-US" sz="1050" dirty="0"/>
              <a:t>에서 </a:t>
            </a:r>
            <a:r>
              <a:rPr lang="en-US" altLang="ko-KR" sz="1050" dirty="0"/>
              <a:t>member</a:t>
            </a:r>
            <a:r>
              <a:rPr lang="ko-KR" altLang="en-US" sz="1050" dirty="0"/>
              <a:t>수가 </a:t>
            </a:r>
            <a:r>
              <a:rPr lang="en-US" altLang="ko-KR" sz="1050" dirty="0"/>
              <a:t>3</a:t>
            </a:r>
            <a:r>
              <a:rPr lang="ko-KR" altLang="en-US" sz="1050" dirty="0"/>
              <a:t>개이상인 </a:t>
            </a:r>
            <a:r>
              <a:rPr lang="en-US" altLang="ko-KR" sz="1050" dirty="0"/>
              <a:t>cluster</a:t>
            </a:r>
            <a:r>
              <a:rPr lang="ko-KR" altLang="en-US" sz="1050" dirty="0"/>
              <a:t>의</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3. </a:t>
            </a:r>
            <a:r>
              <a:rPr lang="en-US" altLang="ko-KR" sz="1050" dirty="0" err="1"/>
              <a:t>Tanimoto</a:t>
            </a:r>
            <a:r>
              <a:rPr lang="en-US" altLang="ko-KR" sz="1050" dirty="0"/>
              <a:t> &gt; 0.7</a:t>
            </a:r>
            <a:r>
              <a:rPr lang="ko-KR" altLang="en-US" sz="1050" dirty="0"/>
              <a:t>의 각 </a:t>
            </a:r>
            <a:r>
              <a:rPr lang="en-US" altLang="ko-KR" sz="1050" dirty="0"/>
              <a:t>cluster</a:t>
            </a:r>
            <a:r>
              <a:rPr lang="ko-KR" altLang="en-US" sz="1050" dirty="0"/>
              <a:t>에서 </a:t>
            </a:r>
            <a:r>
              <a:rPr lang="en-US" altLang="ko-KR" sz="1050" dirty="0"/>
              <a:t>Rank1</a:t>
            </a:r>
            <a:r>
              <a:rPr lang="ko-KR" altLang="en-US" sz="1050" dirty="0"/>
              <a:t>에 해당하는</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4. </a:t>
            </a:r>
            <a:r>
              <a:rPr lang="en-US" altLang="ko-KR" sz="1050" dirty="0" err="1"/>
              <a:t>Tanimoto</a:t>
            </a:r>
            <a:r>
              <a:rPr lang="en-US" altLang="ko-KR" sz="1050" dirty="0"/>
              <a:t> &gt; 0.7</a:t>
            </a:r>
            <a:r>
              <a:rPr lang="ko-KR" altLang="en-US" sz="1050" dirty="0"/>
              <a:t>에서 </a:t>
            </a:r>
            <a:r>
              <a:rPr lang="en-US" altLang="ko-KR" sz="1050" dirty="0"/>
              <a:t>occurrence frequency of key top 10 </a:t>
            </a:r>
            <a:r>
              <a:rPr lang="ko-KR" altLang="en-US" sz="1050" dirty="0"/>
              <a:t>선택 </a:t>
            </a:r>
            <a:r>
              <a:rPr lang="en-US" altLang="ko-KR" sz="1050" dirty="0"/>
              <a:t>→ 1 set</a:t>
            </a:r>
          </a:p>
          <a:p>
            <a:r>
              <a:rPr lang="en-US" altLang="ko-KR" sz="1050" dirty="0"/>
              <a:t>5. Tanimoto &gt; 0.7</a:t>
            </a:r>
            <a:r>
              <a:rPr lang="ko-KR" altLang="en-US" sz="1050" dirty="0"/>
              <a:t>에서 </a:t>
            </a:r>
            <a:r>
              <a:rPr lang="en-US" altLang="ko-KR" sz="1050" dirty="0"/>
              <a:t>occurrence frequency of key top 5 </a:t>
            </a:r>
            <a:r>
              <a:rPr lang="ko-KR" altLang="en-US" sz="1050" dirty="0"/>
              <a:t>선택</a:t>
            </a:r>
            <a:r>
              <a:rPr lang="en-US" altLang="ko-KR" sz="1050" dirty="0"/>
              <a:t>, Tanimoto &lt; 0.7</a:t>
            </a:r>
            <a:r>
              <a:rPr lang="ko-KR" altLang="en-US" sz="1050" dirty="0"/>
              <a:t>에서</a:t>
            </a:r>
            <a:r>
              <a:rPr lang="en-US" altLang="ko-KR" sz="1050" dirty="0"/>
              <a:t> occurrence frequency of key top 5 </a:t>
            </a:r>
            <a:r>
              <a:rPr lang="ko-KR" altLang="en-US" sz="1050" dirty="0"/>
              <a:t>선택</a:t>
            </a:r>
            <a:r>
              <a:rPr lang="en-US" altLang="ko-KR" sz="1050" dirty="0"/>
              <a:t>. </a:t>
            </a:r>
          </a:p>
          <a:p>
            <a:r>
              <a:rPr lang="ko-KR" altLang="en-US" sz="1050" dirty="0"/>
              <a:t>단 타이가 많을 땐 클러스터 </a:t>
            </a:r>
            <a:r>
              <a:rPr lang="en-US" altLang="ko-KR" sz="1050" dirty="0"/>
              <a:t>member</a:t>
            </a:r>
            <a:r>
              <a:rPr lang="ko-KR" altLang="en-US" sz="1050" dirty="0"/>
              <a:t>수가 많은 </a:t>
            </a:r>
            <a:r>
              <a:rPr lang="en-US" altLang="ko-KR" sz="1050" dirty="0"/>
              <a:t>cluster</a:t>
            </a:r>
            <a:r>
              <a:rPr lang="ko-KR" altLang="en-US" sz="1050" dirty="0"/>
              <a:t>를 중심으로</a:t>
            </a:r>
            <a:r>
              <a:rPr lang="en-US" altLang="ko-KR" sz="1050" dirty="0"/>
              <a:t>→ 1 set</a:t>
            </a:r>
          </a:p>
          <a:p>
            <a:r>
              <a:rPr lang="en-US" altLang="ko-KR" sz="1050" dirty="0"/>
              <a:t>6. Cluster member</a:t>
            </a:r>
            <a:r>
              <a:rPr lang="ko-KR" altLang="en-US" sz="1050" dirty="0"/>
              <a:t>의 개수로 </a:t>
            </a:r>
            <a:r>
              <a:rPr lang="en-US" altLang="ko-KR" sz="1050" dirty="0"/>
              <a:t>sorting</a:t>
            </a:r>
            <a:r>
              <a:rPr lang="ko-KR" altLang="en-US" sz="1050" dirty="0"/>
              <a:t>하여 상위 </a:t>
            </a:r>
            <a:r>
              <a:rPr lang="en-US" altLang="ko-KR" sz="1050" dirty="0"/>
              <a:t>10</a:t>
            </a:r>
            <a:r>
              <a:rPr lang="ko-KR" altLang="en-US" sz="1050" dirty="0"/>
              <a:t>개 </a:t>
            </a:r>
            <a:r>
              <a:rPr lang="en-US" altLang="ko-KR" sz="1050" dirty="0"/>
              <a:t>cluster</a:t>
            </a:r>
            <a:r>
              <a:rPr lang="ko-KR" altLang="en-US" sz="1050" dirty="0"/>
              <a:t>의 </a:t>
            </a:r>
            <a:r>
              <a:rPr lang="en-US" altLang="ko-KR" sz="1050" dirty="0"/>
              <a:t>rank</a:t>
            </a:r>
            <a:r>
              <a:rPr lang="ko-KR" altLang="en-US" sz="1050" dirty="0"/>
              <a:t> </a:t>
            </a:r>
            <a:r>
              <a:rPr lang="en-US" altLang="ko-KR" sz="1050" dirty="0"/>
              <a:t>1</a:t>
            </a:r>
            <a:r>
              <a:rPr lang="ko-KR" altLang="en-US" sz="1050" dirty="0"/>
              <a:t> </a:t>
            </a:r>
            <a:r>
              <a:rPr lang="en-US" altLang="ko-KR" sz="1050" dirty="0"/>
              <a:t>key</a:t>
            </a:r>
            <a:r>
              <a:rPr lang="ko-KR" altLang="en-US" sz="1050" dirty="0"/>
              <a:t>을 선택</a:t>
            </a:r>
            <a:r>
              <a:rPr lang="en-US" altLang="ko-KR" sz="1050" dirty="0"/>
              <a:t> </a:t>
            </a:r>
            <a:r>
              <a:rPr lang="ko-KR" altLang="en-US" sz="1050" dirty="0"/>
              <a:t>단 </a:t>
            </a:r>
            <a:r>
              <a:rPr lang="en-US" altLang="ko-KR" sz="1050" dirty="0"/>
              <a:t>cluster </a:t>
            </a:r>
            <a:r>
              <a:rPr lang="ko-KR" altLang="en-US" sz="1050" dirty="0"/>
              <a:t>개수가 </a:t>
            </a:r>
            <a:r>
              <a:rPr lang="en-US" altLang="ko-KR" sz="1050" dirty="0"/>
              <a:t>10</a:t>
            </a:r>
            <a:r>
              <a:rPr lang="ko-KR" altLang="en-US" sz="1050" dirty="0"/>
              <a:t>개 이하면</a:t>
            </a:r>
            <a:r>
              <a:rPr lang="en-US" altLang="ko-KR" sz="1050" dirty="0"/>
              <a:t>, cluster</a:t>
            </a:r>
            <a:r>
              <a:rPr lang="ko-KR" altLang="en-US" sz="1050" dirty="0"/>
              <a:t> </a:t>
            </a:r>
            <a:r>
              <a:rPr lang="ko-KR" altLang="en-US" sz="1050" dirty="0" err="1"/>
              <a:t>갯수만큼</a:t>
            </a:r>
            <a:r>
              <a:rPr lang="ko-KR" altLang="en-US" sz="1050" dirty="0"/>
              <a:t> </a:t>
            </a:r>
            <a:r>
              <a:rPr lang="en-US" altLang="ko-KR" sz="1050" dirty="0"/>
              <a:t>→ 1 set</a:t>
            </a:r>
            <a:r>
              <a:rPr lang="ko-KR" altLang="en-US" sz="1050" dirty="0"/>
              <a:t> </a:t>
            </a:r>
            <a:endParaRPr lang="en-US" altLang="ko-KR" sz="1050" dirty="0"/>
          </a:p>
          <a:p>
            <a:r>
              <a:rPr lang="en-US" altLang="ko-KR" sz="1050" dirty="0"/>
              <a:t>7. Tanimoto &gt; 0.7</a:t>
            </a:r>
            <a:r>
              <a:rPr lang="ko-KR" altLang="en-US" sz="1050" dirty="0"/>
              <a:t>에서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1050" dirty="0"/>
              <a:t>8. Tanimoto &lt; 0.7 </a:t>
            </a:r>
            <a:r>
              <a:rPr lang="ko-KR" altLang="en-US" sz="1050" dirty="0"/>
              <a:t>에서 각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800" dirty="0">
                <a:solidFill>
                  <a:srgbClr val="0000FF"/>
                </a:solidFill>
                <a:latin typeface="Times New Roman" panose="02020603050405020304" pitchFamily="18" charset="0"/>
                <a:cs typeface="Times New Roman" panose="02020603050405020304" pitchFamily="18" charset="0"/>
              </a:rPr>
              <a:t>- </a:t>
            </a:r>
            <a:r>
              <a:rPr lang="en-US" altLang="ko-KR" sz="800" dirty="0">
                <a:solidFill>
                  <a:srgbClr val="FF0000"/>
                </a:solidFill>
                <a:latin typeface="Times New Roman" panose="02020603050405020304" pitchFamily="18" charset="0"/>
                <a:cs typeface="Times New Roman" panose="02020603050405020304" pitchFamily="18" charset="0"/>
              </a:rPr>
              <a:t>1~6</a:t>
            </a:r>
            <a:r>
              <a:rPr lang="ko-KR" altLang="en-US" sz="800" dirty="0">
                <a:solidFill>
                  <a:srgbClr val="FF0000"/>
                </a:solidFill>
                <a:latin typeface="Times New Roman" panose="02020603050405020304" pitchFamily="18" charset="0"/>
                <a:cs typeface="Times New Roman" panose="02020603050405020304" pitchFamily="18" charset="0"/>
              </a:rPr>
              <a:t>에서는</a:t>
            </a:r>
            <a:r>
              <a:rPr lang="en-US" altLang="ko-KR" sz="800" dirty="0">
                <a:solidFill>
                  <a:srgbClr val="FF0000"/>
                </a:solidFill>
                <a:latin typeface="Times New Roman" panose="02020603050405020304" pitchFamily="18" charset="0"/>
                <a:cs typeface="Times New Roman" panose="02020603050405020304" pitchFamily="18" charset="0"/>
              </a:rPr>
              <a:t> </a:t>
            </a:r>
            <a:r>
              <a:rPr lang="ko-KR" altLang="en-US" sz="800" dirty="0">
                <a:solidFill>
                  <a:srgbClr val="FF0000"/>
                </a:solidFill>
                <a:latin typeface="Times New Roman" panose="02020603050405020304" pitchFamily="18" charset="0"/>
                <a:cs typeface="Times New Roman" panose="02020603050405020304" pitchFamily="18" charset="0"/>
              </a:rPr>
              <a:t>상위</a:t>
            </a:r>
            <a:r>
              <a:rPr lang="en-US" altLang="ko-KR" sz="800" dirty="0">
                <a:solidFill>
                  <a:srgbClr val="FF0000"/>
                </a:solidFill>
                <a:latin typeface="Times New Roman" panose="02020603050405020304" pitchFamily="18" charset="0"/>
                <a:cs typeface="Times New Roman" panose="02020603050405020304" pitchFamily="18" charset="0"/>
              </a:rPr>
              <a:t>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추출하여 선택하였으나 </a:t>
            </a:r>
            <a:r>
              <a:rPr lang="en-US" altLang="ko-KR" sz="800" dirty="0">
                <a:solidFill>
                  <a:srgbClr val="FF0000"/>
                </a:solidFill>
              </a:rPr>
              <a:t>7~8</a:t>
            </a:r>
            <a:r>
              <a:rPr lang="ko-KR" altLang="en-US" sz="800" dirty="0">
                <a:solidFill>
                  <a:srgbClr val="FF0000"/>
                </a:solidFill>
              </a:rPr>
              <a:t>에서는 다양성을 보완하기 위하여 하위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선택함</a:t>
            </a:r>
            <a:r>
              <a:rPr lang="en-US" altLang="ko-KR" sz="800" dirty="0">
                <a:solidFill>
                  <a:srgbClr val="FF0000"/>
                </a:solidFill>
              </a:rPr>
              <a:t>.</a:t>
            </a:r>
          </a:p>
        </p:txBody>
      </p:sp>
      <p:grpSp>
        <p:nvGrpSpPr>
          <p:cNvPr id="2" name="그룹 1">
            <a:extLst>
              <a:ext uri="{FF2B5EF4-FFF2-40B4-BE49-F238E27FC236}">
                <a16:creationId xmlns:a16="http://schemas.microsoft.com/office/drawing/2014/main" id="{41DCE004-0157-44C7-B2AC-79C8993FBDD4}"/>
              </a:ext>
            </a:extLst>
          </p:cNvPr>
          <p:cNvGrpSpPr/>
          <p:nvPr/>
        </p:nvGrpSpPr>
        <p:grpSpPr>
          <a:xfrm>
            <a:off x="2775284" y="3172592"/>
            <a:ext cx="2971800" cy="3309641"/>
            <a:chOff x="549442" y="3172592"/>
            <a:chExt cx="2971800" cy="3309641"/>
          </a:xfrm>
        </p:grpSpPr>
        <p:sp>
          <p:nvSpPr>
            <p:cNvPr id="31" name="TextBox 30">
              <a:extLst>
                <a:ext uri="{FF2B5EF4-FFF2-40B4-BE49-F238E27FC236}">
                  <a16:creationId xmlns:a16="http://schemas.microsoft.com/office/drawing/2014/main" id="{099F91E5-060E-4438-91D6-7B458494E58B}"/>
                </a:ext>
              </a:extLst>
            </p:cNvPr>
            <p:cNvSpPr txBox="1"/>
            <p:nvPr/>
          </p:nvSpPr>
          <p:spPr>
            <a:xfrm>
              <a:off x="549442" y="3172592"/>
              <a:ext cx="173477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Example of method 3</a:t>
              </a:r>
              <a:endParaRPr lang="ko-KR" altLang="en-US" sz="1200" dirty="0">
                <a:latin typeface="Times New Roman" panose="02020603050405020304" pitchFamily="18" charset="0"/>
                <a:cs typeface="Times New Roman" panose="02020603050405020304" pitchFamily="18" charset="0"/>
              </a:endParaRPr>
            </a:p>
          </p:txBody>
        </p:sp>
        <p:grpSp>
          <p:nvGrpSpPr>
            <p:cNvPr id="5" name="그룹 4">
              <a:extLst>
                <a:ext uri="{FF2B5EF4-FFF2-40B4-BE49-F238E27FC236}">
                  <a16:creationId xmlns:a16="http://schemas.microsoft.com/office/drawing/2014/main" id="{054F30D2-36BA-41F7-A044-3B90BDC1EE07}"/>
                </a:ext>
              </a:extLst>
            </p:cNvPr>
            <p:cNvGrpSpPr/>
            <p:nvPr/>
          </p:nvGrpSpPr>
          <p:grpSpPr>
            <a:xfrm>
              <a:off x="609600" y="3442561"/>
              <a:ext cx="2911642" cy="3039672"/>
              <a:chOff x="609600" y="3698358"/>
              <a:chExt cx="2689668" cy="2807937"/>
            </a:xfrm>
          </p:grpSpPr>
          <p:pic>
            <p:nvPicPr>
              <p:cNvPr id="33" name="그림 32">
                <a:extLst>
                  <a:ext uri="{FF2B5EF4-FFF2-40B4-BE49-F238E27FC236}">
                    <a16:creationId xmlns:a16="http://schemas.microsoft.com/office/drawing/2014/main" id="{A9386129-7438-457B-BD32-E95F3709C0E6}"/>
                  </a:ext>
                </a:extLst>
              </p:cNvPr>
              <p:cNvPicPr>
                <a:picLocks noChangeAspect="1"/>
              </p:cNvPicPr>
              <p:nvPr/>
            </p:nvPicPr>
            <p:blipFill>
              <a:blip r:embed="rId2"/>
              <a:stretch>
                <a:fillRect/>
              </a:stretch>
            </p:blipFill>
            <p:spPr>
              <a:xfrm>
                <a:off x="609600" y="3698358"/>
                <a:ext cx="2689668" cy="2807937"/>
              </a:xfrm>
              <a:prstGeom prst="rect">
                <a:avLst/>
              </a:prstGeom>
              <a:ln>
                <a:solidFill>
                  <a:schemeClr val="tx1"/>
                </a:solidFill>
              </a:ln>
            </p:spPr>
          </p:pic>
          <p:sp>
            <p:nvSpPr>
              <p:cNvPr id="32" name="직사각형 31">
                <a:extLst>
                  <a:ext uri="{FF2B5EF4-FFF2-40B4-BE49-F238E27FC236}">
                    <a16:creationId xmlns:a16="http://schemas.microsoft.com/office/drawing/2014/main" id="{0884DB14-3D09-4495-8FC6-77C6775BC9E5}"/>
                  </a:ext>
                </a:extLst>
              </p:cNvPr>
              <p:cNvSpPr/>
              <p:nvPr/>
            </p:nvSpPr>
            <p:spPr>
              <a:xfrm>
                <a:off x="1596468" y="3769894"/>
                <a:ext cx="304521" cy="1443790"/>
              </a:xfrm>
              <a:prstGeom prst="rect">
                <a:avLst/>
              </a:prstGeom>
              <a:solidFill>
                <a:srgbClr val="C00000">
                  <a:alpha val="20000"/>
                </a:srgbClr>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3" name="오른쪽 중괄호 12">
            <a:extLst>
              <a:ext uri="{FF2B5EF4-FFF2-40B4-BE49-F238E27FC236}">
                <a16:creationId xmlns:a16="http://schemas.microsoft.com/office/drawing/2014/main" id="{D716EDB6-E369-456B-A030-7F1BA3A7AB63}"/>
              </a:ext>
            </a:extLst>
          </p:cNvPr>
          <p:cNvSpPr/>
          <p:nvPr/>
        </p:nvSpPr>
        <p:spPr>
          <a:xfrm>
            <a:off x="5767809" y="3428727"/>
            <a:ext cx="176463" cy="16523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오른쪽 중괄호 13">
            <a:extLst>
              <a:ext uri="{FF2B5EF4-FFF2-40B4-BE49-F238E27FC236}">
                <a16:creationId xmlns:a16="http://schemas.microsoft.com/office/drawing/2014/main" id="{06EFB7A8-DDC3-41CD-AEFB-85BBCE28BBE8}"/>
              </a:ext>
            </a:extLst>
          </p:cNvPr>
          <p:cNvSpPr/>
          <p:nvPr/>
        </p:nvSpPr>
        <p:spPr>
          <a:xfrm>
            <a:off x="5767809" y="5113141"/>
            <a:ext cx="176463" cy="13690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D2F215A-CA44-4EEE-B0D9-37209706A7B2}"/>
              </a:ext>
            </a:extLst>
          </p:cNvPr>
          <p:cNvSpPr/>
          <p:nvPr/>
        </p:nvSpPr>
        <p:spPr>
          <a:xfrm>
            <a:off x="5944272" y="4120042"/>
            <a:ext cx="1933505" cy="461665"/>
          </a:xfrm>
          <a:prstGeom prst="rect">
            <a:avLst/>
          </a:prstGeom>
        </p:spPr>
        <p:txBody>
          <a:bodyPr wrap="square">
            <a:spAutoFit/>
          </a:bodyPr>
          <a:lstStyle/>
          <a:p>
            <a:r>
              <a:rPr lang="en-US" altLang="ko-KR" sz="1200" dirty="0"/>
              <a:t>&gt; </a:t>
            </a:r>
            <a:r>
              <a:rPr lang="en-US" altLang="ko-KR" sz="1200" dirty="0" err="1"/>
              <a:t>tanimoto</a:t>
            </a:r>
            <a:r>
              <a:rPr lang="en-US" altLang="ko-KR" sz="1200" dirty="0"/>
              <a:t> score 0.7</a:t>
            </a:r>
          </a:p>
          <a:p>
            <a:r>
              <a:rPr lang="en-US" altLang="ko-KR" sz="1200" dirty="0"/>
              <a:t>DBSCAN</a:t>
            </a:r>
            <a:endParaRPr lang="ko-KR" altLang="en-US" sz="1200" dirty="0"/>
          </a:p>
        </p:txBody>
      </p:sp>
      <p:sp>
        <p:nvSpPr>
          <p:cNvPr id="16" name="직사각형 15">
            <a:extLst>
              <a:ext uri="{FF2B5EF4-FFF2-40B4-BE49-F238E27FC236}">
                <a16:creationId xmlns:a16="http://schemas.microsoft.com/office/drawing/2014/main" id="{CCD9C304-1EAF-4E20-9890-26FC54EB8AF4}"/>
              </a:ext>
            </a:extLst>
          </p:cNvPr>
          <p:cNvSpPr/>
          <p:nvPr/>
        </p:nvSpPr>
        <p:spPr>
          <a:xfrm>
            <a:off x="5964997" y="5657388"/>
            <a:ext cx="1933505" cy="461665"/>
          </a:xfrm>
          <a:prstGeom prst="rect">
            <a:avLst/>
          </a:prstGeom>
        </p:spPr>
        <p:txBody>
          <a:bodyPr wrap="square">
            <a:spAutoFit/>
          </a:bodyPr>
          <a:lstStyle/>
          <a:p>
            <a:r>
              <a:rPr lang="en-US" altLang="ko-KR" sz="1200" dirty="0"/>
              <a:t>&lt; </a:t>
            </a:r>
            <a:r>
              <a:rPr lang="en-US" altLang="ko-KR" sz="1200" dirty="0" err="1"/>
              <a:t>tanimoto</a:t>
            </a:r>
            <a:r>
              <a:rPr lang="en-US" altLang="ko-KR" sz="1200" dirty="0"/>
              <a:t> score 0.7</a:t>
            </a:r>
          </a:p>
          <a:p>
            <a:r>
              <a:rPr lang="en-US" altLang="ko-KR" sz="1200" dirty="0"/>
              <a:t>DBSCAN </a:t>
            </a:r>
            <a:endParaRPr lang="ko-KR" altLang="en-US" sz="1200" dirty="0"/>
          </a:p>
        </p:txBody>
      </p:sp>
    </p:spTree>
    <p:extLst>
      <p:ext uri="{BB962C8B-B14F-4D97-AF65-F5344CB8AC3E}">
        <p14:creationId xmlns:p14="http://schemas.microsoft.com/office/powerpoint/2010/main" val="232019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200329"/>
          </a:xfrm>
          <a:prstGeom prst="rect">
            <a:avLst/>
          </a:prstGeom>
          <a:noFill/>
        </p:spPr>
        <p:txBody>
          <a:bodyPr wrap="square" rtlCol="0">
            <a:spAutoFit/>
          </a:bodyPr>
          <a:lstStyle/>
          <a:p>
            <a:pPr marL="342900" indent="-342900">
              <a:buFont typeface="+mj-lt"/>
              <a:buAutoNum type="arabicPeriod" startAt="2"/>
            </a:pPr>
            <a:r>
              <a:rPr lang="en-US" altLang="ko-KR" b="1" dirty="0"/>
              <a:t>Find IDs which have been selected main keys.</a:t>
            </a:r>
          </a:p>
          <a:p>
            <a:pPr marL="342900" indent="-342900">
              <a:buAutoNum type="arabicPeriod" startAt="2"/>
            </a:pPr>
            <a:r>
              <a:rPr lang="en-US" altLang="ko-KR" b="1" dirty="0"/>
              <a:t>Cluster to make sub keys.</a:t>
            </a:r>
          </a:p>
          <a:p>
            <a:pPr marL="342900" indent="-342900">
              <a:buAutoNum type="arabicPeriod" startAt="2"/>
            </a:pPr>
            <a:r>
              <a:rPr lang="en-US" altLang="ko-KR" b="1" dirty="0"/>
              <a:t>Score ID.</a:t>
            </a:r>
          </a:p>
          <a:p>
            <a:pPr lvl="1"/>
            <a:r>
              <a:rPr lang="en-US" altLang="ko-KR" dirty="0"/>
              <a:t>score = </a:t>
            </a:r>
            <a:r>
              <a:rPr lang="en-US" altLang="ko-KR" dirty="0" err="1"/>
              <a:t>ID_freq</a:t>
            </a:r>
            <a:r>
              <a:rPr lang="en-US" altLang="ko-KR" dirty="0"/>
              <a:t> + </a:t>
            </a:r>
            <a:r>
              <a:rPr lang="en-US" altLang="ko-KR" dirty="0" err="1"/>
              <a:t>Main_Key_freq</a:t>
            </a:r>
            <a:r>
              <a:rPr lang="en-US" altLang="ko-KR" dirty="0"/>
              <a:t> + </a:t>
            </a:r>
            <a:r>
              <a:rPr lang="en-US" altLang="ko-KR" dirty="0" err="1"/>
              <a:t>Sub_Key_freq</a:t>
            </a:r>
            <a:endParaRPr lang="en-US" altLang="ko-KR" dirty="0"/>
          </a:p>
        </p:txBody>
      </p:sp>
      <p:pic>
        <p:nvPicPr>
          <p:cNvPr id="5" name="그림 4">
            <a:extLst>
              <a:ext uri="{FF2B5EF4-FFF2-40B4-BE49-F238E27FC236}">
                <a16:creationId xmlns:a16="http://schemas.microsoft.com/office/drawing/2014/main" id="{7B8E725A-C800-42B7-BB62-754A8CC6C5D2}"/>
              </a:ext>
            </a:extLst>
          </p:cNvPr>
          <p:cNvPicPr>
            <a:picLocks noChangeAspect="1"/>
          </p:cNvPicPr>
          <p:nvPr/>
        </p:nvPicPr>
        <p:blipFill>
          <a:blip r:embed="rId2"/>
          <a:stretch>
            <a:fillRect/>
          </a:stretch>
        </p:blipFill>
        <p:spPr>
          <a:xfrm>
            <a:off x="687948" y="2237873"/>
            <a:ext cx="3564892" cy="4207543"/>
          </a:xfrm>
          <a:prstGeom prst="rect">
            <a:avLst/>
          </a:prstGeom>
        </p:spPr>
      </p:pic>
      <p:pic>
        <p:nvPicPr>
          <p:cNvPr id="6" name="그림 5">
            <a:extLst>
              <a:ext uri="{FF2B5EF4-FFF2-40B4-BE49-F238E27FC236}">
                <a16:creationId xmlns:a16="http://schemas.microsoft.com/office/drawing/2014/main" id="{FC582A21-1221-4FCE-9003-73F2A058D848}"/>
              </a:ext>
            </a:extLst>
          </p:cNvPr>
          <p:cNvPicPr>
            <a:picLocks noChangeAspect="1"/>
          </p:cNvPicPr>
          <p:nvPr/>
        </p:nvPicPr>
        <p:blipFill>
          <a:blip r:embed="rId3"/>
          <a:stretch>
            <a:fillRect/>
          </a:stretch>
        </p:blipFill>
        <p:spPr>
          <a:xfrm>
            <a:off x="5081405" y="2237873"/>
            <a:ext cx="1658802" cy="4207544"/>
          </a:xfrm>
          <a:prstGeom prst="rect">
            <a:avLst/>
          </a:prstGeom>
        </p:spPr>
      </p:pic>
      <p:sp>
        <p:nvSpPr>
          <p:cNvPr id="14" name="화살표: 오른쪽 13">
            <a:extLst>
              <a:ext uri="{FF2B5EF4-FFF2-40B4-BE49-F238E27FC236}">
                <a16:creationId xmlns:a16="http://schemas.microsoft.com/office/drawing/2014/main" id="{781C7772-7513-402B-ABD2-0FD85DD06E3C}"/>
              </a:ext>
            </a:extLst>
          </p:cNvPr>
          <p:cNvSpPr/>
          <p:nvPr/>
        </p:nvSpPr>
        <p:spPr>
          <a:xfrm>
            <a:off x="4381756" y="4197648"/>
            <a:ext cx="570733" cy="312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8153A761-2FA6-4EDC-AAA8-02B50E180964}"/>
              </a:ext>
            </a:extLst>
          </p:cNvPr>
          <p:cNvSpPr/>
          <p:nvPr/>
        </p:nvSpPr>
        <p:spPr>
          <a:xfrm>
            <a:off x="2514600" y="2376237"/>
            <a:ext cx="685807"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8132EB6-B33E-4FD0-A104-1B8F7DCE3020}"/>
              </a:ext>
            </a:extLst>
          </p:cNvPr>
          <p:cNvSpPr/>
          <p:nvPr/>
        </p:nvSpPr>
        <p:spPr>
          <a:xfrm>
            <a:off x="3617020" y="2390681"/>
            <a:ext cx="625643"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A94B8F47-5128-453E-966C-BFE3F06B04C5}"/>
              </a:ext>
            </a:extLst>
          </p:cNvPr>
          <p:cNvSpPr/>
          <p:nvPr/>
        </p:nvSpPr>
        <p:spPr>
          <a:xfrm>
            <a:off x="687948" y="3915741"/>
            <a:ext cx="1219057" cy="28190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6D76DF21-5B9D-4885-AEA8-F53555D1CA77}"/>
              </a:ext>
            </a:extLst>
          </p:cNvPr>
          <p:cNvSpPr txBox="1"/>
          <p:nvPr/>
        </p:nvSpPr>
        <p:spPr>
          <a:xfrm>
            <a:off x="144378" y="152400"/>
            <a:ext cx="6344653" cy="523220"/>
          </a:xfrm>
          <a:prstGeom prst="rect">
            <a:avLst/>
          </a:prstGeom>
          <a:noFill/>
        </p:spPr>
        <p:txBody>
          <a:bodyPr wrap="square" rtlCol="0">
            <a:spAutoFit/>
          </a:bodyPr>
          <a:lstStyle/>
          <a:p>
            <a:r>
              <a:rPr lang="en-US" altLang="ko-KR" sz="2800" b="1" dirty="0"/>
              <a:t>2) Search key &amp; Score</a:t>
            </a:r>
            <a:endParaRPr lang="ko-KR" altLang="en-US" sz="2800" b="1" dirty="0"/>
          </a:p>
        </p:txBody>
      </p:sp>
    </p:spTree>
    <p:extLst>
      <p:ext uri="{BB962C8B-B14F-4D97-AF65-F5344CB8AC3E}">
        <p14:creationId xmlns:p14="http://schemas.microsoft.com/office/powerpoint/2010/main" val="305477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2031325"/>
          </a:xfrm>
          <a:prstGeom prst="rect">
            <a:avLst/>
          </a:prstGeom>
          <a:noFill/>
        </p:spPr>
        <p:txBody>
          <a:bodyPr wrap="square" rtlCol="0">
            <a:spAutoFit/>
          </a:bodyPr>
          <a:lstStyle/>
          <a:p>
            <a:pPr marL="342900" indent="-342900">
              <a:buFont typeface="+mj-lt"/>
              <a:buAutoNum type="arabicPeriod"/>
            </a:pPr>
            <a:r>
              <a:rPr lang="en-US" altLang="ko-KR" b="1" dirty="0"/>
              <a:t>Extract the SDF by using DB.</a:t>
            </a:r>
          </a:p>
          <a:p>
            <a:pPr marL="342900" indent="-342900">
              <a:buFont typeface="+mj-lt"/>
              <a:buAutoNum type="arabicPeriod"/>
            </a:pPr>
            <a:r>
              <a:rPr lang="en-US" altLang="ko-KR" b="1" dirty="0"/>
              <a:t>Filter by RO5 annotation. (ADMET)</a:t>
            </a:r>
          </a:p>
          <a:p>
            <a:pPr marL="742950" lvl="1" indent="-285750">
              <a:buFontTx/>
              <a:buChar char="-"/>
            </a:pPr>
            <a:r>
              <a:rPr lang="en-US" altLang="ko-KR" dirty="0"/>
              <a:t>FAF-Drug2 (Filter : MW ≤ 500, </a:t>
            </a:r>
            <a:r>
              <a:rPr lang="en-US" altLang="ko-KR" dirty="0" err="1"/>
              <a:t>LogP</a:t>
            </a:r>
            <a:r>
              <a:rPr lang="en-US" altLang="ko-KR" dirty="0"/>
              <a:t> ≤ 5, HBD ≤ 5, HBA ≤ 10)</a:t>
            </a:r>
          </a:p>
          <a:p>
            <a:pPr marL="342900" indent="-342900">
              <a:buFont typeface="+mj-lt"/>
              <a:buAutoNum type="arabicPeriod"/>
            </a:pPr>
            <a:r>
              <a:rPr lang="en-US" altLang="ko-KR" b="1" dirty="0"/>
              <a:t>Filter by FDA annotation. </a:t>
            </a:r>
          </a:p>
          <a:p>
            <a:pPr marL="742950" lvl="1" indent="-285750">
              <a:buFontTx/>
              <a:buChar char="-"/>
            </a:pPr>
            <a:r>
              <a:rPr lang="en-US" altLang="ko-KR" dirty="0"/>
              <a:t>Deep Learning </a:t>
            </a:r>
            <a:r>
              <a:rPr lang="en-US" altLang="ko-KR" dirty="0" err="1"/>
              <a:t>chemprop</a:t>
            </a:r>
            <a:r>
              <a:rPr lang="en-US" altLang="ko-KR" dirty="0"/>
              <a:t> (Filter : FDA ≥ 0.5)</a:t>
            </a:r>
          </a:p>
          <a:p>
            <a:pPr marL="742950" lvl="1" indent="-285750">
              <a:buFontTx/>
              <a:buChar char="-"/>
            </a:pPr>
            <a:r>
              <a:rPr lang="en-US" altLang="ko-KR" dirty="0"/>
              <a:t>Only ZINC15 results existed. (0~1)</a:t>
            </a:r>
          </a:p>
          <a:p>
            <a:pPr marL="742950" lvl="1" indent="-285750">
              <a:buFontTx/>
              <a:buChar char="-"/>
            </a:pPr>
            <a:r>
              <a:rPr lang="en-US" altLang="ko-KR" dirty="0" err="1"/>
              <a:t>ChEMBL</a:t>
            </a:r>
            <a:r>
              <a:rPr lang="en-US" altLang="ko-KR" dirty="0"/>
              <a:t> or KCB has no result. (So, a random number 1 was assigned.)</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pic>
        <p:nvPicPr>
          <p:cNvPr id="3" name="그림 2">
            <a:extLst>
              <a:ext uri="{FF2B5EF4-FFF2-40B4-BE49-F238E27FC236}">
                <a16:creationId xmlns:a16="http://schemas.microsoft.com/office/drawing/2014/main" id="{6596F79B-6C13-4057-A17D-5FAE0D9E94A7}"/>
              </a:ext>
            </a:extLst>
          </p:cNvPr>
          <p:cNvPicPr>
            <a:picLocks noChangeAspect="1"/>
          </p:cNvPicPr>
          <p:nvPr/>
        </p:nvPicPr>
        <p:blipFill>
          <a:blip r:embed="rId2"/>
          <a:stretch>
            <a:fillRect/>
          </a:stretch>
        </p:blipFill>
        <p:spPr>
          <a:xfrm>
            <a:off x="0" y="3122112"/>
            <a:ext cx="9144000" cy="2442575"/>
          </a:xfrm>
          <a:prstGeom prst="rect">
            <a:avLst/>
          </a:prstGeom>
        </p:spPr>
      </p:pic>
      <p:sp>
        <p:nvSpPr>
          <p:cNvPr id="14" name="직사각형 13">
            <a:extLst>
              <a:ext uri="{FF2B5EF4-FFF2-40B4-BE49-F238E27FC236}">
                <a16:creationId xmlns:a16="http://schemas.microsoft.com/office/drawing/2014/main" id="{EF72FDF1-F279-4F48-9A4E-660AFF1ED401}"/>
              </a:ext>
            </a:extLst>
          </p:cNvPr>
          <p:cNvSpPr/>
          <p:nvPr/>
        </p:nvSpPr>
        <p:spPr>
          <a:xfrm>
            <a:off x="249105" y="5564687"/>
            <a:ext cx="8790167" cy="430887"/>
          </a:xfrm>
          <a:prstGeom prst="rect">
            <a:avLst/>
          </a:prstGeom>
        </p:spPr>
        <p:txBody>
          <a:bodyPr wrap="square">
            <a:spAutoFit/>
          </a:bodyPr>
          <a:lstStyle/>
          <a:p>
            <a:r>
              <a:rPr lang="en-US" altLang="ko-KR" sz="1100" dirty="0"/>
              <a:t>David </a:t>
            </a:r>
            <a:r>
              <a:rPr lang="en-US" altLang="ko-KR" sz="1100" dirty="0" err="1"/>
              <a:t>Lagorce</a:t>
            </a:r>
            <a:r>
              <a:rPr lang="en-US" altLang="ko-KR" sz="1100" dirty="0"/>
              <a:t>, Olivier </a:t>
            </a:r>
            <a:r>
              <a:rPr lang="en-US" altLang="ko-KR" sz="1100" dirty="0" err="1"/>
              <a:t>Sperandio</a:t>
            </a:r>
            <a:r>
              <a:rPr lang="en-US" altLang="ko-KR" sz="1100" dirty="0"/>
              <a:t>, </a:t>
            </a:r>
            <a:r>
              <a:rPr lang="en-US" altLang="ko-KR" sz="1100" dirty="0" err="1"/>
              <a:t>Hervé</a:t>
            </a:r>
            <a:r>
              <a:rPr lang="en-US" altLang="ko-KR" sz="1100" dirty="0"/>
              <a:t> </a:t>
            </a:r>
            <a:r>
              <a:rPr lang="en-US" altLang="ko-KR" sz="1100" dirty="0" err="1"/>
              <a:t>Galons</a:t>
            </a:r>
            <a:r>
              <a:rPr lang="en-US" altLang="ko-KR" sz="1100" dirty="0"/>
              <a:t>, Maria A </a:t>
            </a:r>
            <a:r>
              <a:rPr lang="en-US" altLang="ko-KR" sz="1100" dirty="0" err="1"/>
              <a:t>Miteva</a:t>
            </a:r>
            <a:r>
              <a:rPr lang="en-US" altLang="ko-KR" sz="1100" dirty="0"/>
              <a:t>, Bruno O </a:t>
            </a:r>
            <a:r>
              <a:rPr lang="en-US" altLang="ko-KR" sz="1100" dirty="0" err="1"/>
              <a:t>Villoutreix</a:t>
            </a:r>
            <a:r>
              <a:rPr lang="en-US" altLang="ko-KR" sz="1100" dirty="0"/>
              <a:t> "FAF-Drugs2: Free ADME/tox filtering tool to assist drug discovery and chemical biology projects "BMC Bioinformatics. 2008; 9: 396</a:t>
            </a:r>
          </a:p>
        </p:txBody>
      </p:sp>
    </p:spTree>
    <p:extLst>
      <p:ext uri="{BB962C8B-B14F-4D97-AF65-F5344CB8AC3E}">
        <p14:creationId xmlns:p14="http://schemas.microsoft.com/office/powerpoint/2010/main" val="39889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966EDE-C112-4CB2-8062-B8A5E3FB393E}"/>
              </a:ext>
            </a:extLst>
          </p:cNvPr>
          <p:cNvSpPr txBox="1"/>
          <p:nvPr/>
        </p:nvSpPr>
        <p:spPr>
          <a:xfrm>
            <a:off x="216567" y="681637"/>
            <a:ext cx="7972928" cy="338554"/>
          </a:xfrm>
          <a:prstGeom prst="rect">
            <a:avLst/>
          </a:prstGeom>
          <a:noFill/>
        </p:spPr>
        <p:txBody>
          <a:bodyPr wrap="square" rtlCol="0">
            <a:spAutoFit/>
          </a:bodyPr>
          <a:lstStyle/>
          <a:p>
            <a:r>
              <a:rPr lang="en-US" altLang="ko-KR" sz="1600" b="1" dirty="0"/>
              <a:t>FAF-Drug2</a:t>
            </a:r>
          </a:p>
        </p:txBody>
      </p:sp>
      <p:sp>
        <p:nvSpPr>
          <p:cNvPr id="7" name="TextBox 6">
            <a:extLst>
              <a:ext uri="{FF2B5EF4-FFF2-40B4-BE49-F238E27FC236}">
                <a16:creationId xmlns:a16="http://schemas.microsoft.com/office/drawing/2014/main" id="{AD3A3780-82E5-4270-BEBC-CA57CD689860}"/>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graphicFrame>
        <p:nvGraphicFramePr>
          <p:cNvPr id="5" name="표 4">
            <a:extLst>
              <a:ext uri="{FF2B5EF4-FFF2-40B4-BE49-F238E27FC236}">
                <a16:creationId xmlns:a16="http://schemas.microsoft.com/office/drawing/2014/main" id="{A73D1A70-A5B4-48F3-9469-6B6633FEDD67}"/>
              </a:ext>
            </a:extLst>
          </p:cNvPr>
          <p:cNvGraphicFramePr>
            <a:graphicFrameLocks noGrp="1"/>
          </p:cNvGraphicFramePr>
          <p:nvPr>
            <p:extLst>
              <p:ext uri="{D42A27DB-BD31-4B8C-83A1-F6EECF244321}">
                <p14:modId xmlns:p14="http://schemas.microsoft.com/office/powerpoint/2010/main" val="2251152221"/>
              </p:ext>
            </p:extLst>
          </p:nvPr>
        </p:nvGraphicFramePr>
        <p:xfrm>
          <a:off x="216567" y="1020190"/>
          <a:ext cx="8710866" cy="4899356"/>
        </p:xfrm>
        <a:graphic>
          <a:graphicData uri="http://schemas.openxmlformats.org/drawingml/2006/table">
            <a:tbl>
              <a:tblPr>
                <a:tableStyleId>{5C22544A-7EE6-4342-B048-85BDC9FD1C3A}</a:tableStyleId>
              </a:tblPr>
              <a:tblGrid>
                <a:gridCol w="2045370">
                  <a:extLst>
                    <a:ext uri="{9D8B030D-6E8A-4147-A177-3AD203B41FA5}">
                      <a16:colId xmlns:a16="http://schemas.microsoft.com/office/drawing/2014/main" val="1905396137"/>
                    </a:ext>
                  </a:extLst>
                </a:gridCol>
                <a:gridCol w="5085347">
                  <a:extLst>
                    <a:ext uri="{9D8B030D-6E8A-4147-A177-3AD203B41FA5}">
                      <a16:colId xmlns:a16="http://schemas.microsoft.com/office/drawing/2014/main" val="3704200779"/>
                    </a:ext>
                  </a:extLst>
                </a:gridCol>
                <a:gridCol w="1580149">
                  <a:extLst>
                    <a:ext uri="{9D8B030D-6E8A-4147-A177-3AD203B41FA5}">
                      <a16:colId xmlns:a16="http://schemas.microsoft.com/office/drawing/2014/main" val="3302306656"/>
                    </a:ext>
                  </a:extLst>
                </a:gridCol>
              </a:tblGrid>
              <a:tr h="222698">
                <a:tc>
                  <a:txBody>
                    <a:bodyPr/>
                    <a:lstStyle/>
                    <a:p>
                      <a:pPr algn="ctr" fontAlgn="ctr"/>
                      <a:r>
                        <a:rPr lang="en-US" sz="1000" b="1" u="none" strike="noStrike" dirty="0">
                          <a:effectLst/>
                        </a:rPr>
                        <a:t>Annotation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Information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Example</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952799781"/>
                  </a:ext>
                </a:extLst>
              </a:tr>
              <a:tr h="222698">
                <a:tc>
                  <a:txBody>
                    <a:bodyPr/>
                    <a:lstStyle/>
                    <a:p>
                      <a:pPr algn="ctr" fontAlgn="ctr"/>
                      <a:r>
                        <a:rPr lang="en-US" sz="1000" u="none" strike="noStrike">
                          <a:effectLst/>
                        </a:rPr>
                        <a:t>ID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ID</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ZINC0001</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9545221"/>
                  </a:ext>
                </a:extLst>
              </a:tr>
              <a:tr h="222698">
                <a:tc>
                  <a:txBody>
                    <a:bodyPr/>
                    <a:lstStyle/>
                    <a:p>
                      <a:pPr algn="ctr" fontAlgn="ctr"/>
                      <a:r>
                        <a:rPr lang="en-US" sz="1000" u="none" strike="noStrike">
                          <a:effectLst/>
                        </a:rPr>
                        <a:t>MW</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Molecular weight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320.173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975071845"/>
                  </a:ext>
                </a:extLst>
              </a:tr>
              <a:tr h="222698">
                <a:tc>
                  <a:txBody>
                    <a:bodyPr/>
                    <a:lstStyle/>
                    <a:p>
                      <a:pPr algn="ctr" fontAlgn="ctr"/>
                      <a:r>
                        <a:rPr lang="en-US" sz="1000" u="none" strike="noStrike" dirty="0" err="1">
                          <a:effectLst/>
                        </a:rPr>
                        <a:t>LogP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Log of the octanol/water partition coefficient (including implicit hydrogens).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a:effectLst/>
                        </a:rPr>
                        <a:t>4.35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510914211"/>
                  </a:ext>
                </a:extLst>
              </a:tr>
              <a:tr h="222698">
                <a:tc>
                  <a:txBody>
                    <a:bodyPr/>
                    <a:lstStyle/>
                    <a:p>
                      <a:pPr algn="ctr" fontAlgn="ctr"/>
                      <a:r>
                        <a:rPr lang="en-US" sz="1000" u="none" strike="noStrike">
                          <a:effectLst/>
                        </a:rPr>
                        <a:t>PSA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Topological Polar Surface Area</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20.31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7097352"/>
                  </a:ext>
                </a:extLst>
              </a:tr>
              <a:tr h="222698">
                <a:tc>
                  <a:txBody>
                    <a:bodyPr/>
                    <a:lstStyle/>
                    <a:p>
                      <a:pPr algn="ctr" fontAlgn="ctr"/>
                      <a:r>
                        <a:rPr lang="en-US" sz="1000" u="none" strike="noStrike">
                          <a:effectLst/>
                        </a:rPr>
                        <a:t>RotatableB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rotatable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542441998"/>
                  </a:ext>
                </a:extLst>
              </a:tr>
              <a:tr h="222698">
                <a:tc>
                  <a:txBody>
                    <a:bodyPr/>
                    <a:lstStyle/>
                    <a:p>
                      <a:pPr algn="ctr" fontAlgn="ctr"/>
                      <a:r>
                        <a:rPr lang="en-US" sz="1000" u="none" strike="noStrike">
                          <a:effectLst/>
                        </a:rPr>
                        <a:t>RigidB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rigid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33415279"/>
                  </a:ext>
                </a:extLst>
              </a:tr>
              <a:tr h="222698">
                <a:tc>
                  <a:txBody>
                    <a:bodyPr/>
                    <a:lstStyle/>
                    <a:p>
                      <a:pPr algn="ctr" fontAlgn="ctr"/>
                      <a:r>
                        <a:rPr lang="en-US" sz="1000" u="none" strike="noStrike">
                          <a:effectLst/>
                        </a:rPr>
                        <a:t>HBD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donors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372561015"/>
                  </a:ext>
                </a:extLst>
              </a:tr>
              <a:tr h="222698">
                <a:tc>
                  <a:txBody>
                    <a:bodyPr/>
                    <a:lstStyle/>
                    <a:p>
                      <a:pPr algn="ctr" fontAlgn="ctr"/>
                      <a:r>
                        <a:rPr lang="en-US" sz="1000" u="none" strike="noStrike">
                          <a:effectLst/>
                        </a:rPr>
                        <a:t>HBA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acceptors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15523355"/>
                  </a:ext>
                </a:extLst>
              </a:tr>
              <a:tr h="222698">
                <a:tc>
                  <a:txBody>
                    <a:bodyPr/>
                    <a:lstStyle/>
                    <a:p>
                      <a:pPr algn="ctr" fontAlgn="ctr"/>
                      <a:r>
                        <a:rPr lang="en-US" sz="1000" u="none" strike="noStrike">
                          <a:effectLst/>
                        </a:rPr>
                        <a:t>Rings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rings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089117688"/>
                  </a:ext>
                </a:extLst>
              </a:tr>
              <a:tr h="222698">
                <a:tc>
                  <a:txBody>
                    <a:bodyPr/>
                    <a:lstStyle/>
                    <a:p>
                      <a:pPr algn="ctr" fontAlgn="ctr"/>
                      <a:r>
                        <a:rPr lang="en-US" sz="1000" u="none" strike="noStrike" dirty="0" err="1">
                          <a:effectLst/>
                        </a:rPr>
                        <a:t>MaxSizeRing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Maximum size of 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6</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725984901"/>
                  </a:ext>
                </a:extLst>
              </a:tr>
              <a:tr h="222698">
                <a:tc>
                  <a:txBody>
                    <a:bodyPr/>
                    <a:lstStyle/>
                    <a:p>
                      <a:pPr algn="ctr" fontAlgn="ctr"/>
                      <a:r>
                        <a:rPr lang="en-US" sz="1000" u="none" strike="noStrike" dirty="0">
                          <a:effectLst/>
                        </a:rPr>
                        <a:t>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atom with a net 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28370776"/>
                  </a:ext>
                </a:extLst>
              </a:tr>
              <a:tr h="222698">
                <a:tc>
                  <a:txBody>
                    <a:bodyPr/>
                    <a:lstStyle/>
                    <a:p>
                      <a:pPr algn="ctr" fontAlgn="ctr"/>
                      <a:r>
                        <a:rPr lang="en-US" sz="1000" u="none" strike="noStrike" dirty="0" err="1">
                          <a:effectLst/>
                        </a:rPr>
                        <a:t>TotalCharge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Sum of formal charges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348714482"/>
                  </a:ext>
                </a:extLst>
              </a:tr>
              <a:tr h="222698">
                <a:tc>
                  <a:txBody>
                    <a:bodyPr/>
                    <a:lstStyle/>
                    <a:p>
                      <a:pPr algn="ctr" fontAlgn="ctr"/>
                      <a:r>
                        <a:rPr lang="en-US" sz="1000" u="none" strike="noStrike" dirty="0" err="1">
                          <a:effectLst/>
                        </a:rPr>
                        <a:t>HeavyAtoms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heavy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66073840"/>
                  </a:ext>
                </a:extLst>
              </a:tr>
              <a:tr h="222698">
                <a:tc>
                  <a:txBody>
                    <a:bodyPr/>
                    <a:lstStyle/>
                    <a:p>
                      <a:pPr algn="ctr" fontAlgn="ctr"/>
                      <a:r>
                        <a:rPr lang="en-US" sz="1000" u="none" strike="noStrike" dirty="0" err="1">
                          <a:effectLst/>
                        </a:rPr>
                        <a:t>CarbonAtoms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carbon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059396045"/>
                  </a:ext>
                </a:extLst>
              </a:tr>
              <a:tr h="222698">
                <a:tc>
                  <a:txBody>
                    <a:bodyPr/>
                    <a:lstStyle/>
                    <a:p>
                      <a:pPr algn="ctr" fontAlgn="ctr"/>
                      <a:r>
                        <a:rPr lang="en-US" sz="1000" u="none" strike="noStrike" dirty="0" err="1">
                          <a:effectLst/>
                        </a:rPr>
                        <a:t>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5</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5729688"/>
                  </a:ext>
                </a:extLst>
              </a:tr>
              <a:tr h="222698">
                <a:tc>
                  <a:txBody>
                    <a:bodyPr/>
                    <a:lstStyle/>
                    <a:p>
                      <a:pPr algn="ctr" fontAlgn="ctr"/>
                      <a:r>
                        <a:rPr lang="en-US" sz="1000" u="none" strike="noStrike">
                          <a:effectLst/>
                        </a:rPr>
                        <a:t>ratioH/C</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Value of ratio het/c (number of carbon atoms, 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0.384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011892317"/>
                  </a:ext>
                </a:extLst>
              </a:tr>
              <a:tr h="222698">
                <a:tc>
                  <a:txBody>
                    <a:bodyPr/>
                    <a:lstStyle/>
                    <a:p>
                      <a:pPr algn="ctr" fontAlgn="ctr"/>
                      <a:r>
                        <a:rPr lang="en-US" sz="1000" u="none" strike="noStrike">
                          <a:effectLst/>
                        </a:rPr>
                        <a:t>Lipinski_Violation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violations of Lipinski's RO5</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833047789"/>
                  </a:ext>
                </a:extLst>
              </a:tr>
              <a:tr h="222698">
                <a:tc>
                  <a:txBody>
                    <a:bodyPr/>
                    <a:lstStyle/>
                    <a:p>
                      <a:pPr algn="ctr" fontAlgn="ctr"/>
                      <a:r>
                        <a:rPr lang="en-US" sz="1000" u="none" strike="noStrike">
                          <a:effectLst/>
                        </a:rPr>
                        <a:t>Veber_Violation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err="1">
                          <a:effectLst/>
                        </a:rPr>
                        <a:t>Veber</a:t>
                      </a:r>
                      <a:r>
                        <a:rPr lang="en-US" sz="1000" u="none" strike="noStrike" dirty="0">
                          <a:effectLst/>
                        </a:rPr>
                        <a:t> Rule: defined as TPSA&gt;140Å or number of rotatable bonds&gt;10</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1605983"/>
                  </a:ext>
                </a:extLst>
              </a:tr>
              <a:tr h="222698">
                <a:tc>
                  <a:txBody>
                    <a:bodyPr/>
                    <a:lstStyle/>
                    <a:p>
                      <a:pPr algn="ctr" fontAlgn="ctr"/>
                      <a:r>
                        <a:rPr lang="en-US" sz="1000" u="none" strike="noStrike">
                          <a:effectLst/>
                        </a:rPr>
                        <a:t>Egan_Violation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Egan Rule: defined as TPSA &gt; 131.6Å or log P &gt; 5.88</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493920358"/>
                  </a:ext>
                </a:extLst>
              </a:tr>
              <a:tr h="222698">
                <a:tc>
                  <a:txBody>
                    <a:bodyPr/>
                    <a:lstStyle/>
                    <a:p>
                      <a:pPr algn="ctr" fontAlgn="ctr"/>
                      <a:r>
                        <a:rPr lang="en-US" sz="1000" u="none" strike="noStrike" dirty="0" err="1">
                          <a:effectLst/>
                        </a:rPr>
                        <a:t>Functional_Group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Reactive or undesirable functional groups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408857541"/>
                  </a:ext>
                </a:extLst>
              </a:tr>
              <a:tr h="222698">
                <a:tc>
                  <a:txBody>
                    <a:bodyPr/>
                    <a:lstStyle/>
                    <a:p>
                      <a:pPr algn="ctr" fontAlgn="ctr"/>
                      <a:r>
                        <a:rPr lang="en-US" sz="1000" u="none" strike="noStrike">
                          <a:effectLst/>
                        </a:rPr>
                        <a:t>Toxicity</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Toxicity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Non Toxic</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85269541"/>
                  </a:ext>
                </a:extLst>
              </a:tr>
            </a:tbl>
          </a:graphicData>
        </a:graphic>
      </p:graphicFrame>
    </p:spTree>
    <p:extLst>
      <p:ext uri="{BB962C8B-B14F-4D97-AF65-F5344CB8AC3E}">
        <p14:creationId xmlns:p14="http://schemas.microsoft.com/office/powerpoint/2010/main" val="70583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869790"/>
          </a:xfrm>
          <a:prstGeom prst="rect">
            <a:avLst/>
          </a:prstGeom>
          <a:noFill/>
        </p:spPr>
        <p:txBody>
          <a:bodyPr wrap="square" rtlCol="0">
            <a:spAutoFit/>
          </a:bodyPr>
          <a:lstStyle/>
          <a:p>
            <a:pPr marL="342900" indent="-342900">
              <a:lnSpc>
                <a:spcPct val="150000"/>
              </a:lnSpc>
              <a:buFont typeface="+mj-lt"/>
              <a:buAutoNum type="arabicPeriod"/>
            </a:pPr>
            <a:r>
              <a:rPr lang="en-US" altLang="ko-KR" b="1" dirty="0"/>
              <a:t>Convert 3D SDF files to 3D PDB files.</a:t>
            </a:r>
          </a:p>
          <a:p>
            <a:pPr marL="742950" lvl="1" indent="-285750">
              <a:lnSpc>
                <a:spcPct val="150000"/>
              </a:lnSpc>
              <a:buFontTx/>
              <a:buChar char="-"/>
            </a:pPr>
            <a:r>
              <a:rPr lang="en-US" altLang="ko-KR" dirty="0"/>
              <a:t>BABEL</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4) Convert SDF to PDB</a:t>
            </a:r>
          </a:p>
        </p:txBody>
      </p:sp>
      <p:grpSp>
        <p:nvGrpSpPr>
          <p:cNvPr id="26" name="그룹 25">
            <a:extLst>
              <a:ext uri="{FF2B5EF4-FFF2-40B4-BE49-F238E27FC236}">
                <a16:creationId xmlns:a16="http://schemas.microsoft.com/office/drawing/2014/main" id="{0AF9E92C-A1BD-477C-A0AF-300A8B430374}"/>
              </a:ext>
            </a:extLst>
          </p:cNvPr>
          <p:cNvGrpSpPr/>
          <p:nvPr/>
        </p:nvGrpSpPr>
        <p:grpSpPr>
          <a:xfrm>
            <a:off x="1725907" y="2572568"/>
            <a:ext cx="5692185" cy="2753366"/>
            <a:chOff x="1511609" y="2559863"/>
            <a:chExt cx="5692185" cy="2753366"/>
          </a:xfrm>
        </p:grpSpPr>
        <p:sp>
          <p:nvSpPr>
            <p:cNvPr id="27" name="직사각형 26">
              <a:extLst>
                <a:ext uri="{FF2B5EF4-FFF2-40B4-BE49-F238E27FC236}">
                  <a16:creationId xmlns:a16="http://schemas.microsoft.com/office/drawing/2014/main" id="{E1DC7DA7-A77E-4170-9DA5-6C60CC47E050}"/>
                </a:ext>
              </a:extLst>
            </p:cNvPr>
            <p:cNvSpPr/>
            <p:nvPr/>
          </p:nvSpPr>
          <p:spPr>
            <a:xfrm>
              <a:off x="3333520" y="5051619"/>
              <a:ext cx="2476960" cy="261610"/>
            </a:xfrm>
            <a:prstGeom prst="rect">
              <a:avLst/>
            </a:prstGeom>
          </p:spPr>
          <p:txBody>
            <a:bodyPr wrap="none">
              <a:spAutoFit/>
            </a:bodyPr>
            <a:lstStyle/>
            <a:p>
              <a:r>
                <a:rPr lang="en-US" altLang="ko-KR" sz="1100" dirty="0"/>
                <a:t>Example :</a:t>
              </a:r>
              <a:r>
                <a:rPr lang="ko-KR" altLang="en-US" sz="1100" dirty="0"/>
                <a:t>ZINC000000719821_7563</a:t>
              </a:r>
            </a:p>
          </p:txBody>
        </p:sp>
        <p:grpSp>
          <p:nvGrpSpPr>
            <p:cNvPr id="28" name="그룹 27">
              <a:extLst>
                <a:ext uri="{FF2B5EF4-FFF2-40B4-BE49-F238E27FC236}">
                  <a16:creationId xmlns:a16="http://schemas.microsoft.com/office/drawing/2014/main" id="{EF2595B8-A634-403B-BAF5-59DFEAA74876}"/>
                </a:ext>
              </a:extLst>
            </p:cNvPr>
            <p:cNvGrpSpPr/>
            <p:nvPr/>
          </p:nvGrpSpPr>
          <p:grpSpPr>
            <a:xfrm>
              <a:off x="1511609" y="2559863"/>
              <a:ext cx="5692185" cy="2176212"/>
              <a:chOff x="1511609" y="2559863"/>
              <a:chExt cx="5692185" cy="2176212"/>
            </a:xfrm>
          </p:grpSpPr>
          <p:pic>
            <p:nvPicPr>
              <p:cNvPr id="29" name="그림 28">
                <a:extLst>
                  <a:ext uri="{FF2B5EF4-FFF2-40B4-BE49-F238E27FC236}">
                    <a16:creationId xmlns:a16="http://schemas.microsoft.com/office/drawing/2014/main" id="{00880516-41DB-4311-A6E5-80618C2FA94D}"/>
                  </a:ext>
                </a:extLst>
              </p:cNvPr>
              <p:cNvPicPr>
                <a:picLocks noChangeAspect="1"/>
              </p:cNvPicPr>
              <p:nvPr/>
            </p:nvPicPr>
            <p:blipFill>
              <a:blip r:embed="rId2"/>
              <a:stretch>
                <a:fillRect/>
              </a:stretch>
            </p:blipFill>
            <p:spPr>
              <a:xfrm>
                <a:off x="1511609" y="3146149"/>
                <a:ext cx="1993510" cy="1589926"/>
              </a:xfrm>
              <a:prstGeom prst="rect">
                <a:avLst/>
              </a:prstGeom>
            </p:spPr>
          </p:pic>
          <p:pic>
            <p:nvPicPr>
              <p:cNvPr id="30" name="그림 29">
                <a:extLst>
                  <a:ext uri="{FF2B5EF4-FFF2-40B4-BE49-F238E27FC236}">
                    <a16:creationId xmlns:a16="http://schemas.microsoft.com/office/drawing/2014/main" id="{DB72BFDF-CE67-40B2-A6A0-BB067741C89E}"/>
                  </a:ext>
                </a:extLst>
              </p:cNvPr>
              <p:cNvPicPr>
                <a:picLocks noChangeAspect="1"/>
              </p:cNvPicPr>
              <p:nvPr/>
            </p:nvPicPr>
            <p:blipFill>
              <a:blip r:embed="rId3"/>
              <a:stretch>
                <a:fillRect/>
              </a:stretch>
            </p:blipFill>
            <p:spPr>
              <a:xfrm>
                <a:off x="5210284" y="3146149"/>
                <a:ext cx="1993510" cy="1589926"/>
              </a:xfrm>
              <a:prstGeom prst="rect">
                <a:avLst/>
              </a:prstGeom>
            </p:spPr>
          </p:pic>
          <p:sp>
            <p:nvSpPr>
              <p:cNvPr id="31" name="직사각형 30">
                <a:extLst>
                  <a:ext uri="{FF2B5EF4-FFF2-40B4-BE49-F238E27FC236}">
                    <a16:creationId xmlns:a16="http://schemas.microsoft.com/office/drawing/2014/main" id="{9EEC6390-D78D-462C-B3A5-D9335EBCDFF6}"/>
                  </a:ext>
                </a:extLst>
              </p:cNvPr>
              <p:cNvSpPr/>
              <p:nvPr/>
            </p:nvSpPr>
            <p:spPr>
              <a:xfrm>
                <a:off x="1971385"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SDF</a:t>
                </a:r>
                <a:endParaRPr lang="ko-KR" altLang="en-US" sz="1200" dirty="0"/>
              </a:p>
            </p:txBody>
          </p:sp>
          <p:sp>
            <p:nvSpPr>
              <p:cNvPr id="32" name="직사각형 31">
                <a:extLst>
                  <a:ext uri="{FF2B5EF4-FFF2-40B4-BE49-F238E27FC236}">
                    <a16:creationId xmlns:a16="http://schemas.microsoft.com/office/drawing/2014/main" id="{D2964142-C1F9-4373-B65C-F8F8430773EE}"/>
                  </a:ext>
                </a:extLst>
              </p:cNvPr>
              <p:cNvSpPr/>
              <p:nvPr/>
            </p:nvSpPr>
            <p:spPr>
              <a:xfrm>
                <a:off x="5670059"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PDB</a:t>
                </a:r>
                <a:endParaRPr lang="ko-KR" altLang="en-US" sz="1200" dirty="0"/>
              </a:p>
            </p:txBody>
          </p:sp>
          <p:sp>
            <p:nvSpPr>
              <p:cNvPr id="33" name="화살표: 오른쪽 32">
                <a:extLst>
                  <a:ext uri="{FF2B5EF4-FFF2-40B4-BE49-F238E27FC236}">
                    <a16:creationId xmlns:a16="http://schemas.microsoft.com/office/drawing/2014/main" id="{A12D3F4D-7F74-408B-9633-9C13A44C1342}"/>
                  </a:ext>
                </a:extLst>
              </p:cNvPr>
              <p:cNvSpPr/>
              <p:nvPr/>
            </p:nvSpPr>
            <p:spPr>
              <a:xfrm>
                <a:off x="3820722" y="3629314"/>
                <a:ext cx="1073959" cy="623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BABEL</a:t>
                </a:r>
                <a:endParaRPr lang="ko-KR" altLang="en-US" sz="1200" dirty="0"/>
              </a:p>
            </p:txBody>
          </p:sp>
        </p:grpSp>
      </p:grpSp>
    </p:spTree>
    <p:extLst>
      <p:ext uri="{BB962C8B-B14F-4D97-AF65-F5344CB8AC3E}">
        <p14:creationId xmlns:p14="http://schemas.microsoft.com/office/powerpoint/2010/main" val="164797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a:t>
            </a:r>
            <a:r>
              <a:rPr lang="ko-KR" altLang="en-US" sz="4400" b="1" dirty="0"/>
              <a:t>실행방법</a:t>
            </a:r>
          </a:p>
        </p:txBody>
      </p:sp>
    </p:spTree>
    <p:extLst>
      <p:ext uri="{BB962C8B-B14F-4D97-AF65-F5344CB8AC3E}">
        <p14:creationId xmlns:p14="http://schemas.microsoft.com/office/powerpoint/2010/main" val="3800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a:t>
            </a:r>
            <a:r>
              <a:rPr lang="ko-KR" altLang="en-US" dirty="0"/>
              <a:t>환경 설정</a:t>
            </a:r>
          </a:p>
        </p:txBody>
      </p:sp>
      <p:sp>
        <p:nvSpPr>
          <p:cNvPr id="3" name="내용 개체 틀 2">
            <a:extLst>
              <a:ext uri="{FF2B5EF4-FFF2-40B4-BE49-F238E27FC236}">
                <a16:creationId xmlns:a16="http://schemas.microsoft.com/office/drawing/2014/main" id="{1CBA6133-0952-4193-A082-C7673BDC67ED}"/>
              </a:ext>
            </a:extLst>
          </p:cNvPr>
          <p:cNvSpPr>
            <a:spLocks noGrp="1"/>
          </p:cNvSpPr>
          <p:nvPr>
            <p:ph idx="1"/>
          </p:nvPr>
        </p:nvSpPr>
        <p:spPr>
          <a:xfrm>
            <a:off x="138794" y="855662"/>
            <a:ext cx="8866414" cy="5533863"/>
          </a:xfrm>
        </p:spPr>
        <p:txBody>
          <a:bodyPr>
            <a:normAutofit fontScale="85000" lnSpcReduction="20000"/>
          </a:bodyPr>
          <a:lstStyle/>
          <a:p>
            <a:pPr marL="0" indent="0">
              <a:buNone/>
            </a:pPr>
            <a:r>
              <a:rPr lang="en-US" altLang="ko-KR" dirty="0"/>
              <a:t>1. miniconda2 </a:t>
            </a:r>
            <a:r>
              <a:rPr lang="ko-KR" altLang="en-US" dirty="0"/>
              <a:t>설치</a:t>
            </a:r>
          </a:p>
          <a:p>
            <a:pPr marL="0" indent="0">
              <a:buNone/>
            </a:pPr>
            <a:r>
              <a:rPr lang="ko-KR" altLang="en-US" dirty="0"/>
              <a:t> </a:t>
            </a:r>
            <a:r>
              <a:rPr lang="en-US" altLang="ko-KR" dirty="0"/>
              <a:t>$ bash Miniconda2-latest-Linux-x86_64.sh  </a:t>
            </a:r>
          </a:p>
          <a:p>
            <a:pPr marL="0" indent="0">
              <a:buNone/>
            </a:pPr>
            <a:r>
              <a:rPr lang="en-US" altLang="ko-KR" dirty="0"/>
              <a:t>  - /lwork01/miniconda2</a:t>
            </a:r>
          </a:p>
          <a:p>
            <a:pPr marL="0" indent="0">
              <a:buNone/>
            </a:pPr>
            <a:r>
              <a:rPr lang="en-US" altLang="ko-KR" dirty="0"/>
              <a:t> $ source ~/.</a:t>
            </a:r>
            <a:r>
              <a:rPr lang="en-US" altLang="ko-KR" dirty="0" err="1"/>
              <a:t>bashrc</a:t>
            </a:r>
            <a:endParaRPr lang="en-US" altLang="ko-KR" dirty="0"/>
          </a:p>
          <a:p>
            <a:pPr marL="0" indent="0">
              <a:buNone/>
            </a:pPr>
            <a:endParaRPr lang="en-US" altLang="ko-KR" dirty="0"/>
          </a:p>
          <a:p>
            <a:pPr marL="0" indent="0">
              <a:buNone/>
            </a:pPr>
            <a:r>
              <a:rPr lang="en-US" altLang="ko-KR" dirty="0"/>
              <a:t>2. </a:t>
            </a:r>
            <a:r>
              <a:rPr lang="en-US" altLang="ko-KR" dirty="0" err="1"/>
              <a:t>conda</a:t>
            </a:r>
            <a:r>
              <a:rPr lang="en-US" altLang="ko-KR" dirty="0"/>
              <a:t> update </a:t>
            </a:r>
          </a:p>
          <a:p>
            <a:pPr marL="0" indent="0">
              <a:buNone/>
            </a:pPr>
            <a:r>
              <a:rPr lang="en-US" altLang="ko-KR" dirty="0"/>
              <a:t> $ </a:t>
            </a:r>
            <a:r>
              <a:rPr lang="en-US" altLang="ko-KR" dirty="0" err="1"/>
              <a:t>conda</a:t>
            </a:r>
            <a:r>
              <a:rPr lang="en-US" altLang="ko-KR" dirty="0"/>
              <a:t> update -n base -c defaults </a:t>
            </a:r>
            <a:r>
              <a:rPr lang="en-US" altLang="ko-KR" dirty="0" err="1"/>
              <a:t>conda</a:t>
            </a:r>
            <a:endParaRPr lang="en-US" altLang="ko-KR" dirty="0"/>
          </a:p>
          <a:p>
            <a:pPr marL="0" indent="0">
              <a:buNone/>
            </a:pPr>
            <a:endParaRPr lang="en-US" altLang="ko-KR" dirty="0"/>
          </a:p>
          <a:p>
            <a:pPr marL="0" indent="0">
              <a:buNone/>
            </a:pPr>
            <a:r>
              <a:rPr lang="en-US" altLang="ko-KR" dirty="0"/>
              <a:t>3. </a:t>
            </a:r>
            <a:r>
              <a:rPr lang="en-US" altLang="ko-KR" dirty="0" err="1"/>
              <a:t>conda</a:t>
            </a:r>
            <a:r>
              <a:rPr lang="en-US" altLang="ko-KR" dirty="0"/>
              <a:t> </a:t>
            </a:r>
            <a:r>
              <a:rPr lang="ko-KR" altLang="en-US" dirty="0"/>
              <a:t>환경 생성</a:t>
            </a:r>
          </a:p>
          <a:p>
            <a:pPr marL="0" indent="0">
              <a:buNone/>
            </a:pPr>
            <a:r>
              <a:rPr lang="ko-KR" altLang="en-US" dirty="0"/>
              <a:t> </a:t>
            </a:r>
            <a:r>
              <a:rPr lang="en-US" altLang="ko-KR" dirty="0"/>
              <a:t>$ </a:t>
            </a:r>
            <a:r>
              <a:rPr lang="en-US" altLang="ko-KR" dirty="0" err="1"/>
              <a:t>conda</a:t>
            </a:r>
            <a:r>
              <a:rPr lang="en-US" altLang="ko-KR" dirty="0"/>
              <a:t> env create -f ~/</a:t>
            </a:r>
            <a:r>
              <a:rPr lang="en-US" altLang="ko-KR" dirty="0" err="1"/>
              <a:t>environment_Env.yml</a:t>
            </a:r>
            <a:endParaRPr lang="en-US" altLang="ko-KR" dirty="0"/>
          </a:p>
          <a:p>
            <a:pPr marL="0" indent="0">
              <a:buNone/>
            </a:pPr>
            <a:r>
              <a:rPr lang="en-US" altLang="ko-KR" dirty="0"/>
              <a:t>   (</a:t>
            </a:r>
            <a:r>
              <a:rPr lang="ko-KR" altLang="en-US" dirty="0"/>
              <a:t>주석처리</a:t>
            </a:r>
            <a:r>
              <a:rPr lang="en-US" altLang="ko-KR" dirty="0"/>
              <a:t># - jpeg=9b=2, # - </a:t>
            </a:r>
            <a:r>
              <a:rPr lang="en-US" altLang="ko-KR" dirty="0" err="1"/>
              <a:t>libiconv</a:t>
            </a:r>
            <a:r>
              <a:rPr lang="en-US" altLang="ko-KR" dirty="0"/>
              <a:t>=1.15=0,</a:t>
            </a:r>
          </a:p>
          <a:p>
            <a:pPr marL="0" indent="0">
              <a:buNone/>
            </a:pPr>
            <a:r>
              <a:rPr lang="en-US" altLang="ko-KR" dirty="0"/>
              <a:t>   pip </a:t>
            </a:r>
            <a:r>
              <a:rPr lang="ko-KR" altLang="en-US" dirty="0"/>
              <a:t>영역으로 옮긴 후 </a:t>
            </a:r>
            <a:r>
              <a:rPr lang="en-US" altLang="ko-KR" dirty="0"/>
              <a:t>- matplotlib=2.2.2 </a:t>
            </a:r>
            <a:r>
              <a:rPr lang="ko-KR" altLang="en-US" dirty="0"/>
              <a:t>주석처리</a:t>
            </a:r>
            <a:r>
              <a:rPr lang="en-US" altLang="ko-KR" dirty="0"/>
              <a:t>#=py27_1)</a:t>
            </a:r>
          </a:p>
          <a:p>
            <a:pPr marL="0" indent="0">
              <a:buNone/>
            </a:pPr>
            <a:r>
              <a:rPr lang="en-US" altLang="ko-KR" dirty="0"/>
              <a:t>   </a:t>
            </a:r>
          </a:p>
          <a:p>
            <a:pPr marL="0" indent="0">
              <a:buNone/>
            </a:pPr>
            <a:r>
              <a:rPr lang="en-US" altLang="ko-KR" dirty="0"/>
              <a:t>4. </a:t>
            </a:r>
            <a:r>
              <a:rPr lang="en-US" altLang="ko-KR" dirty="0" err="1"/>
              <a:t>conda</a:t>
            </a:r>
            <a:r>
              <a:rPr lang="en-US" altLang="ko-KR" dirty="0"/>
              <a:t> </a:t>
            </a:r>
            <a:r>
              <a:rPr lang="ko-KR" altLang="en-US" dirty="0"/>
              <a:t>환경 활성화</a:t>
            </a:r>
          </a:p>
          <a:p>
            <a:pPr marL="0" indent="0">
              <a:buNone/>
            </a:pPr>
            <a:r>
              <a:rPr lang="ko-KR" altLang="en-US" dirty="0"/>
              <a:t> </a:t>
            </a:r>
            <a:r>
              <a:rPr lang="en-US" altLang="ko-KR" dirty="0"/>
              <a:t>$ </a:t>
            </a:r>
            <a:r>
              <a:rPr lang="en-US" altLang="ko-KR" dirty="0" err="1"/>
              <a:t>conda</a:t>
            </a:r>
            <a:r>
              <a:rPr lang="en-US" altLang="ko-KR" dirty="0"/>
              <a:t> activate Env</a:t>
            </a:r>
          </a:p>
          <a:p>
            <a:pPr marL="0" indent="0">
              <a:buNone/>
            </a:pPr>
            <a:endParaRPr lang="en-US" altLang="ko-KR" dirty="0"/>
          </a:p>
          <a:p>
            <a:pPr marL="0" indent="0">
              <a:buNone/>
            </a:pPr>
            <a:r>
              <a:rPr lang="en-US" altLang="ko-KR" dirty="0"/>
              <a:t>5. OS</a:t>
            </a:r>
            <a:r>
              <a:rPr lang="ko-KR" altLang="en-US" dirty="0"/>
              <a:t>영역 의존성 라이브러리 패키지 설치</a:t>
            </a:r>
          </a:p>
          <a:p>
            <a:pPr marL="0" indent="0">
              <a:buNone/>
            </a:pPr>
            <a:r>
              <a:rPr lang="ko-KR" altLang="en-US" dirty="0"/>
              <a:t> </a:t>
            </a:r>
            <a:r>
              <a:rPr lang="en-US" altLang="ko-KR" dirty="0"/>
              <a:t>$ </a:t>
            </a:r>
            <a:r>
              <a:rPr lang="en-US" altLang="ko-KR" dirty="0" err="1"/>
              <a:t>sudo</a:t>
            </a:r>
            <a:r>
              <a:rPr lang="en-US" altLang="ko-KR" dirty="0"/>
              <a:t> yum install </a:t>
            </a:r>
            <a:r>
              <a:rPr lang="en-US" altLang="ko-KR" dirty="0" err="1"/>
              <a:t>libXrender</a:t>
            </a:r>
            <a:r>
              <a:rPr lang="en-US" altLang="ko-KR" dirty="0"/>
              <a:t> </a:t>
            </a:r>
            <a:r>
              <a:rPr lang="en-US" altLang="ko-KR" dirty="0" err="1"/>
              <a:t>libXext</a:t>
            </a:r>
            <a:r>
              <a:rPr lang="en-US" altLang="ko-KR" dirty="0"/>
              <a:t> -y</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27</a:t>
            </a:fld>
            <a:endParaRPr lang="en-US" dirty="0">
              <a:solidFill>
                <a:srgbClr val="000000">
                  <a:tint val="75000"/>
                </a:srgbClr>
              </a:solidFill>
            </a:endParaRPr>
          </a:p>
        </p:txBody>
      </p:sp>
    </p:spTree>
    <p:extLst>
      <p:ext uri="{BB962C8B-B14F-4D97-AF65-F5344CB8AC3E}">
        <p14:creationId xmlns:p14="http://schemas.microsoft.com/office/powerpoint/2010/main" val="271672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Seed DB </a:t>
            </a:r>
            <a:r>
              <a:rPr lang="ko-KR" altLang="en-US" dirty="0"/>
              <a:t>생성 방법</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28</a:t>
            </a:fld>
            <a:endParaRPr lang="en-US" dirty="0">
              <a:solidFill>
                <a:srgbClr val="000000">
                  <a:tint val="75000"/>
                </a:srgbClr>
              </a:solidFill>
            </a:endParaRPr>
          </a:p>
        </p:txBody>
      </p:sp>
      <p:sp>
        <p:nvSpPr>
          <p:cNvPr id="6" name="내용 개체 틀 5">
            <a:extLst>
              <a:ext uri="{FF2B5EF4-FFF2-40B4-BE49-F238E27FC236}">
                <a16:creationId xmlns:a16="http://schemas.microsoft.com/office/drawing/2014/main" id="{270FC5D5-9B55-4AF5-96AE-BF73810D12F7}"/>
              </a:ext>
            </a:extLst>
          </p:cNvPr>
          <p:cNvSpPr>
            <a:spLocks noGrp="1"/>
          </p:cNvSpPr>
          <p:nvPr>
            <p:ph idx="1"/>
          </p:nvPr>
        </p:nvSpPr>
        <p:spPr/>
        <p:txBody>
          <a:bodyPr>
            <a:normAutofit/>
          </a:bodyPr>
          <a:lstStyle/>
          <a:p>
            <a:pPr marL="0" indent="0">
              <a:buNone/>
            </a:pPr>
            <a:r>
              <a:rPr lang="en-US" altLang="ko-KR" sz="1400" dirty="0"/>
              <a:t>1. Use the </a:t>
            </a:r>
            <a:r>
              <a:rPr lang="en-US" altLang="ko-KR" sz="1400" dirty="0" err="1"/>
              <a:t>PHscan_Make_Input</a:t>
            </a:r>
            <a:r>
              <a:rPr lang="en-US" altLang="ko-KR" sz="1400" dirty="0"/>
              <a:t>.</a:t>
            </a:r>
          </a:p>
          <a:p>
            <a:pPr marL="0" indent="0">
              <a:buNone/>
            </a:pPr>
            <a:r>
              <a:rPr lang="en-US" altLang="ko-KR" sz="1400" dirty="0"/>
              <a:t>2. Put the seed ligand files in "/</a:t>
            </a:r>
            <a:r>
              <a:rPr lang="en-US" altLang="ko-KR" sz="1400" dirty="0" err="1"/>
              <a:t>PHscan_Make_Input</a:t>
            </a:r>
            <a:r>
              <a:rPr lang="en-US" altLang="ko-KR" sz="1400" dirty="0"/>
              <a:t>/data/input". (</a:t>
            </a:r>
            <a:r>
              <a:rPr lang="ko-KR" altLang="en-US" sz="1400" dirty="0"/>
              <a:t>원본 백업 필수</a:t>
            </a:r>
            <a:r>
              <a:rPr lang="en-US" altLang="ko-KR" sz="1400" dirty="0"/>
              <a:t>)</a:t>
            </a:r>
          </a:p>
          <a:p>
            <a:pPr marL="0" indent="0">
              <a:buNone/>
            </a:pPr>
            <a:r>
              <a:rPr lang="en-US" altLang="ko-KR" sz="1400" dirty="0"/>
              <a:t>3. Remove the contents in "/</a:t>
            </a:r>
            <a:r>
              <a:rPr lang="en-US" altLang="ko-KR" sz="1400" dirty="0" err="1"/>
              <a:t>PHscan_Make_Input</a:t>
            </a:r>
            <a:r>
              <a:rPr lang="en-US" altLang="ko-KR" sz="1400" dirty="0"/>
              <a:t>/data/</a:t>
            </a:r>
            <a:r>
              <a:rPr lang="en-US" altLang="ko-KR" sz="1400" dirty="0" err="1"/>
              <a:t>PHscan_out</a:t>
            </a:r>
            <a:r>
              <a:rPr lang="en-US" altLang="ko-KR" sz="1400" dirty="0"/>
              <a:t>".</a:t>
            </a:r>
          </a:p>
          <a:p>
            <a:pPr marL="0" indent="0">
              <a:buNone/>
            </a:pPr>
            <a:r>
              <a:rPr lang="en-US" altLang="ko-KR" sz="1400" dirty="0"/>
              <a:t>4. Run "python make_input.py -j 20" at "/</a:t>
            </a:r>
            <a:r>
              <a:rPr lang="en-US" altLang="ko-KR" sz="1400" dirty="0" err="1"/>
              <a:t>PHscan_Make_Input</a:t>
            </a:r>
            <a:r>
              <a:rPr lang="en-US" altLang="ko-KR" sz="1400" dirty="0"/>
              <a:t>" and "20" means the number of </a:t>
            </a:r>
            <a:r>
              <a:rPr lang="en-US" altLang="ko-KR" sz="1400" dirty="0" err="1"/>
              <a:t>cpu</a:t>
            </a:r>
            <a:r>
              <a:rPr lang="en-US" altLang="ko-KR" sz="1400" dirty="0"/>
              <a:t>.</a:t>
            </a:r>
          </a:p>
          <a:p>
            <a:pPr marL="0" indent="0">
              <a:buNone/>
            </a:pPr>
            <a:r>
              <a:rPr lang="en-US" altLang="ko-KR" sz="1400" dirty="0"/>
              <a:t>5. Go to "/</a:t>
            </a:r>
            <a:r>
              <a:rPr lang="en-US" altLang="ko-KR" sz="1400" dirty="0" err="1"/>
              <a:t>PHscan_Make_Input</a:t>
            </a:r>
            <a:r>
              <a:rPr lang="en-US" altLang="ko-KR" sz="1400" dirty="0"/>
              <a:t>/util/tools".</a:t>
            </a:r>
          </a:p>
          <a:p>
            <a:pPr marL="0" indent="0">
              <a:buNone/>
            </a:pPr>
            <a:r>
              <a:rPr lang="en-US" altLang="ko-KR" sz="1400" dirty="0"/>
              <a:t>6. Run "python read_dump.py &gt; re.2038.txt" and "re.2038.txt" means the name of output file.</a:t>
            </a:r>
          </a:p>
          <a:p>
            <a:pPr marL="0" indent="0">
              <a:buNone/>
            </a:pPr>
            <a:r>
              <a:rPr lang="en-US" altLang="ko-KR" sz="1400" dirty="0"/>
              <a:t>7. Cp the "re.2038.txt" to "/</a:t>
            </a:r>
            <a:r>
              <a:rPr lang="en-US" altLang="ko-KR" sz="1400" dirty="0" err="1"/>
              <a:t>zinc_work</a:t>
            </a:r>
            <a:r>
              <a:rPr lang="en-US" altLang="ko-KR" sz="1400" dirty="0"/>
              <a:t>/</a:t>
            </a:r>
            <a:r>
              <a:rPr lang="en-US" altLang="ko-KR" sz="1400" dirty="0" err="1"/>
              <a:t>Re_In_N_Seed</a:t>
            </a:r>
            <a:r>
              <a:rPr lang="en-US" altLang="ko-KR" sz="1400" dirty="0"/>
              <a:t>"</a:t>
            </a:r>
          </a:p>
          <a:p>
            <a:pPr marL="0" indent="0">
              <a:buNone/>
            </a:pPr>
            <a:r>
              <a:rPr lang="en-US" altLang="ko-KR" sz="1400" dirty="0"/>
              <a:t>8. We will make two database tables: "</a:t>
            </a:r>
            <a:r>
              <a:rPr lang="en-US" altLang="ko-KR" sz="1400" dirty="0" err="1"/>
              <a:t>Seed_F.db</a:t>
            </a:r>
            <a:r>
              <a:rPr lang="en-US" altLang="ko-KR" sz="1400" dirty="0"/>
              <a:t> and </a:t>
            </a:r>
            <a:r>
              <a:rPr lang="en-US" altLang="ko-KR" sz="1400" dirty="0" err="1"/>
              <a:t>Seed_K.db</a:t>
            </a:r>
            <a:r>
              <a:rPr lang="en-US" altLang="ko-KR" sz="1400" dirty="0"/>
              <a:t>".</a:t>
            </a:r>
          </a:p>
          <a:p>
            <a:pPr marL="0" indent="0">
              <a:buNone/>
            </a:pPr>
            <a:r>
              <a:rPr lang="en-US" altLang="ko-KR" sz="1400" dirty="0"/>
              <a:t>9. Go to "/</a:t>
            </a:r>
            <a:r>
              <a:rPr lang="en-US" altLang="ko-KR" sz="1400" dirty="0" err="1"/>
              <a:t>zinc_work</a:t>
            </a:r>
            <a:r>
              <a:rPr lang="en-US" altLang="ko-KR" sz="1400" dirty="0"/>
              <a:t>"</a:t>
            </a:r>
          </a:p>
          <a:p>
            <a:pPr marL="0" indent="0">
              <a:buNone/>
            </a:pPr>
            <a:r>
              <a:rPr lang="en-US" altLang="ko-KR" sz="1400" dirty="0"/>
              <a:t>10. Run "python Make_ZINC15_F_DB.v5.py -t c -d ./</a:t>
            </a:r>
            <a:r>
              <a:rPr lang="en-US" altLang="ko-KR" sz="1400" dirty="0" err="1"/>
              <a:t>Re_In_N_Seed</a:t>
            </a:r>
            <a:r>
              <a:rPr lang="en-US" altLang="ko-KR" sz="1400" dirty="0"/>
              <a:t>/"</a:t>
            </a:r>
          </a:p>
          <a:p>
            <a:pPr marL="0" indent="0">
              <a:buNone/>
            </a:pPr>
            <a:r>
              <a:rPr lang="en-US" altLang="ko-KR" sz="1400" dirty="0"/>
              <a:t>   -t "c": create new </a:t>
            </a:r>
            <a:r>
              <a:rPr lang="en-US" altLang="ko-KR" sz="1400" dirty="0" err="1"/>
              <a:t>db</a:t>
            </a:r>
            <a:r>
              <a:rPr lang="en-US" altLang="ko-KR" sz="1400" dirty="0"/>
              <a:t>, "</a:t>
            </a:r>
            <a:r>
              <a:rPr lang="en-US" altLang="ko-KR" sz="1400" dirty="0" err="1"/>
              <a:t>a":add</a:t>
            </a:r>
            <a:r>
              <a:rPr lang="en-US" altLang="ko-KR" sz="1400" dirty="0"/>
              <a:t> the content to </a:t>
            </a:r>
            <a:r>
              <a:rPr lang="en-US" altLang="ko-KR" sz="1400" dirty="0" err="1"/>
              <a:t>exsiting</a:t>
            </a:r>
            <a:r>
              <a:rPr lang="en-US" altLang="ko-KR" sz="1400" dirty="0"/>
              <a:t> </a:t>
            </a:r>
            <a:r>
              <a:rPr lang="en-US" altLang="ko-KR" sz="1400" dirty="0" err="1"/>
              <a:t>db</a:t>
            </a:r>
            <a:endParaRPr lang="en-US" altLang="ko-KR" sz="1400" dirty="0"/>
          </a:p>
          <a:p>
            <a:pPr marL="0" indent="0">
              <a:buNone/>
            </a:pPr>
            <a:r>
              <a:rPr lang="en-US" altLang="ko-KR" sz="1400" dirty="0"/>
              <a:t>   -d "./</a:t>
            </a:r>
            <a:r>
              <a:rPr lang="en-US" altLang="ko-KR" sz="1400" dirty="0" err="1"/>
              <a:t>Re_In_N_Seed</a:t>
            </a:r>
            <a:r>
              <a:rPr lang="en-US" altLang="ko-KR" sz="1400" dirty="0"/>
              <a:t>/": to make seed </a:t>
            </a:r>
            <a:r>
              <a:rPr lang="en-US" altLang="ko-KR" sz="1400" dirty="0" err="1"/>
              <a:t>db</a:t>
            </a:r>
            <a:r>
              <a:rPr lang="en-US" altLang="ko-KR" sz="1400" dirty="0"/>
              <a:t>, "</a:t>
            </a:r>
            <a:r>
              <a:rPr lang="en-US" altLang="ko-KR" sz="1400" dirty="0" err="1"/>
              <a:t>Re_In_N</a:t>
            </a:r>
            <a:r>
              <a:rPr lang="en-US" altLang="ko-KR" sz="1400" dirty="0"/>
              <a:t>": to make ZINC15 </a:t>
            </a:r>
            <a:r>
              <a:rPr lang="en-US" altLang="ko-KR" sz="1400" dirty="0" err="1"/>
              <a:t>db</a:t>
            </a:r>
            <a:endParaRPr lang="en-US" altLang="ko-KR" sz="1400" dirty="0"/>
          </a:p>
          <a:p>
            <a:pPr marL="0" indent="0">
              <a:buNone/>
            </a:pPr>
            <a:r>
              <a:rPr lang="en-US" altLang="ko-KR" sz="1400" dirty="0"/>
              <a:t>   If the program shows the ligands list, remove the these ligands from the input seed list.</a:t>
            </a:r>
          </a:p>
          <a:p>
            <a:pPr marL="0" indent="0">
              <a:buNone/>
            </a:pPr>
            <a:r>
              <a:rPr lang="en-US" altLang="ko-KR" sz="1400" dirty="0"/>
              <a:t>   Because the length of their keys is less than '5'</a:t>
            </a:r>
          </a:p>
          <a:p>
            <a:pPr marL="0" indent="0">
              <a:buNone/>
            </a:pPr>
            <a:r>
              <a:rPr lang="en-US" altLang="ko-KR" sz="1400" dirty="0"/>
              <a:t>11. Run "python Make_ZINC15_K_DB.v7.py -t c -d ./</a:t>
            </a:r>
            <a:r>
              <a:rPr lang="en-US" altLang="ko-KR" sz="1400" dirty="0" err="1"/>
              <a:t>Re_In_N_Seed</a:t>
            </a:r>
            <a:r>
              <a:rPr lang="en-US" altLang="ko-KR" sz="1400" dirty="0"/>
              <a:t>/"</a:t>
            </a:r>
          </a:p>
          <a:p>
            <a:pPr marL="0" indent="0">
              <a:buNone/>
            </a:pPr>
            <a:r>
              <a:rPr lang="en-US" altLang="ko-KR" sz="1400" dirty="0"/>
              <a:t>12. Move the two </a:t>
            </a:r>
            <a:r>
              <a:rPr lang="en-US" altLang="ko-KR" sz="1400" dirty="0" err="1"/>
              <a:t>db</a:t>
            </a:r>
            <a:r>
              <a:rPr lang="en-US" altLang="ko-KR" sz="1400" dirty="0"/>
              <a:t> tables(</a:t>
            </a:r>
            <a:r>
              <a:rPr lang="en-US" altLang="ko-KR" sz="1400" dirty="0" err="1"/>
              <a:t>Seed_F.db</a:t>
            </a:r>
            <a:r>
              <a:rPr lang="en-US" altLang="ko-KR" sz="1400" dirty="0"/>
              <a:t> and </a:t>
            </a:r>
            <a:r>
              <a:rPr lang="en-US" altLang="ko-KR" sz="1400" dirty="0" err="1"/>
              <a:t>Seed_K.db</a:t>
            </a:r>
            <a:r>
              <a:rPr lang="en-US" altLang="ko-KR" sz="1400" dirty="0"/>
              <a:t>) at "/</a:t>
            </a:r>
            <a:r>
              <a:rPr lang="en-US" altLang="ko-KR" sz="1400" dirty="0" err="1"/>
              <a:t>zinc_work</a:t>
            </a:r>
            <a:r>
              <a:rPr lang="en-US" altLang="ko-KR" sz="1400" dirty="0"/>
              <a:t>/</a:t>
            </a:r>
            <a:r>
              <a:rPr lang="en-US" altLang="ko-KR" sz="1400" dirty="0" err="1"/>
              <a:t>Out_ZINC_DB</a:t>
            </a:r>
            <a:r>
              <a:rPr lang="en-US" altLang="ko-KR" sz="1400" dirty="0"/>
              <a:t>" to "/PHscan_1D_ZINC15_M/Data/</a:t>
            </a:r>
            <a:r>
              <a:rPr lang="en-US" altLang="ko-KR" sz="1400" dirty="0" err="1"/>
              <a:t>DB_Table</a:t>
            </a:r>
            <a:r>
              <a:rPr lang="en-US" altLang="ko-KR" sz="1400" dirty="0"/>
              <a:t>"</a:t>
            </a:r>
            <a:endParaRPr lang="ko-KR" altLang="en-US" sz="1400" dirty="0"/>
          </a:p>
        </p:txBody>
      </p:sp>
    </p:spTree>
    <p:extLst>
      <p:ext uri="{BB962C8B-B14F-4D97-AF65-F5344CB8AC3E}">
        <p14:creationId xmlns:p14="http://schemas.microsoft.com/office/powerpoint/2010/main" val="329358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08DD8-4F7A-4382-8F4D-10747DB6E17E}"/>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-1</a:t>
            </a:r>
            <a:endParaRPr lang="ko-KR" altLang="en-US" sz="2800" b="1" dirty="0">
              <a:latin typeface="+mj-lt"/>
            </a:endParaRPr>
          </a:p>
        </p:txBody>
      </p:sp>
      <p:sp>
        <p:nvSpPr>
          <p:cNvPr id="6" name="TextBox 5">
            <a:extLst>
              <a:ext uri="{FF2B5EF4-FFF2-40B4-BE49-F238E27FC236}">
                <a16:creationId xmlns:a16="http://schemas.microsoft.com/office/drawing/2014/main" id="{513B6F5D-5232-4F6A-B959-94EA9C5FD51E}"/>
              </a:ext>
            </a:extLst>
          </p:cNvPr>
          <p:cNvSpPr txBox="1"/>
          <p:nvPr/>
        </p:nvSpPr>
        <p:spPr>
          <a:xfrm>
            <a:off x="240630" y="1028701"/>
            <a:ext cx="8349918" cy="4524315"/>
          </a:xfrm>
          <a:prstGeom prst="rect">
            <a:avLst/>
          </a:prstGeom>
          <a:noFill/>
        </p:spPr>
        <p:txBody>
          <a:bodyPr wrap="square" rtlCol="0">
            <a:spAutoFit/>
          </a:bodyPr>
          <a:lstStyle/>
          <a:p>
            <a:r>
              <a:rPr lang="en-US" altLang="ko-KR" sz="1200" b="1" dirty="0"/>
              <a:t>1.1/2D-Scan ARS </a:t>
            </a:r>
            <a:r>
              <a:rPr lang="ko-KR" altLang="en-US" sz="1200" b="1" dirty="0"/>
              <a:t>실행 방법</a:t>
            </a:r>
            <a:r>
              <a:rPr lang="en-US" altLang="ko-KR" sz="1200" b="1" dirty="0"/>
              <a:t>1 (full-automatics, key table </a:t>
            </a:r>
            <a:r>
              <a:rPr lang="ko-KR" altLang="en-US" sz="1200" b="1" dirty="0"/>
              <a:t>자동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2"/>
            <a:r>
              <a:rPr lang="en-US" altLang="ko-KR" sz="1200" dirty="0"/>
              <a:t>→ input: ./Data : </a:t>
            </a:r>
            <a:r>
              <a:rPr lang="en-US" altLang="ko-KR" sz="1200" dirty="0">
                <a:solidFill>
                  <a:srgbClr val="0000CC"/>
                </a:solidFill>
              </a:rPr>
              <a:t>Seed sdf file</a:t>
            </a:r>
            <a:r>
              <a:rPr lang="ko-KR" altLang="en-US" sz="1200" dirty="0">
                <a:solidFill>
                  <a:srgbClr val="0000CC"/>
                </a:solidFill>
              </a:rPr>
              <a:t>들이 있는 폴더</a:t>
            </a:r>
            <a:endParaRPr lang="en-US" altLang="ko-KR" sz="1200" dirty="0">
              <a:solidFill>
                <a:srgbClr val="0000CC"/>
              </a:solidFill>
              <a:highlight>
                <a:srgbClr val="000000"/>
              </a:highlight>
            </a:endParaRPr>
          </a:p>
          <a:p>
            <a:pPr lvl="1"/>
            <a:r>
              <a:rPr lang="en-US" altLang="ko-KR" sz="1200" dirty="0"/>
              <a:t>2. Input </a:t>
            </a:r>
            <a:r>
              <a:rPr lang="ko-KR" altLang="en-US" sz="1200" dirty="0"/>
              <a:t>폴더에 분석할 </a:t>
            </a:r>
            <a:r>
              <a:rPr lang="en-US" altLang="ko-KR" sz="1200" dirty="0" err="1"/>
              <a:t>sdf</a:t>
            </a:r>
            <a:r>
              <a:rPr lang="en-US" altLang="ko-KR" sz="1200" dirty="0"/>
              <a:t> </a:t>
            </a:r>
            <a:r>
              <a:rPr lang="ko-KR" altLang="en-US" sz="1200" dirty="0"/>
              <a:t>파일을 넣는다</a:t>
            </a:r>
            <a:r>
              <a:rPr lang="en-US" altLang="ko-KR" sz="1200" dirty="0"/>
              <a:t>.</a:t>
            </a:r>
          </a:p>
          <a:p>
            <a:pPr lvl="2"/>
            <a:r>
              <a:rPr lang="en-US" altLang="ko-KR" sz="1200" dirty="0"/>
              <a:t>Command: </a:t>
            </a:r>
            <a:r>
              <a:rPr lang="en-US" altLang="ko-KR" sz="1200" dirty="0">
                <a:solidFill>
                  <a:schemeClr val="bg1"/>
                </a:solidFill>
                <a:highlight>
                  <a:srgbClr val="000000"/>
                </a:highlight>
              </a:rPr>
              <a:t>$ mv *.sdf ./Input</a:t>
            </a:r>
          </a:p>
          <a:p>
            <a:pPr lvl="1"/>
            <a:r>
              <a:rPr lang="en-US" altLang="ko-KR" sz="1200" dirty="0"/>
              <a:t>3. 1DScan_Start.sh</a:t>
            </a:r>
            <a:r>
              <a:rPr lang="ko-KR" altLang="en-US" sz="1200" dirty="0"/>
              <a:t>를 실행한다</a:t>
            </a:r>
            <a:r>
              <a:rPr lang="en-US" altLang="ko-KR" sz="1200" dirty="0"/>
              <a:t>. (No parameter)</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2"/>
            <a:r>
              <a:rPr lang="en-US" altLang="ko-KR" sz="1200" dirty="0"/>
              <a:t>→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a:p>
            <a:endParaRPr lang="en-US" altLang="ko-KR" sz="1200" dirty="0">
              <a:solidFill>
                <a:schemeClr val="bg1"/>
              </a:solidFill>
              <a:highlight>
                <a:srgbClr val="000000"/>
              </a:highlight>
            </a:endParaRPr>
          </a:p>
          <a:p>
            <a:endParaRPr lang="en-US" altLang="ko-KR" sz="1200" dirty="0">
              <a:solidFill>
                <a:schemeClr val="bg1"/>
              </a:solidFill>
              <a:highlight>
                <a:srgbClr val="000000"/>
              </a:highlight>
            </a:endParaRPr>
          </a:p>
          <a:p>
            <a:r>
              <a:rPr lang="en-US" altLang="ko-KR" sz="1200" b="1" dirty="0"/>
              <a:t>2. 1/2D-Scan ARS </a:t>
            </a:r>
            <a:r>
              <a:rPr lang="ko-KR" altLang="en-US" sz="1200" b="1" dirty="0"/>
              <a:t>실행 방법</a:t>
            </a:r>
            <a:r>
              <a:rPr lang="en-US" altLang="ko-KR" sz="1200" b="1" dirty="0"/>
              <a:t>2 (key </a:t>
            </a:r>
            <a:r>
              <a:rPr lang="ko-KR" altLang="en-US" sz="1200" b="1" dirty="0"/>
              <a:t>수동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1"/>
            <a:r>
              <a:rPr lang="en-US" altLang="ko-KR" sz="1200" dirty="0"/>
              <a:t>2. input.key.m.list.txt</a:t>
            </a:r>
            <a:r>
              <a:rPr lang="ko-KR" altLang="en-US" sz="1200" dirty="0"/>
              <a:t> 파일을 생성한다</a:t>
            </a:r>
            <a:r>
              <a:rPr lang="en-US" altLang="ko-KR" sz="1200" dirty="0"/>
              <a:t>. (</a:t>
            </a:r>
            <a:r>
              <a:rPr lang="ko-KR" altLang="en-US" sz="1200" dirty="0"/>
              <a:t>자세한 </a:t>
            </a:r>
            <a:r>
              <a:rPr lang="en-US" altLang="ko-KR" sz="1200" dirty="0"/>
              <a:t>format</a:t>
            </a:r>
            <a:r>
              <a:rPr lang="ko-KR" altLang="en-US" sz="1200" dirty="0"/>
              <a:t>은 다음 슬라이드 참조</a:t>
            </a:r>
            <a:r>
              <a:rPr lang="en-US" altLang="ko-KR" sz="1200" dirty="0"/>
              <a:t>)</a:t>
            </a:r>
          </a:p>
          <a:p>
            <a:pPr lvl="2"/>
            <a:r>
              <a:rPr lang="en-US" altLang="ko-KR" sz="1200" dirty="0"/>
              <a:t>Command: </a:t>
            </a:r>
            <a:r>
              <a:rPr lang="en-US" altLang="ko-KR" sz="1200" dirty="0">
                <a:solidFill>
                  <a:schemeClr val="bg1"/>
                </a:solidFill>
                <a:highlight>
                  <a:srgbClr val="000000"/>
                </a:highlight>
              </a:rPr>
              <a:t>$ vi input.key.m.list.txt</a:t>
            </a:r>
          </a:p>
          <a:p>
            <a:pPr lvl="2"/>
            <a:r>
              <a:rPr lang="en-US" altLang="ko-KR" sz="1200" dirty="0"/>
              <a:t>→ input: input.key.m.list.txt </a:t>
            </a:r>
            <a:r>
              <a:rPr lang="ko-KR" altLang="en-US" sz="1200" dirty="0"/>
              <a:t>파일</a:t>
            </a:r>
            <a:endParaRPr lang="en-US" altLang="ko-KR" sz="1200" dirty="0">
              <a:solidFill>
                <a:schemeClr val="bg1"/>
              </a:solidFill>
              <a:highlight>
                <a:srgbClr val="000000"/>
              </a:highlight>
            </a:endParaRPr>
          </a:p>
          <a:p>
            <a:pPr lvl="1"/>
            <a:r>
              <a:rPr lang="en-US" altLang="ko-KR" sz="1200" dirty="0"/>
              <a:t>3. 1DScan_Start.sh</a:t>
            </a:r>
            <a:r>
              <a:rPr lang="ko-KR" altLang="en-US" sz="1200" dirty="0"/>
              <a:t>를 실행한다</a:t>
            </a:r>
            <a:r>
              <a:rPr lang="en-US" altLang="ko-KR" sz="1200" dirty="0"/>
              <a:t>. (Parameter : m (length of Key))</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 m</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1"/>
            <a:r>
              <a:rPr lang="en-US" altLang="ko-KR" sz="1200" dirty="0"/>
              <a:t>	→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p:txBody>
      </p:sp>
    </p:spTree>
    <p:extLst>
      <p:ext uri="{BB962C8B-B14F-4D97-AF65-F5344CB8AC3E}">
        <p14:creationId xmlns:p14="http://schemas.microsoft.com/office/powerpoint/2010/main" val="146564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749A6759-7881-4FA2-BB99-FF48EC4DD517}"/>
              </a:ext>
            </a:extLst>
          </p:cNvPr>
          <p:cNvGrpSpPr/>
          <p:nvPr/>
        </p:nvGrpSpPr>
        <p:grpSpPr>
          <a:xfrm>
            <a:off x="372814" y="1945201"/>
            <a:ext cx="1016833" cy="1086116"/>
            <a:chOff x="1021685" y="1590267"/>
            <a:chExt cx="1113921" cy="1287703"/>
          </a:xfrm>
        </p:grpSpPr>
        <p:pic>
          <p:nvPicPr>
            <p:cNvPr id="6" name="Picture 8" descr="Image result for Data base">
              <a:extLst>
                <a:ext uri="{FF2B5EF4-FFF2-40B4-BE49-F238E27FC236}">
                  <a16:creationId xmlns:a16="http://schemas.microsoft.com/office/drawing/2014/main" id="{616A3DD9-B34C-4D8F-A565-177ABC5440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685" y="1590267"/>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2122D0-DFB2-45D5-A097-BC845CB607AD}"/>
                </a:ext>
              </a:extLst>
            </p:cNvPr>
            <p:cNvSpPr txBox="1"/>
            <p:nvPr/>
          </p:nvSpPr>
          <p:spPr>
            <a:xfrm>
              <a:off x="1187350" y="2549559"/>
              <a:ext cx="764237" cy="328411"/>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ZINC15</a:t>
              </a:r>
              <a:endParaRPr lang="ko-KR" altLang="en-US" sz="1200" dirty="0">
                <a:latin typeface="Times New Roman" panose="02020603050405020304" pitchFamily="18" charset="0"/>
                <a:cs typeface="Times New Roman" panose="02020603050405020304" pitchFamily="18" charset="0"/>
              </a:endParaRPr>
            </a:p>
          </p:txBody>
        </p:sp>
      </p:grpSp>
      <p:grpSp>
        <p:nvGrpSpPr>
          <p:cNvPr id="20" name="그룹 19">
            <a:extLst>
              <a:ext uri="{FF2B5EF4-FFF2-40B4-BE49-F238E27FC236}">
                <a16:creationId xmlns:a16="http://schemas.microsoft.com/office/drawing/2014/main" id="{EF50BC63-D027-4ED8-A7C0-D33757A798F0}"/>
              </a:ext>
            </a:extLst>
          </p:cNvPr>
          <p:cNvGrpSpPr/>
          <p:nvPr/>
        </p:nvGrpSpPr>
        <p:grpSpPr>
          <a:xfrm>
            <a:off x="269079" y="4467883"/>
            <a:ext cx="1261884" cy="1292007"/>
            <a:chOff x="1015037" y="4112950"/>
            <a:chExt cx="1261884" cy="1292007"/>
          </a:xfrm>
        </p:grpSpPr>
        <p:sp>
          <p:nvSpPr>
            <p:cNvPr id="14" name="TextBox 13">
              <a:extLst>
                <a:ext uri="{FF2B5EF4-FFF2-40B4-BE49-F238E27FC236}">
                  <a16:creationId xmlns:a16="http://schemas.microsoft.com/office/drawing/2014/main" id="{D948FF4F-8B52-451D-ACD2-B1EA5D144650}"/>
                </a:ext>
              </a:extLst>
            </p:cNvPr>
            <p:cNvSpPr txBox="1"/>
            <p:nvPr/>
          </p:nvSpPr>
          <p:spPr>
            <a:xfrm>
              <a:off x="1015037" y="4943292"/>
              <a:ext cx="1261884"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한국화합물은행</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(KCB)</a:t>
              </a:r>
              <a:endParaRPr lang="ko-KR" altLang="en-US" sz="1200" dirty="0">
                <a:latin typeface="Times New Roman" panose="02020603050405020304" pitchFamily="18" charset="0"/>
                <a:cs typeface="Times New Roman" panose="02020603050405020304" pitchFamily="18" charset="0"/>
              </a:endParaRPr>
            </a:p>
          </p:txBody>
        </p:sp>
        <p:pic>
          <p:nvPicPr>
            <p:cNvPr id="16" name="Picture 8" descr="Image result for Data base">
              <a:extLst>
                <a:ext uri="{FF2B5EF4-FFF2-40B4-BE49-F238E27FC236}">
                  <a16:creationId xmlns:a16="http://schemas.microsoft.com/office/drawing/2014/main" id="{3228A5FD-CA38-4796-B797-18D068E83C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4112950"/>
              <a:ext cx="1016833" cy="9389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그룹 18">
            <a:extLst>
              <a:ext uri="{FF2B5EF4-FFF2-40B4-BE49-F238E27FC236}">
                <a16:creationId xmlns:a16="http://schemas.microsoft.com/office/drawing/2014/main" id="{C285DE68-CB81-4E7D-B8BD-017124355879}"/>
              </a:ext>
            </a:extLst>
          </p:cNvPr>
          <p:cNvGrpSpPr/>
          <p:nvPr/>
        </p:nvGrpSpPr>
        <p:grpSpPr>
          <a:xfrm>
            <a:off x="366173" y="3163542"/>
            <a:ext cx="1016833" cy="1108433"/>
            <a:chOff x="1112132" y="2890067"/>
            <a:chExt cx="1016833" cy="1108433"/>
          </a:xfrm>
        </p:grpSpPr>
        <p:sp>
          <p:nvSpPr>
            <p:cNvPr id="11" name="TextBox 10">
              <a:extLst>
                <a:ext uri="{FF2B5EF4-FFF2-40B4-BE49-F238E27FC236}">
                  <a16:creationId xmlns:a16="http://schemas.microsoft.com/office/drawing/2014/main" id="{E75B3150-231F-46D8-AB37-0BD9EAE57942}"/>
                </a:ext>
              </a:extLst>
            </p:cNvPr>
            <p:cNvSpPr txBox="1"/>
            <p:nvPr/>
          </p:nvSpPr>
          <p:spPr>
            <a:xfrm>
              <a:off x="1224447" y="3721501"/>
              <a:ext cx="792205"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ChEMBL</a:t>
              </a:r>
              <a:endParaRPr lang="ko-KR" altLang="en-US" sz="1200" dirty="0">
                <a:latin typeface="Times New Roman" panose="02020603050405020304" pitchFamily="18" charset="0"/>
                <a:cs typeface="Times New Roman" panose="02020603050405020304" pitchFamily="18" charset="0"/>
              </a:endParaRPr>
            </a:p>
          </p:txBody>
        </p:sp>
        <p:pic>
          <p:nvPicPr>
            <p:cNvPr id="18" name="Picture 8" descr="Image result for Data base">
              <a:extLst>
                <a:ext uri="{FF2B5EF4-FFF2-40B4-BE49-F238E27FC236}">
                  <a16:creationId xmlns:a16="http://schemas.microsoft.com/office/drawing/2014/main" id="{BA212629-5917-4E3F-A0B7-D845CD3127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2890067"/>
              <a:ext cx="1016833" cy="93891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2" name="직선 화살표 연결선 21">
            <a:extLst>
              <a:ext uri="{FF2B5EF4-FFF2-40B4-BE49-F238E27FC236}">
                <a16:creationId xmlns:a16="http://schemas.microsoft.com/office/drawing/2014/main" id="{9013662C-55ED-4FA1-A2CA-250345705027}"/>
              </a:ext>
            </a:extLst>
          </p:cNvPr>
          <p:cNvCxnSpPr>
            <a:stCxn id="6" idx="3"/>
            <a:endCxn id="1028" idx="1"/>
          </p:cNvCxnSpPr>
          <p:nvPr/>
        </p:nvCxnSpPr>
        <p:spPr>
          <a:xfrm>
            <a:off x="1389647" y="2414659"/>
            <a:ext cx="825925" cy="1219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0649B632-8785-46D3-B1C5-95ABC84450DB}"/>
              </a:ext>
            </a:extLst>
          </p:cNvPr>
          <p:cNvCxnSpPr>
            <a:cxnSpLocks/>
            <a:stCxn id="18" idx="3"/>
            <a:endCxn id="1028" idx="1"/>
          </p:cNvCxnSpPr>
          <p:nvPr/>
        </p:nvCxnSpPr>
        <p:spPr>
          <a:xfrm>
            <a:off x="1383006" y="3633000"/>
            <a:ext cx="832566" cy="1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5991DCCB-D226-400C-896A-728F2A7D5ACC}"/>
              </a:ext>
            </a:extLst>
          </p:cNvPr>
          <p:cNvCxnSpPr>
            <a:cxnSpLocks/>
            <a:stCxn id="16" idx="3"/>
            <a:endCxn id="1028" idx="1"/>
          </p:cNvCxnSpPr>
          <p:nvPr/>
        </p:nvCxnSpPr>
        <p:spPr>
          <a:xfrm flipV="1">
            <a:off x="1383007" y="3634412"/>
            <a:ext cx="832565" cy="130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그룹 29">
            <a:extLst>
              <a:ext uri="{FF2B5EF4-FFF2-40B4-BE49-F238E27FC236}">
                <a16:creationId xmlns:a16="http://schemas.microsoft.com/office/drawing/2014/main" id="{872E1523-79BA-4099-BA93-C28A37D643D6}"/>
              </a:ext>
            </a:extLst>
          </p:cNvPr>
          <p:cNvGrpSpPr/>
          <p:nvPr/>
        </p:nvGrpSpPr>
        <p:grpSpPr>
          <a:xfrm>
            <a:off x="1969576" y="3195765"/>
            <a:ext cx="1369286" cy="1109363"/>
            <a:chOff x="3148673" y="2840832"/>
            <a:chExt cx="1369286" cy="1109363"/>
          </a:xfrm>
        </p:grpSpPr>
        <p:pic>
          <p:nvPicPr>
            <p:cNvPr id="1028" name="Picture 4" descr="Managed Software Center – ETS Knowledge Base">
              <a:extLst>
                <a:ext uri="{FF2B5EF4-FFF2-40B4-BE49-F238E27FC236}">
                  <a16:creationId xmlns:a16="http://schemas.microsoft.com/office/drawing/2014/main" id="{DAD347EC-1EA5-4718-B8A2-CD7BE6FA23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669" y="2840832"/>
              <a:ext cx="877294" cy="87729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6D71ECD6-D174-4660-A22C-D458C2F4A219}"/>
                </a:ext>
              </a:extLst>
            </p:cNvPr>
            <p:cNvSpPr txBox="1"/>
            <p:nvPr/>
          </p:nvSpPr>
          <p:spPr>
            <a:xfrm>
              <a:off x="3148673" y="3673196"/>
              <a:ext cx="1369286"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a:t>
              </a:r>
              <a:r>
                <a:rPr lang="ko-KR" altLang="en-US" sz="1200" dirty="0" err="1">
                  <a:latin typeface="Times New Roman" panose="02020603050405020304" pitchFamily="18" charset="0"/>
                  <a:cs typeface="Times New Roman" panose="02020603050405020304" pitchFamily="18" charset="0"/>
                </a:rPr>
                <a:t>분석툴</a:t>
              </a:r>
              <a:endParaRPr lang="ko-KR" altLang="en-US" sz="1200" dirty="0">
                <a:latin typeface="Times New Roman" panose="02020603050405020304" pitchFamily="18" charset="0"/>
                <a:cs typeface="Times New Roman" panose="02020603050405020304" pitchFamily="18" charset="0"/>
              </a:endParaRPr>
            </a:p>
          </p:txBody>
        </p:sp>
      </p:grpSp>
      <p:pic>
        <p:nvPicPr>
          <p:cNvPr id="35" name="Picture 8" descr="Image result for Data base">
            <a:extLst>
              <a:ext uri="{FF2B5EF4-FFF2-40B4-BE49-F238E27FC236}">
                <a16:creationId xmlns:a16="http://schemas.microsoft.com/office/drawing/2014/main" id="{5604E0C1-A2AF-4498-815E-3650C6E432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1175175"/>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36EC509D-E0A1-439E-896E-1982DD6827F7}"/>
              </a:ext>
            </a:extLst>
          </p:cNvPr>
          <p:cNvSpPr txBox="1"/>
          <p:nvPr/>
        </p:nvSpPr>
        <p:spPr>
          <a:xfrm>
            <a:off x="3892466" y="2111219"/>
            <a:ext cx="1225014" cy="461665"/>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Acceptor/Donor</a:t>
            </a:r>
            <a:r>
              <a:rPr lang="ko-KR" altLang="en-US" sz="1200" dirty="0">
                <a:latin typeface="Times New Roman" panose="02020603050405020304" pitchFamily="18" charset="0"/>
                <a:cs typeface="Times New Roman" panose="02020603050405020304" pitchFamily="18" charset="0"/>
              </a:rPr>
              <a:t> </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feature</a:t>
            </a:r>
            <a:r>
              <a:rPr lang="ko-KR" altLang="en-US" sz="120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DB</a:t>
            </a:r>
            <a:endParaRPr lang="ko-KR" altLang="en-US" sz="1200" dirty="0">
              <a:latin typeface="Times New Roman" panose="02020603050405020304" pitchFamily="18" charset="0"/>
              <a:cs typeface="Times New Roman" panose="02020603050405020304" pitchFamily="18" charset="0"/>
            </a:endParaRPr>
          </a:p>
        </p:txBody>
      </p:sp>
      <p:pic>
        <p:nvPicPr>
          <p:cNvPr id="32" name="Picture 8" descr="Image result for Data base">
            <a:extLst>
              <a:ext uri="{FF2B5EF4-FFF2-40B4-BE49-F238E27FC236}">
                <a16:creationId xmlns:a16="http://schemas.microsoft.com/office/drawing/2014/main" id="{04EA3892-6BCE-4210-833A-4F8F1DE801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2570013"/>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06CA71C-4F21-48B1-B595-8D9119A8E5DC}"/>
              </a:ext>
            </a:extLst>
          </p:cNvPr>
          <p:cNvSpPr txBox="1"/>
          <p:nvPr/>
        </p:nvSpPr>
        <p:spPr>
          <a:xfrm>
            <a:off x="4026895" y="3506057"/>
            <a:ext cx="956159"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Scaffold DB</a:t>
            </a:r>
            <a:endParaRPr lang="ko-KR" altLang="en-US" sz="1200" dirty="0">
              <a:latin typeface="Times New Roman" panose="02020603050405020304" pitchFamily="18" charset="0"/>
              <a:cs typeface="Times New Roman" panose="02020603050405020304" pitchFamily="18" charset="0"/>
            </a:endParaRPr>
          </a:p>
        </p:txBody>
      </p:sp>
      <p:grpSp>
        <p:nvGrpSpPr>
          <p:cNvPr id="59" name="그룹 58">
            <a:extLst>
              <a:ext uri="{FF2B5EF4-FFF2-40B4-BE49-F238E27FC236}">
                <a16:creationId xmlns:a16="http://schemas.microsoft.com/office/drawing/2014/main" id="{8D4DB47B-DA82-4574-818F-6EA58CA8F4C7}"/>
              </a:ext>
            </a:extLst>
          </p:cNvPr>
          <p:cNvGrpSpPr/>
          <p:nvPr/>
        </p:nvGrpSpPr>
        <p:grpSpPr>
          <a:xfrm>
            <a:off x="3744057" y="3780185"/>
            <a:ext cx="1507143" cy="1086116"/>
            <a:chOff x="4964031" y="4147882"/>
            <a:chExt cx="1507143" cy="1086116"/>
          </a:xfrm>
        </p:grpSpPr>
        <p:pic>
          <p:nvPicPr>
            <p:cNvPr id="38" name="Picture 8" descr="Image result for Data base">
              <a:extLst>
                <a:ext uri="{FF2B5EF4-FFF2-40B4-BE49-F238E27FC236}">
                  <a16:creationId xmlns:a16="http://schemas.microsoft.com/office/drawing/2014/main" id="{909CC14C-2A1B-4F05-B69D-3B2D84012A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4147882"/>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C1A9081-8595-476D-B80C-D415243CEE47}"/>
                </a:ext>
              </a:extLst>
            </p:cNvPr>
            <p:cNvSpPr txBox="1"/>
            <p:nvPr/>
          </p:nvSpPr>
          <p:spPr>
            <a:xfrm>
              <a:off x="4964031" y="4956999"/>
              <a:ext cx="1507143"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Functional-group DB</a:t>
              </a:r>
              <a:endParaRPr lang="ko-KR" altLang="en-US" sz="1200" dirty="0">
                <a:latin typeface="Times New Roman" panose="02020603050405020304" pitchFamily="18" charset="0"/>
                <a:cs typeface="Times New Roman" panose="02020603050405020304" pitchFamily="18" charset="0"/>
              </a:endParaRPr>
            </a:p>
          </p:txBody>
        </p:sp>
      </p:grpSp>
      <p:cxnSp>
        <p:nvCxnSpPr>
          <p:cNvPr id="45" name="직선 화살표 연결선 44">
            <a:extLst>
              <a:ext uri="{FF2B5EF4-FFF2-40B4-BE49-F238E27FC236}">
                <a16:creationId xmlns:a16="http://schemas.microsoft.com/office/drawing/2014/main" id="{429C301B-FA35-4840-B720-D3DD3746B9C6}"/>
              </a:ext>
            </a:extLst>
          </p:cNvPr>
          <p:cNvCxnSpPr>
            <a:cxnSpLocks/>
            <a:stCxn id="1028" idx="3"/>
            <a:endCxn id="35" idx="1"/>
          </p:cNvCxnSpPr>
          <p:nvPr/>
        </p:nvCxnSpPr>
        <p:spPr>
          <a:xfrm flipV="1">
            <a:off x="3092866" y="1644633"/>
            <a:ext cx="903691" cy="198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A98CB025-B664-4870-95F8-3AD2D4C0F695}"/>
              </a:ext>
            </a:extLst>
          </p:cNvPr>
          <p:cNvCxnSpPr>
            <a:cxnSpLocks/>
            <a:stCxn id="1028" idx="3"/>
            <a:endCxn id="32" idx="1"/>
          </p:cNvCxnSpPr>
          <p:nvPr/>
        </p:nvCxnSpPr>
        <p:spPr>
          <a:xfrm flipV="1">
            <a:off x="3092866" y="3039471"/>
            <a:ext cx="903691" cy="59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64CC000A-F29F-402C-8B77-BCCC183C92E5}"/>
              </a:ext>
            </a:extLst>
          </p:cNvPr>
          <p:cNvCxnSpPr>
            <a:cxnSpLocks/>
            <a:stCxn id="1028" idx="3"/>
            <a:endCxn id="38" idx="1"/>
          </p:cNvCxnSpPr>
          <p:nvPr/>
        </p:nvCxnSpPr>
        <p:spPr>
          <a:xfrm>
            <a:off x="3092866" y="3634412"/>
            <a:ext cx="896343" cy="61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 name="그룹 59">
            <a:extLst>
              <a:ext uri="{FF2B5EF4-FFF2-40B4-BE49-F238E27FC236}">
                <a16:creationId xmlns:a16="http://schemas.microsoft.com/office/drawing/2014/main" id="{480F802B-D41C-41C2-823B-7A346AD18AF7}"/>
              </a:ext>
            </a:extLst>
          </p:cNvPr>
          <p:cNvGrpSpPr/>
          <p:nvPr/>
        </p:nvGrpSpPr>
        <p:grpSpPr>
          <a:xfrm>
            <a:off x="3744057" y="4863429"/>
            <a:ext cx="1588898" cy="1086116"/>
            <a:chOff x="4923154" y="5296570"/>
            <a:chExt cx="1588898" cy="1086116"/>
          </a:xfrm>
        </p:grpSpPr>
        <p:pic>
          <p:nvPicPr>
            <p:cNvPr id="53" name="Picture 8" descr="Image result for Data base">
              <a:extLst>
                <a:ext uri="{FF2B5EF4-FFF2-40B4-BE49-F238E27FC236}">
                  <a16:creationId xmlns:a16="http://schemas.microsoft.com/office/drawing/2014/main" id="{84B82BD3-088B-43E0-B948-B8CF211C81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5296570"/>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566C76F6-2B44-4DFB-B1D5-88CE26C5A0B8}"/>
                </a:ext>
              </a:extLst>
            </p:cNvPr>
            <p:cNvSpPr txBox="1"/>
            <p:nvPr/>
          </p:nvSpPr>
          <p:spPr>
            <a:xfrm>
              <a:off x="4923154" y="6105687"/>
              <a:ext cx="1588898"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feature DB</a:t>
              </a:r>
              <a:endParaRPr lang="ko-KR" altLang="en-US" sz="1200" dirty="0">
                <a:latin typeface="Times New Roman" panose="02020603050405020304" pitchFamily="18" charset="0"/>
                <a:cs typeface="Times New Roman" panose="02020603050405020304" pitchFamily="18" charset="0"/>
              </a:endParaRPr>
            </a:p>
          </p:txBody>
        </p:sp>
      </p:grpSp>
      <p:cxnSp>
        <p:nvCxnSpPr>
          <p:cNvPr id="63" name="직선 화살표 연결선 62">
            <a:extLst>
              <a:ext uri="{FF2B5EF4-FFF2-40B4-BE49-F238E27FC236}">
                <a16:creationId xmlns:a16="http://schemas.microsoft.com/office/drawing/2014/main" id="{D9F43F16-E7E5-4BC2-B841-EA2536894BB6}"/>
              </a:ext>
            </a:extLst>
          </p:cNvPr>
          <p:cNvCxnSpPr>
            <a:cxnSpLocks/>
            <a:stCxn id="1028" idx="3"/>
            <a:endCxn id="53" idx="1"/>
          </p:cNvCxnSpPr>
          <p:nvPr/>
        </p:nvCxnSpPr>
        <p:spPr>
          <a:xfrm>
            <a:off x="3092866" y="3634412"/>
            <a:ext cx="937220" cy="169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5B4E15D1-A532-4B3D-900C-8B6CEE985034}"/>
              </a:ext>
            </a:extLst>
          </p:cNvPr>
          <p:cNvCxnSpPr>
            <a:cxnSpLocks/>
            <a:stCxn id="35" idx="3"/>
            <a:endCxn id="1032" idx="1"/>
          </p:cNvCxnSpPr>
          <p:nvPr/>
        </p:nvCxnSpPr>
        <p:spPr>
          <a:xfrm>
            <a:off x="5013389" y="1644633"/>
            <a:ext cx="883209" cy="1988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82394A6E-E0EA-471C-B8A2-FD8AA4BAF832}"/>
              </a:ext>
            </a:extLst>
          </p:cNvPr>
          <p:cNvCxnSpPr>
            <a:cxnSpLocks/>
            <a:stCxn id="32" idx="3"/>
            <a:endCxn id="1032" idx="1"/>
          </p:cNvCxnSpPr>
          <p:nvPr/>
        </p:nvCxnSpPr>
        <p:spPr>
          <a:xfrm>
            <a:off x="5013389" y="3039471"/>
            <a:ext cx="883209" cy="593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072D9FF5-F347-45E2-97A1-3D07F9399729}"/>
              </a:ext>
            </a:extLst>
          </p:cNvPr>
          <p:cNvCxnSpPr>
            <a:cxnSpLocks/>
            <a:stCxn id="38" idx="3"/>
            <a:endCxn id="1032" idx="1"/>
          </p:cNvCxnSpPr>
          <p:nvPr/>
        </p:nvCxnSpPr>
        <p:spPr>
          <a:xfrm flipV="1">
            <a:off x="5006041" y="3633000"/>
            <a:ext cx="890557" cy="61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EF7306D4-3F10-4337-974E-7882308DCACA}"/>
              </a:ext>
            </a:extLst>
          </p:cNvPr>
          <p:cNvCxnSpPr>
            <a:cxnSpLocks/>
            <a:stCxn id="53" idx="3"/>
            <a:endCxn id="1032" idx="1"/>
          </p:cNvCxnSpPr>
          <p:nvPr/>
        </p:nvCxnSpPr>
        <p:spPr>
          <a:xfrm flipV="1">
            <a:off x="5046918" y="3633000"/>
            <a:ext cx="849680" cy="1699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9" name="그룹 1038">
            <a:extLst>
              <a:ext uri="{FF2B5EF4-FFF2-40B4-BE49-F238E27FC236}">
                <a16:creationId xmlns:a16="http://schemas.microsoft.com/office/drawing/2014/main" id="{2B08FC92-5590-4136-90F8-2C31A4EA2C6F}"/>
              </a:ext>
            </a:extLst>
          </p:cNvPr>
          <p:cNvGrpSpPr/>
          <p:nvPr/>
        </p:nvGrpSpPr>
        <p:grpSpPr>
          <a:xfrm>
            <a:off x="5876755" y="3214695"/>
            <a:ext cx="838691" cy="1250944"/>
            <a:chOff x="5876755" y="3214695"/>
            <a:chExt cx="838691" cy="1250944"/>
          </a:xfrm>
        </p:grpSpPr>
        <p:grpSp>
          <p:nvGrpSpPr>
            <p:cNvPr id="1024" name="그룹 1023">
              <a:extLst>
                <a:ext uri="{FF2B5EF4-FFF2-40B4-BE49-F238E27FC236}">
                  <a16:creationId xmlns:a16="http://schemas.microsoft.com/office/drawing/2014/main" id="{B87F338C-0044-4300-A0E1-586DC471CF48}"/>
                </a:ext>
              </a:extLst>
            </p:cNvPr>
            <p:cNvGrpSpPr/>
            <p:nvPr/>
          </p:nvGrpSpPr>
          <p:grpSpPr>
            <a:xfrm>
              <a:off x="5896598" y="3214695"/>
              <a:ext cx="799005" cy="836609"/>
              <a:chOff x="7120690" y="3295869"/>
              <a:chExt cx="938915" cy="938915"/>
            </a:xfrm>
          </p:grpSpPr>
          <p:pic>
            <p:nvPicPr>
              <p:cNvPr id="1032" name="Picture 8" descr="SoftLanding :: Application Lifecycle Management">
                <a:extLst>
                  <a:ext uri="{FF2B5EF4-FFF2-40B4-BE49-F238E27FC236}">
                    <a16:creationId xmlns:a16="http://schemas.microsoft.com/office/drawing/2014/main" id="{15DEA26C-4029-48BB-BB18-72EB65AFCB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0690" y="3295869"/>
                <a:ext cx="938915" cy="9389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utomated Expense Management Software for NetSuite | Webexpenses">
                <a:extLst>
                  <a:ext uri="{FF2B5EF4-FFF2-40B4-BE49-F238E27FC236}">
                    <a16:creationId xmlns:a16="http://schemas.microsoft.com/office/drawing/2014/main" id="{9774E779-FEA8-483D-B191-0679ADEE0F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9048" y="3596760"/>
                <a:ext cx="362197" cy="337131"/>
              </a:xfrm>
              <a:prstGeom prst="rect">
                <a:avLst/>
              </a:prstGeom>
              <a:noFill/>
              <a:extLst>
                <a:ext uri="{909E8E84-426E-40DD-AFC4-6F175D3DCCD1}">
                  <a14:hiddenFill xmlns:a14="http://schemas.microsoft.com/office/drawing/2010/main">
                    <a:solidFill>
                      <a:srgbClr val="FFFFFF"/>
                    </a:solidFill>
                  </a14:hiddenFill>
                </a:ext>
              </a:extLst>
            </p:spPr>
          </p:pic>
        </p:grpSp>
        <p:sp>
          <p:nvSpPr>
            <p:cNvPr id="1038" name="TextBox 1037">
              <a:extLst>
                <a:ext uri="{FF2B5EF4-FFF2-40B4-BE49-F238E27FC236}">
                  <a16:creationId xmlns:a16="http://schemas.microsoft.com/office/drawing/2014/main" id="{6CF922C6-4803-4877-8325-5D2C0413D9A9}"/>
                </a:ext>
              </a:extLst>
            </p:cNvPr>
            <p:cNvSpPr txBox="1"/>
            <p:nvPr/>
          </p:nvSpPr>
          <p:spPr>
            <a:xfrm>
              <a:off x="5876755" y="4003974"/>
              <a:ext cx="838691"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가상 탐색</a:t>
              </a:r>
              <a:endParaRPr lang="en-US" altLang="ko-KR" sz="1200" dirty="0">
                <a:latin typeface="Times New Roman" panose="02020603050405020304" pitchFamily="18" charset="0"/>
                <a:cs typeface="Times New Roman" panose="02020603050405020304" pitchFamily="18" charset="0"/>
              </a:endParaRPr>
            </a:p>
            <a:p>
              <a:pPr algn="ctr"/>
              <a:r>
                <a:rPr lang="ko-KR" altLang="en-US" sz="1200" dirty="0">
                  <a:latin typeface="Times New Roman" panose="02020603050405020304" pitchFamily="18" charset="0"/>
                  <a:cs typeface="Times New Roman" panose="02020603050405020304" pitchFamily="18" charset="0"/>
                </a:rPr>
                <a:t>시스템</a:t>
              </a:r>
            </a:p>
          </p:txBody>
        </p:sp>
      </p:grpSp>
      <p:pic>
        <p:nvPicPr>
          <p:cNvPr id="1040" name="Picture 10" descr="Drug Icon of Gradient style - Available in SVG, PNG, EPS, AI &amp; Icon fonts">
            <a:extLst>
              <a:ext uri="{FF2B5EF4-FFF2-40B4-BE49-F238E27FC236}">
                <a16:creationId xmlns:a16="http://schemas.microsoft.com/office/drawing/2014/main" id="{D66F2832-84AF-4E53-8C5B-83BC3F803A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2133" y="3258166"/>
            <a:ext cx="743315" cy="743315"/>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직선 화살표 연결선 85">
            <a:extLst>
              <a:ext uri="{FF2B5EF4-FFF2-40B4-BE49-F238E27FC236}">
                <a16:creationId xmlns:a16="http://schemas.microsoft.com/office/drawing/2014/main" id="{7D37AE25-BB00-4215-A45E-4A2013808E16}"/>
              </a:ext>
            </a:extLst>
          </p:cNvPr>
          <p:cNvCxnSpPr>
            <a:cxnSpLocks/>
            <a:stCxn id="1032" idx="3"/>
            <a:endCxn id="1040" idx="1"/>
          </p:cNvCxnSpPr>
          <p:nvPr/>
        </p:nvCxnSpPr>
        <p:spPr>
          <a:xfrm flipV="1">
            <a:off x="6695603" y="3629824"/>
            <a:ext cx="846530" cy="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BC1B8FDC-FA29-4A92-B2F2-9FECBE827179}"/>
              </a:ext>
            </a:extLst>
          </p:cNvPr>
          <p:cNvSpPr txBox="1"/>
          <p:nvPr/>
        </p:nvSpPr>
        <p:spPr>
          <a:xfrm>
            <a:off x="7513680" y="3982688"/>
            <a:ext cx="800219" cy="276999"/>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신약후보</a:t>
            </a:r>
          </a:p>
        </p:txBody>
      </p:sp>
    </p:spTree>
    <p:extLst>
      <p:ext uri="{BB962C8B-B14F-4D97-AF65-F5344CB8AC3E}">
        <p14:creationId xmlns:p14="http://schemas.microsoft.com/office/powerpoint/2010/main" val="358211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8B1F78-A8F5-4DB2-A908-B572250A4158}"/>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-2</a:t>
            </a:r>
            <a:endParaRPr lang="ko-KR" altLang="en-US" sz="2800" b="1" dirty="0">
              <a:latin typeface="+mj-lt"/>
            </a:endParaRPr>
          </a:p>
        </p:txBody>
      </p:sp>
      <p:sp>
        <p:nvSpPr>
          <p:cNvPr id="6" name="TextBox 5">
            <a:extLst>
              <a:ext uri="{FF2B5EF4-FFF2-40B4-BE49-F238E27FC236}">
                <a16:creationId xmlns:a16="http://schemas.microsoft.com/office/drawing/2014/main" id="{34A04588-87D9-4F0D-B32D-334C0D58C97C}"/>
              </a:ext>
            </a:extLst>
          </p:cNvPr>
          <p:cNvSpPr txBox="1"/>
          <p:nvPr/>
        </p:nvSpPr>
        <p:spPr>
          <a:xfrm>
            <a:off x="174458" y="1269540"/>
            <a:ext cx="8879306" cy="276999"/>
          </a:xfrm>
          <a:prstGeom prst="rect">
            <a:avLst/>
          </a:prstGeom>
          <a:noFill/>
        </p:spPr>
        <p:txBody>
          <a:bodyPr wrap="square" rtlCol="0">
            <a:spAutoFit/>
          </a:bodyPr>
          <a:lstStyle/>
          <a:p>
            <a:r>
              <a:rPr lang="en-US" altLang="ko-KR" sz="1200" dirty="0">
                <a:solidFill>
                  <a:schemeClr val="bg1"/>
                </a:solidFill>
                <a:highlight>
                  <a:srgbClr val="000000"/>
                </a:highlight>
              </a:rPr>
              <a:t>$ vi input.key.m.list.txt</a:t>
            </a:r>
          </a:p>
        </p:txBody>
      </p:sp>
      <p:sp>
        <p:nvSpPr>
          <p:cNvPr id="7" name="직사각형 6">
            <a:extLst>
              <a:ext uri="{FF2B5EF4-FFF2-40B4-BE49-F238E27FC236}">
                <a16:creationId xmlns:a16="http://schemas.microsoft.com/office/drawing/2014/main" id="{91D5D896-D88A-4739-84FE-F452BD277C9C}"/>
              </a:ext>
            </a:extLst>
          </p:cNvPr>
          <p:cNvSpPr/>
          <p:nvPr/>
        </p:nvSpPr>
        <p:spPr>
          <a:xfrm>
            <a:off x="270711" y="1546539"/>
            <a:ext cx="8269706" cy="120032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ko-KR" sz="900" dirty="0">
                <a:solidFill>
                  <a:schemeClr val="bg1"/>
                </a:solidFill>
              </a:rPr>
              <a:t>PAADP PPAAD PPDPA PDDPA AADPP DPAPP PPPAP PADPA PPPPA PDPAA </a:t>
            </a:r>
          </a:p>
          <a:p>
            <a:r>
              <a:rPr lang="en-US" altLang="ko-KR" sz="900" dirty="0">
                <a:solidFill>
                  <a:schemeClr val="bg1"/>
                </a:solidFill>
              </a:rPr>
              <a:t>PPADP PPDPP AADDA PPAAD ADDAD ADPAA DPAPP PAADD DDADP PADPA </a:t>
            </a:r>
          </a:p>
          <a:p>
            <a:r>
              <a:rPr lang="en-US" altLang="ko-KR" sz="900" dirty="0">
                <a:solidFill>
                  <a:schemeClr val="bg1"/>
                </a:solidFill>
              </a:rPr>
              <a:t>PPADP PDAPP AADDA PAADP PPPPA ADPAA PAPPA DPAPP </a:t>
            </a:r>
          </a:p>
          <a:p>
            <a:r>
              <a:rPr lang="en-US" altLang="ko-KR" sz="900" dirty="0">
                <a:solidFill>
                  <a:schemeClr val="bg1"/>
                </a:solidFill>
              </a:rPr>
              <a:t>PPADP AADDA PAADP PPPPA DPAPA PAADD PDDPA PPDPA ADDAD DDADP </a:t>
            </a:r>
          </a:p>
          <a:p>
            <a:r>
              <a:rPr lang="en-US" altLang="ko-KR" sz="900" dirty="0">
                <a:solidFill>
                  <a:schemeClr val="bg1"/>
                </a:solidFill>
              </a:rPr>
              <a:t>PPADP AADDA PAADP PPPPA PPPAP DPAPA ADPAD PAADD PDDPA PPDDP PPDPA PDPPA ADDAD DDADP PADPA ADPPD PDPPD </a:t>
            </a:r>
          </a:p>
          <a:p>
            <a:r>
              <a:rPr lang="en-US" altLang="ko-KR" sz="900" dirty="0">
                <a:solidFill>
                  <a:schemeClr val="bg1"/>
                </a:solidFill>
              </a:rPr>
              <a:t>PPADP PDAPP AADDA PAADP PPPPA PDDDD ADPAA PAPPA PAAPD DPAPP ADPPD </a:t>
            </a:r>
          </a:p>
          <a:p>
            <a:r>
              <a:rPr lang="en-US" altLang="ko-KR" sz="900" dirty="0">
                <a:solidFill>
                  <a:schemeClr val="bg1"/>
                </a:solidFill>
              </a:rPr>
              <a:t>PPADP DPAAD DPADP PPDAD PAAPP PPPDP PAPPD PPAAD PPAPP DADAP DDPAP PDPPA DPPPD DPAPA PPPDA PDPDA APPAP APPAA ADAPP </a:t>
            </a:r>
          </a:p>
          <a:p>
            <a:r>
              <a:rPr lang="en-US" altLang="ko-KR" sz="900" dirty="0">
                <a:solidFill>
                  <a:schemeClr val="bg1"/>
                </a:solidFill>
              </a:rPr>
              <a:t>PPADP DPDPD PPDDP PPPPA DAADA PPDAD AAPDP APPDP DPAPA APPAA PAAPP PDDPA DPPDP PAPPA DPPAA DDPPA PDPPP DDPPD PPDDA</a:t>
            </a:r>
          </a:p>
        </p:txBody>
      </p:sp>
      <p:sp>
        <p:nvSpPr>
          <p:cNvPr id="8" name="TextBox 7">
            <a:extLst>
              <a:ext uri="{FF2B5EF4-FFF2-40B4-BE49-F238E27FC236}">
                <a16:creationId xmlns:a16="http://schemas.microsoft.com/office/drawing/2014/main" id="{E050E2BB-24F9-4972-A94B-1CC8AAFAD985}"/>
              </a:ext>
            </a:extLst>
          </p:cNvPr>
          <p:cNvSpPr txBox="1"/>
          <p:nvPr/>
        </p:nvSpPr>
        <p:spPr>
          <a:xfrm>
            <a:off x="258679" y="3023867"/>
            <a:ext cx="8486274" cy="615553"/>
          </a:xfrm>
          <a:prstGeom prst="rect">
            <a:avLst/>
          </a:prstGeom>
          <a:noFill/>
        </p:spPr>
        <p:txBody>
          <a:bodyPr wrap="square" rtlCol="0">
            <a:spAutoFit/>
          </a:bodyPr>
          <a:lstStyle/>
          <a:p>
            <a:r>
              <a:rPr lang="en-US" altLang="ko-KR" sz="1200" b="1" dirty="0">
                <a:solidFill>
                  <a:srgbClr val="FF0000"/>
                </a:solidFill>
                <a:effectLst>
                  <a:outerShdw blurRad="38100" dist="38100" dir="2700000" algn="tl">
                    <a:srgbClr val="000000">
                      <a:alpha val="43137"/>
                    </a:srgbClr>
                  </a:outerShdw>
                </a:effectLst>
              </a:rPr>
              <a:t>Important</a:t>
            </a:r>
            <a:r>
              <a:rPr lang="ko-KR" altLang="en-US" sz="1200" dirty="0">
                <a:solidFill>
                  <a:srgbClr val="FF0000"/>
                </a:solidFill>
              </a:rPr>
              <a:t> </a:t>
            </a:r>
            <a:endParaRPr lang="en-US" altLang="ko-KR" sz="1200" dirty="0">
              <a:solidFill>
                <a:srgbClr val="FF0000"/>
              </a:solidFill>
            </a:endParaRPr>
          </a:p>
          <a:p>
            <a:r>
              <a:rPr lang="en-US" altLang="ko-KR" sz="1100" dirty="0">
                <a:solidFill>
                  <a:srgbClr val="FF0000"/>
                </a:solidFill>
              </a:rPr>
              <a:t>→ </a:t>
            </a:r>
            <a:r>
              <a:rPr lang="ko-KR" altLang="en-US" sz="1100" dirty="0">
                <a:solidFill>
                  <a:srgbClr val="FF0000"/>
                </a:solidFill>
              </a:rPr>
              <a:t>수동으로 </a:t>
            </a:r>
            <a:r>
              <a:rPr lang="en-US" altLang="ko-KR" sz="1100" dirty="0">
                <a:solidFill>
                  <a:srgbClr val="FF0000"/>
                </a:solidFill>
              </a:rPr>
              <a:t>Key</a:t>
            </a:r>
            <a:r>
              <a:rPr lang="ko-KR" altLang="en-US" sz="1100" dirty="0">
                <a:solidFill>
                  <a:srgbClr val="FF0000"/>
                </a:solidFill>
              </a:rPr>
              <a:t> </a:t>
            </a:r>
            <a:r>
              <a:rPr lang="en-US" altLang="ko-KR" sz="1100" dirty="0">
                <a:solidFill>
                  <a:srgbClr val="FF0000"/>
                </a:solidFill>
              </a:rPr>
              <a:t>set</a:t>
            </a:r>
            <a:r>
              <a:rPr lang="ko-KR" altLang="en-US" sz="1100" dirty="0">
                <a:solidFill>
                  <a:srgbClr val="FF0000"/>
                </a:solidFill>
              </a:rPr>
              <a:t>를 정의 할 수 있다</a:t>
            </a:r>
            <a:r>
              <a:rPr lang="en-US" altLang="ko-KR" sz="1100" dirty="0">
                <a:solidFill>
                  <a:srgbClr val="FF0000"/>
                </a:solidFill>
              </a:rPr>
              <a:t>. </a:t>
            </a:r>
            <a:r>
              <a:rPr lang="ko-KR" altLang="en-US" sz="1100" dirty="0">
                <a:solidFill>
                  <a:srgbClr val="FF0000"/>
                </a:solidFill>
              </a:rPr>
              <a:t>실행은 </a:t>
            </a:r>
            <a:r>
              <a:rPr lang="en-US" altLang="ko-KR" sz="1100" dirty="0">
                <a:solidFill>
                  <a:srgbClr val="FF0000"/>
                </a:solidFill>
              </a:rPr>
              <a:t>line by line</a:t>
            </a:r>
            <a:r>
              <a:rPr lang="ko-KR" altLang="en-US" sz="1100" dirty="0">
                <a:solidFill>
                  <a:srgbClr val="FF0000"/>
                </a:solidFill>
              </a:rPr>
              <a:t>으로 실행되며</a:t>
            </a:r>
            <a:r>
              <a:rPr lang="en-US" altLang="ko-KR" sz="1100" dirty="0">
                <a:solidFill>
                  <a:srgbClr val="FF0000"/>
                </a:solidFill>
              </a:rPr>
              <a:t>, </a:t>
            </a:r>
            <a:r>
              <a:rPr lang="ko-KR" altLang="en-US" sz="1100" dirty="0">
                <a:solidFill>
                  <a:srgbClr val="FF0000"/>
                </a:solidFill>
              </a:rPr>
              <a:t>한 라인</a:t>
            </a:r>
            <a:r>
              <a:rPr lang="en-US" altLang="ko-KR" sz="1100" dirty="0">
                <a:solidFill>
                  <a:srgbClr val="FF0000"/>
                </a:solidFill>
              </a:rPr>
              <a:t>(a key set)</a:t>
            </a:r>
            <a:r>
              <a:rPr lang="ko-KR" altLang="en-US" sz="1100" dirty="0">
                <a:solidFill>
                  <a:srgbClr val="FF0000"/>
                </a:solidFill>
              </a:rPr>
              <a:t>에 들어갈 수 있는 </a:t>
            </a:r>
            <a:r>
              <a:rPr lang="en-US" altLang="ko-KR" sz="1100" dirty="0">
                <a:solidFill>
                  <a:srgbClr val="FF0000"/>
                </a:solidFill>
              </a:rPr>
              <a:t>key</a:t>
            </a:r>
            <a:r>
              <a:rPr lang="ko-KR" altLang="en-US" sz="1100" dirty="0">
                <a:solidFill>
                  <a:srgbClr val="FF0000"/>
                </a:solidFill>
              </a:rPr>
              <a:t> 수는 </a:t>
            </a:r>
            <a:r>
              <a:rPr lang="en-US" altLang="ko-KR" sz="1100" dirty="0">
                <a:solidFill>
                  <a:srgbClr val="FF0000"/>
                </a:solidFill>
              </a:rPr>
              <a:t>limit</a:t>
            </a:r>
            <a:r>
              <a:rPr lang="ko-KR" altLang="en-US" sz="1100" dirty="0">
                <a:solidFill>
                  <a:srgbClr val="FF0000"/>
                </a:solidFill>
              </a:rPr>
              <a:t>는 없으나 보통 </a:t>
            </a:r>
            <a:r>
              <a:rPr lang="en-US" altLang="ko-KR" sz="1100" dirty="0">
                <a:solidFill>
                  <a:srgbClr val="FF0000"/>
                </a:solidFill>
              </a:rPr>
              <a:t>20</a:t>
            </a:r>
            <a:r>
              <a:rPr lang="ko-KR" altLang="en-US" sz="1100" dirty="0">
                <a:solidFill>
                  <a:srgbClr val="FF0000"/>
                </a:solidFill>
              </a:rPr>
              <a:t>이하를 권장한다</a:t>
            </a:r>
            <a:r>
              <a:rPr lang="en-US" altLang="ko-KR" sz="1100" dirty="0">
                <a:solidFill>
                  <a:srgbClr val="FF0000"/>
                </a:solidFill>
              </a:rPr>
              <a:t>. </a:t>
            </a:r>
            <a:r>
              <a:rPr lang="ko-KR" altLang="en-US" sz="1100" dirty="0">
                <a:solidFill>
                  <a:srgbClr val="FF0000"/>
                </a:solidFill>
              </a:rPr>
              <a:t>또한 </a:t>
            </a:r>
            <a:r>
              <a:rPr lang="en-US" altLang="ko-KR" sz="1100" dirty="0">
                <a:solidFill>
                  <a:srgbClr val="FF0000"/>
                </a:solidFill>
              </a:rPr>
              <a:t>key</a:t>
            </a:r>
            <a:r>
              <a:rPr lang="ko-KR" altLang="en-US" sz="1100" dirty="0">
                <a:solidFill>
                  <a:srgbClr val="FF0000"/>
                </a:solidFill>
              </a:rPr>
              <a:t>의 길이는 </a:t>
            </a:r>
            <a:r>
              <a:rPr lang="en-US" altLang="ko-KR" sz="1100" dirty="0">
                <a:solidFill>
                  <a:srgbClr val="FF0000"/>
                </a:solidFill>
              </a:rPr>
              <a:t>5</a:t>
            </a:r>
            <a:r>
              <a:rPr lang="ko-KR" altLang="en-US" sz="1100" dirty="0">
                <a:solidFill>
                  <a:srgbClr val="FF0000"/>
                </a:solidFill>
              </a:rPr>
              <a:t>로 한정한다</a:t>
            </a:r>
            <a:r>
              <a:rPr lang="en-US" altLang="ko-KR" sz="1100" dirty="0">
                <a:solidFill>
                  <a:srgbClr val="FF0000"/>
                </a:solidFill>
              </a:rPr>
              <a:t>. </a:t>
            </a:r>
            <a:r>
              <a:rPr lang="ko-KR" altLang="en-US" sz="1100" dirty="0">
                <a:solidFill>
                  <a:srgbClr val="FF0000"/>
                </a:solidFill>
              </a:rPr>
              <a:t>라인 수의 </a:t>
            </a:r>
            <a:r>
              <a:rPr lang="en-US" altLang="ko-KR" sz="1100" dirty="0">
                <a:solidFill>
                  <a:srgbClr val="FF0000"/>
                </a:solidFill>
              </a:rPr>
              <a:t>limit</a:t>
            </a:r>
            <a:r>
              <a:rPr lang="ko-KR" altLang="en-US" sz="1100" dirty="0">
                <a:solidFill>
                  <a:srgbClr val="FF0000"/>
                </a:solidFill>
              </a:rPr>
              <a:t>는 존재하지 않으나 </a:t>
            </a:r>
            <a:r>
              <a:rPr lang="en-US" altLang="ko-KR" sz="1100" dirty="0">
                <a:solidFill>
                  <a:srgbClr val="FF0000"/>
                </a:solidFill>
              </a:rPr>
              <a:t>10</a:t>
            </a:r>
            <a:r>
              <a:rPr lang="ko-KR" altLang="en-US" sz="1100" dirty="0">
                <a:solidFill>
                  <a:srgbClr val="FF0000"/>
                </a:solidFill>
              </a:rPr>
              <a:t>개 이하를 권장한다</a:t>
            </a:r>
            <a:r>
              <a:rPr lang="en-US" altLang="ko-KR" sz="1100" dirty="0">
                <a:solidFill>
                  <a:srgbClr val="FF0000"/>
                </a:solidFill>
              </a:rPr>
              <a:t>. </a:t>
            </a:r>
          </a:p>
        </p:txBody>
      </p:sp>
      <p:sp>
        <p:nvSpPr>
          <p:cNvPr id="9" name="TextBox 8">
            <a:extLst>
              <a:ext uri="{FF2B5EF4-FFF2-40B4-BE49-F238E27FC236}">
                <a16:creationId xmlns:a16="http://schemas.microsoft.com/office/drawing/2014/main" id="{CA0D4426-1E66-4513-981F-185E47FEBD1D}"/>
              </a:ext>
            </a:extLst>
          </p:cNvPr>
          <p:cNvSpPr txBox="1"/>
          <p:nvPr/>
        </p:nvSpPr>
        <p:spPr>
          <a:xfrm>
            <a:off x="240631" y="1004781"/>
            <a:ext cx="7972928" cy="276999"/>
          </a:xfrm>
          <a:prstGeom prst="rect">
            <a:avLst/>
          </a:prstGeom>
          <a:noFill/>
        </p:spPr>
        <p:txBody>
          <a:bodyPr wrap="square" rtlCol="0">
            <a:spAutoFit/>
          </a:bodyPr>
          <a:lstStyle/>
          <a:p>
            <a:r>
              <a:rPr lang="en-US" altLang="ko-KR" sz="1200" b="1" dirty="0"/>
              <a:t>1/2D-Scan ARS </a:t>
            </a:r>
            <a:r>
              <a:rPr lang="ko-KR" altLang="en-US" sz="1200" b="1" dirty="0"/>
              <a:t>실행 방법</a:t>
            </a:r>
            <a:r>
              <a:rPr lang="en-US" altLang="ko-KR" sz="1200" b="1" dirty="0"/>
              <a:t>2: (key </a:t>
            </a:r>
            <a:r>
              <a:rPr lang="ko-KR" altLang="en-US" sz="1200" b="1" dirty="0"/>
              <a:t>수동 생성</a:t>
            </a:r>
            <a:r>
              <a:rPr lang="en-US" altLang="ko-KR" sz="1200" b="1" dirty="0"/>
              <a:t>) </a:t>
            </a:r>
            <a:r>
              <a:rPr lang="ko-KR" altLang="en-US" sz="1200" b="1" dirty="0"/>
              <a:t>추가 설명</a:t>
            </a:r>
            <a:endParaRPr lang="en-US" altLang="ko-KR" sz="1200" b="1" dirty="0"/>
          </a:p>
        </p:txBody>
      </p:sp>
    </p:spTree>
    <p:extLst>
      <p:ext uri="{BB962C8B-B14F-4D97-AF65-F5344CB8AC3E}">
        <p14:creationId xmlns:p14="http://schemas.microsoft.com/office/powerpoint/2010/main" val="179992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09E7F4-BBBF-4E3E-B487-BCA1D8358D51}"/>
              </a:ext>
            </a:extLst>
          </p:cNvPr>
          <p:cNvSpPr txBox="1"/>
          <p:nvPr/>
        </p:nvSpPr>
        <p:spPr>
          <a:xfrm>
            <a:off x="144378" y="158417"/>
            <a:ext cx="8590548" cy="523220"/>
          </a:xfrm>
          <a:prstGeom prst="rect">
            <a:avLst/>
          </a:prstGeom>
          <a:noFill/>
        </p:spPr>
        <p:txBody>
          <a:bodyPr wrap="square" rtlCol="0">
            <a:spAutoFit/>
          </a:bodyPr>
          <a:lstStyle/>
          <a:p>
            <a:r>
              <a:rPr lang="en-US" altLang="ko-KR" sz="2800" b="1" dirty="0">
                <a:latin typeface="+mj-lt"/>
              </a:rPr>
              <a:t>1. 1/2D-Scan ARS directory and</a:t>
            </a:r>
            <a:r>
              <a:rPr lang="ko-KR" altLang="en-US" sz="2800" b="1" dirty="0">
                <a:latin typeface="+mj-lt"/>
              </a:rPr>
              <a:t> </a:t>
            </a:r>
            <a:r>
              <a:rPr lang="en-US" altLang="ko-KR" sz="2800" b="1" dirty="0">
                <a:latin typeface="+mj-lt"/>
              </a:rPr>
              <a:t>file</a:t>
            </a:r>
            <a:r>
              <a:rPr lang="ko-KR" altLang="en-US" sz="2800" b="1" dirty="0">
                <a:latin typeface="+mj-lt"/>
              </a:rPr>
              <a:t> 정보</a:t>
            </a:r>
          </a:p>
        </p:txBody>
      </p:sp>
      <p:graphicFrame>
        <p:nvGraphicFramePr>
          <p:cNvPr id="6" name="표 9">
            <a:extLst>
              <a:ext uri="{FF2B5EF4-FFF2-40B4-BE49-F238E27FC236}">
                <a16:creationId xmlns:a16="http://schemas.microsoft.com/office/drawing/2014/main" id="{84B180C1-6C43-459C-9CD5-D3D5CC999912}"/>
              </a:ext>
            </a:extLst>
          </p:cNvPr>
          <p:cNvGraphicFramePr>
            <a:graphicFrameLocks noGrp="1"/>
          </p:cNvGraphicFramePr>
          <p:nvPr/>
        </p:nvGraphicFramePr>
        <p:xfrm>
          <a:off x="276726" y="1251649"/>
          <a:ext cx="8590547" cy="3666760"/>
        </p:xfrm>
        <a:graphic>
          <a:graphicData uri="http://schemas.openxmlformats.org/drawingml/2006/table">
            <a:tbl>
              <a:tblPr firstRow="1" bandRow="1">
                <a:tableStyleId>{5C22544A-7EE6-4342-B048-85BDC9FD1C3A}</a:tableStyleId>
              </a:tblPr>
              <a:tblGrid>
                <a:gridCol w="2106888">
                  <a:extLst>
                    <a:ext uri="{9D8B030D-6E8A-4147-A177-3AD203B41FA5}">
                      <a16:colId xmlns:a16="http://schemas.microsoft.com/office/drawing/2014/main" val="2540019602"/>
                    </a:ext>
                  </a:extLst>
                </a:gridCol>
                <a:gridCol w="6483659">
                  <a:extLst>
                    <a:ext uri="{9D8B030D-6E8A-4147-A177-3AD203B41FA5}">
                      <a16:colId xmlns:a16="http://schemas.microsoft.com/office/drawing/2014/main" val="3399268274"/>
                    </a:ext>
                  </a:extLst>
                </a:gridCol>
              </a:tblGrid>
              <a:tr h="255575">
                <a:tc>
                  <a:txBody>
                    <a:bodyPr/>
                    <a:lstStyle/>
                    <a:p>
                      <a:pPr algn="ctr" latinLnBrk="1"/>
                      <a:r>
                        <a:rPr lang="en-US" altLang="ko-KR" sz="1100" dirty="0"/>
                        <a:t>Directory (Data)</a:t>
                      </a:r>
                      <a:endParaRPr lang="ko-KR" altLang="en-US" sz="1100" dirty="0"/>
                    </a:p>
                  </a:txBody>
                  <a:tcPr anchor="ctr"/>
                </a:tc>
                <a:tc>
                  <a:txBody>
                    <a:bodyPr/>
                    <a:lstStyle/>
                    <a:p>
                      <a:pPr algn="ctr" latinLnBrk="1"/>
                      <a:r>
                        <a:rPr lang="en-US" altLang="ko-KR" sz="1100" dirty="0"/>
                        <a:t>File Information</a:t>
                      </a:r>
                      <a:endParaRPr lang="ko-KR" altLang="en-US" sz="1100" dirty="0"/>
                    </a:p>
                  </a:txBody>
                  <a:tcPr anchor="ctr"/>
                </a:tc>
                <a:extLst>
                  <a:ext uri="{0D108BD9-81ED-4DB2-BD59-A6C34878D82A}">
                    <a16:rowId xmlns:a16="http://schemas.microsoft.com/office/drawing/2014/main" val="2995127347"/>
                  </a:ext>
                </a:extLst>
              </a:tr>
              <a:tr h="425960">
                <a:tc>
                  <a:txBody>
                    <a:bodyPr/>
                    <a:lstStyle/>
                    <a:p>
                      <a:pPr algn="l" latinLnBrk="1"/>
                      <a:r>
                        <a:rPr lang="en-US" altLang="ko-KR" sz="1100" dirty="0"/>
                        <a:t>Input</a:t>
                      </a:r>
                      <a:endParaRPr lang="ko-KR" altLang="en-US" sz="1100" dirty="0"/>
                    </a:p>
                  </a:txBody>
                  <a:tcPr anchor="ctr"/>
                </a:tc>
                <a:tc>
                  <a:txBody>
                    <a:bodyPr/>
                    <a:lstStyle/>
                    <a:p>
                      <a:pPr latinLnBrk="1"/>
                      <a:r>
                        <a:rPr lang="ko-KR" altLang="en-US" sz="1100" dirty="0"/>
                        <a:t>입력 </a:t>
                      </a:r>
                      <a:r>
                        <a:rPr lang="en-US" altLang="ko-KR" sz="1100" dirty="0"/>
                        <a:t>Seed SDF files</a:t>
                      </a:r>
                      <a:r>
                        <a:rPr lang="ko-KR" altLang="en-US" sz="1100" dirty="0"/>
                        <a:t>이 저장되는 폴더</a:t>
                      </a:r>
                      <a:endParaRPr lang="en-US" altLang="ko-KR" sz="1100" dirty="0"/>
                    </a:p>
                  </a:txBody>
                  <a:tcPr anchor="ctr"/>
                </a:tc>
                <a:extLst>
                  <a:ext uri="{0D108BD9-81ED-4DB2-BD59-A6C34878D82A}">
                    <a16:rowId xmlns:a16="http://schemas.microsoft.com/office/drawing/2014/main" val="2665497203"/>
                  </a:ext>
                </a:extLst>
              </a:tr>
              <a:tr h="425960">
                <a:tc>
                  <a:txBody>
                    <a:bodyPr/>
                    <a:lstStyle/>
                    <a:p>
                      <a:pPr algn="l" latinLnBrk="1"/>
                      <a:r>
                        <a:rPr lang="en-US" altLang="ko-KR" sz="1100" dirty="0"/>
                        <a:t>Table</a:t>
                      </a:r>
                      <a:endParaRPr lang="ko-KR" altLang="en-US" sz="1100" dirty="0"/>
                    </a:p>
                  </a:txBody>
                  <a:tcPr anchor="ctr"/>
                </a:tc>
                <a:tc>
                  <a:txBody>
                    <a:bodyPr/>
                    <a:lstStyle/>
                    <a:p>
                      <a:pPr latinLnBrk="1"/>
                      <a:r>
                        <a:rPr lang="en-US" altLang="ko-KR" sz="1100" dirty="0"/>
                        <a:t>Key table</a:t>
                      </a:r>
                      <a:r>
                        <a:rPr lang="ko-KR" altLang="en-US" sz="1100" dirty="0"/>
                        <a:t>이 저장되는 폴더</a:t>
                      </a:r>
                    </a:p>
                  </a:txBody>
                  <a:tcPr anchor="ctr"/>
                </a:tc>
                <a:extLst>
                  <a:ext uri="{0D108BD9-81ED-4DB2-BD59-A6C34878D82A}">
                    <a16:rowId xmlns:a16="http://schemas.microsoft.com/office/drawing/2014/main" val="1129157147"/>
                  </a:ext>
                </a:extLst>
              </a:tr>
              <a:tr h="42596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1D_Out_nR</a:t>
                      </a:r>
                      <a:endParaRPr lang="ko-KR" altLang="en-US" sz="1100" dirty="0"/>
                    </a:p>
                  </a:txBody>
                  <a:tcPr anchor="ctr"/>
                </a:tc>
                <a:tc>
                  <a:txBody>
                    <a:bodyPr/>
                    <a:lstStyle/>
                    <a:p>
                      <a:pPr latinLnBrk="1"/>
                      <a:r>
                        <a:rPr lang="en-US" altLang="ko-KR" sz="1100" dirty="0"/>
                        <a:t>1~8</a:t>
                      </a:r>
                      <a:r>
                        <a:rPr lang="ko-KR" altLang="en-US" sz="1100" dirty="0"/>
                        <a:t>가지 방법으로 나온 결과물이 저장되는 폴더</a:t>
                      </a:r>
                      <a:endParaRPr lang="en-US" altLang="ko-KR" sz="1100" dirty="0"/>
                    </a:p>
                  </a:txBody>
                  <a:tcPr anchor="ctr"/>
                </a:tc>
                <a:extLst>
                  <a:ext uri="{0D108BD9-81ED-4DB2-BD59-A6C34878D82A}">
                    <a16:rowId xmlns:a16="http://schemas.microsoft.com/office/drawing/2014/main" val="931478444"/>
                  </a:ext>
                </a:extLst>
              </a:tr>
              <a:tr h="425960">
                <a:tc>
                  <a:txBody>
                    <a:bodyPr/>
                    <a:lstStyle/>
                    <a:p>
                      <a:pPr algn="l" latinLnBrk="1"/>
                      <a:r>
                        <a:rPr lang="en-US" altLang="ko-KR" sz="1100" dirty="0" err="1"/>
                        <a:t>Dic_Lib_Input</a:t>
                      </a:r>
                      <a:endParaRPr lang="ko-KR" altLang="en-US" sz="11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1~8</a:t>
                      </a:r>
                      <a:r>
                        <a:rPr lang="ko-KR" altLang="en-US" sz="1100" dirty="0"/>
                        <a:t>가지 방법으로 나온 결과물이  </a:t>
                      </a:r>
                      <a:r>
                        <a:rPr lang="en-US" altLang="ko-KR" sz="1100" dirty="0"/>
                        <a:t>score</a:t>
                      </a:r>
                      <a:r>
                        <a:rPr lang="ko-KR" altLang="en-US" sz="1100" dirty="0"/>
                        <a:t>에 의해서 정렬된 자료가 저장되는 폴더</a:t>
                      </a:r>
                      <a:endParaRPr lang="en-US" altLang="ko-KR" sz="1100" dirty="0"/>
                    </a:p>
                  </a:txBody>
                  <a:tcPr anchor="ctr"/>
                </a:tc>
                <a:extLst>
                  <a:ext uri="{0D108BD9-81ED-4DB2-BD59-A6C34878D82A}">
                    <a16:rowId xmlns:a16="http://schemas.microsoft.com/office/drawing/2014/main" val="4128330578"/>
                  </a:ext>
                </a:extLst>
              </a:tr>
              <a:tr h="425960">
                <a:tc>
                  <a:txBody>
                    <a:bodyPr/>
                    <a:lstStyle/>
                    <a:p>
                      <a:pPr algn="l" latinLnBrk="1"/>
                      <a:r>
                        <a:rPr lang="en-US" altLang="ko-KR" sz="1100" dirty="0" err="1"/>
                        <a:t>Dic_Lib_Output_SDF</a:t>
                      </a:r>
                      <a:endParaRPr lang="ko-KR" altLang="en-US" sz="1100" dirty="0"/>
                    </a:p>
                  </a:txBody>
                  <a:tcPr anchor="ctr"/>
                </a:tc>
                <a:tc>
                  <a:txBody>
                    <a:bodyPr/>
                    <a:lstStyle/>
                    <a:p>
                      <a:pPr latinLnBrk="1"/>
                      <a:r>
                        <a:rPr lang="ko-KR" altLang="en-US" sz="1100" dirty="0"/>
                        <a:t>주어진 </a:t>
                      </a:r>
                      <a:r>
                        <a:rPr lang="en-US" altLang="ko-KR" sz="1100" dirty="0"/>
                        <a:t>key</a:t>
                      </a:r>
                      <a:r>
                        <a:rPr lang="ko-KR" altLang="en-US" sz="1100" dirty="0"/>
                        <a:t>로 </a:t>
                      </a:r>
                      <a:r>
                        <a:rPr lang="en-US" altLang="ko-KR" sz="1100" dirty="0"/>
                        <a:t>Ligand DB</a:t>
                      </a:r>
                      <a:r>
                        <a:rPr lang="ko-KR" altLang="en-US" sz="1100" dirty="0"/>
                        <a:t>를 검색하여 추출한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3593303762"/>
                  </a:ext>
                </a:extLst>
              </a:tr>
              <a:tr h="425960">
                <a:tc>
                  <a:txBody>
                    <a:bodyPr/>
                    <a:lstStyle/>
                    <a:p>
                      <a:pPr algn="l" latinLnBrk="1"/>
                      <a:r>
                        <a:rPr lang="en-US" altLang="ko-KR" sz="1100" dirty="0"/>
                        <a:t>PASS</a:t>
                      </a:r>
                      <a:endParaRPr lang="ko-KR" altLang="en-US" sz="1100" dirty="0"/>
                    </a:p>
                  </a:txBody>
                  <a:tcPr anchor="ctr"/>
                </a:tc>
                <a:tc>
                  <a:txBody>
                    <a:bodyPr/>
                    <a:lstStyle/>
                    <a:p>
                      <a:pPr latinLnBrk="1"/>
                      <a:r>
                        <a:rPr lang="ko-KR" altLang="en-US" sz="1100" dirty="0"/>
                        <a:t>원하는 필터링 조건을 만족하는 최종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2586341672"/>
                  </a:ext>
                </a:extLst>
              </a:tr>
              <a:tr h="425960">
                <a:tc>
                  <a:txBody>
                    <a:bodyPr/>
                    <a:lstStyle/>
                    <a:p>
                      <a:pPr algn="l" latinLnBrk="1"/>
                      <a:r>
                        <a:rPr lang="en-US" altLang="ko-KR" sz="1100" dirty="0" err="1"/>
                        <a:t>Dic_Lib_Output_PDB</a:t>
                      </a:r>
                      <a:endParaRPr lang="ko-KR" altLang="en-US" sz="1100" dirty="0"/>
                    </a:p>
                  </a:txBody>
                  <a:tcPr anchor="ctr"/>
                </a:tc>
                <a:tc>
                  <a:txBody>
                    <a:bodyPr/>
                    <a:lstStyle/>
                    <a:p>
                      <a:pPr latinLnBrk="1"/>
                      <a:r>
                        <a:rPr lang="ko-KR" altLang="en-US" sz="1100" dirty="0"/>
                        <a:t>최종 </a:t>
                      </a:r>
                      <a:r>
                        <a:rPr lang="en-US" altLang="ko-KR" sz="1100" dirty="0"/>
                        <a:t>PDB </a:t>
                      </a:r>
                      <a:r>
                        <a:rPr lang="ko-KR" altLang="en-US" sz="1100" dirty="0"/>
                        <a:t>파일이 저장되는 폴더</a:t>
                      </a:r>
                    </a:p>
                  </a:txBody>
                  <a:tcPr anchor="ctr"/>
                </a:tc>
                <a:extLst>
                  <a:ext uri="{0D108BD9-81ED-4DB2-BD59-A6C34878D82A}">
                    <a16:rowId xmlns:a16="http://schemas.microsoft.com/office/drawing/2014/main" val="34553650"/>
                  </a:ext>
                </a:extLst>
              </a:tr>
              <a:tr h="425960">
                <a:tc>
                  <a:txBody>
                    <a:bodyPr/>
                    <a:lstStyle/>
                    <a:p>
                      <a:pPr algn="l" latinLnBrk="1"/>
                      <a:r>
                        <a:rPr lang="en-US" altLang="ko-KR" sz="1100" dirty="0"/>
                        <a:t>Annotation</a:t>
                      </a:r>
                      <a:endParaRPr lang="ko-KR" altLang="en-US" sz="1100" dirty="0"/>
                    </a:p>
                  </a:txBody>
                  <a:tcPr anchor="ctr"/>
                </a:tc>
                <a:tc>
                  <a:txBody>
                    <a:bodyPr/>
                    <a:lstStyle/>
                    <a:p>
                      <a:pPr latinLnBrk="1"/>
                      <a:r>
                        <a:rPr lang="en-US" altLang="ko-KR" sz="1100" dirty="0"/>
                        <a:t>FAFDrugs2 tool</a:t>
                      </a:r>
                      <a:r>
                        <a:rPr lang="ko-KR" altLang="en-US" sz="1100" dirty="0"/>
                        <a:t>과 </a:t>
                      </a:r>
                      <a:r>
                        <a:rPr lang="en-US" altLang="ko-KR" sz="1100" dirty="0"/>
                        <a:t>FDA </a:t>
                      </a:r>
                      <a:r>
                        <a:rPr lang="en-US" altLang="ko-KR" sz="1100" dirty="0" err="1"/>
                        <a:t>chemprop</a:t>
                      </a:r>
                      <a:r>
                        <a:rPr lang="ko-KR" altLang="en-US" sz="1100" dirty="0"/>
                        <a:t>을 이용해 최종 </a:t>
                      </a:r>
                      <a:r>
                        <a:rPr lang="en-US" altLang="ko-KR" sz="1100" dirty="0"/>
                        <a:t>SDF </a:t>
                      </a:r>
                      <a:r>
                        <a:rPr lang="ko-KR" altLang="en-US" sz="1100" dirty="0"/>
                        <a:t>파일에 대한 </a:t>
                      </a:r>
                      <a:r>
                        <a:rPr lang="en-US" altLang="ko-KR" sz="1100" dirty="0"/>
                        <a:t>annotation</a:t>
                      </a:r>
                      <a:r>
                        <a:rPr lang="ko-KR" altLang="en-US" sz="1100" dirty="0"/>
                        <a:t> 정보가 저장되는 폴더</a:t>
                      </a:r>
                    </a:p>
                  </a:txBody>
                  <a:tcPr anchor="ctr"/>
                </a:tc>
                <a:extLst>
                  <a:ext uri="{0D108BD9-81ED-4DB2-BD59-A6C34878D82A}">
                    <a16:rowId xmlns:a16="http://schemas.microsoft.com/office/drawing/2014/main" val="4025412569"/>
                  </a:ext>
                </a:extLst>
              </a:tr>
            </a:tbl>
          </a:graphicData>
        </a:graphic>
      </p:graphicFrame>
      <p:sp>
        <p:nvSpPr>
          <p:cNvPr id="7" name="TextBox 6">
            <a:extLst>
              <a:ext uri="{FF2B5EF4-FFF2-40B4-BE49-F238E27FC236}">
                <a16:creationId xmlns:a16="http://schemas.microsoft.com/office/drawing/2014/main" id="{564B3F6B-0EEC-4461-99BC-A148E345A27A}"/>
              </a:ext>
            </a:extLst>
          </p:cNvPr>
          <p:cNvSpPr txBox="1"/>
          <p:nvPr/>
        </p:nvSpPr>
        <p:spPr>
          <a:xfrm>
            <a:off x="216567" y="864479"/>
            <a:ext cx="7972928" cy="338554"/>
          </a:xfrm>
          <a:prstGeom prst="rect">
            <a:avLst/>
          </a:prstGeom>
          <a:noFill/>
        </p:spPr>
        <p:txBody>
          <a:bodyPr wrap="square" rtlCol="0">
            <a:spAutoFit/>
          </a:bodyPr>
          <a:lstStyle/>
          <a:p>
            <a:r>
              <a:rPr lang="en-US" altLang="ko-KR" sz="1600" b="1" dirty="0"/>
              <a:t>1. 1/2D-Scan ARS directory </a:t>
            </a:r>
            <a:r>
              <a:rPr lang="ko-KR" altLang="en-US" sz="1600" b="1" dirty="0"/>
              <a:t>정보</a:t>
            </a:r>
            <a:endParaRPr lang="en-US" altLang="ko-KR" sz="1600" b="1" dirty="0"/>
          </a:p>
        </p:txBody>
      </p:sp>
    </p:spTree>
    <p:extLst>
      <p:ext uri="{BB962C8B-B14F-4D97-AF65-F5344CB8AC3E}">
        <p14:creationId xmlns:p14="http://schemas.microsoft.com/office/powerpoint/2010/main" val="24945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 1/2D-Scan ARS directory and</a:t>
            </a:r>
            <a:r>
              <a:rPr lang="ko-KR" altLang="en-US" sz="2800" b="1" dirty="0"/>
              <a:t> </a:t>
            </a:r>
            <a:r>
              <a:rPr lang="en-US" altLang="ko-KR" sz="2800" b="1" dirty="0"/>
              <a:t>file</a:t>
            </a:r>
            <a:r>
              <a:rPr lang="ko-KR" altLang="en-US" sz="2800" b="1" dirty="0"/>
              <a:t> 정보</a:t>
            </a:r>
          </a:p>
        </p:txBody>
      </p:sp>
      <p:graphicFrame>
        <p:nvGraphicFramePr>
          <p:cNvPr id="6" name="표 9">
            <a:extLst>
              <a:ext uri="{FF2B5EF4-FFF2-40B4-BE49-F238E27FC236}">
                <a16:creationId xmlns:a16="http://schemas.microsoft.com/office/drawing/2014/main" id="{F1E765A9-492C-47D3-87BC-DFD665848D7F}"/>
              </a:ext>
            </a:extLst>
          </p:cNvPr>
          <p:cNvGraphicFramePr>
            <a:graphicFrameLocks noGrp="1"/>
          </p:cNvGraphicFramePr>
          <p:nvPr/>
        </p:nvGraphicFramePr>
        <p:xfrm>
          <a:off x="300789" y="1227584"/>
          <a:ext cx="8560470" cy="4389120"/>
        </p:xfrm>
        <a:graphic>
          <a:graphicData uri="http://schemas.openxmlformats.org/drawingml/2006/table">
            <a:tbl>
              <a:tblPr firstRow="1" bandRow="1">
                <a:tableStyleId>{5C22544A-7EE6-4342-B048-85BDC9FD1C3A}</a:tableStyleId>
              </a:tblPr>
              <a:tblGrid>
                <a:gridCol w="3157306">
                  <a:extLst>
                    <a:ext uri="{9D8B030D-6E8A-4147-A177-3AD203B41FA5}">
                      <a16:colId xmlns:a16="http://schemas.microsoft.com/office/drawing/2014/main" val="2540019602"/>
                    </a:ext>
                  </a:extLst>
                </a:gridCol>
                <a:gridCol w="5403164">
                  <a:extLst>
                    <a:ext uri="{9D8B030D-6E8A-4147-A177-3AD203B41FA5}">
                      <a16:colId xmlns:a16="http://schemas.microsoft.com/office/drawing/2014/main" val="3891635405"/>
                    </a:ext>
                  </a:extLst>
                </a:gridCol>
              </a:tblGrid>
              <a:tr h="128560">
                <a:tc>
                  <a:txBody>
                    <a:bodyPr/>
                    <a:lstStyle/>
                    <a:p>
                      <a:pPr algn="ctr" latinLnBrk="1"/>
                      <a:r>
                        <a:rPr lang="en-US" altLang="ko-KR" sz="1000" dirty="0">
                          <a:latin typeface="+mn-ea"/>
                          <a:ea typeface="+mn-ea"/>
                        </a:rPr>
                        <a:t>File (Tools)</a:t>
                      </a:r>
                      <a:endParaRPr lang="ko-KR" altLang="en-US" sz="1000" dirty="0">
                        <a:latin typeface="+mn-ea"/>
                        <a:ea typeface="+mn-ea"/>
                      </a:endParaRPr>
                    </a:p>
                  </a:txBody>
                  <a:tcPr anchor="ctr"/>
                </a:tc>
                <a:tc>
                  <a:txBody>
                    <a:bodyPr/>
                    <a:lstStyle/>
                    <a:p>
                      <a:pPr algn="ctr" latinLnBrk="1"/>
                      <a:r>
                        <a:rPr lang="en-US" altLang="ko-KR" sz="1000" dirty="0">
                          <a:latin typeface="+mn-ea"/>
                          <a:ea typeface="+mn-ea"/>
                        </a:rPr>
                        <a:t>File Information</a:t>
                      </a:r>
                      <a:endParaRPr lang="ko-KR" altLang="en-US" sz="1000" dirty="0">
                        <a:latin typeface="+mn-ea"/>
                        <a:ea typeface="+mn-ea"/>
                      </a:endParaRPr>
                    </a:p>
                  </a:txBody>
                  <a:tcPr anchor="ctr"/>
                </a:tc>
                <a:extLst>
                  <a:ext uri="{0D108BD9-81ED-4DB2-BD59-A6C34878D82A}">
                    <a16:rowId xmlns:a16="http://schemas.microsoft.com/office/drawing/2014/main" val="2995127347"/>
                  </a:ext>
                </a:extLst>
              </a:tr>
              <a:tr h="128560">
                <a:tc>
                  <a:txBody>
                    <a:bodyPr/>
                    <a:lstStyle/>
                    <a:p>
                      <a:pPr algn="l" latinLnBrk="1"/>
                      <a:r>
                        <a:rPr lang="en-US" altLang="ko-KR" sz="1000" dirty="0">
                          <a:solidFill>
                            <a:schemeClr val="tx1"/>
                          </a:solidFill>
                          <a:highlight>
                            <a:srgbClr val="FFFF00"/>
                          </a:highlight>
                          <a:latin typeface="+mn-ea"/>
                          <a:ea typeface="+mn-ea"/>
                        </a:rPr>
                        <a:t>1DScan_Start.sh</a:t>
                      </a:r>
                      <a:endParaRPr lang="ko-KR" altLang="en-US" sz="1000" b="0" dirty="0">
                        <a:solidFill>
                          <a:schemeClr val="tx1"/>
                        </a:solidFill>
                        <a:highlight>
                          <a:srgbClr val="FFFF00"/>
                        </a:highlight>
                        <a:latin typeface="+mn-ea"/>
                        <a:ea typeface="+mn-ea"/>
                      </a:endParaRPr>
                    </a:p>
                  </a:txBody>
                  <a:tcPr anchor="ctr"/>
                </a:tc>
                <a:tc>
                  <a:txBody>
                    <a:bodyPr/>
                    <a:lstStyle/>
                    <a:p>
                      <a:pPr latinLnBrk="1"/>
                      <a:r>
                        <a:rPr lang="en-US" altLang="ko-KR" sz="1000" dirty="0">
                          <a:solidFill>
                            <a:schemeClr val="tx1"/>
                          </a:solidFill>
                          <a:latin typeface="+mn-ea"/>
                          <a:ea typeface="+mn-ea"/>
                        </a:rPr>
                        <a:t>1/2D-Scan ARS</a:t>
                      </a:r>
                      <a:r>
                        <a:rPr lang="ko-KR" altLang="en-US" sz="1000" dirty="0">
                          <a:solidFill>
                            <a:schemeClr val="tx1"/>
                          </a:solidFill>
                          <a:latin typeface="+mn-ea"/>
                          <a:ea typeface="+mn-ea"/>
                        </a:rPr>
                        <a:t>실행파일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665497203"/>
                  </a:ext>
                </a:extLst>
              </a:tr>
              <a:tr h="128560">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Key_gen.M.v2.db.py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로 부터 </a:t>
                      </a:r>
                      <a:r>
                        <a:rPr lang="en-US" altLang="ko-KR" sz="1000" dirty="0">
                          <a:solidFill>
                            <a:schemeClr val="tx1"/>
                          </a:solidFill>
                          <a:latin typeface="+mn-ea"/>
                          <a:ea typeface="+mn-ea"/>
                        </a:rPr>
                        <a:t>key</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931478444"/>
                  </a:ext>
                </a:extLst>
              </a:tr>
              <a:tr h="128560">
                <a:tc>
                  <a:txBody>
                    <a:bodyPr/>
                    <a:lstStyle/>
                    <a:p>
                      <a:pPr marL="457200" lvl="1" indent="-457200" algn="l" latinLnBrk="1"/>
                      <a:r>
                        <a:rPr lang="en-US" altLang="ko-KR" sz="1000" dirty="0">
                          <a:solidFill>
                            <a:schemeClr val="tx1"/>
                          </a:solidFill>
                          <a:latin typeface="+mn-ea"/>
                          <a:ea typeface="+mn-ea"/>
                        </a:rPr>
                        <a:t>Make_Key_Table.v3.sh</a:t>
                      </a:r>
                      <a:endParaRPr lang="ko-KR" altLang="en-US" sz="1000" b="1"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하여 </a:t>
                      </a: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a:t>
                      </a:r>
                    </a:p>
                  </a:txBody>
                  <a:tcPr anchor="ctr"/>
                </a:tc>
                <a:extLst>
                  <a:ext uri="{0D108BD9-81ED-4DB2-BD59-A6C34878D82A}">
                    <a16:rowId xmlns:a16="http://schemas.microsoft.com/office/drawing/2014/main" val="4153605353"/>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31715742"/>
                  </a:ext>
                </a:extLst>
              </a:tr>
              <a:tr h="128560">
                <a:tc>
                  <a:txBody>
                    <a:bodyPr/>
                    <a:lstStyle/>
                    <a:p>
                      <a:pPr marL="914400" lvl="2" indent="-914400" algn="l" latinLnBrk="1"/>
                      <a:r>
                        <a:rPr lang="en-US" altLang="ko-KR" sz="1000" dirty="0">
                          <a:solidFill>
                            <a:schemeClr val="tx1"/>
                          </a:solidFill>
                          <a:latin typeface="+mn-ea"/>
                          <a:ea typeface="+mn-ea"/>
                        </a:rPr>
                        <a:t>    select_clustered_sdf.v3.py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클러스터링 안된 </a:t>
                      </a:r>
                      <a:r>
                        <a:rPr lang="en-US" altLang="ko-KR" sz="1000" dirty="0">
                          <a:solidFill>
                            <a:schemeClr val="tx1"/>
                          </a:solidFill>
                          <a:latin typeface="+mn-ea"/>
                          <a:ea typeface="+mn-ea"/>
                        </a:rPr>
                        <a:t>SDF</a:t>
                      </a:r>
                      <a:r>
                        <a:rPr lang="ko-KR" altLang="en-US" sz="1000" dirty="0">
                          <a:solidFill>
                            <a:schemeClr val="tx1"/>
                          </a:solidFill>
                          <a:latin typeface="+mn-ea"/>
                          <a:ea typeface="+mn-ea"/>
                        </a:rPr>
                        <a:t>파일</a:t>
                      </a:r>
                      <a:r>
                        <a:rPr lang="en-US" altLang="ko-KR" sz="1000" dirty="0">
                          <a:solidFill>
                            <a:schemeClr val="tx1"/>
                          </a:solidFill>
                          <a:latin typeface="+mn-ea"/>
                          <a:ea typeface="+mn-ea"/>
                        </a:rPr>
                        <a:t> </a:t>
                      </a:r>
                      <a:r>
                        <a:rPr lang="ko-KR" altLang="en-US" sz="1000" dirty="0">
                          <a:solidFill>
                            <a:schemeClr val="tx1"/>
                          </a:solidFill>
                          <a:latin typeface="+mn-ea"/>
                          <a:ea typeface="+mn-ea"/>
                        </a:rPr>
                        <a:t>선택하는 파일</a:t>
                      </a:r>
                    </a:p>
                  </a:txBody>
                  <a:tcPr anchor="ctr"/>
                </a:tc>
                <a:extLst>
                  <a:ext uri="{0D108BD9-81ED-4DB2-BD59-A6C34878D82A}">
                    <a16:rowId xmlns:a16="http://schemas.microsoft.com/office/drawing/2014/main" val="1239037161"/>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&lt;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286086478"/>
                  </a:ext>
                </a:extLst>
              </a:tr>
              <a:tr h="128560">
                <a:tc>
                  <a:txBody>
                    <a:bodyPr/>
                    <a:lstStyle/>
                    <a:p>
                      <a:pPr marL="914400" lvl="2" indent="-914400" algn="l" latinLnBrk="1"/>
                      <a:r>
                        <a:rPr lang="en-US" altLang="ko-KR" sz="1000" dirty="0">
                          <a:solidFill>
                            <a:schemeClr val="tx1"/>
                          </a:solidFill>
                          <a:latin typeface="+mn-ea"/>
                          <a:ea typeface="+mn-ea"/>
                        </a:rPr>
                        <a:t>    Key_gen.v3.yg.py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 </a:t>
                      </a:r>
                      <a:r>
                        <a:rPr lang="en-US" altLang="ko-KR" sz="1000" dirty="0">
                          <a:solidFill>
                            <a:schemeClr val="tx1"/>
                          </a:solidFill>
                          <a:latin typeface="+mn-ea"/>
                          <a:ea typeface="+mn-ea"/>
                        </a:rPr>
                        <a:t>(Tanimoto score 0.7)</a:t>
                      </a:r>
                      <a:endParaRPr lang="ko-KR" altLang="en-US" sz="1000" dirty="0">
                        <a:solidFill>
                          <a:schemeClr val="tx1"/>
                        </a:solidFill>
                        <a:latin typeface="+mn-ea"/>
                        <a:ea typeface="+mn-ea"/>
                      </a:endParaRPr>
                    </a:p>
                  </a:txBody>
                  <a:tcPr anchor="ctr"/>
                </a:tc>
                <a:extLst>
                  <a:ext uri="{0D108BD9-81ED-4DB2-BD59-A6C34878D82A}">
                    <a16:rowId xmlns:a16="http://schemas.microsoft.com/office/drawing/2014/main" val="2277863695"/>
                  </a:ext>
                </a:extLst>
              </a:tr>
              <a:tr h="128560">
                <a:tc>
                  <a:txBody>
                    <a:bodyPr/>
                    <a:lstStyle/>
                    <a:p>
                      <a:pPr marL="457200" lvl="1" indent="-457200" algn="l" latinLnBrk="1"/>
                      <a:r>
                        <a:rPr lang="en-US" altLang="ko-KR" sz="1000" dirty="0">
                          <a:solidFill>
                            <a:schemeClr val="tx1"/>
                          </a:solidFill>
                          <a:latin typeface="+mn-ea"/>
                          <a:ea typeface="+mn-ea"/>
                        </a:rPr>
                        <a:t>Extrat_Key_from_Table.M.py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Key table</a:t>
                      </a:r>
                      <a:r>
                        <a:rPr lang="ko-KR" altLang="en-US" sz="1000" dirty="0">
                          <a:solidFill>
                            <a:schemeClr val="tx1"/>
                          </a:solidFill>
                          <a:latin typeface="+mn-ea"/>
                          <a:ea typeface="+mn-ea"/>
                        </a:rPr>
                        <a:t>에서 </a:t>
                      </a:r>
                      <a:r>
                        <a:rPr lang="en-US" altLang="ko-KR" sz="1000" dirty="0">
                          <a:solidFill>
                            <a:schemeClr val="tx1"/>
                          </a:solidFill>
                          <a:latin typeface="+mn-ea"/>
                          <a:ea typeface="+mn-ea"/>
                        </a:rPr>
                        <a:t>8</a:t>
                      </a:r>
                      <a:r>
                        <a:rPr lang="ko-KR" altLang="en-US" sz="1000" dirty="0">
                          <a:solidFill>
                            <a:schemeClr val="tx1"/>
                          </a:solidFill>
                          <a:latin typeface="+mn-ea"/>
                          <a:ea typeface="+mn-ea"/>
                        </a:rPr>
                        <a:t>가지 방법으로 </a:t>
                      </a:r>
                      <a:r>
                        <a:rPr lang="en-US" altLang="ko-KR" sz="1000" dirty="0">
                          <a:solidFill>
                            <a:schemeClr val="tx1"/>
                          </a:solidFill>
                          <a:latin typeface="+mn-ea"/>
                          <a:ea typeface="+mn-ea"/>
                        </a:rPr>
                        <a:t>key set</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4128330578"/>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1DScan_Only_Key.ZINC.list.FP.v6.db.py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주어진 </a:t>
                      </a:r>
                      <a:r>
                        <a:rPr lang="en-US" altLang="ko-KR" sz="1000" dirty="0">
                          <a:solidFill>
                            <a:schemeClr val="tx1"/>
                          </a:solidFill>
                          <a:latin typeface="+mn-ea"/>
                          <a:ea typeface="+mn-ea"/>
                        </a:rPr>
                        <a:t>key</a:t>
                      </a:r>
                      <a:r>
                        <a:rPr lang="ko-KR" altLang="en-US" sz="1000" dirty="0">
                          <a:solidFill>
                            <a:schemeClr val="tx1"/>
                          </a:solidFill>
                          <a:latin typeface="+mn-ea"/>
                          <a:ea typeface="+mn-ea"/>
                        </a:rPr>
                        <a:t>로 </a:t>
                      </a:r>
                      <a:r>
                        <a:rPr lang="en-US" altLang="ko-KR" sz="1000" dirty="0">
                          <a:solidFill>
                            <a:schemeClr val="tx1"/>
                          </a:solidFill>
                          <a:latin typeface="+mn-ea"/>
                          <a:ea typeface="+mn-ea"/>
                        </a:rPr>
                        <a:t>Ligand DB</a:t>
                      </a:r>
                      <a:r>
                        <a:rPr lang="ko-KR" altLang="en-US" sz="1000" dirty="0">
                          <a:solidFill>
                            <a:schemeClr val="tx1"/>
                          </a:solidFill>
                          <a:latin typeface="+mn-ea"/>
                          <a:ea typeface="+mn-ea"/>
                        </a:rPr>
                        <a:t>를 검색하는 파일</a:t>
                      </a:r>
                    </a:p>
                  </a:txBody>
                  <a:tcPr anchor="ctr"/>
                </a:tc>
                <a:extLst>
                  <a:ext uri="{0D108BD9-81ED-4DB2-BD59-A6C34878D82A}">
                    <a16:rowId xmlns:a16="http://schemas.microsoft.com/office/drawing/2014/main" val="3593303762"/>
                  </a:ext>
                </a:extLst>
              </a:tr>
              <a:tr h="128560">
                <a:tc>
                  <a:txBody>
                    <a:bodyPr/>
                    <a:lstStyle/>
                    <a:p>
                      <a:pPr marL="457200" lvl="1" indent="-457200" algn="l" latinLnBrk="1"/>
                      <a:r>
                        <a:rPr lang="en-US" altLang="ko-KR" sz="1000" dirty="0">
                          <a:solidFill>
                            <a:schemeClr val="tx1"/>
                          </a:solidFill>
                          <a:latin typeface="+mn-ea"/>
                          <a:ea typeface="+mn-ea"/>
                        </a:rPr>
                        <a:t>Filter.re.ZINC.v2.db.FP.py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결과로 나온 파일을 </a:t>
                      </a:r>
                      <a:r>
                        <a:rPr lang="en-US" altLang="ko-KR" sz="1000" dirty="0">
                          <a:solidFill>
                            <a:schemeClr val="tx1"/>
                          </a:solidFill>
                          <a:latin typeface="+mn-ea"/>
                          <a:ea typeface="+mn-ea"/>
                        </a:rPr>
                        <a:t>filtering</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220380919"/>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Extract_sdf_DB.v5.py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i="0" dirty="0">
                          <a:solidFill>
                            <a:schemeClr val="tx1"/>
                          </a:solidFill>
                          <a:latin typeface="+mn-ea"/>
                          <a:ea typeface="+mn-ea"/>
                        </a:rPr>
                        <a:t>결과로 나온 </a:t>
                      </a:r>
                      <a:r>
                        <a:rPr lang="en-US" altLang="ko-KR" sz="1000" i="0" dirty="0">
                          <a:solidFill>
                            <a:schemeClr val="tx1"/>
                          </a:solidFill>
                          <a:latin typeface="+mn-ea"/>
                          <a:ea typeface="+mn-ea"/>
                        </a:rPr>
                        <a:t>ID</a:t>
                      </a:r>
                      <a:r>
                        <a:rPr lang="ko-KR" altLang="en-US" sz="1000" i="0" dirty="0">
                          <a:solidFill>
                            <a:schemeClr val="tx1"/>
                          </a:solidFill>
                          <a:latin typeface="+mn-ea"/>
                          <a:ea typeface="+mn-ea"/>
                        </a:rPr>
                        <a:t>를 </a:t>
                      </a:r>
                      <a:r>
                        <a:rPr lang="en-US" altLang="ko-KR" sz="1000" i="0" dirty="0">
                          <a:solidFill>
                            <a:schemeClr val="tx1"/>
                          </a:solidFill>
                          <a:latin typeface="+mn-ea"/>
                          <a:ea typeface="+mn-ea"/>
                        </a:rPr>
                        <a:t>Ligand DB</a:t>
                      </a:r>
                      <a:r>
                        <a:rPr lang="ko-KR" altLang="en-US" sz="1000" i="0" dirty="0">
                          <a:solidFill>
                            <a:schemeClr val="tx1"/>
                          </a:solidFill>
                          <a:latin typeface="+mn-ea"/>
                          <a:ea typeface="+mn-ea"/>
                        </a:rPr>
                        <a:t>에서 찾아 </a:t>
                      </a:r>
                      <a:r>
                        <a:rPr lang="en-US" altLang="ko-KR" sz="1000" i="0" dirty="0">
                          <a:solidFill>
                            <a:schemeClr val="tx1"/>
                          </a:solidFill>
                          <a:latin typeface="+mn-ea"/>
                          <a:ea typeface="+mn-ea"/>
                        </a:rPr>
                        <a:t>SDF file</a:t>
                      </a:r>
                      <a:r>
                        <a:rPr lang="ko-KR" altLang="en-US" sz="1000" i="0" dirty="0">
                          <a:solidFill>
                            <a:schemeClr val="tx1"/>
                          </a:solidFill>
                          <a:latin typeface="+mn-ea"/>
                          <a:ea typeface="+mn-ea"/>
                        </a:rPr>
                        <a:t>을 추출하는 파일 </a:t>
                      </a:r>
                      <a:r>
                        <a:rPr lang="en-US" altLang="ko-KR" sz="1000" i="0" dirty="0">
                          <a:solidFill>
                            <a:schemeClr val="tx1"/>
                          </a:solidFill>
                          <a:latin typeface="+mn-ea"/>
                          <a:ea typeface="+mn-ea"/>
                        </a:rPr>
                        <a:t>(</a:t>
                      </a:r>
                      <a:r>
                        <a:rPr lang="ko-KR" altLang="en-US" sz="1000" i="0" dirty="0">
                          <a:solidFill>
                            <a:schemeClr val="tx1"/>
                          </a:solidFill>
                          <a:latin typeface="+mn-ea"/>
                          <a:ea typeface="+mn-ea"/>
                        </a:rPr>
                        <a:t>설정된 개수</a:t>
                      </a:r>
                      <a:r>
                        <a:rPr lang="en-US" altLang="ko-KR" sz="1000" i="0" dirty="0">
                          <a:solidFill>
                            <a:schemeClr val="tx1"/>
                          </a:solidFill>
                          <a:latin typeface="+mn-ea"/>
                          <a:ea typeface="+mn-ea"/>
                        </a:rPr>
                        <a:t>)</a:t>
                      </a:r>
                      <a:endParaRPr lang="ko-KR" altLang="en-US" sz="1000" i="0" dirty="0">
                        <a:solidFill>
                          <a:schemeClr val="tx1"/>
                        </a:solidFill>
                        <a:latin typeface="+mn-ea"/>
                        <a:ea typeface="+mn-ea"/>
                      </a:endParaRPr>
                    </a:p>
                  </a:txBody>
                  <a:tcPr anchor="ctr"/>
                </a:tc>
                <a:extLst>
                  <a:ext uri="{0D108BD9-81ED-4DB2-BD59-A6C34878D82A}">
                    <a16:rowId xmlns:a16="http://schemas.microsoft.com/office/drawing/2014/main" val="3459418110"/>
                  </a:ext>
                </a:extLst>
              </a:tr>
              <a:tr h="128560">
                <a:tc>
                  <a:txBody>
                    <a:bodyPr/>
                    <a:lstStyle/>
                    <a:p>
                      <a:pPr marL="1371600" lvl="3" indent="-1371600" algn="l" latinLnBrk="1"/>
                      <a:r>
                        <a:rPr lang="en-US" altLang="ko-KR" sz="1000" dirty="0">
                          <a:solidFill>
                            <a:schemeClr val="tx1"/>
                          </a:solidFill>
                          <a:highlight>
                            <a:srgbClr val="FFFF00"/>
                          </a:highlight>
                          <a:latin typeface="+mn-ea"/>
                          <a:ea typeface="+mn-ea"/>
                        </a:rPr>
                        <a:t>Annotation_FAF_chemprop.v3.py</a:t>
                      </a:r>
                      <a:endParaRPr lang="ko-KR" altLang="en-US" sz="1000" dirty="0">
                        <a:solidFill>
                          <a:schemeClr val="tx1"/>
                        </a:solidFill>
                        <a:highlight>
                          <a:srgbClr val="FFFF00"/>
                        </a:highlight>
                        <a:latin typeface="+mn-ea"/>
                        <a:ea typeface="+mn-ea"/>
                      </a:endParaRPr>
                    </a:p>
                  </a:txBody>
                  <a:tcPr anchor="ctr"/>
                </a:tc>
                <a:tc>
                  <a:txBody>
                    <a:bodyPr/>
                    <a:lstStyle/>
                    <a:p>
                      <a:pPr marL="1371600" lvl="3" indent="-1371600" algn="l" latinLnBrk="1"/>
                      <a:r>
                        <a:rPr lang="en-US" altLang="ko-KR" sz="1000" b="0" dirty="0">
                          <a:solidFill>
                            <a:schemeClr val="tx1"/>
                          </a:solidFill>
                          <a:latin typeface="+mn-ea"/>
                          <a:ea typeface="+mn-ea"/>
                        </a:rPr>
                        <a:t>ADMET, FDA </a:t>
                      </a:r>
                      <a:r>
                        <a:rPr lang="en-US" altLang="ko-KR" sz="1000" b="0" dirty="0" err="1">
                          <a:solidFill>
                            <a:schemeClr val="tx1"/>
                          </a:solidFill>
                          <a:latin typeface="+mn-ea"/>
                          <a:ea typeface="+mn-ea"/>
                        </a:rPr>
                        <a:t>chemprop</a:t>
                      </a:r>
                      <a:r>
                        <a:rPr lang="en-US" altLang="ko-KR" sz="1000" b="0" dirty="0">
                          <a:solidFill>
                            <a:schemeClr val="tx1"/>
                          </a:solidFill>
                          <a:latin typeface="+mn-ea"/>
                          <a:ea typeface="+mn-ea"/>
                        </a:rPr>
                        <a:t> annotation</a:t>
                      </a:r>
                      <a:r>
                        <a:rPr lang="ko-KR" altLang="en-US" sz="1000" b="0" dirty="0">
                          <a:solidFill>
                            <a:schemeClr val="tx1"/>
                          </a:solidFill>
                          <a:latin typeface="+mn-ea"/>
                          <a:ea typeface="+mn-ea"/>
                        </a:rPr>
                        <a:t>을 하는 파일</a:t>
                      </a:r>
                    </a:p>
                  </a:txBody>
                  <a:tcPr anchor="ctr"/>
                </a:tc>
                <a:extLst>
                  <a:ext uri="{0D108BD9-81ED-4DB2-BD59-A6C34878D82A}">
                    <a16:rowId xmlns:a16="http://schemas.microsoft.com/office/drawing/2014/main" val="3740289567"/>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highlight>
                            <a:srgbClr val="FFFF00"/>
                          </a:highlight>
                          <a:latin typeface="+mn-ea"/>
                          <a:ea typeface="+mn-ea"/>
                        </a:rPr>
                        <a:t>Final_Filtering.v2.py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파일에 대해 </a:t>
                      </a:r>
                      <a:r>
                        <a:rPr lang="en-US" altLang="ko-KR" sz="1000" dirty="0">
                          <a:solidFill>
                            <a:schemeClr val="tx1"/>
                          </a:solidFill>
                          <a:latin typeface="+mn-ea"/>
                          <a:ea typeface="+mn-ea"/>
                        </a:rPr>
                        <a:t>RO5 </a:t>
                      </a:r>
                      <a:r>
                        <a:rPr lang="ko-KR" altLang="en-US" sz="1000" dirty="0">
                          <a:solidFill>
                            <a:schemeClr val="tx1"/>
                          </a:solidFill>
                          <a:latin typeface="+mn-ea"/>
                          <a:ea typeface="+mn-ea"/>
                        </a:rPr>
                        <a:t>필터링하는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09519383"/>
                  </a:ext>
                </a:extLst>
              </a:tr>
              <a:tr h="128560">
                <a:tc>
                  <a:txBody>
                    <a:bodyPr/>
                    <a:lstStyle/>
                    <a:p>
                      <a:pPr marL="457200" lvl="1" indent="-457200" algn="l" latinLnBrk="1"/>
                      <a:r>
                        <a:rPr lang="en-US" altLang="ko-KR" sz="1000" dirty="0">
                          <a:solidFill>
                            <a:schemeClr val="tx1"/>
                          </a:solidFill>
                          <a:latin typeface="+mn-ea"/>
                          <a:ea typeface="+mn-ea"/>
                        </a:rPr>
                        <a:t>Final_Extract_PDB.v2.py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Ligand ID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0.9)</a:t>
                      </a:r>
                      <a:r>
                        <a:rPr lang="ko-KR" altLang="en-US" sz="1000" dirty="0">
                          <a:solidFill>
                            <a:schemeClr val="tx1"/>
                          </a:solidFill>
                          <a:latin typeface="+mn-ea"/>
                          <a:ea typeface="+mn-ea"/>
                        </a:rPr>
                        <a:t>하여 최종 </a:t>
                      </a:r>
                      <a:r>
                        <a:rPr lang="en-US" altLang="ko-KR" sz="1000" dirty="0">
                          <a:solidFill>
                            <a:schemeClr val="tx1"/>
                          </a:solidFill>
                          <a:latin typeface="+mn-ea"/>
                          <a:ea typeface="+mn-ea"/>
                        </a:rPr>
                        <a:t>ZINC PDB </a:t>
                      </a:r>
                      <a:r>
                        <a:rPr lang="ko-KR" altLang="en-US" sz="1000" dirty="0">
                          <a:solidFill>
                            <a:schemeClr val="tx1"/>
                          </a:solidFill>
                          <a:latin typeface="+mn-ea"/>
                          <a:ea typeface="+mn-ea"/>
                        </a:rPr>
                        <a:t>생성하는 파일</a:t>
                      </a:r>
                    </a:p>
                  </a:txBody>
                  <a:tcPr anchor="ctr"/>
                </a:tc>
                <a:extLst>
                  <a:ext uri="{0D108BD9-81ED-4DB2-BD59-A6C34878D82A}">
                    <a16:rowId xmlns:a16="http://schemas.microsoft.com/office/drawing/2014/main" val="2601922283"/>
                  </a:ext>
                </a:extLst>
              </a:tr>
              <a:tr h="128560">
                <a:tc>
                  <a:txBody>
                    <a:bodyPr/>
                    <a:lstStyle/>
                    <a:p>
                      <a:pPr marL="1371600" lvl="3" indent="-1371600" algn="l" latinLnBrk="1"/>
                      <a:r>
                        <a:rPr lang="en-US" altLang="ko-KR" sz="1000" dirty="0">
                          <a:solidFill>
                            <a:schemeClr val="tx1"/>
                          </a:solidFill>
                          <a:latin typeface="+mn-ea"/>
                          <a:ea typeface="+mn-ea"/>
                        </a:rPr>
                        <a:t>    l_clustering.v3.py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ICLIQ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0.9)</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1033935693"/>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    sdf2pdb_with_cluster.py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475660256"/>
                  </a:ext>
                </a:extLst>
              </a:tr>
              <a:tr h="128560">
                <a:tc>
                  <a:txBody>
                    <a:bodyPr/>
                    <a:lstStyle/>
                    <a:p>
                      <a:pPr marL="1371600" lvl="3" indent="-1371600" algn="l" latinLnBrk="1"/>
                      <a:r>
                        <a:rPr lang="en-US" altLang="ko-KR" sz="1000" dirty="0">
                          <a:solidFill>
                            <a:schemeClr val="tx1"/>
                          </a:solidFill>
                          <a:latin typeface="+mn-ea"/>
                          <a:ea typeface="+mn-ea"/>
                        </a:rPr>
                        <a:t>    sdf2pdb_without_cluster.py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52775072"/>
                  </a:ext>
                </a:extLst>
              </a:tr>
            </a:tbl>
          </a:graphicData>
        </a:graphic>
      </p:graphicFrame>
      <p:sp>
        <p:nvSpPr>
          <p:cNvPr id="7" name="TextBox 6">
            <a:extLst>
              <a:ext uri="{FF2B5EF4-FFF2-40B4-BE49-F238E27FC236}">
                <a16:creationId xmlns:a16="http://schemas.microsoft.com/office/drawing/2014/main" id="{817E4515-AAB9-4488-96A5-4207D0A1091B}"/>
              </a:ext>
            </a:extLst>
          </p:cNvPr>
          <p:cNvSpPr txBox="1"/>
          <p:nvPr/>
        </p:nvSpPr>
        <p:spPr>
          <a:xfrm>
            <a:off x="216567" y="864479"/>
            <a:ext cx="7972928" cy="338554"/>
          </a:xfrm>
          <a:prstGeom prst="rect">
            <a:avLst/>
          </a:prstGeom>
          <a:noFill/>
        </p:spPr>
        <p:txBody>
          <a:bodyPr wrap="square" rtlCol="0">
            <a:spAutoFit/>
          </a:bodyPr>
          <a:lstStyle/>
          <a:p>
            <a:r>
              <a:rPr lang="en-US" altLang="ko-KR" sz="1600" b="1" dirty="0"/>
              <a:t>2. 1/2D-Scan ARS file </a:t>
            </a:r>
            <a:r>
              <a:rPr lang="ko-KR" altLang="en-US" sz="1600" b="1" dirty="0"/>
              <a:t>정보</a:t>
            </a:r>
            <a:endParaRPr lang="en-US" altLang="ko-KR" sz="1600" b="1" dirty="0"/>
          </a:p>
        </p:txBody>
      </p:sp>
      <p:sp>
        <p:nvSpPr>
          <p:cNvPr id="17" name="화살표: 위로 굽음 16">
            <a:extLst>
              <a:ext uri="{FF2B5EF4-FFF2-40B4-BE49-F238E27FC236}">
                <a16:creationId xmlns:a16="http://schemas.microsoft.com/office/drawing/2014/main" id="{E16EEA4F-5E79-49AB-BCCC-C2E3BFD6C79F}"/>
              </a:ext>
            </a:extLst>
          </p:cNvPr>
          <p:cNvSpPr/>
          <p:nvPr/>
        </p:nvSpPr>
        <p:spPr>
          <a:xfrm rot="5400000">
            <a:off x="363671" y="2259667"/>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화살표: 위로 굽음 17">
            <a:extLst>
              <a:ext uri="{FF2B5EF4-FFF2-40B4-BE49-F238E27FC236}">
                <a16:creationId xmlns:a16="http://schemas.microsoft.com/office/drawing/2014/main" id="{5E81986F-B3C1-4C46-B426-5C3B74E19B85}"/>
              </a:ext>
            </a:extLst>
          </p:cNvPr>
          <p:cNvSpPr/>
          <p:nvPr/>
        </p:nvSpPr>
        <p:spPr>
          <a:xfrm rot="5400000">
            <a:off x="363671" y="2500299"/>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화살표: 위로 굽음 18">
            <a:extLst>
              <a:ext uri="{FF2B5EF4-FFF2-40B4-BE49-F238E27FC236}">
                <a16:creationId xmlns:a16="http://schemas.microsoft.com/office/drawing/2014/main" id="{9983A8AD-340A-4F9F-988D-9AF46C9BB37B}"/>
              </a:ext>
            </a:extLst>
          </p:cNvPr>
          <p:cNvSpPr/>
          <p:nvPr/>
        </p:nvSpPr>
        <p:spPr>
          <a:xfrm rot="5400000">
            <a:off x="363671" y="274093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위로 굽음 19">
            <a:extLst>
              <a:ext uri="{FF2B5EF4-FFF2-40B4-BE49-F238E27FC236}">
                <a16:creationId xmlns:a16="http://schemas.microsoft.com/office/drawing/2014/main" id="{D79F4465-6AFA-41BB-8CDC-14C11F166182}"/>
              </a:ext>
            </a:extLst>
          </p:cNvPr>
          <p:cNvSpPr/>
          <p:nvPr/>
        </p:nvSpPr>
        <p:spPr>
          <a:xfrm rot="5400000">
            <a:off x="363671" y="2981438"/>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위로 굽음 9">
            <a:extLst>
              <a:ext uri="{FF2B5EF4-FFF2-40B4-BE49-F238E27FC236}">
                <a16:creationId xmlns:a16="http://schemas.microsoft.com/office/drawing/2014/main" id="{8380274F-BC74-4407-AD5E-8F1BD68027E4}"/>
              </a:ext>
            </a:extLst>
          </p:cNvPr>
          <p:cNvSpPr/>
          <p:nvPr/>
        </p:nvSpPr>
        <p:spPr>
          <a:xfrm rot="5400000">
            <a:off x="363671" y="494672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위로 굽음 10">
            <a:extLst>
              <a:ext uri="{FF2B5EF4-FFF2-40B4-BE49-F238E27FC236}">
                <a16:creationId xmlns:a16="http://schemas.microsoft.com/office/drawing/2014/main" id="{E455F037-49D1-4B59-AF58-6FD7BBD3850A}"/>
              </a:ext>
            </a:extLst>
          </p:cNvPr>
          <p:cNvSpPr/>
          <p:nvPr/>
        </p:nvSpPr>
        <p:spPr>
          <a:xfrm rot="5400000">
            <a:off x="363671" y="5187353"/>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위로 굽음 11">
            <a:extLst>
              <a:ext uri="{FF2B5EF4-FFF2-40B4-BE49-F238E27FC236}">
                <a16:creationId xmlns:a16="http://schemas.microsoft.com/office/drawing/2014/main" id="{9DC7D242-F3B7-4E99-901B-CADEDF6A90BA}"/>
              </a:ext>
            </a:extLst>
          </p:cNvPr>
          <p:cNvSpPr/>
          <p:nvPr/>
        </p:nvSpPr>
        <p:spPr>
          <a:xfrm rot="5400000">
            <a:off x="363671" y="5427860"/>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4759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1/2D-Scan ARS </a:t>
            </a:r>
            <a:r>
              <a:rPr lang="ko-KR" altLang="en-US" sz="2800" b="1" dirty="0"/>
              <a:t>실행 시간</a:t>
            </a:r>
          </a:p>
        </p:txBody>
      </p:sp>
      <p:sp>
        <p:nvSpPr>
          <p:cNvPr id="3" name="내용 개체 틀 2">
            <a:extLst>
              <a:ext uri="{FF2B5EF4-FFF2-40B4-BE49-F238E27FC236}">
                <a16:creationId xmlns:a16="http://schemas.microsoft.com/office/drawing/2014/main" id="{FFA334D5-3016-4A94-A9E4-EF7FF48E015B}"/>
              </a:ext>
            </a:extLst>
          </p:cNvPr>
          <p:cNvSpPr>
            <a:spLocks noGrp="1"/>
          </p:cNvSpPr>
          <p:nvPr>
            <p:ph idx="1"/>
          </p:nvPr>
        </p:nvSpPr>
        <p:spPr/>
        <p:txBody>
          <a:bodyPr/>
          <a:lstStyle/>
          <a:p>
            <a:pPr marL="0" indent="0">
              <a:buNone/>
            </a:pPr>
            <a:r>
              <a:rPr lang="ko-KR" altLang="en-US" sz="2400" b="1" dirty="0"/>
              <a:t>총 </a:t>
            </a:r>
            <a:r>
              <a:rPr lang="en-US" altLang="ko-KR" sz="2400" b="1" dirty="0"/>
              <a:t>38.5</a:t>
            </a:r>
            <a:r>
              <a:rPr lang="ko-KR" altLang="en-US" sz="2400" b="1" dirty="0"/>
              <a:t>시간 소요</a:t>
            </a:r>
            <a:endParaRPr lang="en-US" altLang="ko-KR" sz="2400" b="1" dirty="0"/>
          </a:p>
          <a:p>
            <a:r>
              <a:rPr lang="en-US" altLang="ko-KR" dirty="0"/>
              <a:t>Input </a:t>
            </a:r>
            <a:r>
              <a:rPr lang="en-US" altLang="ko-KR" dirty="0" err="1"/>
              <a:t>sdf</a:t>
            </a:r>
            <a:r>
              <a:rPr lang="en-US" altLang="ko-KR" dirty="0"/>
              <a:t> </a:t>
            </a:r>
            <a:r>
              <a:rPr lang="ko-KR" altLang="en-US" dirty="0"/>
              <a:t>개수 </a:t>
            </a:r>
            <a:r>
              <a:rPr lang="en-US" altLang="ko-KR" dirty="0"/>
              <a:t>: 132</a:t>
            </a:r>
            <a:r>
              <a:rPr lang="ko-KR" altLang="en-US" dirty="0"/>
              <a:t>개</a:t>
            </a:r>
            <a:endParaRPr lang="en-US" altLang="ko-KR" dirty="0"/>
          </a:p>
          <a:p>
            <a:r>
              <a:rPr lang="en-US" altLang="ko-KR" dirty="0"/>
              <a:t>Input key </a:t>
            </a:r>
            <a:r>
              <a:rPr lang="ko-KR" altLang="en-US" dirty="0"/>
              <a:t>개수 </a:t>
            </a:r>
            <a:r>
              <a:rPr lang="en-US" altLang="ko-KR" dirty="0"/>
              <a:t>: 126</a:t>
            </a:r>
            <a:r>
              <a:rPr lang="ko-KR" altLang="en-US" dirty="0"/>
              <a:t>개</a:t>
            </a:r>
          </a:p>
        </p:txBody>
      </p:sp>
    </p:spTree>
    <p:extLst>
      <p:ext uri="{BB962C8B-B14F-4D97-AF65-F5344CB8AC3E}">
        <p14:creationId xmlns:p14="http://schemas.microsoft.com/office/powerpoint/2010/main" val="365874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Protocol</a:t>
            </a:r>
          </a:p>
        </p:txBody>
      </p:sp>
    </p:spTree>
    <p:extLst>
      <p:ext uri="{BB962C8B-B14F-4D97-AF65-F5344CB8AC3E}">
        <p14:creationId xmlns:p14="http://schemas.microsoft.com/office/powerpoint/2010/main" val="355200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000000"/>
                </a:solidFill>
                <a:effectLst/>
                <a:uLnTx/>
                <a:uFillTx/>
                <a:latin typeface="Arial"/>
                <a:ea typeface="맑은 고딕"/>
                <a:cs typeface="+mn-cs"/>
              </a:rPr>
              <a:t>1/2D-Scan ARS protocol</a:t>
            </a:r>
            <a:endParaRPr kumimoji="0" lang="ko-KR" altLang="en-US" sz="2800" b="0" i="0" u="none" strike="noStrike" kern="1200" cap="none" spc="0" normalizeH="0" baseline="0" noProof="0" dirty="0">
              <a:ln>
                <a:noFill/>
              </a:ln>
              <a:solidFill>
                <a:srgbClr val="000000"/>
              </a:solidFill>
              <a:effectLst/>
              <a:uLnTx/>
              <a:uFillTx/>
              <a:latin typeface="Arial"/>
              <a:ea typeface="맑은 고딕"/>
              <a:cs typeface="+mn-cs"/>
            </a:endParaRPr>
          </a:p>
        </p:txBody>
      </p:sp>
      <p:graphicFrame>
        <p:nvGraphicFramePr>
          <p:cNvPr id="6" name="표 8">
            <a:extLst>
              <a:ext uri="{FF2B5EF4-FFF2-40B4-BE49-F238E27FC236}">
                <a16:creationId xmlns:a16="http://schemas.microsoft.com/office/drawing/2014/main" id="{1C0EA4F0-F987-4A53-9382-CCC4FEE284A0}"/>
              </a:ext>
            </a:extLst>
          </p:cNvPr>
          <p:cNvGraphicFramePr>
            <a:graphicFrameLocks noGrp="1"/>
          </p:cNvGraphicFramePr>
          <p:nvPr>
            <p:extLst>
              <p:ext uri="{D42A27DB-BD31-4B8C-83A1-F6EECF244321}">
                <p14:modId xmlns:p14="http://schemas.microsoft.com/office/powerpoint/2010/main" val="652082031"/>
              </p:ext>
            </p:extLst>
          </p:nvPr>
        </p:nvGraphicFramePr>
        <p:xfrm>
          <a:off x="144378" y="1060703"/>
          <a:ext cx="8866617" cy="3880479"/>
        </p:xfrm>
        <a:graphic>
          <a:graphicData uri="http://schemas.openxmlformats.org/drawingml/2006/table">
            <a:tbl>
              <a:tblPr firstRow="1" bandRow="1">
                <a:tableStyleId>{5C22544A-7EE6-4342-B048-85BDC9FD1C3A}</a:tableStyleId>
              </a:tblPr>
              <a:tblGrid>
                <a:gridCol w="670269">
                  <a:extLst>
                    <a:ext uri="{9D8B030D-6E8A-4147-A177-3AD203B41FA5}">
                      <a16:colId xmlns:a16="http://schemas.microsoft.com/office/drawing/2014/main" val="1134955759"/>
                    </a:ext>
                  </a:extLst>
                </a:gridCol>
                <a:gridCol w="881149">
                  <a:extLst>
                    <a:ext uri="{9D8B030D-6E8A-4147-A177-3AD203B41FA5}">
                      <a16:colId xmlns:a16="http://schemas.microsoft.com/office/drawing/2014/main" val="863304674"/>
                    </a:ext>
                  </a:extLst>
                </a:gridCol>
                <a:gridCol w="1496291">
                  <a:extLst>
                    <a:ext uri="{9D8B030D-6E8A-4147-A177-3AD203B41FA5}">
                      <a16:colId xmlns:a16="http://schemas.microsoft.com/office/drawing/2014/main" val="623924690"/>
                    </a:ext>
                  </a:extLst>
                </a:gridCol>
                <a:gridCol w="2992582">
                  <a:extLst>
                    <a:ext uri="{9D8B030D-6E8A-4147-A177-3AD203B41FA5}">
                      <a16:colId xmlns:a16="http://schemas.microsoft.com/office/drawing/2014/main" val="3471602571"/>
                    </a:ext>
                  </a:extLst>
                </a:gridCol>
                <a:gridCol w="781396">
                  <a:extLst>
                    <a:ext uri="{9D8B030D-6E8A-4147-A177-3AD203B41FA5}">
                      <a16:colId xmlns:a16="http://schemas.microsoft.com/office/drawing/2014/main" val="3397720851"/>
                    </a:ext>
                  </a:extLst>
                </a:gridCol>
                <a:gridCol w="2044930">
                  <a:extLst>
                    <a:ext uri="{9D8B030D-6E8A-4147-A177-3AD203B41FA5}">
                      <a16:colId xmlns:a16="http://schemas.microsoft.com/office/drawing/2014/main" val="2998671088"/>
                    </a:ext>
                  </a:extLst>
                </a:gridCol>
              </a:tblGrid>
              <a:tr h="458071">
                <a:tc>
                  <a:txBody>
                    <a:bodyPr/>
                    <a:lstStyle/>
                    <a:p>
                      <a:pPr algn="ctr" latinLnBrk="1"/>
                      <a:r>
                        <a:rPr lang="en-US" altLang="ko-KR" sz="1200" dirty="0"/>
                        <a:t>Round</a:t>
                      </a:r>
                      <a:endParaRPr lang="ko-KR" altLang="en-US" sz="1200" dirty="0"/>
                    </a:p>
                  </a:txBody>
                  <a:tcPr anchor="ctr"/>
                </a:tc>
                <a:tc>
                  <a:txBody>
                    <a:bodyPr/>
                    <a:lstStyle/>
                    <a:p>
                      <a:pPr algn="ctr" latinLnBrk="1"/>
                      <a:r>
                        <a:rPr lang="en-US" altLang="ko-KR" sz="1200" dirty="0"/>
                        <a:t>Database</a:t>
                      </a:r>
                      <a:endParaRPr lang="ko-KR" altLang="en-US" sz="1200" dirty="0"/>
                    </a:p>
                  </a:txBody>
                  <a:tcPr anchor="ctr"/>
                </a:tc>
                <a:tc>
                  <a:txBody>
                    <a:bodyPr/>
                    <a:lstStyle/>
                    <a:p>
                      <a:pPr algn="ctr" latinLnBrk="1"/>
                      <a:r>
                        <a:rPr lang="en-US" altLang="ko-KR" sz="1200" dirty="0"/>
                        <a:t>Number of input</a:t>
                      </a:r>
                      <a:endParaRPr lang="ko-KR" altLang="en-US" sz="1200" dirty="0"/>
                    </a:p>
                  </a:txBody>
                  <a:tcPr anchor="ctr"/>
                </a:tc>
                <a:tc>
                  <a:txBody>
                    <a:bodyPr/>
                    <a:lstStyle/>
                    <a:p>
                      <a:pPr algn="ctr" latinLnBrk="1"/>
                      <a:r>
                        <a:rPr lang="en-US" altLang="ko-KR" sz="1200" dirty="0"/>
                        <a:t>Input</a:t>
                      </a:r>
                      <a:endParaRPr lang="ko-KR" altLang="en-US" sz="1200" dirty="0"/>
                    </a:p>
                  </a:txBody>
                  <a:tcPr anchor="ctr"/>
                </a:tc>
                <a:tc>
                  <a:txBody>
                    <a:bodyPr/>
                    <a:lstStyle/>
                    <a:p>
                      <a:pPr algn="ctr" latinLnBrk="1"/>
                      <a:r>
                        <a:rPr lang="en-US" altLang="ko-KR" sz="1200" dirty="0"/>
                        <a:t>Date</a:t>
                      </a:r>
                      <a:endParaRPr lang="ko-KR" altLang="en-US" sz="1200" dirty="0"/>
                    </a:p>
                  </a:txBody>
                  <a:tcPr anchor="ctr"/>
                </a:tc>
                <a:tc>
                  <a:txBody>
                    <a:bodyPr/>
                    <a:lstStyle/>
                    <a:p>
                      <a:pPr algn="ctr" latinLnBrk="1"/>
                      <a:r>
                        <a:rPr lang="en-US" altLang="ko-KR" sz="1200" dirty="0"/>
                        <a:t>Process</a:t>
                      </a:r>
                      <a:endParaRPr lang="ko-KR" altLang="en-US" sz="1200" dirty="0"/>
                    </a:p>
                  </a:txBody>
                  <a:tcPr anchor="ctr"/>
                </a:tc>
                <a:extLst>
                  <a:ext uri="{0D108BD9-81ED-4DB2-BD59-A6C34878D82A}">
                    <a16:rowId xmlns:a16="http://schemas.microsoft.com/office/drawing/2014/main" val="3112946618"/>
                  </a:ext>
                </a:extLst>
              </a:tr>
              <a:tr h="370651">
                <a:tc>
                  <a:txBody>
                    <a:bodyPr/>
                    <a:lstStyle/>
                    <a:p>
                      <a:pPr algn="ctr" latinLnBrk="1"/>
                      <a:r>
                        <a:rPr lang="en-US" altLang="ko-KR" sz="1200" dirty="0"/>
                        <a:t>1</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52</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err="1"/>
                        <a:t>ChEMBL</a:t>
                      </a:r>
                      <a:r>
                        <a:rPr lang="en-US" altLang="ko-KR" sz="1200" dirty="0"/>
                        <a:t> data</a:t>
                      </a:r>
                      <a:endParaRPr lang="ko-KR" altLang="en-US" sz="1200" dirty="0"/>
                    </a:p>
                  </a:txBody>
                  <a:tcPr anchor="ctr"/>
                </a:tc>
                <a:tc>
                  <a:txBody>
                    <a:bodyPr/>
                    <a:lstStyle/>
                    <a:p>
                      <a:pPr algn="ctr" latinLnBrk="1"/>
                      <a:r>
                        <a:rPr lang="en-US" altLang="ko-KR" sz="1200" dirty="0"/>
                        <a:t>2019.11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34098167"/>
                  </a:ext>
                </a:extLst>
              </a:tr>
              <a:tr h="370651">
                <a:tc>
                  <a:txBody>
                    <a:bodyPr/>
                    <a:lstStyle/>
                    <a:p>
                      <a:pPr algn="ctr" latinLnBrk="1"/>
                      <a:r>
                        <a:rPr lang="en-US" altLang="ko-KR" sz="1200" dirty="0"/>
                        <a:t>2</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185</a:t>
                      </a:r>
                      <a:endParaRPr lang="ko-KR" altLang="en-US" sz="1200" dirty="0"/>
                    </a:p>
                  </a:txBody>
                  <a:tcPr anchor="ctr"/>
                </a:tc>
                <a:tc>
                  <a:txBody>
                    <a:bodyPr/>
                    <a:lstStyle/>
                    <a:p>
                      <a:pPr algn="ctr" latinLnBrk="1"/>
                      <a:r>
                        <a:rPr lang="en-US" altLang="ko-KR" sz="1200" dirty="0"/>
                        <a:t>ATP,IP2,IP3,IP4</a:t>
                      </a:r>
                      <a:endParaRPr lang="ko-KR" altLang="en-US" sz="1200" dirty="0"/>
                    </a:p>
                  </a:txBody>
                  <a:tcPr anchor="ctr"/>
                </a:tc>
                <a:tc>
                  <a:txBody>
                    <a:bodyPr/>
                    <a:lstStyle/>
                    <a:p>
                      <a:pPr algn="ctr" latinLnBrk="1"/>
                      <a:r>
                        <a:rPr lang="en-US" altLang="ko-KR" sz="1200" dirty="0"/>
                        <a:t>2019.12</a:t>
                      </a:r>
                      <a:endParaRPr lang="ko-KR" altLang="en-US" sz="1200" dirty="0"/>
                    </a:p>
                  </a:txBody>
                  <a:tcPr anchor="ctr"/>
                </a:tc>
                <a:tc>
                  <a:txBody>
                    <a:bodyPr/>
                    <a:lstStyle/>
                    <a:p>
                      <a:pPr algn="ctr" latinLnBrk="1"/>
                      <a:r>
                        <a:rPr lang="en-US" altLang="ko-KR" sz="1200" dirty="0"/>
                        <a:t>Clustering(</a:t>
                      </a:r>
                      <a:r>
                        <a:rPr lang="en-US" altLang="ko-KR" sz="1200" dirty="0" err="1"/>
                        <a:t>tanimoto</a:t>
                      </a:r>
                      <a:r>
                        <a:rPr lang="en-US" altLang="ko-KR" sz="1200" dirty="0"/>
                        <a:t> score, manual)</a:t>
                      </a:r>
                      <a:endParaRPr lang="ko-KR" altLang="en-US" sz="1200" dirty="0"/>
                    </a:p>
                  </a:txBody>
                  <a:tcPr anchor="ctr"/>
                </a:tc>
                <a:extLst>
                  <a:ext uri="{0D108BD9-81ED-4DB2-BD59-A6C34878D82A}">
                    <a16:rowId xmlns:a16="http://schemas.microsoft.com/office/drawing/2014/main" val="21429030"/>
                  </a:ext>
                </a:extLst>
              </a:tr>
              <a:tr h="370651">
                <a:tc>
                  <a:txBody>
                    <a:bodyPr/>
                    <a:lstStyle/>
                    <a:p>
                      <a:pPr algn="ctr" latinLnBrk="1"/>
                      <a:r>
                        <a:rPr lang="en-US" altLang="ko-KR" sz="1200" dirty="0"/>
                        <a:t>3</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112</a:t>
                      </a:r>
                      <a:endParaRPr lang="ko-KR" altLang="en-US" sz="1200" dirty="0"/>
                    </a:p>
                  </a:txBody>
                  <a:tcPr anchor="ctr"/>
                </a:tc>
                <a:tc>
                  <a:txBody>
                    <a:bodyPr/>
                    <a:lstStyle/>
                    <a:p>
                      <a:pPr algn="ctr" latinLnBrk="1"/>
                      <a:r>
                        <a:rPr lang="en-US" altLang="ko-KR" sz="1200" dirty="0"/>
                        <a:t>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404315897"/>
                  </a:ext>
                </a:extLst>
              </a:tr>
              <a:tr h="370651">
                <a:tc>
                  <a:txBody>
                    <a:bodyPr/>
                    <a:lstStyle/>
                    <a:p>
                      <a:pPr algn="ctr" latinLnBrk="1"/>
                      <a:r>
                        <a:rPr lang="en-US" altLang="ko-KR" sz="1200" dirty="0"/>
                        <a:t>4</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607431770"/>
                  </a:ext>
                </a:extLst>
              </a:tr>
              <a:tr h="370651">
                <a:tc>
                  <a:txBody>
                    <a:bodyPr/>
                    <a:lstStyle/>
                    <a:p>
                      <a:pPr algn="ctr" latinLnBrk="1"/>
                      <a:r>
                        <a:rPr lang="en-US" altLang="ko-KR" sz="1200" dirty="0"/>
                        <a:t>5</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297</a:t>
                      </a:r>
                      <a:endParaRPr lang="ko-KR" altLang="en-US" sz="1200" dirty="0"/>
                    </a:p>
                  </a:txBody>
                  <a:tcPr anchor="ctr"/>
                </a:tc>
                <a:tc>
                  <a:txBody>
                    <a:bodyPr/>
                    <a:lstStyle/>
                    <a:p>
                      <a:pPr algn="ctr" latinLnBrk="1"/>
                      <a:r>
                        <a:rPr lang="en-US" altLang="ko-KR" sz="1200" dirty="0"/>
                        <a:t>ATP,IP2,IP3,IP4,CDK7(CDK2,CDK6)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710764499"/>
                  </a:ext>
                </a:extLst>
              </a:tr>
              <a:tr h="370651">
                <a:tc>
                  <a:txBody>
                    <a:bodyPr/>
                    <a:lstStyle/>
                    <a:p>
                      <a:pPr algn="ctr" latinLnBrk="1"/>
                      <a:r>
                        <a:rPr lang="en-US" altLang="ko-KR" sz="1200" dirty="0"/>
                        <a:t>6</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14081374"/>
                  </a:ext>
                </a:extLst>
              </a:tr>
              <a:tr h="370651">
                <a:tc>
                  <a:txBody>
                    <a:bodyPr/>
                    <a:lstStyle/>
                    <a:p>
                      <a:pPr algn="ctr" latinLnBrk="1"/>
                      <a:r>
                        <a:rPr lang="en-US" altLang="ko-KR" sz="1200" dirty="0"/>
                        <a:t>*</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ZINC12</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174</a:t>
                      </a:r>
                      <a:endParaRPr lang="ko-KR" altLang="en-US" sz="1200" dirty="0"/>
                    </a:p>
                  </a:txBody>
                  <a:tcPr anchor="ctr">
                    <a:solidFill>
                      <a:schemeClr val="accent5">
                        <a:lumMod val="60000"/>
                        <a:lumOff val="40000"/>
                      </a:schemeClr>
                    </a:solidFill>
                  </a:tcPr>
                </a:tc>
                <a:tc>
                  <a:txBody>
                    <a:bodyPr/>
                    <a:lstStyle/>
                    <a:p>
                      <a:pPr algn="ctr" latinLnBrk="1"/>
                      <a:r>
                        <a:rPr lang="en-US" altLang="ko-KR" sz="1200" b="1" dirty="0">
                          <a:solidFill>
                            <a:srgbClr val="FF0000"/>
                          </a:solidFill>
                        </a:rPr>
                        <a:t>EGFR</a:t>
                      </a:r>
                      <a:endParaRPr lang="ko-KR" altLang="en-US" sz="1200" b="1" dirty="0">
                        <a:solidFill>
                          <a:srgbClr val="FF0000"/>
                        </a:solidFill>
                      </a:endParaRPr>
                    </a:p>
                  </a:txBody>
                  <a:tcPr anchor="ctr">
                    <a:solidFill>
                      <a:schemeClr val="accent5">
                        <a:lumMod val="60000"/>
                        <a:lumOff val="40000"/>
                      </a:schemeClr>
                    </a:solidFill>
                  </a:tcPr>
                </a:tc>
                <a:tc>
                  <a:txBody>
                    <a:bodyPr/>
                    <a:lstStyle/>
                    <a:p>
                      <a:pPr algn="ctr" latinLnBrk="1"/>
                      <a:r>
                        <a:rPr lang="en-US" altLang="ko-KR" sz="1200" dirty="0"/>
                        <a:t>2020.02</a:t>
                      </a:r>
                      <a:endParaRPr lang="ko-KR" altLang="en-US" sz="1200" dirty="0"/>
                    </a:p>
                  </a:txBody>
                  <a:tcPr anchor="ctr">
                    <a:solidFill>
                      <a:schemeClr val="accent5">
                        <a:lumMod val="60000"/>
                        <a:lumOff val="40000"/>
                      </a:schemeClr>
                    </a:solidFill>
                  </a:tcPr>
                </a:tc>
                <a:tc>
                  <a:txBody>
                    <a:bodyPr/>
                    <a:lstStyle/>
                    <a:p>
                      <a:pPr algn="ctr" latinLnBrk="1"/>
                      <a:endParaRPr lang="ko-KR" altLang="en-US" sz="1200" dirty="0"/>
                    </a:p>
                  </a:txBody>
                  <a:tcPr anchor="ctr">
                    <a:solidFill>
                      <a:schemeClr val="accent5">
                        <a:lumMod val="60000"/>
                        <a:lumOff val="40000"/>
                      </a:schemeClr>
                    </a:solidFill>
                  </a:tcPr>
                </a:tc>
                <a:extLst>
                  <a:ext uri="{0D108BD9-81ED-4DB2-BD59-A6C34878D82A}">
                    <a16:rowId xmlns:a16="http://schemas.microsoft.com/office/drawing/2014/main" val="3611386564"/>
                  </a:ext>
                </a:extLst>
              </a:tr>
              <a:tr h="370651">
                <a:tc>
                  <a:txBody>
                    <a:bodyPr/>
                    <a:lstStyle/>
                    <a:p>
                      <a:pPr algn="ctr" latinLnBrk="1"/>
                      <a:r>
                        <a:rPr lang="en-US" altLang="ko-KR" sz="1200" dirty="0"/>
                        <a:t>7</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270</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ATP,IP4,CDK7(CDK2,CDK6),FDA approved</a:t>
                      </a:r>
                      <a:endParaRPr lang="ko-KR" altLang="en-US" sz="1200" dirty="0"/>
                    </a:p>
                  </a:txBody>
                  <a:tcPr anchor="ctr"/>
                </a:tc>
                <a:tc>
                  <a:txBody>
                    <a:bodyPr/>
                    <a:lstStyle/>
                    <a:p>
                      <a:pPr algn="ctr" latinLnBrk="1"/>
                      <a:r>
                        <a:rPr lang="en-US" altLang="ko-KR" sz="1200" dirty="0"/>
                        <a:t>2020.04</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4019650670"/>
                  </a:ext>
                </a:extLst>
              </a:tr>
              <a:tr h="370651">
                <a:tc>
                  <a:txBody>
                    <a:bodyPr/>
                    <a:lstStyle/>
                    <a:p>
                      <a:pPr algn="ctr" latinLnBrk="1"/>
                      <a:r>
                        <a:rPr lang="en-US" altLang="ko-KR" sz="1200" dirty="0"/>
                        <a:t>8</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1876</a:t>
                      </a:r>
                      <a:endParaRPr lang="ko-KR" altLang="en-US" sz="1200" dirty="0"/>
                    </a:p>
                  </a:txBody>
                  <a:tcPr anchor="ctr"/>
                </a:tc>
                <a:tc>
                  <a:txBody>
                    <a:bodyPr/>
                    <a:lstStyle/>
                    <a:p>
                      <a:pPr algn="ctr" latinLnBrk="1"/>
                      <a:r>
                        <a:rPr lang="en-US" altLang="ko-KR" sz="1200" dirty="0"/>
                        <a:t>Kinase inhibitor</a:t>
                      </a:r>
                      <a:endParaRPr lang="ko-KR" altLang="en-US" sz="1200" dirty="0"/>
                    </a:p>
                  </a:txBody>
                  <a:tcPr anchor="ctr"/>
                </a:tc>
                <a:tc>
                  <a:txBody>
                    <a:bodyPr/>
                    <a:lstStyle/>
                    <a:p>
                      <a:pPr algn="ctr" latinLnBrk="1"/>
                      <a:r>
                        <a:rPr lang="en-US" altLang="ko-KR" sz="1200" dirty="0"/>
                        <a:t>2020.05</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290315011"/>
                  </a:ext>
                </a:extLst>
              </a:tr>
            </a:tbl>
          </a:graphicData>
        </a:graphic>
      </p:graphicFrame>
    </p:spTree>
    <p:extLst>
      <p:ext uri="{BB962C8B-B14F-4D97-AF65-F5344CB8AC3E}">
        <p14:creationId xmlns:p14="http://schemas.microsoft.com/office/powerpoint/2010/main" val="118818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직선 화살표 연결선 20">
            <a:extLst>
              <a:ext uri="{FF2B5EF4-FFF2-40B4-BE49-F238E27FC236}">
                <a16:creationId xmlns:a16="http://schemas.microsoft.com/office/drawing/2014/main" id="{818EF2B9-FC44-425D-847E-E82936217F28}"/>
              </a:ext>
            </a:extLst>
          </p:cNvPr>
          <p:cNvCxnSpPr>
            <a:cxnSpLocks/>
          </p:cNvCxnSpPr>
          <p:nvPr/>
        </p:nvCxnSpPr>
        <p:spPr>
          <a:xfrm>
            <a:off x="4372040"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DD76C87B-03B7-4880-AC31-997DC4A34CCC}"/>
              </a:ext>
            </a:extLst>
          </p:cNvPr>
          <p:cNvSpPr/>
          <p:nvPr/>
        </p:nvSpPr>
        <p:spPr>
          <a:xfrm>
            <a:off x="0" y="857250"/>
            <a:ext cx="1948034" cy="300082"/>
          </a:xfrm>
          <a:prstGeom prst="rect">
            <a:avLst/>
          </a:prstGeom>
        </p:spPr>
        <p:txBody>
          <a:bodyPr wrap="none">
            <a:spAutoFit/>
          </a:bodyPr>
          <a:lstStyle/>
          <a:p>
            <a:r>
              <a:rPr lang="en-US" altLang="ko-KR" sz="1350" b="1" dirty="0"/>
              <a:t>ChEMBL 1</a:t>
            </a:r>
            <a:r>
              <a:rPr lang="en-US" altLang="ko-KR" sz="1350" b="1" baseline="30000" dirty="0"/>
              <a:t>st</a:t>
            </a:r>
            <a:r>
              <a:rPr lang="en-US" altLang="ko-KR" sz="1350" b="1" dirty="0"/>
              <a:t> selection</a:t>
            </a:r>
            <a:endParaRPr lang="ko-KR" altLang="en-US" sz="1350" dirty="0"/>
          </a:p>
        </p:txBody>
      </p:sp>
      <p:sp>
        <p:nvSpPr>
          <p:cNvPr id="5" name="사각형: 둥근 모서리 4">
            <a:extLst>
              <a:ext uri="{FF2B5EF4-FFF2-40B4-BE49-F238E27FC236}">
                <a16:creationId xmlns:a16="http://schemas.microsoft.com/office/drawing/2014/main" id="{201A46A0-0C35-46D4-AD64-C6F0AD3B1C41}"/>
              </a:ext>
            </a:extLst>
          </p:cNvPr>
          <p:cNvSpPr/>
          <p:nvPr/>
        </p:nvSpPr>
        <p:spPr>
          <a:xfrm>
            <a:off x="650929" y="1441894"/>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52 ChEMBL</a:t>
            </a:r>
          </a:p>
          <a:p>
            <a:pPr algn="ctr"/>
            <a:r>
              <a:rPr lang="en-US" altLang="ko-KR" sz="900" dirty="0"/>
              <a:t>ligands</a:t>
            </a:r>
            <a:endParaRPr lang="ko-KR" altLang="en-US" sz="900" dirty="0"/>
          </a:p>
        </p:txBody>
      </p:sp>
      <p:cxnSp>
        <p:nvCxnSpPr>
          <p:cNvPr id="7" name="직선 화살표 연결선 6">
            <a:extLst>
              <a:ext uri="{FF2B5EF4-FFF2-40B4-BE49-F238E27FC236}">
                <a16:creationId xmlns:a16="http://schemas.microsoft.com/office/drawing/2014/main" id="{A06B1D49-18C3-4251-A444-3B6CFE59B3E9}"/>
              </a:ext>
            </a:extLst>
          </p:cNvPr>
          <p:cNvCxnSpPr>
            <a:stCxn id="5" idx="3"/>
          </p:cNvCxnSpPr>
          <p:nvPr/>
        </p:nvCxnSpPr>
        <p:spPr>
          <a:xfrm flipV="1">
            <a:off x="1702633" y="1655812"/>
            <a:ext cx="6243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FEF5C1-20A8-451C-86C7-8D2DEAA2F000}"/>
              </a:ext>
            </a:extLst>
          </p:cNvPr>
          <p:cNvSpPr txBox="1"/>
          <p:nvPr/>
        </p:nvSpPr>
        <p:spPr>
          <a:xfrm>
            <a:off x="2327251" y="1446431"/>
            <a:ext cx="4089581" cy="461665"/>
          </a:xfrm>
          <a:prstGeom prst="rect">
            <a:avLst/>
          </a:prstGeom>
          <a:noFill/>
        </p:spPr>
        <p:txBody>
          <a:bodyPr wrap="none" rtlCol="0">
            <a:spAutoFit/>
          </a:bodyPr>
          <a:lstStyle/>
          <a:p>
            <a:pPr algn="ctr"/>
            <a:r>
              <a:rPr lang="en-US" altLang="ko-KR" sz="1350" b="1" dirty="0"/>
              <a:t>Extract the Main Key by occurrence frequency  </a:t>
            </a:r>
          </a:p>
          <a:p>
            <a:pPr algn="ctr"/>
            <a:r>
              <a:rPr lang="en-US" altLang="ko-KR" sz="1050" dirty="0"/>
              <a:t>(PDPPD, PPAAP, PPPAP, PPPPA, PPPPD, PPPPP) </a:t>
            </a:r>
            <a:endParaRPr lang="ko-KR" altLang="en-US" sz="1050" dirty="0"/>
          </a:p>
        </p:txBody>
      </p:sp>
      <p:sp>
        <p:nvSpPr>
          <p:cNvPr id="10" name="사각형: 둥근 모서리 9">
            <a:extLst>
              <a:ext uri="{FF2B5EF4-FFF2-40B4-BE49-F238E27FC236}">
                <a16:creationId xmlns:a16="http://schemas.microsoft.com/office/drawing/2014/main" id="{8693B8F0-DB7B-4F62-B4AC-62E88A8DCBDA}"/>
              </a:ext>
            </a:extLst>
          </p:cNvPr>
          <p:cNvSpPr/>
          <p:nvPr/>
        </p:nvSpPr>
        <p:spPr>
          <a:xfrm>
            <a:off x="3160008"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1" name="직선 화살표 연결선 10">
            <a:extLst>
              <a:ext uri="{FF2B5EF4-FFF2-40B4-BE49-F238E27FC236}">
                <a16:creationId xmlns:a16="http://schemas.microsoft.com/office/drawing/2014/main" id="{40626641-8DB6-4D48-B6DA-6EDBECE9790D}"/>
              </a:ext>
            </a:extLst>
          </p:cNvPr>
          <p:cNvCxnSpPr>
            <a:cxnSpLocks/>
            <a:stCxn id="8" idx="2"/>
          </p:cNvCxnSpPr>
          <p:nvPr/>
        </p:nvCxnSpPr>
        <p:spPr>
          <a:xfrm flipH="1">
            <a:off x="4372041"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CC9E6F-9DEB-431A-BE23-B08AD7671315}"/>
              </a:ext>
            </a:extLst>
          </p:cNvPr>
          <p:cNvSpPr txBox="1"/>
          <p:nvPr/>
        </p:nvSpPr>
        <p:spPr>
          <a:xfrm>
            <a:off x="3619742"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6" name="사각형: 둥근 모서리 15">
            <a:extLst>
              <a:ext uri="{FF2B5EF4-FFF2-40B4-BE49-F238E27FC236}">
                <a16:creationId xmlns:a16="http://schemas.microsoft.com/office/drawing/2014/main" id="{2B5B9365-B680-4F8E-818D-A4BE4A856697}"/>
              </a:ext>
            </a:extLst>
          </p:cNvPr>
          <p:cNvSpPr/>
          <p:nvPr/>
        </p:nvSpPr>
        <p:spPr>
          <a:xfrm>
            <a:off x="3776005"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323,350</a:t>
            </a:r>
          </a:p>
          <a:p>
            <a:pPr algn="ctr"/>
            <a:r>
              <a:rPr lang="en-US" altLang="ko-KR" sz="1050" dirty="0"/>
              <a:t>Ligand retrieval</a:t>
            </a:r>
            <a:endParaRPr lang="ko-KR" altLang="en-US" sz="1050" dirty="0"/>
          </a:p>
        </p:txBody>
      </p:sp>
      <p:cxnSp>
        <p:nvCxnSpPr>
          <p:cNvPr id="17" name="직선 화살표 연결선 16">
            <a:extLst>
              <a:ext uri="{FF2B5EF4-FFF2-40B4-BE49-F238E27FC236}">
                <a16:creationId xmlns:a16="http://schemas.microsoft.com/office/drawing/2014/main" id="{803827DC-803F-4D6B-92C1-79C12875D07F}"/>
              </a:ext>
            </a:extLst>
          </p:cNvPr>
          <p:cNvCxnSpPr>
            <a:cxnSpLocks/>
            <a:stCxn id="10" idx="2"/>
            <a:endCxn id="16" idx="0"/>
          </p:cNvCxnSpPr>
          <p:nvPr/>
        </p:nvCxnSpPr>
        <p:spPr>
          <a:xfrm flipH="1">
            <a:off x="4372039"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8586F88-08D2-48FA-91D9-C33490F4ABDD}"/>
              </a:ext>
            </a:extLst>
          </p:cNvPr>
          <p:cNvSpPr txBox="1"/>
          <p:nvPr/>
        </p:nvSpPr>
        <p:spPr>
          <a:xfrm>
            <a:off x="2269539" y="3818430"/>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23" name="사각형: 둥근 모서리 22">
            <a:extLst>
              <a:ext uri="{FF2B5EF4-FFF2-40B4-BE49-F238E27FC236}">
                <a16:creationId xmlns:a16="http://schemas.microsoft.com/office/drawing/2014/main" id="{D414B211-E5DB-44C3-9613-B4F89B6EABBF}"/>
              </a:ext>
            </a:extLst>
          </p:cNvPr>
          <p:cNvSpPr/>
          <p:nvPr/>
        </p:nvSpPr>
        <p:spPr>
          <a:xfrm>
            <a:off x="3776005"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1,383</a:t>
            </a:r>
          </a:p>
          <a:p>
            <a:pPr algn="ctr"/>
            <a:r>
              <a:rPr lang="en-US" altLang="ko-KR" sz="1050" dirty="0"/>
              <a:t>ligands</a:t>
            </a:r>
            <a:endParaRPr lang="ko-KR" altLang="en-US" sz="1050" dirty="0"/>
          </a:p>
        </p:txBody>
      </p:sp>
      <p:sp>
        <p:nvSpPr>
          <p:cNvPr id="25" name="TextBox 24">
            <a:extLst>
              <a:ext uri="{FF2B5EF4-FFF2-40B4-BE49-F238E27FC236}">
                <a16:creationId xmlns:a16="http://schemas.microsoft.com/office/drawing/2014/main" id="{B66C482A-9B94-4968-849C-50639F946469}"/>
              </a:ext>
            </a:extLst>
          </p:cNvPr>
          <p:cNvSpPr txBox="1"/>
          <p:nvPr/>
        </p:nvSpPr>
        <p:spPr>
          <a:xfrm>
            <a:off x="3089628"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26" name="사각형: 둥근 모서리 25">
            <a:extLst>
              <a:ext uri="{FF2B5EF4-FFF2-40B4-BE49-F238E27FC236}">
                <a16:creationId xmlns:a16="http://schemas.microsoft.com/office/drawing/2014/main" id="{FE2CFF36-073A-461F-86B4-2CE1206FCC84}"/>
              </a:ext>
            </a:extLst>
          </p:cNvPr>
          <p:cNvSpPr/>
          <p:nvPr/>
        </p:nvSpPr>
        <p:spPr>
          <a:xfrm>
            <a:off x="3776005"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908 ligands</a:t>
            </a:r>
            <a:endParaRPr lang="ko-KR" altLang="en-US" sz="1050" dirty="0"/>
          </a:p>
        </p:txBody>
      </p:sp>
      <p:cxnSp>
        <p:nvCxnSpPr>
          <p:cNvPr id="29" name="직선 화살표 연결선 28">
            <a:extLst>
              <a:ext uri="{FF2B5EF4-FFF2-40B4-BE49-F238E27FC236}">
                <a16:creationId xmlns:a16="http://schemas.microsoft.com/office/drawing/2014/main" id="{256EBE8C-3853-442A-B840-BF157C8DA298}"/>
              </a:ext>
            </a:extLst>
          </p:cNvPr>
          <p:cNvCxnSpPr>
            <a:cxnSpLocks/>
          </p:cNvCxnSpPr>
          <p:nvPr/>
        </p:nvCxnSpPr>
        <p:spPr>
          <a:xfrm>
            <a:off x="4372037"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C83DACFE-3D31-442C-84C7-F1ECEC858909}"/>
              </a:ext>
            </a:extLst>
          </p:cNvPr>
          <p:cNvCxnSpPr>
            <a:cxnSpLocks/>
          </p:cNvCxnSpPr>
          <p:nvPr/>
        </p:nvCxnSpPr>
        <p:spPr>
          <a:xfrm flipV="1">
            <a:off x="4968072"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사각형: 둥근 모서리 31">
            <a:extLst>
              <a:ext uri="{FF2B5EF4-FFF2-40B4-BE49-F238E27FC236}">
                <a16:creationId xmlns:a16="http://schemas.microsoft.com/office/drawing/2014/main" id="{DC4AA791-A08B-4E89-9B85-3DA353924803}"/>
              </a:ext>
            </a:extLst>
          </p:cNvPr>
          <p:cNvSpPr/>
          <p:nvPr/>
        </p:nvSpPr>
        <p:spPr>
          <a:xfrm>
            <a:off x="7061694"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1</a:t>
            </a:r>
            <a:r>
              <a:rPr lang="en-US" altLang="ko-KR" sz="2800" b="1" baseline="30000" dirty="0"/>
              <a:t>st</a:t>
            </a:r>
            <a:r>
              <a:rPr lang="en-US" altLang="ko-KR" sz="2800" b="1" dirty="0"/>
              <a:t> </a:t>
            </a:r>
            <a:endParaRPr lang="ko-KR" altLang="en-US" sz="2800" dirty="0"/>
          </a:p>
        </p:txBody>
      </p:sp>
    </p:spTree>
    <p:extLst>
      <p:ext uri="{BB962C8B-B14F-4D97-AF65-F5344CB8AC3E}">
        <p14:creationId xmlns:p14="http://schemas.microsoft.com/office/powerpoint/2010/main" val="221393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BD71CAF-D9F9-43F1-91AC-1037F2A894AC}"/>
              </a:ext>
            </a:extLst>
          </p:cNvPr>
          <p:cNvSpPr/>
          <p:nvPr/>
        </p:nvSpPr>
        <p:spPr>
          <a:xfrm>
            <a:off x="0" y="857250"/>
            <a:ext cx="1986506" cy="300082"/>
          </a:xfrm>
          <a:prstGeom prst="rect">
            <a:avLst/>
          </a:prstGeom>
        </p:spPr>
        <p:txBody>
          <a:bodyPr wrap="none">
            <a:spAutoFit/>
          </a:bodyPr>
          <a:lstStyle/>
          <a:p>
            <a:r>
              <a:rPr lang="en-US" altLang="ko-KR" sz="1350" b="1" dirty="0"/>
              <a:t>ChEMBL 2</a:t>
            </a:r>
            <a:r>
              <a:rPr lang="en-US" altLang="ko-KR" sz="1350" b="1" baseline="30000" dirty="0"/>
              <a:t>nd</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DF0A518-32BE-4E79-8FDC-75F986F04CA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4CA6C43D-4A87-4C41-96E5-39ABBEC42F0B}"/>
              </a:ext>
            </a:extLst>
          </p:cNvPr>
          <p:cNvSpPr/>
          <p:nvPr/>
        </p:nvSpPr>
        <p:spPr>
          <a:xfrm>
            <a:off x="907406" y="144643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185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175FFFDB-382C-41F2-BEFE-B8B648B94275}"/>
              </a:ext>
            </a:extLst>
          </p:cNvPr>
          <p:cNvCxnSpPr>
            <a:cxnSpLocks/>
          </p:cNvCxnSpPr>
          <p:nvPr/>
        </p:nvCxnSpPr>
        <p:spPr>
          <a:xfrm>
            <a:off x="1433258" y="1874269"/>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EF2C8C-9017-4F0D-A6E4-9683936A0FF6}"/>
              </a:ext>
            </a:extLst>
          </p:cNvPr>
          <p:cNvSpPr txBox="1"/>
          <p:nvPr/>
        </p:nvSpPr>
        <p:spPr>
          <a:xfrm>
            <a:off x="3472727" y="1446431"/>
            <a:ext cx="341311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(PAPAD, PDPPP, PPADP, PPAPA, PPDPP, PPPDP) </a:t>
            </a:r>
            <a:endParaRPr lang="ko-KR" altLang="en-US" sz="1050" dirty="0"/>
          </a:p>
        </p:txBody>
      </p:sp>
      <p:sp>
        <p:nvSpPr>
          <p:cNvPr id="9" name="사각형: 둥근 모서리 8">
            <a:extLst>
              <a:ext uri="{FF2B5EF4-FFF2-40B4-BE49-F238E27FC236}">
                <a16:creationId xmlns:a16="http://schemas.microsoft.com/office/drawing/2014/main" id="{0C1D99F2-56DC-4EDE-87A9-ADAB3D598F08}"/>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5735970B-35CF-4B98-8095-76D6A7107952}"/>
              </a:ext>
            </a:extLst>
          </p:cNvPr>
          <p:cNvCxnSpPr>
            <a:cxnSpLocks/>
            <a:stCxn id="8" idx="2"/>
          </p:cNvCxnSpPr>
          <p:nvPr/>
        </p:nvCxnSpPr>
        <p:spPr>
          <a:xfrm>
            <a:off x="5179284"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B5E7A1-9B6F-4BF5-B3F5-6ABE4A0BE73C}"/>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6EB9DD54-B0D3-4419-82F6-9DA0155DC33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532,777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53124752-2A7E-4EA6-860F-053CDFD9A95C}"/>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AE9186D-0EF2-4145-AE56-9795A65875B2}"/>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5A48CB50-1B6B-4EAD-992F-4B341E614D8B}"/>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39BAB004-16C0-4E42-8BBE-A661F6FBE71E}"/>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D71916C2-DD0C-44FB-8240-1122D3BAEEC5}"/>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935 ligands</a:t>
            </a:r>
            <a:endParaRPr lang="ko-KR" altLang="en-US" sz="1050" dirty="0"/>
          </a:p>
        </p:txBody>
      </p:sp>
      <p:cxnSp>
        <p:nvCxnSpPr>
          <p:cNvPr id="18" name="직선 화살표 연결선 17">
            <a:extLst>
              <a:ext uri="{FF2B5EF4-FFF2-40B4-BE49-F238E27FC236}">
                <a16:creationId xmlns:a16="http://schemas.microsoft.com/office/drawing/2014/main" id="{20E18821-ECE0-408A-AF29-46E60D20A613}"/>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36DDDE7-9BDD-484E-8920-E90D03C7FA2E}"/>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6C2B0810-73C8-4785-8107-AB4FBA490AF6}"/>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pic>
        <p:nvPicPr>
          <p:cNvPr id="21" name="그림 20">
            <a:extLst>
              <a:ext uri="{FF2B5EF4-FFF2-40B4-BE49-F238E27FC236}">
                <a16:creationId xmlns:a16="http://schemas.microsoft.com/office/drawing/2014/main" id="{8CE10F08-BB79-41FE-87C1-041472890A6C}"/>
              </a:ext>
            </a:extLst>
          </p:cNvPr>
          <p:cNvPicPr>
            <a:picLocks noChangeAspect="1"/>
          </p:cNvPicPr>
          <p:nvPr/>
        </p:nvPicPr>
        <p:blipFill>
          <a:blip r:embed="rId2"/>
          <a:stretch>
            <a:fillRect/>
          </a:stretch>
        </p:blipFill>
        <p:spPr>
          <a:xfrm>
            <a:off x="221228" y="2158597"/>
            <a:ext cx="2424062" cy="1622355"/>
          </a:xfrm>
          <a:prstGeom prst="rect">
            <a:avLst/>
          </a:prstGeom>
        </p:spPr>
      </p:pic>
      <p:pic>
        <p:nvPicPr>
          <p:cNvPr id="22" name="그림 21">
            <a:extLst>
              <a:ext uri="{FF2B5EF4-FFF2-40B4-BE49-F238E27FC236}">
                <a16:creationId xmlns:a16="http://schemas.microsoft.com/office/drawing/2014/main" id="{2EA51A46-70CD-4873-9E84-66DEE4874ED3}"/>
              </a:ext>
            </a:extLst>
          </p:cNvPr>
          <p:cNvPicPr>
            <a:picLocks noChangeAspect="1"/>
          </p:cNvPicPr>
          <p:nvPr/>
        </p:nvPicPr>
        <p:blipFill>
          <a:blip r:embed="rId3"/>
          <a:stretch>
            <a:fillRect/>
          </a:stretch>
        </p:blipFill>
        <p:spPr>
          <a:xfrm>
            <a:off x="185382" y="3826602"/>
            <a:ext cx="2459905" cy="2020463"/>
          </a:xfrm>
          <a:prstGeom prst="rect">
            <a:avLst/>
          </a:prstGeom>
        </p:spPr>
      </p:pic>
      <p:cxnSp>
        <p:nvCxnSpPr>
          <p:cNvPr id="23" name="직선 화살표 연결선 22">
            <a:extLst>
              <a:ext uri="{FF2B5EF4-FFF2-40B4-BE49-F238E27FC236}">
                <a16:creationId xmlns:a16="http://schemas.microsoft.com/office/drawing/2014/main" id="{67495A56-A9F2-48A6-AE3D-E7934B4556A7}"/>
              </a:ext>
            </a:extLst>
          </p:cNvPr>
          <p:cNvCxnSpPr>
            <a:cxnSpLocks/>
            <a:endCxn id="8" idx="1"/>
          </p:cNvCxnSpPr>
          <p:nvPr/>
        </p:nvCxnSpPr>
        <p:spPr>
          <a:xfrm flipV="1">
            <a:off x="3342188" y="1677264"/>
            <a:ext cx="130539" cy="59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오른쪽 중괄호 26">
            <a:extLst>
              <a:ext uri="{FF2B5EF4-FFF2-40B4-BE49-F238E27FC236}">
                <a16:creationId xmlns:a16="http://schemas.microsoft.com/office/drawing/2014/main" id="{24EB6488-0C15-44FB-B4E2-CCF4453BE8DF}"/>
              </a:ext>
            </a:extLst>
          </p:cNvPr>
          <p:cNvSpPr/>
          <p:nvPr/>
        </p:nvSpPr>
        <p:spPr>
          <a:xfrm>
            <a:off x="2700338" y="2158597"/>
            <a:ext cx="107156" cy="8666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9" name="오른쪽 중괄호 28">
            <a:extLst>
              <a:ext uri="{FF2B5EF4-FFF2-40B4-BE49-F238E27FC236}">
                <a16:creationId xmlns:a16="http://schemas.microsoft.com/office/drawing/2014/main" id="{2F97FB8F-78B4-4CC1-A918-E72DDA80FEBB}"/>
              </a:ext>
            </a:extLst>
          </p:cNvPr>
          <p:cNvSpPr/>
          <p:nvPr/>
        </p:nvSpPr>
        <p:spPr>
          <a:xfrm>
            <a:off x="2714624" y="3021624"/>
            <a:ext cx="92845" cy="7495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30" name="직사각형 29">
            <a:extLst>
              <a:ext uri="{FF2B5EF4-FFF2-40B4-BE49-F238E27FC236}">
                <a16:creationId xmlns:a16="http://schemas.microsoft.com/office/drawing/2014/main" id="{09BE7EF0-AFA4-4A59-80BB-38BBAE78C3B8}"/>
              </a:ext>
            </a:extLst>
          </p:cNvPr>
          <p:cNvSpPr/>
          <p:nvPr/>
        </p:nvSpPr>
        <p:spPr>
          <a:xfrm>
            <a:off x="2761260" y="2477651"/>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31" name="직사각형 30">
            <a:extLst>
              <a:ext uri="{FF2B5EF4-FFF2-40B4-BE49-F238E27FC236}">
                <a16:creationId xmlns:a16="http://schemas.microsoft.com/office/drawing/2014/main" id="{E026949B-1DEA-48F7-871D-5037CF3CA516}"/>
              </a:ext>
            </a:extLst>
          </p:cNvPr>
          <p:cNvSpPr/>
          <p:nvPr/>
        </p:nvSpPr>
        <p:spPr>
          <a:xfrm>
            <a:off x="2761260" y="3286148"/>
            <a:ext cx="1172116" cy="230832"/>
          </a:xfrm>
          <a:prstGeom prst="rect">
            <a:avLst/>
          </a:prstGeom>
        </p:spPr>
        <p:txBody>
          <a:bodyPr wrap="none">
            <a:spAutoFit/>
          </a:bodyPr>
          <a:lstStyle/>
          <a:p>
            <a:r>
              <a:rPr lang="en-US" altLang="ko-KR" sz="900" dirty="0">
                <a:solidFill>
                  <a:srgbClr val="0070C0"/>
                </a:solidFill>
              </a:rPr>
              <a:t>Manually clustering</a:t>
            </a:r>
            <a:endParaRPr lang="ko-KR" altLang="en-US" sz="900" dirty="0">
              <a:solidFill>
                <a:srgbClr val="0070C0"/>
              </a:solidFill>
            </a:endParaRPr>
          </a:p>
        </p:txBody>
      </p:sp>
      <p:pic>
        <p:nvPicPr>
          <p:cNvPr id="26" name="Picture 2" descr="key point에 대한 이미지 검색결과">
            <a:extLst>
              <a:ext uri="{FF2B5EF4-FFF2-40B4-BE49-F238E27FC236}">
                <a16:creationId xmlns:a16="http://schemas.microsoft.com/office/drawing/2014/main" id="{71ABE453-698E-4F2D-B2F5-B997A4F127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5071" y="271466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31CF8EEB-45B2-4410-BBD1-F244495477D3}"/>
              </a:ext>
            </a:extLst>
          </p:cNvPr>
          <p:cNvSpPr txBox="1"/>
          <p:nvPr/>
        </p:nvSpPr>
        <p:spPr>
          <a:xfrm>
            <a:off x="2741513" y="3138675"/>
            <a:ext cx="1539204" cy="219291"/>
          </a:xfrm>
          <a:prstGeom prst="rect">
            <a:avLst/>
          </a:prstGeom>
          <a:noFill/>
        </p:spPr>
        <p:txBody>
          <a:bodyPr wrap="none" rtlCol="0">
            <a:spAutoFit/>
          </a:bodyPr>
          <a:lstStyle/>
          <a:p>
            <a:r>
              <a:rPr lang="en-US" altLang="ko-KR" sz="825" b="1" dirty="0">
                <a:solidFill>
                  <a:srgbClr val="FF0000"/>
                </a:solidFill>
              </a:rPr>
              <a:t>Using</a:t>
            </a:r>
            <a:r>
              <a:rPr lang="ko-KR" altLang="en-US" sz="825" b="1" dirty="0">
                <a:solidFill>
                  <a:srgbClr val="FF0000"/>
                </a:solidFill>
              </a:rPr>
              <a:t> </a:t>
            </a:r>
            <a:r>
              <a:rPr lang="en-US" altLang="ko-KR" sz="825" b="1" dirty="0">
                <a:solidFill>
                  <a:srgbClr val="FF0000"/>
                </a:solidFill>
              </a:rPr>
              <a:t>Clustering</a:t>
            </a:r>
            <a:r>
              <a:rPr lang="ko-KR" altLang="en-US" sz="825" b="1" dirty="0">
                <a:solidFill>
                  <a:srgbClr val="FF0000"/>
                </a:solidFill>
              </a:rPr>
              <a:t> </a:t>
            </a:r>
            <a:r>
              <a:rPr lang="en-US" altLang="ko-KR" sz="825" b="1" dirty="0">
                <a:solidFill>
                  <a:srgbClr val="FF0000"/>
                </a:solidFill>
              </a:rPr>
              <a:t>algorithm</a:t>
            </a:r>
            <a:endParaRPr lang="ko-KR" altLang="en-US" sz="825" b="1" dirty="0">
              <a:solidFill>
                <a:srgbClr val="FF0000"/>
              </a:solidFill>
            </a:endParaRPr>
          </a:p>
        </p:txBody>
      </p:sp>
      <p:sp>
        <p:nvSpPr>
          <p:cNvPr id="32" name="TextBox 31">
            <a:extLst>
              <a:ext uri="{FF2B5EF4-FFF2-40B4-BE49-F238E27FC236}">
                <a16:creationId xmlns:a16="http://schemas.microsoft.com/office/drawing/2014/main" id="{C869AD21-A28F-45FB-B92A-F9A7E92AFC04}"/>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2</a:t>
            </a:r>
            <a:r>
              <a:rPr lang="en-US" altLang="ko-KR" sz="2800" b="1" baseline="30000" dirty="0"/>
              <a:t>nd</a:t>
            </a:r>
            <a:r>
              <a:rPr lang="en-US" altLang="ko-KR" sz="2800" b="1" dirty="0"/>
              <a:t> </a:t>
            </a:r>
            <a:endParaRPr lang="ko-KR" altLang="en-US" sz="2800" dirty="0"/>
          </a:p>
        </p:txBody>
      </p:sp>
      <p:pic>
        <p:nvPicPr>
          <p:cNvPr id="33" name="Picture 2" descr="key point에 대한 이미지 검색결과">
            <a:extLst>
              <a:ext uri="{FF2B5EF4-FFF2-40B4-BE49-F238E27FC236}">
                <a16:creationId xmlns:a16="http://schemas.microsoft.com/office/drawing/2014/main" id="{68E8C523-463C-4010-9C33-20C8DEEEC8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612" y="1429885"/>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F8BEE16-E1D7-416C-AB9C-37934E02BD85}"/>
              </a:ext>
            </a:extLst>
          </p:cNvPr>
          <p:cNvSpPr txBox="1"/>
          <p:nvPr/>
        </p:nvSpPr>
        <p:spPr>
          <a:xfrm>
            <a:off x="195799" y="1886592"/>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Tree>
    <p:extLst>
      <p:ext uri="{BB962C8B-B14F-4D97-AF65-F5344CB8AC3E}">
        <p14:creationId xmlns:p14="http://schemas.microsoft.com/office/powerpoint/2010/main" val="20703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954446" cy="300082"/>
          </a:xfrm>
          <a:prstGeom prst="rect">
            <a:avLst/>
          </a:prstGeom>
        </p:spPr>
        <p:txBody>
          <a:bodyPr wrap="none">
            <a:spAutoFit/>
          </a:bodyPr>
          <a:lstStyle/>
          <a:p>
            <a:r>
              <a:rPr lang="en-US" altLang="ko-KR" sz="1350" b="1" dirty="0"/>
              <a:t>ChEMBL 3</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816947" y="198286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rPr>
              <a:t>122 ChEMBL</a:t>
            </a:r>
          </a:p>
          <a:p>
            <a:pPr algn="ctr"/>
            <a:r>
              <a:rPr lang="en-US" altLang="ko-KR" sz="900" dirty="0">
                <a:solidFill>
                  <a:schemeClr val="bg1"/>
                </a:solidFill>
              </a:rPr>
              <a:t>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a:stCxn id="6" idx="2"/>
            <a:endCxn id="28" idx="0"/>
          </p:cNvCxnSpPr>
          <p:nvPr/>
        </p:nvCxnSpPr>
        <p:spPr>
          <a:xfrm>
            <a:off x="1342799" y="2410699"/>
            <a:ext cx="1" cy="745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685,777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1,685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996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140" y="2029577"/>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52327" y="2486284"/>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1CACBC6D-6249-429B-980E-671C4B77BE9D}"/>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3</a:t>
            </a:r>
            <a:r>
              <a:rPr lang="en-US" altLang="ko-KR" sz="2800" b="1" baseline="30000" dirty="0"/>
              <a:t>rd</a:t>
            </a:r>
            <a:r>
              <a:rPr lang="en-US" altLang="ko-KR" sz="2800" b="1" dirty="0"/>
              <a:t> </a:t>
            </a:r>
            <a:endParaRPr lang="ko-KR" altLang="en-US" sz="2800" dirty="0"/>
          </a:p>
        </p:txBody>
      </p:sp>
    </p:spTree>
    <p:extLst>
      <p:ext uri="{BB962C8B-B14F-4D97-AF65-F5344CB8AC3E}">
        <p14:creationId xmlns:p14="http://schemas.microsoft.com/office/powerpoint/2010/main" val="74741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954446" cy="300082"/>
          </a:xfrm>
          <a:prstGeom prst="rect">
            <a:avLst/>
          </a:prstGeom>
        </p:spPr>
        <p:txBody>
          <a:bodyPr wrap="none">
            <a:spAutoFit/>
          </a:bodyPr>
          <a:lstStyle/>
          <a:p>
            <a:r>
              <a:rPr lang="en-US" altLang="ko-KR" sz="1350" b="1" dirty="0"/>
              <a:t>ChEMBL 4</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sp>
        <p:nvSpPr>
          <p:cNvPr id="9" name="사각형: 둥근 모서리 8">
            <a:extLst>
              <a:ext uri="{FF2B5EF4-FFF2-40B4-BE49-F238E27FC236}">
                <a16:creationId xmlns:a16="http://schemas.microsoft.com/office/drawing/2014/main" id="{30C9FC21-E7D0-4C3D-A70A-207F1A278A95}"/>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696,702</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1,019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9875665D-3D24-4BD3-9861-118F71AB6261}"/>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4</a:t>
            </a:r>
            <a:r>
              <a:rPr lang="en-US" altLang="ko-KR" sz="2800" b="1" baseline="30000" dirty="0"/>
              <a:t>th</a:t>
            </a:r>
            <a:endParaRPr lang="ko-KR" altLang="en-US" sz="2800" dirty="0"/>
          </a:p>
        </p:txBody>
      </p:sp>
    </p:spTree>
    <p:extLst>
      <p:ext uri="{BB962C8B-B14F-4D97-AF65-F5344CB8AC3E}">
        <p14:creationId xmlns:p14="http://schemas.microsoft.com/office/powerpoint/2010/main" val="419684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a:extLst>
              <a:ext uri="{FF2B5EF4-FFF2-40B4-BE49-F238E27FC236}">
                <a16:creationId xmlns:a16="http://schemas.microsoft.com/office/drawing/2014/main" id="{9AE0F29D-E39A-40E5-98CC-AEFE62A18260}"/>
              </a:ext>
            </a:extLst>
          </p:cNvPr>
          <p:cNvGrpSpPr/>
          <p:nvPr/>
        </p:nvGrpSpPr>
        <p:grpSpPr>
          <a:xfrm>
            <a:off x="1233238" y="1675072"/>
            <a:ext cx="6460101" cy="3926600"/>
            <a:chOff x="1233238" y="1675072"/>
            <a:chExt cx="6460101" cy="3926600"/>
          </a:xfrm>
        </p:grpSpPr>
        <p:pic>
          <p:nvPicPr>
            <p:cNvPr id="6" name="그림 5">
              <a:extLst>
                <a:ext uri="{FF2B5EF4-FFF2-40B4-BE49-F238E27FC236}">
                  <a16:creationId xmlns:a16="http://schemas.microsoft.com/office/drawing/2014/main" id="{EAFFC9E3-82DE-46C8-A90F-4F34E676F241}"/>
                </a:ext>
              </a:extLst>
            </p:cNvPr>
            <p:cNvPicPr>
              <a:picLocks noChangeAspect="1"/>
            </p:cNvPicPr>
            <p:nvPr/>
          </p:nvPicPr>
          <p:blipFill>
            <a:blip r:embed="rId2"/>
            <a:stretch>
              <a:fillRect/>
            </a:stretch>
          </p:blipFill>
          <p:spPr>
            <a:xfrm>
              <a:off x="1654342" y="1675072"/>
              <a:ext cx="6038997" cy="3618823"/>
            </a:xfrm>
            <a:prstGeom prst="rect">
              <a:avLst/>
            </a:prstGeom>
          </p:spPr>
        </p:pic>
        <p:sp>
          <p:nvSpPr>
            <p:cNvPr id="7" name="TextBox 6">
              <a:extLst>
                <a:ext uri="{FF2B5EF4-FFF2-40B4-BE49-F238E27FC236}">
                  <a16:creationId xmlns:a16="http://schemas.microsoft.com/office/drawing/2014/main" id="{8044EC2A-8F7D-42ED-B07C-6892FD236AC2}"/>
                </a:ext>
              </a:extLst>
            </p:cNvPr>
            <p:cNvSpPr txBox="1"/>
            <p:nvPr/>
          </p:nvSpPr>
          <p:spPr>
            <a:xfrm>
              <a:off x="1233238" y="5293895"/>
              <a:ext cx="1277914"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Compound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8B16D0-9CBB-4A1D-B143-8F90F3DF9F64}"/>
                </a:ext>
              </a:extLst>
            </p:cNvPr>
            <p:cNvSpPr txBox="1"/>
            <p:nvPr/>
          </p:nvSpPr>
          <p:spPr>
            <a:xfrm>
              <a:off x="4291265" y="5293894"/>
              <a:ext cx="1048685"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Curated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9E8CDF-8F9F-4C4D-9484-1A023EF3751B}"/>
                </a:ext>
              </a:extLst>
            </p:cNvPr>
            <p:cNvSpPr txBox="1"/>
            <p:nvPr/>
          </p:nvSpPr>
          <p:spPr>
            <a:xfrm>
              <a:off x="5700965" y="5293894"/>
              <a:ext cx="902811" cy="307777"/>
            </a:xfrm>
            <a:prstGeom prst="rect">
              <a:avLst/>
            </a:prstGeom>
            <a:noFill/>
          </p:spPr>
          <p:txBody>
            <a:bodyPr wrap="none" rtlCol="0">
              <a:spAutoFit/>
            </a:bodyPr>
            <a:lstStyle/>
            <a:p>
              <a:r>
                <a:rPr lang="ko-KR" altLang="en-US" sz="1400" dirty="0">
                  <a:latin typeface="Times New Roman" panose="02020603050405020304" pitchFamily="18" charset="0"/>
                  <a:cs typeface="Times New Roman" panose="02020603050405020304" pitchFamily="18" charset="0"/>
                </a:rPr>
                <a:t>가상탐색</a:t>
              </a:r>
            </a:p>
          </p:txBody>
        </p:sp>
        <p:sp>
          <p:nvSpPr>
            <p:cNvPr id="13" name="TextBox 12">
              <a:extLst>
                <a:ext uri="{FF2B5EF4-FFF2-40B4-BE49-F238E27FC236}">
                  <a16:creationId xmlns:a16="http://schemas.microsoft.com/office/drawing/2014/main" id="{59BAEC77-0C25-4710-944F-033DD65D12D6}"/>
                </a:ext>
              </a:extLst>
            </p:cNvPr>
            <p:cNvSpPr txBox="1"/>
            <p:nvPr/>
          </p:nvSpPr>
          <p:spPr>
            <a:xfrm>
              <a:off x="2776678" y="5293894"/>
              <a:ext cx="124906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DB processing</a:t>
              </a:r>
              <a:endParaRPr lang="ko-KR"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9917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ZINC12 5</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23,655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10,235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사각형: 둥근 모서리 28">
            <a:extLst>
              <a:ext uri="{FF2B5EF4-FFF2-40B4-BE49-F238E27FC236}">
                <a16:creationId xmlns:a16="http://schemas.microsoft.com/office/drawing/2014/main" id="{E330AD6D-8242-4C79-B3FB-F05DDE9D6FD5}"/>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사각형: 둥근 모서리 29">
            <a:extLst>
              <a:ext uri="{FF2B5EF4-FFF2-40B4-BE49-F238E27FC236}">
                <a16:creationId xmlns:a16="http://schemas.microsoft.com/office/drawing/2014/main" id="{E43194DE-1722-49E3-AD6E-2DB2E3104334}"/>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297 Seed ligands</a:t>
            </a:r>
          </a:p>
        </p:txBody>
      </p:sp>
      <p:sp>
        <p:nvSpPr>
          <p:cNvPr id="31" name="사각형: 둥근 모서리 30">
            <a:extLst>
              <a:ext uri="{FF2B5EF4-FFF2-40B4-BE49-F238E27FC236}">
                <a16:creationId xmlns:a16="http://schemas.microsoft.com/office/drawing/2014/main" id="{6DB9DEA8-1A8C-498D-A9AE-24330F0B92ED}"/>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IP2, IP3, IP4, CDK2, CDK6,Kinase inhibitors</a:t>
            </a:r>
          </a:p>
        </p:txBody>
      </p:sp>
      <p:cxnSp>
        <p:nvCxnSpPr>
          <p:cNvPr id="32" name="직선 화살표 연결선 31">
            <a:extLst>
              <a:ext uri="{FF2B5EF4-FFF2-40B4-BE49-F238E27FC236}">
                <a16:creationId xmlns:a16="http://schemas.microsoft.com/office/drawing/2014/main" id="{E394CFEC-3C9E-47F7-A671-9083E52A284D}"/>
              </a:ext>
            </a:extLst>
          </p:cNvPr>
          <p:cNvCxnSpPr>
            <a:cxnSpLocks/>
            <a:stCxn id="31" idx="2"/>
            <a:endCxn id="30"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key point에 대한 이미지 검색결과">
            <a:extLst>
              <a:ext uri="{FF2B5EF4-FFF2-40B4-BE49-F238E27FC236}">
                <a16:creationId xmlns:a16="http://schemas.microsoft.com/office/drawing/2014/main" id="{6A9F8AE1-AE80-425A-A4D9-9328726E4B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CF680CD-39E0-488B-AE63-25994B11B855}"/>
              </a:ext>
            </a:extLst>
          </p:cNvPr>
          <p:cNvSpPr txBox="1"/>
          <p:nvPr/>
        </p:nvSpPr>
        <p:spPr>
          <a:xfrm>
            <a:off x="269953" y="1575561"/>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cxnSp>
        <p:nvCxnSpPr>
          <p:cNvPr id="38" name="직선 화살표 연결선 37">
            <a:extLst>
              <a:ext uri="{FF2B5EF4-FFF2-40B4-BE49-F238E27FC236}">
                <a16:creationId xmlns:a16="http://schemas.microsoft.com/office/drawing/2014/main" id="{F5904E15-195B-41FE-B0C8-D5FB8B0F1642}"/>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DEB4D7E-4DA2-4608-AF7A-3D50ECD83924}"/>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5</a:t>
            </a:r>
            <a:r>
              <a:rPr lang="en-US" altLang="ko-KR" sz="2800" b="1" baseline="30000" dirty="0"/>
              <a:t>th</a:t>
            </a:r>
            <a:endParaRPr lang="ko-KR" altLang="en-US" sz="2800" dirty="0"/>
          </a:p>
        </p:txBody>
      </p:sp>
    </p:spTree>
    <p:extLst>
      <p:ext uri="{BB962C8B-B14F-4D97-AF65-F5344CB8AC3E}">
        <p14:creationId xmlns:p14="http://schemas.microsoft.com/office/powerpoint/2010/main" val="245184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832553" cy="300082"/>
          </a:xfrm>
          <a:prstGeom prst="rect">
            <a:avLst/>
          </a:prstGeom>
        </p:spPr>
        <p:txBody>
          <a:bodyPr wrap="none">
            <a:spAutoFit/>
          </a:bodyPr>
          <a:lstStyle/>
          <a:p>
            <a:r>
              <a:rPr lang="en-US" altLang="ko-KR" sz="1350" b="1" dirty="0"/>
              <a:t>ZINC12 6</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Seed</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21,829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6,243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사각형: 둥근 모서리 28">
            <a:extLst>
              <a:ext uri="{FF2B5EF4-FFF2-40B4-BE49-F238E27FC236}">
                <a16:creationId xmlns:a16="http://schemas.microsoft.com/office/drawing/2014/main" id="{80F9EA05-E339-4024-80AB-A62F6A5B47A7}"/>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AF3357F2-D332-412C-B9DE-D553DB4E8DB3}"/>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6</a:t>
            </a:r>
            <a:r>
              <a:rPr lang="en-US" altLang="ko-KR" sz="2800" b="1" baseline="30000" dirty="0"/>
              <a:t>th</a:t>
            </a:r>
            <a:endParaRPr lang="ko-KR" altLang="en-US" sz="2800" dirty="0"/>
          </a:p>
        </p:txBody>
      </p:sp>
    </p:spTree>
    <p:extLst>
      <p:ext uri="{BB962C8B-B14F-4D97-AF65-F5344CB8AC3E}">
        <p14:creationId xmlns:p14="http://schemas.microsoft.com/office/powerpoint/2010/main" val="3898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7</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a:stCxn id="50" idx="2"/>
            <a:endCxn id="15" idx="0"/>
          </p:cNvCxnSpPr>
          <p:nvPr/>
        </p:nvCxnSpPr>
        <p:spPr>
          <a:xfrm flipH="1">
            <a:off x="5553209" y="3839055"/>
            <a:ext cx="752297" cy="58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272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446430"/>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208074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746512"/>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740428"/>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09472" y="2858914"/>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800,000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a:off x="6305504" y="271900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4257128" y="4181817"/>
            <a:ext cx="1396536"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1. Filter by FDA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957175" y="442179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61,098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a:stCxn id="15" idx="2"/>
            <a:endCxn id="20" idx="0"/>
          </p:cNvCxnSpPr>
          <p:nvPr/>
        </p:nvCxnSpPr>
        <p:spPr>
          <a:xfrm flipH="1">
            <a:off x="5551428" y="4849636"/>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4955394" y="5169390"/>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1</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847988"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847962"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897016"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909585"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240322" y="3155801"/>
            <a:ext cx="2607627" cy="1593056"/>
          </a:xfrm>
          <a:prstGeom prst="rect">
            <a:avLst/>
          </a:prstGeom>
        </p:spPr>
      </p:pic>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IP4, CDK2, CDK6,Kinase inhibitors</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a:endCxn id="6"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flipV="1">
            <a:off x="2847697" y="1596471"/>
            <a:ext cx="2514286" cy="15897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32" name="사각형: 둥근 모서리 31">
            <a:extLst>
              <a:ext uri="{FF2B5EF4-FFF2-40B4-BE49-F238E27FC236}">
                <a16:creationId xmlns:a16="http://schemas.microsoft.com/office/drawing/2014/main" id="{A73887BE-465A-4735-9374-3983B3818D87}"/>
              </a:ext>
            </a:extLst>
          </p:cNvPr>
          <p:cNvSpPr/>
          <p:nvPr/>
        </p:nvSpPr>
        <p:spPr>
          <a:xfrm>
            <a:off x="6537451" y="439054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16,129</a:t>
            </a:r>
          </a:p>
          <a:p>
            <a:pPr algn="ctr"/>
            <a:r>
              <a:rPr lang="en-US" altLang="ko-KR" sz="1050" dirty="0"/>
              <a:t>ligands</a:t>
            </a:r>
            <a:endParaRPr lang="ko-KR" altLang="en-US" sz="1050" dirty="0"/>
          </a:p>
        </p:txBody>
      </p:sp>
      <p:cxnSp>
        <p:nvCxnSpPr>
          <p:cNvPr id="36" name="직선 화살표 연결선 35">
            <a:extLst>
              <a:ext uri="{FF2B5EF4-FFF2-40B4-BE49-F238E27FC236}">
                <a16:creationId xmlns:a16="http://schemas.microsoft.com/office/drawing/2014/main" id="{5B2C192E-AA0A-41D8-A829-67A70B5FC3A2}"/>
              </a:ext>
            </a:extLst>
          </p:cNvPr>
          <p:cNvCxnSpPr>
            <a:cxnSpLocks/>
            <a:stCxn id="50" idx="2"/>
            <a:endCxn id="32" idx="0"/>
          </p:cNvCxnSpPr>
          <p:nvPr/>
        </p:nvCxnSpPr>
        <p:spPr>
          <a:xfrm>
            <a:off x="6305506" y="3839055"/>
            <a:ext cx="827979" cy="55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100C017-7623-4F27-A979-0DEA2C02C92E}"/>
              </a:ext>
            </a:extLst>
          </p:cNvPr>
          <p:cNvSpPr txBox="1"/>
          <p:nvPr/>
        </p:nvSpPr>
        <p:spPr>
          <a:xfrm>
            <a:off x="7091739" y="4182080"/>
            <a:ext cx="1473480"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2. Filter by CDK7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7" name="직선 화살표 연결선 46">
            <a:extLst>
              <a:ext uri="{FF2B5EF4-FFF2-40B4-BE49-F238E27FC236}">
                <a16:creationId xmlns:a16="http://schemas.microsoft.com/office/drawing/2014/main" id="{BA96E388-355E-4E4E-B2A8-3CCE2A6B9487}"/>
              </a:ext>
            </a:extLst>
          </p:cNvPr>
          <p:cNvCxnSpPr>
            <a:cxnSpLocks/>
            <a:endCxn id="48" idx="0"/>
          </p:cNvCxnSpPr>
          <p:nvPr/>
        </p:nvCxnSpPr>
        <p:spPr>
          <a:xfrm flipH="1">
            <a:off x="7133486" y="4818387"/>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사각형: 둥근 모서리 47">
            <a:extLst>
              <a:ext uri="{FF2B5EF4-FFF2-40B4-BE49-F238E27FC236}">
                <a16:creationId xmlns:a16="http://schemas.microsoft.com/office/drawing/2014/main" id="{F70EAF77-B8F4-4D31-995E-141D95B04F45}"/>
              </a:ext>
            </a:extLst>
          </p:cNvPr>
          <p:cNvSpPr/>
          <p:nvPr/>
        </p:nvSpPr>
        <p:spPr>
          <a:xfrm>
            <a:off x="6537453" y="51381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2</a:t>
            </a:r>
            <a:endParaRPr lang="ko-KR" altLang="en-US" sz="1350" dirty="0"/>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09472" y="341121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05503" y="3271313"/>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F4C5AF4-044A-4721-8754-B4320FDBD80C}"/>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7</a:t>
            </a:r>
            <a:r>
              <a:rPr lang="en-US" altLang="ko-KR" sz="2800" b="1" baseline="30000" dirty="0"/>
              <a:t>th</a:t>
            </a:r>
            <a:endParaRPr lang="ko-KR" altLang="en-US" sz="2800" dirty="0"/>
          </a:p>
        </p:txBody>
      </p:sp>
    </p:spTree>
    <p:extLst>
      <p:ext uri="{BB962C8B-B14F-4D97-AF65-F5344CB8AC3E}">
        <p14:creationId xmlns:p14="http://schemas.microsoft.com/office/powerpoint/2010/main" val="471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8</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flipH="1">
            <a:off x="6356360" y="3405921"/>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07122"/>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1876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834960"/>
            <a:ext cx="0" cy="16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013296"/>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1647607"/>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313378"/>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307294"/>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60326" y="2425780"/>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100,000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a:off x="6356359" y="2285875"/>
            <a:ext cx="1"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6352939" y="3464320"/>
            <a:ext cx="206979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FDA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5760326" y="375557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sp>
        <p:nvSpPr>
          <p:cNvPr id="20" name="사각형: 둥근 모서리 19">
            <a:extLst>
              <a:ext uri="{FF2B5EF4-FFF2-40B4-BE49-F238E27FC236}">
                <a16:creationId xmlns:a16="http://schemas.microsoft.com/office/drawing/2014/main" id="{557F0C28-455A-4943-9ED9-81CB9C59AD39}"/>
              </a:ext>
            </a:extLst>
          </p:cNvPr>
          <p:cNvSpPr/>
          <p:nvPr/>
        </p:nvSpPr>
        <p:spPr>
          <a:xfrm>
            <a:off x="5760327" y="52198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918812" y="3686171"/>
            <a:ext cx="104735" cy="1315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918786" y="5072801"/>
            <a:ext cx="105376" cy="6457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3076990" y="4231998"/>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&gt; 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3076991" y="5291783"/>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&lt; 0.7</a:t>
            </a:r>
            <a:endParaRPr lang="ko-KR" altLang="en-US" sz="900" dirty="0">
              <a:solidFill>
                <a:srgbClr val="0070C0"/>
              </a:solidFill>
            </a:endParaRPr>
          </a:p>
        </p:txBody>
      </p:sp>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effectLst>
                  <a:outerShdw blurRad="38100" dist="38100" dir="2700000" algn="tl">
                    <a:srgbClr val="000000">
                      <a:alpha val="43137"/>
                    </a:srgbClr>
                  </a:outerShdw>
                </a:effectLst>
              </a:rPr>
              <a:t>Kinase inhibitors</a:t>
            </a:r>
          </a:p>
          <a:p>
            <a:pPr algn="ctr"/>
            <a:r>
              <a:rPr lang="en-US" altLang="ko-KR" sz="900" b="1" dirty="0">
                <a:solidFill>
                  <a:schemeClr val="bg1"/>
                </a:solidFill>
                <a:effectLst>
                  <a:outerShdw blurRad="38100" dist="38100" dir="2700000" algn="tl">
                    <a:srgbClr val="000000">
                      <a:alpha val="43137"/>
                    </a:srgbClr>
                  </a:outerShdw>
                </a:effectLst>
              </a:rPr>
              <a:t>(By KLIFS DB and </a:t>
            </a:r>
            <a:r>
              <a:rPr lang="en-US" altLang="ko-KR" sz="900" b="1" dirty="0" err="1">
                <a:solidFill>
                  <a:schemeClr val="bg1"/>
                </a:solidFill>
                <a:effectLst>
                  <a:outerShdw blurRad="38100" dist="38100" dir="2700000" algn="tl">
                    <a:srgbClr val="000000">
                      <a:alpha val="43137"/>
                    </a:srgbClr>
                  </a:outerShdw>
                </a:effectLst>
              </a:rPr>
              <a:t>bindingDB</a:t>
            </a:r>
            <a:r>
              <a:rPr lang="en-US" altLang="ko-KR" sz="900" b="1" dirty="0">
                <a:solidFill>
                  <a:schemeClr val="bg1"/>
                </a:solidFill>
                <a:effectLst>
                  <a:outerShdw blurRad="38100" dist="38100" dir="2700000" algn="tl">
                    <a:srgbClr val="000000">
                      <a:alpha val="43137"/>
                    </a:srgbClr>
                  </a:outerShdw>
                </a:effectLst>
              </a:rPr>
              <a:t>)</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p:cNvCxnSpPr>
          <p:nvPr/>
        </p:nvCxnSpPr>
        <p:spPr>
          <a:xfrm>
            <a:off x="1533631" y="2245652"/>
            <a:ext cx="0" cy="16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60326" y="2978083"/>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56359" y="283817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BA5A582-6E04-436E-A973-4E34AF70FF9E}"/>
              </a:ext>
            </a:extLst>
          </p:cNvPr>
          <p:cNvPicPr>
            <a:picLocks noChangeAspect="1"/>
          </p:cNvPicPr>
          <p:nvPr/>
        </p:nvPicPr>
        <p:blipFill>
          <a:blip r:embed="rId3"/>
          <a:stretch>
            <a:fillRect/>
          </a:stretch>
        </p:blipFill>
        <p:spPr>
          <a:xfrm>
            <a:off x="185287" y="3673215"/>
            <a:ext cx="2708720" cy="2045300"/>
          </a:xfrm>
          <a:prstGeom prst="rect">
            <a:avLst/>
          </a:prstGeom>
        </p:spPr>
      </p:pic>
      <p:cxnSp>
        <p:nvCxnSpPr>
          <p:cNvPr id="22" name="연결선: 구부러짐 21">
            <a:extLst>
              <a:ext uri="{FF2B5EF4-FFF2-40B4-BE49-F238E27FC236}">
                <a16:creationId xmlns:a16="http://schemas.microsoft.com/office/drawing/2014/main" id="{89A06F3F-8FE9-4523-ADBF-1DCBD7E03311}"/>
              </a:ext>
            </a:extLst>
          </p:cNvPr>
          <p:cNvCxnSpPr>
            <a:cxnSpLocks/>
            <a:endCxn id="8" idx="1"/>
          </p:cNvCxnSpPr>
          <p:nvPr/>
        </p:nvCxnSpPr>
        <p:spPr>
          <a:xfrm flipV="1">
            <a:off x="2867581" y="1163337"/>
            <a:ext cx="2494402" cy="22525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사각형: 둥근 모서리 45">
            <a:extLst>
              <a:ext uri="{FF2B5EF4-FFF2-40B4-BE49-F238E27FC236}">
                <a16:creationId xmlns:a16="http://schemas.microsoft.com/office/drawing/2014/main" id="{792CD99B-307A-467F-8429-52FEB33E673F}"/>
              </a:ext>
            </a:extLst>
          </p:cNvPr>
          <p:cNvSpPr/>
          <p:nvPr/>
        </p:nvSpPr>
        <p:spPr>
          <a:xfrm>
            <a:off x="590404" y="2998823"/>
            <a:ext cx="1886453" cy="494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9 Kinase Group</a:t>
            </a:r>
          </a:p>
          <a:p>
            <a:pPr algn="ctr"/>
            <a:r>
              <a:rPr lang="en-US" altLang="ko-KR" sz="900" b="1" dirty="0">
                <a:effectLst>
                  <a:outerShdw blurRad="38100" dist="38100" dir="2700000" algn="tl">
                    <a:srgbClr val="000000">
                      <a:alpha val="43137"/>
                    </a:srgbClr>
                  </a:outerShdw>
                </a:effectLst>
              </a:rPr>
              <a:t>(AGC, Atypical, CAMK, CK1, CMGC, Other, STE, TK, TKL)</a:t>
            </a:r>
          </a:p>
        </p:txBody>
      </p:sp>
      <p:cxnSp>
        <p:nvCxnSpPr>
          <p:cNvPr id="49" name="직선 화살표 연결선 48">
            <a:extLst>
              <a:ext uri="{FF2B5EF4-FFF2-40B4-BE49-F238E27FC236}">
                <a16:creationId xmlns:a16="http://schemas.microsoft.com/office/drawing/2014/main" id="{F0772925-DD24-45B4-BC7C-F01924F248BF}"/>
              </a:ext>
            </a:extLst>
          </p:cNvPr>
          <p:cNvCxnSpPr>
            <a:cxnSpLocks/>
          </p:cNvCxnSpPr>
          <p:nvPr/>
        </p:nvCxnSpPr>
        <p:spPr>
          <a:xfrm>
            <a:off x="1533631" y="3492835"/>
            <a:ext cx="0" cy="18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AAE302D-2CF8-4F74-8024-3B52FEAC1EB4}"/>
              </a:ext>
            </a:extLst>
          </p:cNvPr>
          <p:cNvSpPr txBox="1"/>
          <p:nvPr/>
        </p:nvSpPr>
        <p:spPr>
          <a:xfrm>
            <a:off x="132458" y="5690185"/>
            <a:ext cx="2352585" cy="230832"/>
          </a:xfrm>
          <a:prstGeom prst="rect">
            <a:avLst/>
          </a:prstGeom>
          <a:noFill/>
        </p:spPr>
        <p:txBody>
          <a:bodyPr wrap="square" rtlCol="0">
            <a:spAutoFit/>
          </a:bodyPr>
          <a:lstStyle/>
          <a:p>
            <a:r>
              <a:rPr lang="en-US" altLang="ko-KR" sz="900" b="1" dirty="0">
                <a:solidFill>
                  <a:schemeClr val="tx1">
                    <a:lumMod val="85000"/>
                    <a:lumOff val="15000"/>
                  </a:schemeClr>
                </a:solidFill>
                <a:effectLst>
                  <a:outerShdw blurRad="38100" dist="38100" dir="2700000" algn="tl">
                    <a:srgbClr val="000000">
                      <a:alpha val="43137"/>
                    </a:srgbClr>
                  </a:outerShdw>
                </a:effectLst>
              </a:rPr>
              <a:t>ex) AGC group</a:t>
            </a:r>
            <a:endParaRPr lang="ko-KR" altLang="en-US" sz="900" b="1" dirty="0">
              <a:solidFill>
                <a:schemeClr val="tx1">
                  <a:lumMod val="85000"/>
                  <a:lumOff val="15000"/>
                </a:schemeClr>
              </a:solidFill>
              <a:effectLst>
                <a:outerShdw blurRad="38100" dist="38100" dir="2700000" algn="tl">
                  <a:srgbClr val="000000">
                    <a:alpha val="43137"/>
                  </a:srgbClr>
                </a:outerShdw>
              </a:effectLst>
            </a:endParaRPr>
          </a:p>
        </p:txBody>
      </p:sp>
      <p:sp>
        <p:nvSpPr>
          <p:cNvPr id="57" name="TextBox 56">
            <a:extLst>
              <a:ext uri="{FF2B5EF4-FFF2-40B4-BE49-F238E27FC236}">
                <a16:creationId xmlns:a16="http://schemas.microsoft.com/office/drawing/2014/main" id="{EBCBDD53-CA4B-4412-B9CF-7191A6F52DD9}"/>
              </a:ext>
            </a:extLst>
          </p:cNvPr>
          <p:cNvSpPr txBox="1"/>
          <p:nvPr/>
        </p:nvSpPr>
        <p:spPr>
          <a:xfrm>
            <a:off x="7208017" y="1022320"/>
            <a:ext cx="1760014" cy="300082"/>
          </a:xfrm>
          <a:prstGeom prst="rect">
            <a:avLst/>
          </a:prstGeom>
          <a:noFill/>
        </p:spPr>
        <p:txBody>
          <a:bodyPr wrap="square" rtlCol="0">
            <a:spAutoFit/>
          </a:bodyPr>
          <a:lstStyle/>
          <a:p>
            <a:pPr algn="ctr"/>
            <a:r>
              <a:rPr lang="en-US" altLang="ko-KR" sz="1350" b="1" dirty="0">
                <a:solidFill>
                  <a:srgbClr val="CC0000"/>
                </a:solidFill>
                <a:effectLst>
                  <a:outerShdw blurRad="38100" dist="38100" dir="2700000" algn="tl">
                    <a:srgbClr val="000000">
                      <a:alpha val="43137"/>
                    </a:srgbClr>
                  </a:outerShdw>
                </a:effectLst>
              </a:rPr>
              <a:t>←For each group!!!</a:t>
            </a:r>
            <a:endParaRPr lang="ko-KR" altLang="en-US" sz="1350" b="1" dirty="0">
              <a:solidFill>
                <a:srgbClr val="CC0000"/>
              </a:solidFill>
              <a:effectLst>
                <a:outerShdw blurRad="38100" dist="38100" dir="2700000" algn="tl">
                  <a:srgbClr val="000000">
                    <a:alpha val="43137"/>
                  </a:srgbClr>
                </a:outerShdw>
              </a:effectLst>
            </a:endParaRPr>
          </a:p>
        </p:txBody>
      </p:sp>
      <p:sp>
        <p:nvSpPr>
          <p:cNvPr id="65" name="사각형: 둥근 모서리 64">
            <a:extLst>
              <a:ext uri="{FF2B5EF4-FFF2-40B4-BE49-F238E27FC236}">
                <a16:creationId xmlns:a16="http://schemas.microsoft.com/office/drawing/2014/main" id="{FD6D71B6-C7C4-4848-AE7E-C7E0622FA300}"/>
              </a:ext>
            </a:extLst>
          </p:cNvPr>
          <p:cNvSpPr/>
          <p:nvPr/>
        </p:nvSpPr>
        <p:spPr>
          <a:xfrm>
            <a:off x="5760326" y="449059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cxnSp>
        <p:nvCxnSpPr>
          <p:cNvPr id="66" name="직선 화살표 연결선 65">
            <a:extLst>
              <a:ext uri="{FF2B5EF4-FFF2-40B4-BE49-F238E27FC236}">
                <a16:creationId xmlns:a16="http://schemas.microsoft.com/office/drawing/2014/main" id="{272B2694-1999-41C5-826D-E854C5A118AB}"/>
              </a:ext>
            </a:extLst>
          </p:cNvPr>
          <p:cNvCxnSpPr>
            <a:cxnSpLocks/>
          </p:cNvCxnSpPr>
          <p:nvPr/>
        </p:nvCxnSpPr>
        <p:spPr>
          <a:xfrm flipH="1">
            <a:off x="6356359" y="4877982"/>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894BDDB-17E7-429F-8957-CD89640B0B51}"/>
              </a:ext>
            </a:extLst>
          </p:cNvPr>
          <p:cNvSpPr txBox="1"/>
          <p:nvPr/>
        </p:nvSpPr>
        <p:spPr>
          <a:xfrm>
            <a:off x="6340224" y="4944212"/>
            <a:ext cx="1492717"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Scaffold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2" name="직선 화살표 연결선 41">
            <a:extLst>
              <a:ext uri="{FF2B5EF4-FFF2-40B4-BE49-F238E27FC236}">
                <a16:creationId xmlns:a16="http://schemas.microsoft.com/office/drawing/2014/main" id="{E919D08A-81A0-4C4D-A10B-D9CCA741874D}"/>
              </a:ext>
            </a:extLst>
          </p:cNvPr>
          <p:cNvCxnSpPr>
            <a:cxnSpLocks/>
          </p:cNvCxnSpPr>
          <p:nvPr/>
        </p:nvCxnSpPr>
        <p:spPr>
          <a:xfrm>
            <a:off x="6356360" y="4150651"/>
            <a:ext cx="0" cy="35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A8B80EA-7840-4B3D-9D81-39E46CE26F5B}"/>
              </a:ext>
            </a:extLst>
          </p:cNvPr>
          <p:cNvSpPr txBox="1"/>
          <p:nvPr/>
        </p:nvSpPr>
        <p:spPr>
          <a:xfrm>
            <a:off x="6345885" y="4222874"/>
            <a:ext cx="219803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Kinase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36" name="TextBox 35">
            <a:extLst>
              <a:ext uri="{FF2B5EF4-FFF2-40B4-BE49-F238E27FC236}">
                <a16:creationId xmlns:a16="http://schemas.microsoft.com/office/drawing/2014/main" id="{74D37C44-9E82-4351-9F8D-5C1C72B078C6}"/>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8</a:t>
            </a:r>
            <a:r>
              <a:rPr lang="en-US" altLang="ko-KR" sz="2800" b="1" baseline="30000" dirty="0"/>
              <a:t>th</a:t>
            </a:r>
            <a:endParaRPr lang="ko-KR" altLang="en-US" sz="2800" dirty="0"/>
          </a:p>
        </p:txBody>
      </p:sp>
    </p:spTree>
    <p:extLst>
      <p:ext uri="{BB962C8B-B14F-4D97-AF65-F5344CB8AC3E}">
        <p14:creationId xmlns:p14="http://schemas.microsoft.com/office/powerpoint/2010/main" val="130024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Validation</a:t>
            </a:r>
            <a:br>
              <a:rPr lang="en-US" altLang="ko-KR" sz="4400" b="1" dirty="0"/>
            </a:br>
            <a:r>
              <a:rPr lang="en-US" altLang="ko-KR" sz="4400" dirty="0"/>
              <a:t>(1/2DScan 5</a:t>
            </a:r>
            <a:r>
              <a:rPr lang="en-US" altLang="ko-KR" sz="4400" baseline="30000" dirty="0"/>
              <a:t>th</a:t>
            </a:r>
            <a:r>
              <a:rPr lang="en-US" altLang="ko-KR" sz="4400" dirty="0"/>
              <a:t>, 6</a:t>
            </a:r>
            <a:r>
              <a:rPr lang="en-US" altLang="ko-KR" sz="4400" baseline="30000" dirty="0"/>
              <a:t>th</a:t>
            </a:r>
            <a:r>
              <a:rPr lang="en-US" altLang="ko-KR" sz="4400" dirty="0"/>
              <a:t>)</a:t>
            </a:r>
            <a:endParaRPr lang="en-US" altLang="ko-KR" sz="4400" b="1" dirty="0"/>
          </a:p>
        </p:txBody>
      </p:sp>
    </p:spTree>
    <p:extLst>
      <p:ext uri="{BB962C8B-B14F-4D97-AF65-F5344CB8AC3E}">
        <p14:creationId xmlns:p14="http://schemas.microsoft.com/office/powerpoint/2010/main" val="68859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Final result of </a:t>
            </a:r>
            <a:r>
              <a:rPr lang="en-US" altLang="ko-KR" sz="2800" b="1" dirty="0" err="1"/>
              <a:t>Phscan</a:t>
            </a:r>
            <a:r>
              <a:rPr lang="en-US" altLang="ko-KR" sz="2800" b="1" dirty="0"/>
              <a:t>(1/2D,3D)</a:t>
            </a:r>
          </a:p>
        </p:txBody>
      </p:sp>
      <p:pic>
        <p:nvPicPr>
          <p:cNvPr id="14" name="그림 13">
            <a:extLst>
              <a:ext uri="{FF2B5EF4-FFF2-40B4-BE49-F238E27FC236}">
                <a16:creationId xmlns:a16="http://schemas.microsoft.com/office/drawing/2014/main" id="{BF8DBCA3-D66D-48B9-8344-DDFA3F46A0DC}"/>
              </a:ext>
            </a:extLst>
          </p:cNvPr>
          <p:cNvPicPr>
            <a:picLocks noChangeAspect="1"/>
          </p:cNvPicPr>
          <p:nvPr/>
        </p:nvPicPr>
        <p:blipFill>
          <a:blip r:embed="rId2"/>
          <a:stretch>
            <a:fillRect/>
          </a:stretch>
        </p:blipFill>
        <p:spPr>
          <a:xfrm>
            <a:off x="320842" y="3601313"/>
            <a:ext cx="3117817" cy="2946643"/>
          </a:xfrm>
          <a:prstGeom prst="rect">
            <a:avLst/>
          </a:prstGeom>
        </p:spPr>
      </p:pic>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As a final result of </a:t>
            </a:r>
            <a:r>
              <a:rPr lang="en-US" altLang="ko-KR" dirty="0" err="1"/>
              <a:t>Phscan</a:t>
            </a:r>
            <a:r>
              <a:rPr lang="en-US" altLang="ko-KR" dirty="0"/>
              <a:t>(1/2D,3D), 151 ZINC_ID have high HBQI(&gt;=5). We divided them into rounds.</a:t>
            </a:r>
            <a:endParaRPr lang="ko-KR" altLang="en-US" dirty="0"/>
          </a:p>
        </p:txBody>
      </p:sp>
      <p:sp>
        <p:nvSpPr>
          <p:cNvPr id="2" name="TextBox 1">
            <a:extLst>
              <a:ext uri="{FF2B5EF4-FFF2-40B4-BE49-F238E27FC236}">
                <a16:creationId xmlns:a16="http://schemas.microsoft.com/office/drawing/2014/main" id="{59367F7D-7C64-478C-A363-A1820C55C59E}"/>
              </a:ext>
            </a:extLst>
          </p:cNvPr>
          <p:cNvSpPr txBox="1"/>
          <p:nvPr/>
        </p:nvSpPr>
        <p:spPr>
          <a:xfrm>
            <a:off x="3671269" y="3500883"/>
            <a:ext cx="2545052" cy="430887"/>
          </a:xfrm>
          <a:prstGeom prst="rect">
            <a:avLst/>
          </a:prstGeom>
          <a:noFill/>
        </p:spPr>
        <p:txBody>
          <a:bodyPr wrap="square" rtlCol="0">
            <a:spAutoFit/>
          </a:bodyPr>
          <a:lstStyle/>
          <a:p>
            <a:r>
              <a:rPr lang="en-US" altLang="ko-KR" sz="1100" dirty="0"/>
              <a:t>5</a:t>
            </a:r>
            <a:r>
              <a:rPr lang="ko-KR" altLang="en-US" sz="1100" dirty="0"/>
              <a:t>차 </a:t>
            </a:r>
            <a:r>
              <a:rPr lang="en-US" altLang="ko-KR" sz="1100" dirty="0"/>
              <a:t>Seed (297</a:t>
            </a:r>
            <a:r>
              <a:rPr lang="ko-KR" altLang="en-US" sz="1100" dirty="0"/>
              <a:t>개</a:t>
            </a:r>
            <a:r>
              <a:rPr lang="en-US" altLang="ko-KR" sz="1100" dirty="0"/>
              <a:t>) : CDK7</a:t>
            </a:r>
          </a:p>
          <a:p>
            <a:r>
              <a:rPr lang="en-US" altLang="ko-KR" sz="1100" dirty="0"/>
              <a:t>6</a:t>
            </a:r>
            <a:r>
              <a:rPr lang="ko-KR" altLang="en-US" sz="1100" dirty="0"/>
              <a:t>차 </a:t>
            </a:r>
            <a:r>
              <a:rPr lang="en-US" altLang="ko-KR" sz="1100" dirty="0"/>
              <a:t>Seed (174</a:t>
            </a:r>
            <a:r>
              <a:rPr lang="ko-KR" altLang="en-US" sz="1100" dirty="0"/>
              <a:t>개</a:t>
            </a:r>
            <a:r>
              <a:rPr lang="en-US" altLang="ko-KR" sz="1100" dirty="0"/>
              <a:t>) : FDA </a:t>
            </a:r>
            <a:r>
              <a:rPr lang="ko-KR" altLang="en-US" sz="1100" dirty="0"/>
              <a:t>승인 </a:t>
            </a:r>
            <a:r>
              <a:rPr lang="en-US" altLang="ko-KR" sz="1100" dirty="0"/>
              <a:t>kinase</a:t>
            </a:r>
            <a:endParaRPr lang="ko-KR" altLang="en-US" sz="1100" dirty="0"/>
          </a:p>
        </p:txBody>
      </p:sp>
      <p:sp>
        <p:nvSpPr>
          <p:cNvPr id="21" name="직사각형 20">
            <a:extLst>
              <a:ext uri="{FF2B5EF4-FFF2-40B4-BE49-F238E27FC236}">
                <a16:creationId xmlns:a16="http://schemas.microsoft.com/office/drawing/2014/main" id="{BC2AD950-548C-49C2-9AA2-F306531955A4}"/>
              </a:ext>
            </a:extLst>
          </p:cNvPr>
          <p:cNvSpPr/>
          <p:nvPr/>
        </p:nvSpPr>
        <p:spPr>
          <a:xfrm>
            <a:off x="3671269" y="4184396"/>
            <a:ext cx="5151889" cy="1938992"/>
          </a:xfrm>
          <a:prstGeom prst="rect">
            <a:avLst/>
          </a:prstGeom>
        </p:spPr>
        <p:txBody>
          <a:bodyPr wrap="square">
            <a:spAutoFit/>
          </a:bodyPr>
          <a:lstStyle/>
          <a:p>
            <a:r>
              <a:rPr lang="en-US" altLang="ko-KR" sz="1000" b="1" dirty="0"/>
              <a:t>How to Select Keys by Round</a:t>
            </a:r>
          </a:p>
          <a:p>
            <a:r>
              <a:rPr lang="en-US" altLang="ko-KR" sz="1000" dirty="0"/>
              <a:t>1. </a:t>
            </a:r>
            <a:r>
              <a:rPr lang="ko-KR" altLang="en-US" sz="1000" dirty="0"/>
              <a:t>모든 </a:t>
            </a:r>
            <a:r>
              <a:rPr lang="en-US" altLang="ko-KR" sz="1000" dirty="0"/>
              <a:t>key</a:t>
            </a:r>
            <a:r>
              <a:rPr lang="ko-KR" altLang="en-US" sz="1000" dirty="0"/>
              <a:t>을</a:t>
            </a:r>
            <a:r>
              <a:rPr lang="en-US" altLang="ko-KR" sz="1000" dirty="0"/>
              <a:t> </a:t>
            </a:r>
            <a:r>
              <a:rPr lang="ko-KR" altLang="en-US" sz="1000" dirty="0"/>
              <a:t>추출하여 가장 많이 나타나는 </a:t>
            </a:r>
            <a:r>
              <a:rPr lang="en-US" altLang="ko-KR" sz="1000" dirty="0"/>
              <a:t>10 key </a:t>
            </a:r>
            <a:r>
              <a:rPr lang="ko-KR" altLang="en-US" sz="1000" dirty="0"/>
              <a:t>선택</a:t>
            </a:r>
            <a:endParaRPr lang="en-US" altLang="ko-KR" sz="1000" dirty="0"/>
          </a:p>
          <a:p>
            <a:r>
              <a:rPr lang="en-US" altLang="ko-KR" sz="1000" dirty="0"/>
              <a:t>2. </a:t>
            </a:r>
            <a:r>
              <a:rPr lang="en-US" altLang="ko-KR" sz="1000" dirty="0" err="1"/>
              <a:t>Tanimoto</a:t>
            </a:r>
            <a:r>
              <a:rPr lang="en-US" altLang="ko-KR" sz="1000" dirty="0"/>
              <a:t> &gt; 0.7</a:t>
            </a:r>
            <a:r>
              <a:rPr lang="ko-KR" altLang="en-US" sz="1000" dirty="0"/>
              <a:t>에서 </a:t>
            </a:r>
            <a:r>
              <a:rPr lang="en-US" altLang="ko-KR" sz="1000" dirty="0"/>
              <a:t>member</a:t>
            </a:r>
            <a:r>
              <a:rPr lang="ko-KR" altLang="en-US" sz="1000" dirty="0"/>
              <a:t>수가 </a:t>
            </a:r>
            <a:r>
              <a:rPr lang="en-US" altLang="ko-KR" sz="1000" dirty="0"/>
              <a:t>3</a:t>
            </a:r>
            <a:r>
              <a:rPr lang="ko-KR" altLang="en-US" sz="1000" dirty="0"/>
              <a:t>개이상인 </a:t>
            </a:r>
            <a:r>
              <a:rPr lang="en-US" altLang="ko-KR" sz="1000" dirty="0"/>
              <a:t>cluster</a:t>
            </a:r>
            <a:r>
              <a:rPr lang="ko-KR" altLang="en-US" sz="1000" dirty="0"/>
              <a:t>에서</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3. </a:t>
            </a:r>
            <a:r>
              <a:rPr lang="en-US" altLang="ko-KR" sz="1000" dirty="0" err="1"/>
              <a:t>Tanimoto</a:t>
            </a:r>
            <a:r>
              <a:rPr lang="en-US" altLang="ko-KR" sz="1000" dirty="0"/>
              <a:t> &gt; 0.7</a:t>
            </a:r>
            <a:r>
              <a:rPr lang="ko-KR" altLang="en-US" sz="1000" dirty="0"/>
              <a:t>의 각 </a:t>
            </a:r>
            <a:r>
              <a:rPr lang="en-US" altLang="ko-KR" sz="1000" dirty="0"/>
              <a:t>cluster</a:t>
            </a:r>
            <a:r>
              <a:rPr lang="ko-KR" altLang="en-US" sz="1000" dirty="0"/>
              <a:t>에서 </a:t>
            </a:r>
            <a:r>
              <a:rPr lang="en-US" altLang="ko-KR" sz="1000" dirty="0"/>
              <a:t>Rank1</a:t>
            </a:r>
            <a:r>
              <a:rPr lang="ko-KR" altLang="en-US" sz="1000" dirty="0"/>
              <a:t>에 해당하는</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4. </a:t>
            </a:r>
            <a:r>
              <a:rPr lang="en-US" altLang="ko-KR" sz="1000" dirty="0" err="1"/>
              <a:t>Tanimoto</a:t>
            </a:r>
            <a:r>
              <a:rPr lang="en-US" altLang="ko-KR" sz="1000" dirty="0"/>
              <a:t> &gt; 0.7</a:t>
            </a:r>
            <a:r>
              <a:rPr lang="ko-KR" altLang="en-US" sz="1000" dirty="0"/>
              <a:t>에서 </a:t>
            </a:r>
            <a:r>
              <a:rPr lang="en-US" altLang="ko-KR" sz="1000" dirty="0"/>
              <a:t>occurrence frequency of key</a:t>
            </a:r>
            <a:r>
              <a:rPr lang="ko-KR" altLang="en-US" sz="1000" dirty="0"/>
              <a:t>에서</a:t>
            </a:r>
            <a:r>
              <a:rPr lang="en-US" altLang="ko-KR" sz="1000" dirty="0"/>
              <a:t> top 10 </a:t>
            </a:r>
            <a:r>
              <a:rPr lang="ko-KR" altLang="en-US" sz="1000" dirty="0"/>
              <a:t>선택</a:t>
            </a:r>
            <a:endParaRPr lang="en-US" altLang="ko-KR" sz="1000" dirty="0"/>
          </a:p>
          <a:p>
            <a:r>
              <a:rPr lang="en-US" altLang="ko-KR" sz="1000" dirty="0"/>
              <a:t>5. Tanimoto &gt;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r>
              <a:rPr lang="en-US" altLang="ko-KR" sz="1000" dirty="0"/>
              <a:t>, Tanimoto &lt;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endParaRPr lang="en-US" altLang="ko-KR" sz="1000" dirty="0"/>
          </a:p>
          <a:p>
            <a:r>
              <a:rPr lang="en-US" altLang="ko-KR" sz="1000" dirty="0"/>
              <a:t>6. Cluster member</a:t>
            </a:r>
            <a:r>
              <a:rPr lang="ko-KR" altLang="en-US" sz="1000" dirty="0"/>
              <a:t>의 개수로 </a:t>
            </a:r>
            <a:r>
              <a:rPr lang="en-US" altLang="ko-KR" sz="1000" dirty="0"/>
              <a:t>sorting</a:t>
            </a:r>
            <a:r>
              <a:rPr lang="ko-KR" altLang="en-US" sz="1000" dirty="0"/>
              <a:t>하여 상위 </a:t>
            </a:r>
            <a:r>
              <a:rPr lang="en-US" altLang="ko-KR" sz="1000" dirty="0"/>
              <a:t>10</a:t>
            </a:r>
            <a:r>
              <a:rPr lang="ko-KR" altLang="en-US" sz="1000" dirty="0"/>
              <a:t>개 </a:t>
            </a:r>
            <a:r>
              <a:rPr lang="en-US" altLang="ko-KR" sz="1000" dirty="0"/>
              <a:t>cluster</a:t>
            </a:r>
            <a:r>
              <a:rPr lang="ko-KR" altLang="en-US" sz="1000" dirty="0"/>
              <a:t>의 </a:t>
            </a:r>
            <a:r>
              <a:rPr lang="en-US" altLang="ko-KR" sz="1000" dirty="0"/>
              <a:t>rank</a:t>
            </a:r>
            <a:r>
              <a:rPr lang="ko-KR" altLang="en-US" sz="1000" dirty="0"/>
              <a:t> </a:t>
            </a:r>
            <a:r>
              <a:rPr lang="en-US" altLang="ko-KR" sz="1000" dirty="0"/>
              <a:t>1</a:t>
            </a:r>
            <a:r>
              <a:rPr lang="ko-KR" altLang="en-US" sz="1000" dirty="0"/>
              <a:t> </a:t>
            </a:r>
            <a:r>
              <a:rPr lang="en-US" altLang="ko-KR" sz="1000" dirty="0"/>
              <a:t>key</a:t>
            </a:r>
            <a:r>
              <a:rPr lang="ko-KR" altLang="en-US" sz="1000" dirty="0"/>
              <a:t>을 선택</a:t>
            </a:r>
            <a:endParaRPr lang="en-US" altLang="ko-KR" sz="1000" dirty="0"/>
          </a:p>
          <a:p>
            <a:r>
              <a:rPr lang="en-US" altLang="ko-KR" sz="1000" dirty="0"/>
              <a:t>7. Tanimoto &gt; 0.7</a:t>
            </a:r>
            <a:r>
              <a:rPr lang="ko-KR" altLang="en-US" sz="1000" dirty="0"/>
              <a:t>에서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 </a:t>
            </a:r>
            <a:r>
              <a:rPr lang="en-US" altLang="ko-KR" sz="1000" dirty="0"/>
              <a:t>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a:p>
            <a:r>
              <a:rPr lang="en-US" altLang="ko-KR" sz="1000" dirty="0"/>
              <a:t>8. Tanimoto &lt; 0.7 </a:t>
            </a:r>
            <a:r>
              <a:rPr lang="ko-KR" altLang="en-US" sz="1000" dirty="0"/>
              <a:t>에서 각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a:t>
            </a:r>
            <a:r>
              <a:rPr lang="en-US" altLang="ko-KR" sz="1000" dirty="0"/>
              <a:t> 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p:txBody>
      </p:sp>
      <p:graphicFrame>
        <p:nvGraphicFramePr>
          <p:cNvPr id="7" name="표 6">
            <a:extLst>
              <a:ext uri="{FF2B5EF4-FFF2-40B4-BE49-F238E27FC236}">
                <a16:creationId xmlns:a16="http://schemas.microsoft.com/office/drawing/2014/main" id="{4DAA761E-0642-4C69-9079-C87050B0ED37}"/>
              </a:ext>
            </a:extLst>
          </p:cNvPr>
          <p:cNvGraphicFramePr>
            <a:graphicFrameLocks noGrp="1"/>
          </p:cNvGraphicFramePr>
          <p:nvPr/>
        </p:nvGraphicFramePr>
        <p:xfrm>
          <a:off x="232180" y="1614627"/>
          <a:ext cx="7580108" cy="1742490"/>
        </p:xfrm>
        <a:graphic>
          <a:graphicData uri="http://schemas.openxmlformats.org/drawingml/2006/table">
            <a:tbl>
              <a:tblPr/>
              <a:tblGrid>
                <a:gridCol w="915418">
                  <a:extLst>
                    <a:ext uri="{9D8B030D-6E8A-4147-A177-3AD203B41FA5}">
                      <a16:colId xmlns:a16="http://schemas.microsoft.com/office/drawing/2014/main" val="3235088642"/>
                    </a:ext>
                  </a:extLst>
                </a:gridCol>
                <a:gridCol w="580509">
                  <a:extLst>
                    <a:ext uri="{9D8B030D-6E8A-4147-A177-3AD203B41FA5}">
                      <a16:colId xmlns:a16="http://schemas.microsoft.com/office/drawing/2014/main" val="2442535115"/>
                    </a:ext>
                  </a:extLst>
                </a:gridCol>
                <a:gridCol w="580509">
                  <a:extLst>
                    <a:ext uri="{9D8B030D-6E8A-4147-A177-3AD203B41FA5}">
                      <a16:colId xmlns:a16="http://schemas.microsoft.com/office/drawing/2014/main" val="2943732384"/>
                    </a:ext>
                  </a:extLst>
                </a:gridCol>
                <a:gridCol w="580509">
                  <a:extLst>
                    <a:ext uri="{9D8B030D-6E8A-4147-A177-3AD203B41FA5}">
                      <a16:colId xmlns:a16="http://schemas.microsoft.com/office/drawing/2014/main" val="1656936816"/>
                    </a:ext>
                  </a:extLst>
                </a:gridCol>
                <a:gridCol w="580509">
                  <a:extLst>
                    <a:ext uri="{9D8B030D-6E8A-4147-A177-3AD203B41FA5}">
                      <a16:colId xmlns:a16="http://schemas.microsoft.com/office/drawing/2014/main" val="2943657411"/>
                    </a:ext>
                  </a:extLst>
                </a:gridCol>
                <a:gridCol w="580509">
                  <a:extLst>
                    <a:ext uri="{9D8B030D-6E8A-4147-A177-3AD203B41FA5}">
                      <a16:colId xmlns:a16="http://schemas.microsoft.com/office/drawing/2014/main" val="106883061"/>
                    </a:ext>
                  </a:extLst>
                </a:gridCol>
                <a:gridCol w="580509">
                  <a:extLst>
                    <a:ext uri="{9D8B030D-6E8A-4147-A177-3AD203B41FA5}">
                      <a16:colId xmlns:a16="http://schemas.microsoft.com/office/drawing/2014/main" val="1568260698"/>
                    </a:ext>
                  </a:extLst>
                </a:gridCol>
                <a:gridCol w="580509">
                  <a:extLst>
                    <a:ext uri="{9D8B030D-6E8A-4147-A177-3AD203B41FA5}">
                      <a16:colId xmlns:a16="http://schemas.microsoft.com/office/drawing/2014/main" val="1969548828"/>
                    </a:ext>
                  </a:extLst>
                </a:gridCol>
                <a:gridCol w="580509">
                  <a:extLst>
                    <a:ext uri="{9D8B030D-6E8A-4147-A177-3AD203B41FA5}">
                      <a16:colId xmlns:a16="http://schemas.microsoft.com/office/drawing/2014/main" val="1786453652"/>
                    </a:ext>
                  </a:extLst>
                </a:gridCol>
                <a:gridCol w="580509">
                  <a:extLst>
                    <a:ext uri="{9D8B030D-6E8A-4147-A177-3AD203B41FA5}">
                      <a16:colId xmlns:a16="http://schemas.microsoft.com/office/drawing/2014/main" val="4080432357"/>
                    </a:ext>
                  </a:extLst>
                </a:gridCol>
                <a:gridCol w="580509">
                  <a:extLst>
                    <a:ext uri="{9D8B030D-6E8A-4147-A177-3AD203B41FA5}">
                      <a16:colId xmlns:a16="http://schemas.microsoft.com/office/drawing/2014/main" val="249026886"/>
                    </a:ext>
                  </a:extLst>
                </a:gridCol>
                <a:gridCol w="859600">
                  <a:extLst>
                    <a:ext uri="{9D8B030D-6E8A-4147-A177-3AD203B41FA5}">
                      <a16:colId xmlns:a16="http://schemas.microsoft.com/office/drawing/2014/main" val="3301004794"/>
                    </a:ext>
                  </a:extLst>
                </a:gridCol>
              </a:tblGrid>
              <a:tr h="432443">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Data / Round</a:t>
                      </a:r>
                    </a:p>
                  </a:txBody>
                  <a:tcPr marL="5808" marR="5808" marT="5808"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1R</a:t>
                      </a:r>
                    </a:p>
                  </a:txBody>
                  <a:tcPr marL="5808" marR="5808" marT="5808"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2R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3R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4R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5R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6R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7R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8R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9R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10R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Total (count)</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908765160"/>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297</a:t>
                      </a:r>
                    </a:p>
                  </a:txBody>
                  <a:tcPr marL="5808" marR="5808" marT="580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13</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15</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11</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59</a:t>
                      </a:r>
                    </a:p>
                  </a:txBody>
                  <a:tcPr marL="5808" marR="5808" marT="5808" marB="0" anchor="ctr">
                    <a:lnL>
                      <a:noFill/>
                    </a:lnL>
                    <a:lnR>
                      <a:noFill/>
                    </a:lnR>
                    <a:lnT>
                      <a:noFill/>
                    </a:lnT>
                    <a:lnB>
                      <a:noFill/>
                    </a:lnB>
                  </a:tcPr>
                </a:tc>
                <a:extLst>
                  <a:ext uri="{0D108BD9-81ED-4DB2-BD59-A6C34878D82A}">
                    <a16:rowId xmlns:a16="http://schemas.microsoft.com/office/drawing/2014/main" val="1776216707"/>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55</a:t>
                      </a:r>
                    </a:p>
                  </a:txBody>
                  <a:tcPr marL="5808" marR="5808" marT="5808"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5808" marR="5808" marT="5808"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0</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95</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296345"/>
                  </a:ext>
                </a:extLst>
              </a:tr>
              <a:tr h="445161">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Total (%)</a:t>
                      </a:r>
                    </a:p>
                  </a:txBody>
                  <a:tcPr marL="5808" marR="5808" marT="5808"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18.18</a:t>
                      </a:r>
                    </a:p>
                  </a:txBody>
                  <a:tcPr marL="5808" marR="5808" marT="58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10.39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5.84</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1.95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14.29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18.83</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587142"/>
                  </a:ext>
                </a:extLst>
              </a:tr>
            </a:tbl>
          </a:graphicData>
        </a:graphic>
      </p:graphicFrame>
    </p:spTree>
    <p:extLst>
      <p:ext uri="{BB962C8B-B14F-4D97-AF65-F5344CB8AC3E}">
        <p14:creationId xmlns:p14="http://schemas.microsoft.com/office/powerpoint/2010/main" val="192239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26" name="차트 25">
            <a:extLst>
              <a:ext uri="{FF2B5EF4-FFF2-40B4-BE49-F238E27FC236}">
                <a16:creationId xmlns:a16="http://schemas.microsoft.com/office/drawing/2014/main" id="{CDEBD71F-4E9F-4F28-943E-FC78FE9E4FC4}"/>
              </a:ext>
            </a:extLst>
          </p:cNvPr>
          <p:cNvGraphicFramePr>
            <a:graphicFrameLocks/>
          </p:cNvGraphicFramePr>
          <p:nvPr/>
        </p:nvGraphicFramePr>
        <p:xfrm>
          <a:off x="417077" y="1702035"/>
          <a:ext cx="7652070" cy="4305734"/>
        </p:xfrm>
        <a:graphic>
          <a:graphicData uri="http://schemas.openxmlformats.org/drawingml/2006/chart">
            <c:chart xmlns:c="http://schemas.openxmlformats.org/drawingml/2006/chart" xmlns:r="http://schemas.openxmlformats.org/officeDocument/2006/relationships" r:id="rId2"/>
          </a:graphicData>
        </a:graphic>
      </p:graphicFrame>
      <p:sp>
        <p:nvSpPr>
          <p:cNvPr id="6" name="직사각형 5">
            <a:extLst>
              <a:ext uri="{FF2B5EF4-FFF2-40B4-BE49-F238E27FC236}">
                <a16:creationId xmlns:a16="http://schemas.microsoft.com/office/drawing/2014/main" id="{AD006A03-02AA-48CC-8621-1BB0D66956BC}"/>
              </a:ext>
            </a:extLst>
          </p:cNvPr>
          <p:cNvSpPr/>
          <p:nvPr/>
        </p:nvSpPr>
        <p:spPr>
          <a:xfrm>
            <a:off x="2660018" y="5853880"/>
            <a:ext cx="3166188"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1. The count of ligand for the rank</a:t>
            </a:r>
          </a:p>
        </p:txBody>
      </p:sp>
    </p:spTree>
    <p:extLst>
      <p:ext uri="{BB962C8B-B14F-4D97-AF65-F5344CB8AC3E}">
        <p14:creationId xmlns:p14="http://schemas.microsoft.com/office/powerpoint/2010/main" val="194956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sp>
        <p:nvSpPr>
          <p:cNvPr id="6" name="직사각형 5">
            <a:extLst>
              <a:ext uri="{FF2B5EF4-FFF2-40B4-BE49-F238E27FC236}">
                <a16:creationId xmlns:a16="http://schemas.microsoft.com/office/drawing/2014/main" id="{AD006A03-02AA-48CC-8621-1BB0D66956BC}"/>
              </a:ext>
            </a:extLst>
          </p:cNvPr>
          <p:cNvSpPr/>
          <p:nvPr/>
        </p:nvSpPr>
        <p:spPr>
          <a:xfrm>
            <a:off x="2259649" y="5853880"/>
            <a:ext cx="3934026"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2. The count of ligand for the rank and round</a:t>
            </a:r>
          </a:p>
        </p:txBody>
      </p:sp>
      <p:graphicFrame>
        <p:nvGraphicFramePr>
          <p:cNvPr id="13" name="차트 12">
            <a:extLst>
              <a:ext uri="{FF2B5EF4-FFF2-40B4-BE49-F238E27FC236}">
                <a16:creationId xmlns:a16="http://schemas.microsoft.com/office/drawing/2014/main" id="{2B40F013-5741-4212-AD60-7C6AA41A12A3}"/>
              </a:ext>
            </a:extLst>
          </p:cNvPr>
          <p:cNvGraphicFramePr>
            <a:graphicFrameLocks/>
          </p:cNvGraphicFramePr>
          <p:nvPr/>
        </p:nvGraphicFramePr>
        <p:xfrm>
          <a:off x="202527" y="1461403"/>
          <a:ext cx="8048270" cy="44497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183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5" name="표 4">
            <a:extLst>
              <a:ext uri="{FF2B5EF4-FFF2-40B4-BE49-F238E27FC236}">
                <a16:creationId xmlns:a16="http://schemas.microsoft.com/office/drawing/2014/main" id="{E9DA400A-AD11-4CA7-AF91-AB29C701AEBD}"/>
              </a:ext>
            </a:extLst>
          </p:cNvPr>
          <p:cNvGraphicFramePr>
            <a:graphicFrameLocks noGrp="1"/>
          </p:cNvGraphicFramePr>
          <p:nvPr/>
        </p:nvGraphicFramePr>
        <p:xfrm>
          <a:off x="246155" y="1461403"/>
          <a:ext cx="7323348" cy="4508434"/>
        </p:xfrm>
        <a:graphic>
          <a:graphicData uri="http://schemas.openxmlformats.org/drawingml/2006/table">
            <a:tbl>
              <a:tblPr/>
              <a:tblGrid>
                <a:gridCol w="808729">
                  <a:extLst>
                    <a:ext uri="{9D8B030D-6E8A-4147-A177-3AD203B41FA5}">
                      <a16:colId xmlns:a16="http://schemas.microsoft.com/office/drawing/2014/main" val="312925270"/>
                    </a:ext>
                  </a:extLst>
                </a:gridCol>
                <a:gridCol w="506673">
                  <a:extLst>
                    <a:ext uri="{9D8B030D-6E8A-4147-A177-3AD203B41FA5}">
                      <a16:colId xmlns:a16="http://schemas.microsoft.com/office/drawing/2014/main" val="196132781"/>
                    </a:ext>
                  </a:extLst>
                </a:gridCol>
                <a:gridCol w="506673">
                  <a:extLst>
                    <a:ext uri="{9D8B030D-6E8A-4147-A177-3AD203B41FA5}">
                      <a16:colId xmlns:a16="http://schemas.microsoft.com/office/drawing/2014/main" val="2027882147"/>
                    </a:ext>
                  </a:extLst>
                </a:gridCol>
                <a:gridCol w="506673">
                  <a:extLst>
                    <a:ext uri="{9D8B030D-6E8A-4147-A177-3AD203B41FA5}">
                      <a16:colId xmlns:a16="http://schemas.microsoft.com/office/drawing/2014/main" val="2824927764"/>
                    </a:ext>
                  </a:extLst>
                </a:gridCol>
                <a:gridCol w="506673">
                  <a:extLst>
                    <a:ext uri="{9D8B030D-6E8A-4147-A177-3AD203B41FA5}">
                      <a16:colId xmlns:a16="http://schemas.microsoft.com/office/drawing/2014/main" val="2025271475"/>
                    </a:ext>
                  </a:extLst>
                </a:gridCol>
                <a:gridCol w="506673">
                  <a:extLst>
                    <a:ext uri="{9D8B030D-6E8A-4147-A177-3AD203B41FA5}">
                      <a16:colId xmlns:a16="http://schemas.microsoft.com/office/drawing/2014/main" val="3431543235"/>
                    </a:ext>
                  </a:extLst>
                </a:gridCol>
                <a:gridCol w="506673">
                  <a:extLst>
                    <a:ext uri="{9D8B030D-6E8A-4147-A177-3AD203B41FA5}">
                      <a16:colId xmlns:a16="http://schemas.microsoft.com/office/drawing/2014/main" val="478143173"/>
                    </a:ext>
                  </a:extLst>
                </a:gridCol>
                <a:gridCol w="506673">
                  <a:extLst>
                    <a:ext uri="{9D8B030D-6E8A-4147-A177-3AD203B41FA5}">
                      <a16:colId xmlns:a16="http://schemas.microsoft.com/office/drawing/2014/main" val="1411698690"/>
                    </a:ext>
                  </a:extLst>
                </a:gridCol>
                <a:gridCol w="506673">
                  <a:extLst>
                    <a:ext uri="{9D8B030D-6E8A-4147-A177-3AD203B41FA5}">
                      <a16:colId xmlns:a16="http://schemas.microsoft.com/office/drawing/2014/main" val="3002737232"/>
                    </a:ext>
                  </a:extLst>
                </a:gridCol>
                <a:gridCol w="506673">
                  <a:extLst>
                    <a:ext uri="{9D8B030D-6E8A-4147-A177-3AD203B41FA5}">
                      <a16:colId xmlns:a16="http://schemas.microsoft.com/office/drawing/2014/main" val="2802973932"/>
                    </a:ext>
                  </a:extLst>
                </a:gridCol>
                <a:gridCol w="506673">
                  <a:extLst>
                    <a:ext uri="{9D8B030D-6E8A-4147-A177-3AD203B41FA5}">
                      <a16:colId xmlns:a16="http://schemas.microsoft.com/office/drawing/2014/main" val="1533583996"/>
                    </a:ext>
                  </a:extLst>
                </a:gridCol>
                <a:gridCol w="750266">
                  <a:extLst>
                    <a:ext uri="{9D8B030D-6E8A-4147-A177-3AD203B41FA5}">
                      <a16:colId xmlns:a16="http://schemas.microsoft.com/office/drawing/2014/main" val="641435305"/>
                    </a:ext>
                  </a:extLst>
                </a:gridCol>
                <a:gridCol w="697623">
                  <a:extLst>
                    <a:ext uri="{9D8B030D-6E8A-4147-A177-3AD203B41FA5}">
                      <a16:colId xmlns:a16="http://schemas.microsoft.com/office/drawing/2014/main" val="3697106236"/>
                    </a:ext>
                  </a:extLst>
                </a:gridCol>
              </a:tblGrid>
              <a:tr h="171517">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Rank / Round</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1R</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2R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3R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4R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5R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6R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7R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8R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9R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10R</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누적합계</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34103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0000"/>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40.26</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083269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64787026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03D33"/>
                    </a:solidFill>
                  </a:tcPr>
                </a:tc>
                <a:tc vMerge="1">
                  <a:txBody>
                    <a:bodyPr/>
                    <a:lstStyle/>
                    <a:p>
                      <a:pPr latinLnBrk="1"/>
                      <a:endParaRPr lang="ko-KR" altLang="en-US"/>
                    </a:p>
                  </a:txBody>
                  <a:tcPr/>
                </a:tc>
                <a:extLst>
                  <a:ext uri="{0D108BD9-81ED-4DB2-BD59-A6C34878D82A}">
                    <a16:rowId xmlns:a16="http://schemas.microsoft.com/office/drawing/2014/main" val="40015271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A6152"/>
                    </a:solidFill>
                  </a:tcPr>
                </a:tc>
                <a:tc vMerge="1">
                  <a:txBody>
                    <a:bodyPr/>
                    <a:lstStyle/>
                    <a:p>
                      <a:pPr latinLnBrk="1"/>
                      <a:endParaRPr lang="ko-KR" altLang="en-US"/>
                    </a:p>
                  </a:txBody>
                  <a:tcPr/>
                </a:tc>
                <a:extLst>
                  <a:ext uri="{0D108BD9-81ED-4DB2-BD59-A6C34878D82A}">
                    <a16:rowId xmlns:a16="http://schemas.microsoft.com/office/drawing/2014/main" val="7245554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377121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501-600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38671"/>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68.18</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14539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601-700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7.14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D6D5C"/>
                    </a:solidFill>
                  </a:tcPr>
                </a:tc>
                <a:tc vMerge="1">
                  <a:txBody>
                    <a:bodyPr/>
                    <a:lstStyle/>
                    <a:p>
                      <a:pPr latinLnBrk="1"/>
                      <a:endParaRPr lang="ko-KR" altLang="en-US"/>
                    </a:p>
                  </a:txBody>
                  <a:tcPr/>
                </a:tc>
                <a:extLst>
                  <a:ext uri="{0D108BD9-81ED-4DB2-BD59-A6C34878D82A}">
                    <a16:rowId xmlns:a16="http://schemas.microsoft.com/office/drawing/2014/main" val="67502331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38777369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46010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901-1000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4.55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99E85"/>
                    </a:solidFill>
                  </a:tcPr>
                </a:tc>
                <a:tc vMerge="1">
                  <a:txBody>
                    <a:bodyPr/>
                    <a:lstStyle/>
                    <a:p>
                      <a:pPr latinLnBrk="1"/>
                      <a:endParaRPr lang="ko-KR" altLang="en-US"/>
                    </a:p>
                  </a:txBody>
                  <a:tcPr/>
                </a:tc>
                <a:extLst>
                  <a:ext uri="{0D108BD9-81ED-4DB2-BD59-A6C34878D82A}">
                    <a16:rowId xmlns:a16="http://schemas.microsoft.com/office/drawing/2014/main" val="87801422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1001-1100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5.19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6927B"/>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84.42</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64048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1101-1200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52230403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1201-1300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87588756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1301-1400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75742689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1401-1500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277960763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1501-1600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B699"/>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92.21</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61801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1601-1700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50308350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1701-1800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9DAB8"/>
                    </a:solidFill>
                  </a:tcPr>
                </a:tc>
                <a:tc vMerge="1">
                  <a:txBody>
                    <a:bodyPr/>
                    <a:lstStyle/>
                    <a:p>
                      <a:pPr latinLnBrk="1"/>
                      <a:endParaRPr lang="ko-KR" altLang="en-US"/>
                    </a:p>
                  </a:txBody>
                  <a:tcPr/>
                </a:tc>
                <a:extLst>
                  <a:ext uri="{0D108BD9-81ED-4DB2-BD59-A6C34878D82A}">
                    <a16:rowId xmlns:a16="http://schemas.microsoft.com/office/drawing/2014/main" val="272971190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1801-1900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3C2A4"/>
                    </a:solidFill>
                  </a:tcPr>
                </a:tc>
                <a:tc vMerge="1">
                  <a:txBody>
                    <a:bodyPr/>
                    <a:lstStyle/>
                    <a:p>
                      <a:pPr latinLnBrk="1"/>
                      <a:endParaRPr lang="ko-KR" altLang="en-US"/>
                    </a:p>
                  </a:txBody>
                  <a:tcPr/>
                </a:tc>
                <a:extLst>
                  <a:ext uri="{0D108BD9-81ED-4DB2-BD59-A6C34878D82A}">
                    <a16:rowId xmlns:a16="http://schemas.microsoft.com/office/drawing/2014/main" val="354261662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1901-2000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2CC"/>
                    </a:solidFill>
                  </a:tcPr>
                </a:tc>
                <a:tc vMerge="1">
                  <a:txBody>
                    <a:bodyPr/>
                    <a:lstStyle/>
                    <a:p>
                      <a:pPr latinLnBrk="1"/>
                      <a:endParaRPr lang="ko-KR" altLang="en-US"/>
                    </a:p>
                  </a:txBody>
                  <a:tcPr/>
                </a:tc>
                <a:extLst>
                  <a:ext uri="{0D108BD9-81ED-4DB2-BD59-A6C34878D82A}">
                    <a16:rowId xmlns:a16="http://schemas.microsoft.com/office/drawing/2014/main" val="140290279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2001-2100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DAA8F"/>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100.00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676077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2101-2200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245036594"/>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2201-2300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6CEAE"/>
                    </a:solidFill>
                  </a:tcPr>
                </a:tc>
                <a:tc vMerge="1">
                  <a:txBody>
                    <a:bodyPr/>
                    <a:lstStyle/>
                    <a:p>
                      <a:pPr latinLnBrk="1"/>
                      <a:endParaRPr lang="ko-KR" altLang="en-US"/>
                    </a:p>
                  </a:txBody>
                  <a:tcPr/>
                </a:tc>
                <a:extLst>
                  <a:ext uri="{0D108BD9-81ED-4DB2-BD59-A6C34878D82A}">
                    <a16:rowId xmlns:a16="http://schemas.microsoft.com/office/drawing/2014/main" val="26500475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2301-2400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362989113"/>
                  </a:ext>
                </a:extLst>
              </a:tr>
              <a:tr h="171517">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2401-2500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180171131"/>
                  </a:ext>
                </a:extLst>
              </a:tr>
              <a:tr h="166616">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18.18</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0B09"/>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846F"/>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CAAA"/>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AC9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14.29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473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18.83</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240353"/>
                  </a:ext>
                </a:extLst>
              </a:tr>
            </a:tbl>
          </a:graphicData>
        </a:graphic>
      </p:graphicFrame>
      <p:sp>
        <p:nvSpPr>
          <p:cNvPr id="13" name="직사각형 12">
            <a:extLst>
              <a:ext uri="{FF2B5EF4-FFF2-40B4-BE49-F238E27FC236}">
                <a16:creationId xmlns:a16="http://schemas.microsoft.com/office/drawing/2014/main" id="{1D3B09C7-706A-47FA-A9E0-C67DCA298952}"/>
              </a:ext>
            </a:extLst>
          </p:cNvPr>
          <p:cNvSpPr/>
          <p:nvPr/>
        </p:nvSpPr>
        <p:spPr>
          <a:xfrm>
            <a:off x="3409100" y="6229156"/>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
        <p:nvSpPr>
          <p:cNvPr id="14" name="TextBox 13">
            <a:extLst>
              <a:ext uri="{FF2B5EF4-FFF2-40B4-BE49-F238E27FC236}">
                <a16:creationId xmlns:a16="http://schemas.microsoft.com/office/drawing/2014/main" id="{FA7104EE-C2EC-42B0-9563-498187AD9F4B}"/>
              </a:ext>
            </a:extLst>
          </p:cNvPr>
          <p:cNvSpPr txBox="1"/>
          <p:nvPr/>
        </p:nvSpPr>
        <p:spPr>
          <a:xfrm>
            <a:off x="1567989" y="5969837"/>
            <a:ext cx="4679679"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Table 1. The analysis between the count of ligand and the rank</a:t>
            </a:r>
            <a:endParaRPr lang="ko-KR"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38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14" name="차트 13">
            <a:extLst>
              <a:ext uri="{FF2B5EF4-FFF2-40B4-BE49-F238E27FC236}">
                <a16:creationId xmlns:a16="http://schemas.microsoft.com/office/drawing/2014/main" id="{731BB2B8-CD7C-4C8B-9776-87191479D118}"/>
              </a:ext>
            </a:extLst>
          </p:cNvPr>
          <p:cNvGraphicFramePr>
            <a:graphicFrameLocks/>
          </p:cNvGraphicFramePr>
          <p:nvPr/>
        </p:nvGraphicFramePr>
        <p:xfrm>
          <a:off x="272715" y="1485466"/>
          <a:ext cx="7026447" cy="4506260"/>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직선 연결선 14">
            <a:extLst>
              <a:ext uri="{FF2B5EF4-FFF2-40B4-BE49-F238E27FC236}">
                <a16:creationId xmlns:a16="http://schemas.microsoft.com/office/drawing/2014/main" id="{FA639BF8-0D41-4186-80FB-C4EF4DA38635}"/>
              </a:ext>
            </a:extLst>
          </p:cNvPr>
          <p:cNvCxnSpPr>
            <a:cxnSpLocks/>
          </p:cNvCxnSpPr>
          <p:nvPr/>
        </p:nvCxnSpPr>
        <p:spPr>
          <a:xfrm flipV="1">
            <a:off x="4993590" y="4517756"/>
            <a:ext cx="0" cy="431234"/>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6D79404-45EB-488C-9B91-9407F1AF28FA}"/>
              </a:ext>
            </a:extLst>
          </p:cNvPr>
          <p:cNvSpPr txBox="1"/>
          <p:nvPr/>
        </p:nvSpPr>
        <p:spPr>
          <a:xfrm>
            <a:off x="1765917" y="5828940"/>
            <a:ext cx="3751283"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Figure 3. The average of ligand score for the rank</a:t>
            </a:r>
            <a:endParaRPr lang="ko-KR" altLang="en-US" sz="1400" dirty="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5BE8B877-A846-4DA3-808C-A59E40978571}"/>
              </a:ext>
            </a:extLst>
          </p:cNvPr>
          <p:cNvSpPr/>
          <p:nvPr/>
        </p:nvSpPr>
        <p:spPr>
          <a:xfrm>
            <a:off x="2671163" y="6136717"/>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Tree>
    <p:extLst>
      <p:ext uri="{BB962C8B-B14F-4D97-AF65-F5344CB8AC3E}">
        <p14:creationId xmlns:p14="http://schemas.microsoft.com/office/powerpoint/2010/main" val="353412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Concept</a:t>
            </a:r>
            <a:endParaRPr lang="ko-KR" altLang="en-US" sz="4400" b="1" dirty="0"/>
          </a:p>
        </p:txBody>
      </p:sp>
    </p:spTree>
    <p:extLst>
      <p:ext uri="{BB962C8B-B14F-4D97-AF65-F5344CB8AC3E}">
        <p14:creationId xmlns:p14="http://schemas.microsoft.com/office/powerpoint/2010/main" val="425983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pPr>
              <a:lnSpc>
                <a:spcPct val="200000"/>
              </a:lnSpc>
            </a:pPr>
            <a:r>
              <a:rPr lang="en-US" altLang="ko-KR" sz="4400" b="1" dirty="0">
                <a:cs typeface="Times New Roman" panose="02020603050405020304" pitchFamily="18" charset="0"/>
              </a:rPr>
              <a:t>1/2D-Scan ARS 8</a:t>
            </a:r>
            <a:r>
              <a:rPr lang="en-US" altLang="ko-KR" sz="4400" b="1" baseline="30000" dirty="0">
                <a:cs typeface="Times New Roman" panose="02020603050405020304" pitchFamily="18" charset="0"/>
              </a:rPr>
              <a:t>th</a:t>
            </a:r>
            <a:endParaRPr lang="en-US" altLang="ko-KR" sz="4400" b="1" dirty="0">
              <a:cs typeface="Times New Roman" panose="02020603050405020304" pitchFamily="18" charset="0"/>
            </a:endParaRPr>
          </a:p>
        </p:txBody>
      </p:sp>
    </p:spTree>
    <p:extLst>
      <p:ext uri="{BB962C8B-B14F-4D97-AF65-F5344CB8AC3E}">
        <p14:creationId xmlns:p14="http://schemas.microsoft.com/office/powerpoint/2010/main" val="401172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4A466-9E0A-401E-B239-BEFD9574154A}"/>
              </a:ext>
            </a:extLst>
          </p:cNvPr>
          <p:cNvSpPr txBox="1"/>
          <p:nvPr/>
        </p:nvSpPr>
        <p:spPr>
          <a:xfrm>
            <a:off x="149365" y="157748"/>
            <a:ext cx="4875053"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1. Select the ligands (about 2,000)</a:t>
            </a:r>
          </a:p>
        </p:txBody>
      </p:sp>
      <p:pic>
        <p:nvPicPr>
          <p:cNvPr id="1026" name="Picture 2">
            <a:extLst>
              <a:ext uri="{FF2B5EF4-FFF2-40B4-BE49-F238E27FC236}">
                <a16:creationId xmlns:a16="http://schemas.microsoft.com/office/drawing/2014/main" id="{2A51A958-942B-43F2-9626-6F7C14D82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88" y="2527770"/>
            <a:ext cx="4572000" cy="2067719"/>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DECB8159-F9C8-41AD-A769-F76973FA7F9B}"/>
              </a:ext>
            </a:extLst>
          </p:cNvPr>
          <p:cNvSpPr/>
          <p:nvPr/>
        </p:nvSpPr>
        <p:spPr>
          <a:xfrm>
            <a:off x="246527" y="686488"/>
            <a:ext cx="8627842" cy="1569660"/>
          </a:xfrm>
          <a:prstGeom prst="rect">
            <a:avLst/>
          </a:prstGeom>
        </p:spPr>
        <p:txBody>
          <a:bodyPr wrap="square">
            <a:spAutoFit/>
          </a:bodyPr>
          <a:lstStyle/>
          <a:p>
            <a:pPr marL="342900" indent="-342900">
              <a:buAutoNum type="arabicPeriod"/>
            </a:pPr>
            <a:r>
              <a:rPr lang="en-US" altLang="ko-KR" sz="1600" dirty="0">
                <a:latin typeface="Times New Roman" panose="02020603050405020304" pitchFamily="18" charset="0"/>
                <a:cs typeface="Times New Roman" panose="02020603050405020304" pitchFamily="18" charset="0"/>
              </a:rPr>
              <a:t>Goal : To select the 2,000 ligands </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Kinase-Ligand Interaction Fingerprints and Structures DB (KLIFS) and other DBs</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Type</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Type1</a:t>
            </a:r>
            <a:r>
              <a:rPr lang="en-US" altLang="ko-KR" sz="1600" dirty="0">
                <a:latin typeface="Times New Roman" panose="02020603050405020304" pitchFamily="18" charset="0"/>
                <a:cs typeface="Times New Roman" panose="02020603050405020304" pitchFamily="18" charset="0"/>
              </a:rPr>
              <a:t> : Binding DFG front cleft site(</a:t>
            </a:r>
            <a:r>
              <a:rPr lang="en-US" altLang="ko-KR" sz="1600" b="1" dirty="0">
                <a:solidFill>
                  <a:srgbClr val="FF0000"/>
                </a:solidFill>
                <a:latin typeface="Times New Roman" panose="02020603050405020304" pitchFamily="18" charset="0"/>
                <a:cs typeface="Times New Roman" panose="02020603050405020304" pitchFamily="18" charset="0"/>
              </a:rPr>
              <a:t>hinge site</a:t>
            </a:r>
            <a:r>
              <a:rPr lang="en-US" altLang="ko-KR" sz="1600" dirty="0">
                <a:latin typeface="Times New Roman" panose="02020603050405020304" pitchFamily="18" charset="0"/>
                <a:cs typeface="Times New Roman" panose="02020603050405020304" pitchFamily="18" charset="0"/>
              </a:rPr>
              <a:t>)</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Type2</a:t>
            </a:r>
            <a:r>
              <a:rPr lang="en-US" altLang="ko-KR" sz="1600" dirty="0">
                <a:latin typeface="Times New Roman" panose="02020603050405020304" pitchFamily="18" charset="0"/>
                <a:cs typeface="Times New Roman" panose="02020603050405020304" pitchFamily="18" charset="0"/>
              </a:rPr>
              <a:t> : Binding DFG gate and back cleft site</a:t>
            </a:r>
          </a:p>
          <a:p>
            <a:r>
              <a:rPr lang="en-US" altLang="ko-KR" sz="1600" dirty="0">
                <a:solidFill>
                  <a:srgbClr val="FF0000"/>
                </a:solidFill>
                <a:latin typeface="Times New Roman" panose="02020603050405020304" pitchFamily="18" charset="0"/>
                <a:cs typeface="Times New Roman" panose="02020603050405020304" pitchFamily="18" charset="0"/>
              </a:rPr>
              <a:t>       Type3 </a:t>
            </a:r>
            <a:r>
              <a:rPr lang="en-US" altLang="ko-KR" sz="1600" dirty="0">
                <a:latin typeface="Times New Roman" panose="02020603050405020304" pitchFamily="18" charset="0"/>
                <a:cs typeface="Times New Roman" panose="02020603050405020304" pitchFamily="18" charset="0"/>
              </a:rPr>
              <a:t>: No such a information (368</a:t>
            </a:r>
            <a:r>
              <a:rPr lang="ko-KR" altLang="en-US" sz="1600" dirty="0">
                <a:latin typeface="Times New Roman" panose="02020603050405020304" pitchFamily="18" charset="0"/>
                <a:cs typeface="Times New Roman" panose="02020603050405020304" pitchFamily="18" charset="0"/>
              </a:rPr>
              <a:t>개</a:t>
            </a:r>
            <a:r>
              <a:rPr lang="en-US" altLang="ko-KR" sz="1600" dirty="0">
                <a:latin typeface="Times New Roman" panose="02020603050405020304" pitchFamily="18" charset="0"/>
                <a:cs typeface="Times New Roman" panose="02020603050405020304" pitchFamily="18" charset="0"/>
              </a:rPr>
              <a:t>) from </a:t>
            </a:r>
            <a:r>
              <a:rPr lang="en-US" altLang="ko-KR" sz="1600" dirty="0" err="1">
                <a:latin typeface="Times New Roman" panose="02020603050405020304" pitchFamily="18" charset="0"/>
                <a:cs typeface="Times New Roman" panose="02020603050405020304" pitchFamily="18" charset="0"/>
              </a:rPr>
              <a:t>BindingDB</a:t>
            </a:r>
            <a:endParaRPr lang="en-US" altLang="ko-KR" sz="1600" dirty="0">
              <a:solidFill>
                <a:srgbClr val="0000CC"/>
              </a:solidFill>
              <a:latin typeface="Times New Roman" panose="02020603050405020304" pitchFamily="18" charset="0"/>
              <a:cs typeface="Times New Roman" panose="02020603050405020304" pitchFamily="18" charset="0"/>
            </a:endParaRPr>
          </a:p>
        </p:txBody>
      </p:sp>
      <p:sp>
        <p:nvSpPr>
          <p:cNvPr id="2" name="타원 1">
            <a:extLst>
              <a:ext uri="{FF2B5EF4-FFF2-40B4-BE49-F238E27FC236}">
                <a16:creationId xmlns:a16="http://schemas.microsoft.com/office/drawing/2014/main" id="{1AB736C1-C32B-4A18-8E8F-628A9240B3F0}"/>
              </a:ext>
            </a:extLst>
          </p:cNvPr>
          <p:cNvSpPr/>
          <p:nvPr/>
        </p:nvSpPr>
        <p:spPr>
          <a:xfrm>
            <a:off x="1455923" y="4219791"/>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94BACC63-68DD-41E5-9BCC-427A38613E09}"/>
              </a:ext>
            </a:extLst>
          </p:cNvPr>
          <p:cNvSpPr/>
          <p:nvPr/>
        </p:nvSpPr>
        <p:spPr>
          <a:xfrm>
            <a:off x="2195762"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BEA62FC6-E68E-4C2F-BBAA-6F2027C4B80C}"/>
              </a:ext>
            </a:extLst>
          </p:cNvPr>
          <p:cNvSpPr/>
          <p:nvPr/>
        </p:nvSpPr>
        <p:spPr>
          <a:xfrm>
            <a:off x="3863370" y="4226134"/>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6B7BF6BC-84BD-4023-A10F-48E8AD6A49EB}"/>
              </a:ext>
            </a:extLst>
          </p:cNvPr>
          <p:cNvSpPr/>
          <p:nvPr/>
        </p:nvSpPr>
        <p:spPr>
          <a:xfrm>
            <a:off x="4498035"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A77BD1F2-302E-427B-BDE9-3DEF1B49B6DB}"/>
              </a:ext>
            </a:extLst>
          </p:cNvPr>
          <p:cNvCxnSpPr>
            <a:cxnSpLocks/>
            <a:stCxn id="20" idx="0"/>
            <a:endCxn id="2" idx="4"/>
          </p:cNvCxnSpPr>
          <p:nvPr/>
        </p:nvCxnSpPr>
        <p:spPr>
          <a:xfrm flipV="1">
            <a:off x="1259406" y="4743062"/>
            <a:ext cx="458153" cy="234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08778642-8BD1-4598-AFFD-003AECB22752}"/>
              </a:ext>
            </a:extLst>
          </p:cNvPr>
          <p:cNvCxnSpPr>
            <a:cxnSpLocks/>
            <a:stCxn id="20" idx="0"/>
            <a:endCxn id="11" idx="4"/>
          </p:cNvCxnSpPr>
          <p:nvPr/>
        </p:nvCxnSpPr>
        <p:spPr>
          <a:xfrm flipV="1">
            <a:off x="1259406" y="4749405"/>
            <a:ext cx="2865600" cy="22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E4ADDEA3-4968-4581-9156-DC453F4926CB}"/>
              </a:ext>
            </a:extLst>
          </p:cNvPr>
          <p:cNvCxnSpPr>
            <a:cxnSpLocks/>
            <a:stCxn id="25" idx="0"/>
            <a:endCxn id="3" idx="2"/>
          </p:cNvCxnSpPr>
          <p:nvPr/>
        </p:nvCxnSpPr>
        <p:spPr>
          <a:xfrm flipH="1" flipV="1">
            <a:off x="2613859" y="4743063"/>
            <a:ext cx="2920665"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38F3E8D0-49EE-4148-9208-136F1F143C8A}"/>
              </a:ext>
            </a:extLst>
          </p:cNvPr>
          <p:cNvCxnSpPr>
            <a:cxnSpLocks/>
            <a:stCxn id="25" idx="0"/>
            <a:endCxn id="12" idx="2"/>
          </p:cNvCxnSpPr>
          <p:nvPr/>
        </p:nvCxnSpPr>
        <p:spPr>
          <a:xfrm flipH="1" flipV="1">
            <a:off x="4916132" y="4743063"/>
            <a:ext cx="618392"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651D79-4F89-4E96-86F2-8A4938429DAF}"/>
              </a:ext>
            </a:extLst>
          </p:cNvPr>
          <p:cNvSpPr txBox="1"/>
          <p:nvPr/>
        </p:nvSpPr>
        <p:spPr>
          <a:xfrm>
            <a:off x="511989" y="4977324"/>
            <a:ext cx="1494833"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Type1 : 1,485</a:t>
            </a:r>
            <a:endParaRPr lang="ko-KR" altLang="en-US"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ABBA015-77B6-4427-8AE2-2AAC9EBDE59B}"/>
              </a:ext>
            </a:extLst>
          </p:cNvPr>
          <p:cNvSpPr txBox="1"/>
          <p:nvPr/>
        </p:nvSpPr>
        <p:spPr>
          <a:xfrm>
            <a:off x="4960232" y="4977324"/>
            <a:ext cx="1148584"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Type2: 23</a:t>
            </a:r>
            <a:endParaRPr lang="ko-KR" altLang="en-US" b="1" dirty="0">
              <a:latin typeface="Times New Roman" panose="02020603050405020304" pitchFamily="18" charset="0"/>
              <a:cs typeface="Times New Roman" panose="02020603050405020304" pitchFamily="18" charset="0"/>
            </a:endParaRPr>
          </a:p>
        </p:txBody>
      </p:sp>
      <p:cxnSp>
        <p:nvCxnSpPr>
          <p:cNvPr id="26" name="직선 화살표 연결선 25">
            <a:extLst>
              <a:ext uri="{FF2B5EF4-FFF2-40B4-BE49-F238E27FC236}">
                <a16:creationId xmlns:a16="http://schemas.microsoft.com/office/drawing/2014/main" id="{E86F0DA1-338D-4A25-99F1-DCC47FAE5F96}"/>
              </a:ext>
            </a:extLst>
          </p:cNvPr>
          <p:cNvCxnSpPr>
            <a:cxnSpLocks/>
            <a:stCxn id="20" idx="2"/>
            <a:endCxn id="41" idx="0"/>
          </p:cNvCxnSpPr>
          <p:nvPr/>
        </p:nvCxnSpPr>
        <p:spPr>
          <a:xfrm>
            <a:off x="1259406" y="5346656"/>
            <a:ext cx="212748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F597CDC6-99CF-46F1-991F-110DB2EB4816}"/>
              </a:ext>
            </a:extLst>
          </p:cNvPr>
          <p:cNvCxnSpPr>
            <a:cxnSpLocks/>
            <a:stCxn id="25" idx="2"/>
            <a:endCxn id="41" idx="0"/>
          </p:cNvCxnSpPr>
          <p:nvPr/>
        </p:nvCxnSpPr>
        <p:spPr>
          <a:xfrm flipH="1">
            <a:off x="3386890" y="5346656"/>
            <a:ext cx="214763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CEC72F3-EA63-45B5-8527-D1DBA6FF392B}"/>
              </a:ext>
            </a:extLst>
          </p:cNvPr>
          <p:cNvSpPr txBox="1"/>
          <p:nvPr/>
        </p:nvSpPr>
        <p:spPr>
          <a:xfrm>
            <a:off x="1772666" y="5514418"/>
            <a:ext cx="322844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1,508</a:t>
            </a:r>
            <a:r>
              <a:rPr lang="en-US" altLang="ko-KR" b="1"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remove redundant</a:t>
            </a:r>
            <a:r>
              <a:rPr lang="en-US" altLang="ko-KR" b="1" dirty="0">
                <a:latin typeface="Times New Roman" panose="02020603050405020304" pitchFamily="18" charset="0"/>
                <a:cs typeface="Times New Roman" panose="02020603050405020304" pitchFamily="18" charset="0"/>
              </a:rPr>
              <a:t>)</a:t>
            </a:r>
            <a:endParaRPr lang="ko-KR" altLang="en-US" b="1" dirty="0">
              <a:latin typeface="Times New Roman" panose="02020603050405020304" pitchFamily="18" charset="0"/>
              <a:cs typeface="Times New Roman" panose="02020603050405020304" pitchFamily="18" charset="0"/>
            </a:endParaRPr>
          </a:p>
        </p:txBody>
      </p:sp>
      <p:pic>
        <p:nvPicPr>
          <p:cNvPr id="19" name="그림 18">
            <a:extLst>
              <a:ext uri="{FF2B5EF4-FFF2-40B4-BE49-F238E27FC236}">
                <a16:creationId xmlns:a16="http://schemas.microsoft.com/office/drawing/2014/main" id="{BCAC8EE7-7CAD-461C-9437-AEA419EB075A}"/>
              </a:ext>
            </a:extLst>
          </p:cNvPr>
          <p:cNvPicPr>
            <a:picLocks noChangeAspect="1"/>
          </p:cNvPicPr>
          <p:nvPr/>
        </p:nvPicPr>
        <p:blipFill>
          <a:blip r:embed="rId3"/>
          <a:stretch>
            <a:fillRect/>
          </a:stretch>
        </p:blipFill>
        <p:spPr>
          <a:xfrm>
            <a:off x="6108816" y="2834655"/>
            <a:ext cx="1676400" cy="933450"/>
          </a:xfrm>
          <a:prstGeom prst="rect">
            <a:avLst/>
          </a:prstGeom>
        </p:spPr>
      </p:pic>
      <p:sp>
        <p:nvSpPr>
          <p:cNvPr id="22" name="TextBox 21">
            <a:extLst>
              <a:ext uri="{FF2B5EF4-FFF2-40B4-BE49-F238E27FC236}">
                <a16:creationId xmlns:a16="http://schemas.microsoft.com/office/drawing/2014/main" id="{68B0C658-8DE8-4EDF-8BA1-8260C30E95C5}"/>
              </a:ext>
            </a:extLst>
          </p:cNvPr>
          <p:cNvSpPr txBox="1"/>
          <p:nvPr/>
        </p:nvSpPr>
        <p:spPr>
          <a:xfrm>
            <a:off x="6282592" y="4977324"/>
            <a:ext cx="1264000"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Type3: 368</a:t>
            </a:r>
            <a:endParaRPr lang="ko-KR" altLang="en-US"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89553BF-7124-406A-A02C-29DBA88716CF}"/>
              </a:ext>
            </a:extLst>
          </p:cNvPr>
          <p:cNvSpPr txBox="1"/>
          <p:nvPr/>
        </p:nvSpPr>
        <p:spPr>
          <a:xfrm>
            <a:off x="3595774" y="6193408"/>
            <a:ext cx="195245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1,876</a:t>
            </a:r>
            <a:r>
              <a:rPr lang="en-US" altLang="ko-KR" b="1" dirty="0">
                <a:latin typeface="Times New Roman" panose="02020603050405020304" pitchFamily="18" charset="0"/>
                <a:cs typeface="Times New Roman" panose="02020603050405020304" pitchFamily="18" charset="0"/>
              </a:rPr>
              <a:t> Seeds</a:t>
            </a:r>
            <a:endParaRPr lang="ko-KR" altLang="en-US" b="1" dirty="0">
              <a:latin typeface="Times New Roman" panose="02020603050405020304" pitchFamily="18" charset="0"/>
              <a:cs typeface="Times New Roman" panose="02020603050405020304" pitchFamily="18" charset="0"/>
            </a:endParaRPr>
          </a:p>
        </p:txBody>
      </p:sp>
      <p:cxnSp>
        <p:nvCxnSpPr>
          <p:cNvPr id="24" name="직선 화살표 연결선 23">
            <a:extLst>
              <a:ext uri="{FF2B5EF4-FFF2-40B4-BE49-F238E27FC236}">
                <a16:creationId xmlns:a16="http://schemas.microsoft.com/office/drawing/2014/main" id="{ABC02202-5FD8-4B99-AABB-21915D7D8737}"/>
              </a:ext>
            </a:extLst>
          </p:cNvPr>
          <p:cNvCxnSpPr>
            <a:cxnSpLocks/>
            <a:stCxn id="41" idx="2"/>
            <a:endCxn id="23" idx="0"/>
          </p:cNvCxnSpPr>
          <p:nvPr/>
        </p:nvCxnSpPr>
        <p:spPr>
          <a:xfrm>
            <a:off x="3386890" y="5883750"/>
            <a:ext cx="1185113" cy="30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F2DE1033-5EEB-4974-B151-CA7DA2194E74}"/>
              </a:ext>
            </a:extLst>
          </p:cNvPr>
          <p:cNvCxnSpPr>
            <a:cxnSpLocks/>
            <a:stCxn id="22" idx="2"/>
            <a:endCxn id="23" idx="0"/>
          </p:cNvCxnSpPr>
          <p:nvPr/>
        </p:nvCxnSpPr>
        <p:spPr>
          <a:xfrm flipH="1">
            <a:off x="4572003" y="5346656"/>
            <a:ext cx="2342589" cy="84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오른쪽 중괄호 27">
            <a:extLst>
              <a:ext uri="{FF2B5EF4-FFF2-40B4-BE49-F238E27FC236}">
                <a16:creationId xmlns:a16="http://schemas.microsoft.com/office/drawing/2014/main" id="{65CD034E-AA06-4C74-9890-244EE9E0A080}"/>
              </a:ext>
            </a:extLst>
          </p:cNvPr>
          <p:cNvSpPr/>
          <p:nvPr/>
        </p:nvSpPr>
        <p:spPr>
          <a:xfrm>
            <a:off x="4756485" y="1556085"/>
            <a:ext cx="79436" cy="338554"/>
          </a:xfrm>
          <a:prstGeom prst="rightBrace">
            <a:avLst/>
          </a:prstGeom>
          <a:ln w="19050">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0753CD02-20FB-4810-ABE4-31DEC2DB844E}"/>
              </a:ext>
            </a:extLst>
          </p:cNvPr>
          <p:cNvSpPr txBox="1"/>
          <p:nvPr/>
        </p:nvSpPr>
        <p:spPr>
          <a:xfrm>
            <a:off x="4880022" y="1556085"/>
            <a:ext cx="1131528" cy="338554"/>
          </a:xfrm>
          <a:prstGeom prst="rect">
            <a:avLst/>
          </a:prstGeom>
          <a:noFill/>
        </p:spPr>
        <p:txBody>
          <a:bodyPr wrap="none" rtlCol="0">
            <a:spAutoFit/>
          </a:bodyPr>
          <a:lstStyle/>
          <a:p>
            <a:r>
              <a:rPr lang="en-US" altLang="ko-KR" sz="1600" b="1" dirty="0">
                <a:solidFill>
                  <a:srgbClr val="FF0000"/>
                </a:solidFill>
                <a:latin typeface="Times New Roman" panose="02020603050405020304" pitchFamily="18" charset="0"/>
                <a:cs typeface="Times New Roman" panose="02020603050405020304" pitchFamily="18" charset="0"/>
              </a:rPr>
              <a:t>From PDB</a:t>
            </a:r>
            <a:endParaRPr lang="ko-KR"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3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763006C-A0BE-4D97-861E-E8803432DC4F}"/>
              </a:ext>
            </a:extLst>
          </p:cNvPr>
          <p:cNvSpPr>
            <a:spLocks noGrp="1"/>
          </p:cNvSpPr>
          <p:nvPr>
            <p:ph idx="1"/>
          </p:nvPr>
        </p:nvSpPr>
        <p:spPr/>
        <p:txBody>
          <a:bodyPr>
            <a:normAutofit/>
          </a:bodyPr>
          <a:lstStyle/>
          <a:p>
            <a:r>
              <a:rPr lang="en-US" altLang="ko-KR" sz="1800" dirty="0">
                <a:latin typeface="Times New Roman" panose="02020603050405020304" pitchFamily="18" charset="0"/>
                <a:cs typeface="Times New Roman" panose="02020603050405020304" pitchFamily="18" charset="0"/>
              </a:rPr>
              <a:t>Used Database</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1. Kinase-Ligand Interaction Fingerprints and Structures database </a:t>
            </a:r>
            <a:r>
              <a:rPr lang="en-US" altLang="ko-KR" sz="1800" dirty="0">
                <a:latin typeface="Times New Roman" panose="02020603050405020304" pitchFamily="18" charset="0"/>
                <a:cs typeface="Times New Roman" panose="02020603050405020304" pitchFamily="18" charset="0"/>
              </a:rPr>
              <a:t>(KLIFS) (from PDB)</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2. </a:t>
            </a:r>
            <a:r>
              <a:rPr lang="en-US" altLang="ko-KR" sz="1800" dirty="0" err="1">
                <a:solidFill>
                  <a:srgbClr val="0000CC"/>
                </a:solidFill>
                <a:latin typeface="Times New Roman" panose="02020603050405020304" pitchFamily="18" charset="0"/>
                <a:cs typeface="Times New Roman" panose="02020603050405020304" pitchFamily="18" charset="0"/>
              </a:rPr>
              <a:t>BindingDB</a:t>
            </a:r>
            <a:endParaRPr lang="en-US" altLang="ko-KR" sz="1800" dirty="0">
              <a:latin typeface="Times New Roman" panose="02020603050405020304" pitchFamily="18" charset="0"/>
              <a:cs typeface="Times New Roman" panose="02020603050405020304" pitchFamily="18" charset="0"/>
            </a:endParaRPr>
          </a:p>
          <a:p>
            <a:pPr marL="457200" lvl="1" indent="0">
              <a:buNone/>
            </a:pPr>
            <a:r>
              <a:rPr lang="en-US" altLang="ko-KR" dirty="0">
                <a:latin typeface="Times New Roman" panose="02020603050405020304" pitchFamily="18" charset="0"/>
                <a:cs typeface="Times New Roman" panose="02020603050405020304" pitchFamily="18" charset="0"/>
              </a:rPr>
              <a:t>Ki or IC50 or </a:t>
            </a:r>
            <a:r>
              <a:rPr lang="en-US" altLang="ko-KR" dirty="0" err="1">
                <a:latin typeface="Times New Roman" panose="02020603050405020304" pitchFamily="18" charset="0"/>
                <a:cs typeface="Times New Roman" panose="02020603050405020304" pitchFamily="18" charset="0"/>
              </a:rPr>
              <a:t>Kd</a:t>
            </a:r>
            <a:r>
              <a:rPr lang="en-US" altLang="ko-KR" dirty="0">
                <a:latin typeface="Times New Roman" panose="02020603050405020304" pitchFamily="18" charset="0"/>
                <a:cs typeface="Times New Roman" panose="02020603050405020304" pitchFamily="18" charset="0"/>
              </a:rPr>
              <a:t> or EC50 &lt;= 100nM</a:t>
            </a:r>
            <a:endParaRPr lang="ko-KR" altLang="en-US" dirty="0">
              <a:latin typeface="Times New Roman" panose="02020603050405020304" pitchFamily="18" charset="0"/>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EAF4A7DF-A406-4F4A-9A13-02CA5C693F56}"/>
              </a:ext>
            </a:extLst>
          </p:cNvPr>
          <p:cNvSpPr>
            <a:spLocks noGrp="1"/>
          </p:cNvSpPr>
          <p:nvPr>
            <p:ph type="sldNum" sz="quarter" idx="12"/>
          </p:nvPr>
        </p:nvSpPr>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fld id="{A341F850-1BD0-46B3-85C6-C768B8AE4FCC}" type="slidenum">
              <a:rPr kumimoji="0" lang="en-US" sz="1000" b="0" i="0" u="none" strike="noStrike" kern="1200" cap="none" spc="0" normalizeH="0" baseline="0" noProof="0" smtClean="0">
                <a:ln>
                  <a:noFill/>
                </a:ln>
                <a:solidFill>
                  <a:srgbClr val="000000">
                    <a:tint val="75000"/>
                  </a:srgbClr>
                </a:solidFill>
                <a:effectLst/>
                <a:uLnTx/>
                <a:uFillTx/>
                <a:latin typeface="Arial"/>
                <a:ea typeface="맑은 고딕"/>
                <a:cs typeface="+mn-cs"/>
              </a:rPr>
              <a:pPr marL="0" marR="0" lvl="0" indent="0" algn="ctr" defTabSz="914400" rtl="0" eaLnBrk="1" fontAlgn="auto" latinLnBrk="1" hangingPunct="1">
                <a:lnSpc>
                  <a:spcPct val="100000"/>
                </a:lnSpc>
                <a:spcBef>
                  <a:spcPts val="0"/>
                </a:spcBef>
                <a:spcAft>
                  <a:spcPts val="0"/>
                </a:spcAft>
                <a:buClrTx/>
                <a:buSzTx/>
                <a:buFontTx/>
                <a:buNone/>
                <a:tabLst/>
                <a:defRPr/>
              </a:pPr>
              <a:t>52</a:t>
            </a:fld>
            <a:endParaRPr kumimoji="0" lang="en-US" sz="1000" b="0" i="0" u="none" strike="noStrike" kern="1200" cap="none" spc="0" normalizeH="0" baseline="0" noProof="0" dirty="0">
              <a:ln>
                <a:noFill/>
              </a:ln>
              <a:solidFill>
                <a:srgbClr val="000000">
                  <a:tint val="75000"/>
                </a:srgbClr>
              </a:solidFill>
              <a:effectLst/>
              <a:uLnTx/>
              <a:uFillTx/>
              <a:latin typeface="Arial"/>
              <a:ea typeface="맑은 고딕"/>
              <a:cs typeface="+mn-cs"/>
            </a:endParaRPr>
          </a:p>
        </p:txBody>
      </p:sp>
      <p:sp>
        <p:nvSpPr>
          <p:cNvPr id="6" name="TextBox 5">
            <a:extLst>
              <a:ext uri="{FF2B5EF4-FFF2-40B4-BE49-F238E27FC236}">
                <a16:creationId xmlns:a16="http://schemas.microsoft.com/office/drawing/2014/main" id="{6A4974E0-BB1D-4B97-A804-6BB67746D3F9}"/>
              </a:ext>
            </a:extLst>
          </p:cNvPr>
          <p:cNvSpPr txBox="1"/>
          <p:nvPr/>
        </p:nvSpPr>
        <p:spPr>
          <a:xfrm>
            <a:off x="590313" y="3731535"/>
            <a:ext cx="5905976"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Huixiao</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Hond</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lang="en-US" altLang="ko-KR" sz="1400" dirty="0">
                <a:solidFill>
                  <a:srgbClr val="000000"/>
                </a:solidFill>
                <a:latin typeface="Times New Roman" panose="02020603050405020304" pitchFamily="18" charset="0"/>
                <a:ea typeface="맑은 고딕"/>
                <a:cs typeface="Times New Roman" panose="02020603050405020304" pitchFamily="18" charset="0"/>
              </a:rPr>
              <a:t>&lt;</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Advances in Computational Toxicology&gt;, Springer(2019), p79</a:t>
            </a:r>
          </a:p>
        </p:txBody>
      </p:sp>
      <p:sp>
        <p:nvSpPr>
          <p:cNvPr id="7" name="TextBox 6">
            <a:extLst>
              <a:ext uri="{FF2B5EF4-FFF2-40B4-BE49-F238E27FC236}">
                <a16:creationId xmlns:a16="http://schemas.microsoft.com/office/drawing/2014/main" id="{A32442D3-B100-47F8-A48C-CE68B1DBEE20}"/>
              </a:ext>
            </a:extLst>
          </p:cNvPr>
          <p:cNvSpPr txBox="1"/>
          <p:nvPr/>
        </p:nvSpPr>
        <p:spPr>
          <a:xfrm>
            <a:off x="149365" y="157748"/>
            <a:ext cx="4875053"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1. Select the ligands (about 2,000)</a:t>
            </a:r>
          </a:p>
        </p:txBody>
      </p:sp>
      <p:grpSp>
        <p:nvGrpSpPr>
          <p:cNvPr id="9" name="그룹 8">
            <a:extLst>
              <a:ext uri="{FF2B5EF4-FFF2-40B4-BE49-F238E27FC236}">
                <a16:creationId xmlns:a16="http://schemas.microsoft.com/office/drawing/2014/main" id="{73DD93D5-437E-4F89-9A64-0D92F8D476D2}"/>
              </a:ext>
            </a:extLst>
          </p:cNvPr>
          <p:cNvGrpSpPr/>
          <p:nvPr/>
        </p:nvGrpSpPr>
        <p:grpSpPr>
          <a:xfrm>
            <a:off x="677233" y="2460405"/>
            <a:ext cx="4991100" cy="1247775"/>
            <a:chOff x="677233" y="2460405"/>
            <a:chExt cx="4991100" cy="1247775"/>
          </a:xfrm>
        </p:grpSpPr>
        <p:pic>
          <p:nvPicPr>
            <p:cNvPr id="5" name="그림 4">
              <a:extLst>
                <a:ext uri="{FF2B5EF4-FFF2-40B4-BE49-F238E27FC236}">
                  <a16:creationId xmlns:a16="http://schemas.microsoft.com/office/drawing/2014/main" id="{D737FDA1-149F-40F1-B26B-6A8ABC638DFE}"/>
                </a:ext>
              </a:extLst>
            </p:cNvPr>
            <p:cNvPicPr>
              <a:picLocks noChangeAspect="1"/>
            </p:cNvPicPr>
            <p:nvPr/>
          </p:nvPicPr>
          <p:blipFill>
            <a:blip r:embed="rId2"/>
            <a:stretch>
              <a:fillRect/>
            </a:stretch>
          </p:blipFill>
          <p:spPr>
            <a:xfrm>
              <a:off x="677233" y="2460405"/>
              <a:ext cx="4991100" cy="1247775"/>
            </a:xfrm>
            <a:prstGeom prst="rect">
              <a:avLst/>
            </a:prstGeom>
          </p:spPr>
        </p:pic>
        <p:sp>
          <p:nvSpPr>
            <p:cNvPr id="2" name="직사각형 1">
              <a:extLst>
                <a:ext uri="{FF2B5EF4-FFF2-40B4-BE49-F238E27FC236}">
                  <a16:creationId xmlns:a16="http://schemas.microsoft.com/office/drawing/2014/main" id="{D903EC24-B62C-4222-8383-01AFBA0FF345}"/>
                </a:ext>
              </a:extLst>
            </p:cNvPr>
            <p:cNvSpPr/>
            <p:nvPr/>
          </p:nvSpPr>
          <p:spPr>
            <a:xfrm>
              <a:off x="2908897" y="2979340"/>
              <a:ext cx="2759436" cy="177971"/>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8" name="직사각형 7">
              <a:extLst>
                <a:ext uri="{FF2B5EF4-FFF2-40B4-BE49-F238E27FC236}">
                  <a16:creationId xmlns:a16="http://schemas.microsoft.com/office/drawing/2014/main" id="{75F93BD3-A271-4B65-B1BA-DB7E48D2BEDB}"/>
                </a:ext>
              </a:extLst>
            </p:cNvPr>
            <p:cNvSpPr/>
            <p:nvPr/>
          </p:nvSpPr>
          <p:spPr>
            <a:xfrm>
              <a:off x="677233" y="3164709"/>
              <a:ext cx="1231347" cy="18898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grpSp>
    </p:spTree>
    <p:extLst>
      <p:ext uri="{BB962C8B-B14F-4D97-AF65-F5344CB8AC3E}">
        <p14:creationId xmlns:p14="http://schemas.microsoft.com/office/powerpoint/2010/main" val="192248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870EE953-1DC2-40CE-8812-2C9D9AA702C4}"/>
              </a:ext>
            </a:extLst>
          </p:cNvPr>
          <p:cNvGraphicFramePr>
            <a:graphicFrameLocks noGrp="1"/>
          </p:cNvGraphicFramePr>
          <p:nvPr/>
        </p:nvGraphicFramePr>
        <p:xfrm>
          <a:off x="1377950" y="673767"/>
          <a:ext cx="6388100" cy="2242915"/>
        </p:xfrm>
        <a:graphic>
          <a:graphicData uri="http://schemas.openxmlformats.org/drawingml/2006/table">
            <a:tbl>
              <a:tblPr/>
              <a:tblGrid>
                <a:gridCol w="3098093">
                  <a:extLst>
                    <a:ext uri="{9D8B030D-6E8A-4147-A177-3AD203B41FA5}">
                      <a16:colId xmlns:a16="http://schemas.microsoft.com/office/drawing/2014/main" val="4144444342"/>
                    </a:ext>
                  </a:extLst>
                </a:gridCol>
                <a:gridCol w="1316004">
                  <a:extLst>
                    <a:ext uri="{9D8B030D-6E8A-4147-A177-3AD203B41FA5}">
                      <a16:colId xmlns:a16="http://schemas.microsoft.com/office/drawing/2014/main" val="2082268389"/>
                    </a:ext>
                  </a:extLst>
                </a:gridCol>
                <a:gridCol w="1974003">
                  <a:extLst>
                    <a:ext uri="{9D8B030D-6E8A-4147-A177-3AD203B41FA5}">
                      <a16:colId xmlns:a16="http://schemas.microsoft.com/office/drawing/2014/main" val="920509939"/>
                    </a:ext>
                  </a:extLst>
                </a:gridCol>
              </a:tblGrid>
              <a:tr h="190278">
                <a:tc gridSpan="3">
                  <a:txBody>
                    <a:bodyPr/>
                    <a:lstStyle/>
                    <a:p>
                      <a:pPr algn="ctr" fontAlgn="ctr"/>
                      <a:r>
                        <a:rPr 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80 Gene Kinase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kinome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분포</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52692052"/>
                  </a:ext>
                </a:extLst>
              </a:tr>
              <a:tr h="184505">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 Groups</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72079724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8.75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26185685"/>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3.75</a:t>
                      </a:r>
                    </a:p>
                  </a:txBody>
                  <a:tcPr marL="0" marR="0" marT="0" marB="0" anchor="ctr">
                    <a:lnL>
                      <a:noFill/>
                    </a:lnL>
                    <a:lnR>
                      <a:noFill/>
                    </a:lnR>
                    <a:lnT>
                      <a:noFill/>
                    </a:lnT>
                    <a:lnB>
                      <a:noFill/>
                    </a:lnB>
                  </a:tcPr>
                </a:tc>
                <a:extLst>
                  <a:ext uri="{0D108BD9-81ED-4DB2-BD59-A6C34878D82A}">
                    <a16:rowId xmlns:a16="http://schemas.microsoft.com/office/drawing/2014/main" val="1890456043"/>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extLst>
                  <a:ext uri="{0D108BD9-81ED-4DB2-BD59-A6C34878D82A}">
                    <a16:rowId xmlns:a16="http://schemas.microsoft.com/office/drawing/2014/main" val="89462423"/>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0" marR="0" marT="0" marB="0" anchor="ctr">
                    <a:lnL>
                      <a:noFill/>
                    </a:lnL>
                    <a:lnR>
                      <a:noFill/>
                    </a:lnR>
                    <a:lnT>
                      <a:noFill/>
                    </a:lnT>
                    <a:lnB>
                      <a:noFill/>
                    </a:lnB>
                    <a:solidFill>
                      <a:schemeClr val="accent5">
                        <a:lumMod val="40000"/>
                        <a:lumOff val="60000"/>
                      </a:schemeClr>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a:noFill/>
                    </a:lnB>
                  </a:tcPr>
                </a:tc>
                <a:extLst>
                  <a:ext uri="{0D108BD9-81ED-4DB2-BD59-A6C34878D82A}">
                    <a16:rowId xmlns:a16="http://schemas.microsoft.com/office/drawing/2014/main" val="15781927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a:t>
                      </a:r>
                    </a:p>
                  </a:txBody>
                  <a:tcPr marL="0" marR="0" marT="0" marB="0" anchor="ctr">
                    <a:lnL>
                      <a:noFill/>
                    </a:lnL>
                    <a:lnR>
                      <a:noFill/>
                    </a:lnR>
                    <a:lnT>
                      <a:noFill/>
                    </a:lnT>
                    <a:lnB>
                      <a:noFill/>
                    </a:lnB>
                  </a:tcPr>
                </a:tc>
                <a:extLst>
                  <a:ext uri="{0D108BD9-81ED-4DB2-BD59-A6C34878D82A}">
                    <a16:rowId xmlns:a16="http://schemas.microsoft.com/office/drawing/2014/main" val="1954777165"/>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53.75</a:t>
                      </a:r>
                    </a:p>
                  </a:txBody>
                  <a:tcPr marL="0" marR="0" marT="0" marB="0" anchor="ctr">
                    <a:lnL>
                      <a:noFill/>
                    </a:lnL>
                    <a:lnR>
                      <a:noFill/>
                    </a:lnR>
                    <a:lnT>
                      <a:noFill/>
                    </a:lnT>
                    <a:lnB>
                      <a:noFill/>
                    </a:lnB>
                  </a:tcPr>
                </a:tc>
                <a:extLst>
                  <a:ext uri="{0D108BD9-81ED-4DB2-BD59-A6C34878D82A}">
                    <a16:rowId xmlns:a16="http://schemas.microsoft.com/office/drawing/2014/main" val="303344753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6.25</a:t>
                      </a:r>
                    </a:p>
                  </a:txBody>
                  <a:tcPr marL="0" marR="0" marT="0" marB="0" anchor="ctr">
                    <a:lnL>
                      <a:noFill/>
                    </a:lnL>
                    <a:lnR>
                      <a:noFill/>
                    </a:lnR>
                    <a:lnT>
                      <a:noFill/>
                    </a:lnT>
                    <a:lnB>
                      <a:noFill/>
                    </a:lnB>
                  </a:tcPr>
                </a:tc>
                <a:extLst>
                  <a:ext uri="{0D108BD9-81ED-4DB2-BD59-A6C34878D82A}">
                    <a16:rowId xmlns:a16="http://schemas.microsoft.com/office/drawing/2014/main" val="254787009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extLst>
                  <a:ext uri="{0D108BD9-81ED-4DB2-BD59-A6C34878D82A}">
                    <a16:rowId xmlns:a16="http://schemas.microsoft.com/office/drawing/2014/main" val="2192520804"/>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636092"/>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986335"/>
                  </a:ext>
                </a:extLst>
              </a:tr>
            </a:tbl>
          </a:graphicData>
        </a:graphic>
      </p:graphicFrame>
      <p:sp>
        <p:nvSpPr>
          <p:cNvPr id="2" name="직사각형 1">
            <a:extLst>
              <a:ext uri="{FF2B5EF4-FFF2-40B4-BE49-F238E27FC236}">
                <a16:creationId xmlns:a16="http://schemas.microsoft.com/office/drawing/2014/main" id="{305C53C6-F636-4A65-8932-7E6B165591F1}"/>
              </a:ext>
            </a:extLst>
          </p:cNvPr>
          <p:cNvSpPr/>
          <p:nvPr/>
        </p:nvSpPr>
        <p:spPr>
          <a:xfrm>
            <a:off x="256062" y="6089462"/>
            <a:ext cx="8845826" cy="400110"/>
          </a:xfrm>
          <a:prstGeom prst="rect">
            <a:avLst/>
          </a:prstGeom>
        </p:spPr>
        <p:txBody>
          <a:bodyPr wrap="square">
            <a:spAutoFit/>
          </a:bodyPr>
          <a:lstStyle/>
          <a:p>
            <a:r>
              <a:rPr lang="en-US" altLang="ko-KR" sz="1000" dirty="0">
                <a:solidFill>
                  <a:srgbClr val="000000"/>
                </a:solidFill>
                <a:latin typeface="arial" panose="020B0604020202020204" pitchFamily="34" charset="0"/>
              </a:rPr>
              <a:t>Genomic analysis of the eukaryotic protein kinase superfamily: a perspective Genome Biol. 2003; 4(5): 111. Published online 2003 Apr 29. </a:t>
            </a:r>
            <a:r>
              <a:rPr lang="en-US" altLang="ko-KR" sz="1000" dirty="0" err="1">
                <a:solidFill>
                  <a:srgbClr val="000000"/>
                </a:solidFill>
                <a:latin typeface="arial" panose="020B0604020202020204" pitchFamily="34" charset="0"/>
              </a:rPr>
              <a:t>doi</a:t>
            </a:r>
            <a:r>
              <a:rPr lang="en-US" altLang="ko-KR" sz="1000" dirty="0">
                <a:solidFill>
                  <a:srgbClr val="000000"/>
                </a:solidFill>
                <a:latin typeface="arial" panose="020B0604020202020204" pitchFamily="34" charset="0"/>
              </a:rPr>
              <a:t>: 10.1186/gb-2003-4-5-111</a:t>
            </a:r>
          </a:p>
        </p:txBody>
      </p:sp>
      <p:sp>
        <p:nvSpPr>
          <p:cNvPr id="5" name="TextBox 4">
            <a:extLst>
              <a:ext uri="{FF2B5EF4-FFF2-40B4-BE49-F238E27FC236}">
                <a16:creationId xmlns:a16="http://schemas.microsoft.com/office/drawing/2014/main" id="{9609AE68-5371-42CB-A150-5729DBF31808}"/>
              </a:ext>
            </a:extLst>
          </p:cNvPr>
          <p:cNvSpPr txBox="1"/>
          <p:nvPr/>
        </p:nvSpPr>
        <p:spPr>
          <a:xfrm>
            <a:off x="3267799" y="3086751"/>
            <a:ext cx="2608407"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1876 Seeds Kinase kinome </a:t>
            </a:r>
            <a:r>
              <a:rPr lang="ko-KR" altLang="en-US" sz="1400" b="1" dirty="0">
                <a:solidFill>
                  <a:schemeClr val="bg2">
                    <a:lumMod val="25000"/>
                  </a:schemeClr>
                </a:solidFill>
                <a:latin typeface="Times New Roman" panose="02020603050405020304" pitchFamily="18" charset="0"/>
                <a:cs typeface="Times New Roman" panose="02020603050405020304" pitchFamily="18" charset="0"/>
              </a:rPr>
              <a:t>분포</a:t>
            </a:r>
          </a:p>
        </p:txBody>
      </p:sp>
      <p:sp>
        <p:nvSpPr>
          <p:cNvPr id="8" name="TextBox 7">
            <a:extLst>
              <a:ext uri="{FF2B5EF4-FFF2-40B4-BE49-F238E27FC236}">
                <a16:creationId xmlns:a16="http://schemas.microsoft.com/office/drawing/2014/main" id="{33A7BBF1-9CBF-4F84-A5AD-673DCE4D9AC5}"/>
              </a:ext>
            </a:extLst>
          </p:cNvPr>
          <p:cNvSpPr txBox="1"/>
          <p:nvPr/>
        </p:nvSpPr>
        <p:spPr>
          <a:xfrm>
            <a:off x="149365" y="157748"/>
            <a:ext cx="2956900"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dirty="0">
                <a:solidFill>
                  <a:srgbClr val="000000"/>
                </a:solidFill>
                <a:effectLst>
                  <a:outerShdw blurRad="38100" dist="38100" dir="2700000" algn="tl">
                    <a:srgbClr val="000000">
                      <a:alpha val="43137"/>
                    </a:srgbClr>
                  </a:outerShdw>
                </a:effectLst>
                <a:latin typeface="Arial"/>
                <a:ea typeface="맑은 고딕"/>
              </a:rPr>
              <a:t>2</a:t>
            </a: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 Analysis of Seeds</a:t>
            </a:r>
          </a:p>
        </p:txBody>
      </p:sp>
      <p:graphicFrame>
        <p:nvGraphicFramePr>
          <p:cNvPr id="7" name="표 6">
            <a:extLst>
              <a:ext uri="{FF2B5EF4-FFF2-40B4-BE49-F238E27FC236}">
                <a16:creationId xmlns:a16="http://schemas.microsoft.com/office/drawing/2014/main" id="{CF23C64A-2EFE-4095-AABA-55E9076622FB}"/>
              </a:ext>
            </a:extLst>
          </p:cNvPr>
          <p:cNvGraphicFramePr>
            <a:graphicFrameLocks noGrp="1"/>
          </p:cNvGraphicFramePr>
          <p:nvPr/>
        </p:nvGraphicFramePr>
        <p:xfrm>
          <a:off x="1377950" y="3363750"/>
          <a:ext cx="6388100" cy="2444750"/>
        </p:xfrm>
        <a:graphic>
          <a:graphicData uri="http://schemas.openxmlformats.org/drawingml/2006/table">
            <a:tbl>
              <a:tblPr/>
              <a:tblGrid>
                <a:gridCol w="1244600">
                  <a:extLst>
                    <a:ext uri="{9D8B030D-6E8A-4147-A177-3AD203B41FA5}">
                      <a16:colId xmlns:a16="http://schemas.microsoft.com/office/drawing/2014/main" val="2334032153"/>
                    </a:ext>
                  </a:extLst>
                </a:gridCol>
                <a:gridCol w="533400">
                  <a:extLst>
                    <a:ext uri="{9D8B030D-6E8A-4147-A177-3AD203B41FA5}">
                      <a16:colId xmlns:a16="http://schemas.microsoft.com/office/drawing/2014/main" val="1809098059"/>
                    </a:ext>
                  </a:extLst>
                </a:gridCol>
                <a:gridCol w="685800">
                  <a:extLst>
                    <a:ext uri="{9D8B030D-6E8A-4147-A177-3AD203B41FA5}">
                      <a16:colId xmlns:a16="http://schemas.microsoft.com/office/drawing/2014/main" val="3402134221"/>
                    </a:ext>
                  </a:extLst>
                </a:gridCol>
                <a:gridCol w="635000">
                  <a:extLst>
                    <a:ext uri="{9D8B030D-6E8A-4147-A177-3AD203B41FA5}">
                      <a16:colId xmlns:a16="http://schemas.microsoft.com/office/drawing/2014/main" val="752580173"/>
                    </a:ext>
                  </a:extLst>
                </a:gridCol>
                <a:gridCol w="635000">
                  <a:extLst>
                    <a:ext uri="{9D8B030D-6E8A-4147-A177-3AD203B41FA5}">
                      <a16:colId xmlns:a16="http://schemas.microsoft.com/office/drawing/2014/main" val="3461480134"/>
                    </a:ext>
                  </a:extLst>
                </a:gridCol>
                <a:gridCol w="635000">
                  <a:extLst>
                    <a:ext uri="{9D8B030D-6E8A-4147-A177-3AD203B41FA5}">
                      <a16:colId xmlns:a16="http://schemas.microsoft.com/office/drawing/2014/main" val="2125043568"/>
                    </a:ext>
                  </a:extLst>
                </a:gridCol>
                <a:gridCol w="2019300">
                  <a:extLst>
                    <a:ext uri="{9D8B030D-6E8A-4147-A177-3AD203B41FA5}">
                      <a16:colId xmlns:a16="http://schemas.microsoft.com/office/drawing/2014/main" val="4151375233"/>
                    </a:ext>
                  </a:extLst>
                </a:gridCol>
              </a:tblGrid>
              <a:tr h="222250">
                <a:tc>
                  <a:txBody>
                    <a:bodyPr/>
                    <a:lstStyle/>
                    <a:p>
                      <a:pPr algn="ctr" fontAlgn="b"/>
                      <a:r>
                        <a:rPr lang="en-US" sz="1000" b="1" i="0" u="none" strike="noStrike" dirty="0" err="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Kinase_Groups</a:t>
                      </a:r>
                      <a:endPar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Type_1</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Type_2</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Location</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9432699"/>
                  </a:ext>
                </a:extLst>
              </a:tr>
              <a:tr h="222250">
                <a:tc>
                  <a:txBody>
                    <a:bodyPr/>
                    <a:lstStyle/>
                    <a:p>
                      <a:pPr algn="ctr"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699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37.26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02850448"/>
                  </a:ext>
                </a:extLst>
              </a:tr>
              <a:tr h="222250">
                <a:tc>
                  <a:txBody>
                    <a:bodyPr/>
                    <a:lstStyle/>
                    <a:p>
                      <a:pPr algn="ctr" fontAlgn="b"/>
                      <a:r>
                        <a:rPr lang="en-US" sz="1000" b="1" i="0" u="none" strike="noStrike">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348</a:t>
                      </a:r>
                    </a:p>
                  </a:txBody>
                  <a:tcPr marL="6350" marR="6350" marT="6350" marB="0" anchor="ctr">
                    <a:lnL>
                      <a:noFill/>
                    </a:lnL>
                    <a:lnR>
                      <a:noFill/>
                    </a:lnR>
                    <a:lnT>
                      <a:noFill/>
                    </a:lnT>
                    <a:lnB>
                      <a:noFill/>
                    </a:lnB>
                  </a:tcPr>
                </a:tc>
                <a:tc>
                  <a:txBody>
                    <a:bodyPr/>
                    <a:lstStyle/>
                    <a:p>
                      <a:pPr algn="ctr" fontAlgn="b"/>
                      <a:r>
                        <a:rPr lang="en-US" altLang="ko-KR" sz="1000" b="1"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18.55</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14872093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302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16.10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253</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969144054"/>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7.57</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121</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21</a:t>
                      </a:r>
                    </a:p>
                  </a:txBody>
                  <a:tcPr marL="6350" marR="6350" marT="6350" marB="0" anchor="ctr">
                    <a:lnL>
                      <a:noFill/>
                    </a:lnL>
                    <a:lnR>
                      <a:noFill/>
                    </a:lnR>
                    <a:lnT>
                      <a:noFill/>
                    </a:lnT>
                    <a:lnB>
                      <a:noFill/>
                    </a:lnB>
                  </a:tcPr>
                </a:tc>
                <a:tc>
                  <a:txBody>
                    <a:bodyPr/>
                    <a:lstStyle/>
                    <a:p>
                      <a:pPr algn="l" fontAlgn="b"/>
                      <a:endParaRPr lang="ko-KR" alt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384078551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7.04</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24</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720024447"/>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118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6.29</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a:t>
                      </a:r>
                    </a:p>
                  </a:txBody>
                  <a:tcPr marL="6350" marR="6350" marT="6350" marB="0" anchor="ctr">
                    <a:lnL>
                      <a:noFill/>
                    </a:lnL>
                    <a:lnR>
                      <a:noFill/>
                    </a:lnR>
                    <a:lnT>
                      <a:noFill/>
                    </a:lnT>
                    <a:lnB>
                      <a:noFill/>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82551596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3.36</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36281119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3.20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31</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29</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193736170"/>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0.64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04825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1876</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1485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368</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4822409"/>
                  </a:ext>
                </a:extLst>
              </a:tr>
            </a:tbl>
          </a:graphicData>
        </a:graphic>
      </p:graphicFrame>
    </p:spTree>
    <p:extLst>
      <p:ext uri="{BB962C8B-B14F-4D97-AF65-F5344CB8AC3E}">
        <p14:creationId xmlns:p14="http://schemas.microsoft.com/office/powerpoint/2010/main" val="411579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3A7BBF1-9CBF-4F84-A5AD-673DCE4D9AC5}"/>
              </a:ext>
            </a:extLst>
          </p:cNvPr>
          <p:cNvSpPr txBox="1"/>
          <p:nvPr/>
        </p:nvSpPr>
        <p:spPr>
          <a:xfrm>
            <a:off x="149365" y="157748"/>
            <a:ext cx="6040436"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3. Filtering of candidate ligands and results</a:t>
            </a:r>
          </a:p>
        </p:txBody>
      </p:sp>
      <p:sp>
        <p:nvSpPr>
          <p:cNvPr id="6" name="직사각형 5">
            <a:extLst>
              <a:ext uri="{FF2B5EF4-FFF2-40B4-BE49-F238E27FC236}">
                <a16:creationId xmlns:a16="http://schemas.microsoft.com/office/drawing/2014/main" id="{D2C7629F-153F-40E4-9B80-47F5F2108701}"/>
              </a:ext>
            </a:extLst>
          </p:cNvPr>
          <p:cNvSpPr/>
          <p:nvPr/>
        </p:nvSpPr>
        <p:spPr>
          <a:xfrm>
            <a:off x="246527" y="686488"/>
            <a:ext cx="8627842" cy="738664"/>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1. Used</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filter: </a:t>
            </a:r>
            <a:r>
              <a:rPr lang="en-US" altLang="ko-KR" sz="1400" dirty="0">
                <a:solidFill>
                  <a:srgbClr val="0000CC"/>
                </a:solidFill>
                <a:latin typeface="Times New Roman" panose="02020603050405020304" pitchFamily="18" charset="0"/>
                <a:cs typeface="Times New Roman" panose="02020603050405020304" pitchFamily="18" charset="0"/>
              </a:rPr>
              <a:t>RO5, FDA (chemprop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a:t>
            </a:r>
          </a:p>
          <a:p>
            <a:r>
              <a:rPr lang="en-US" altLang="ko-KR" sz="1400" dirty="0">
                <a:latin typeface="Times New Roman" panose="02020603050405020304" pitchFamily="18" charset="0"/>
                <a:cs typeface="Times New Roman" panose="02020603050405020304" pitchFamily="18" charset="0"/>
              </a:rPr>
              <a:t>                       Kinase ligand (</a:t>
            </a:r>
            <a:r>
              <a:rPr lang="en-US" altLang="ko-KR" sz="1400" dirty="0">
                <a:solidFill>
                  <a:srgbClr val="0000CC"/>
                </a:solidFill>
                <a:latin typeface="Times New Roman" panose="02020603050405020304" pitchFamily="18" charset="0"/>
                <a:cs typeface="Times New Roman" panose="02020603050405020304" pitchFamily="18" charset="0"/>
              </a:rPr>
              <a:t>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 not used </a:t>
            </a:r>
            <a:r>
              <a:rPr lang="en-US" altLang="ko-KR" sz="1400" dirty="0">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Prediction ratio only</a:t>
            </a:r>
            <a:r>
              <a:rPr lang="en-US" altLang="ko-KR" sz="1400" dirty="0">
                <a:solidFill>
                  <a:srgbClr val="FF0000"/>
                </a:solidFill>
                <a:latin typeface="Times New Roman" panose="02020603050405020304" pitchFamily="18" charset="0"/>
                <a:cs typeface="Times New Roman" panose="02020603050405020304" pitchFamily="18" charset="0"/>
              </a:rPr>
              <a:t> </a:t>
            </a:r>
            <a:r>
              <a:rPr lang="en-US" altLang="ko-KR" sz="1400" b="1" dirty="0">
                <a:solidFill>
                  <a:srgbClr val="FF0000"/>
                </a:solidFill>
                <a:latin typeface="Times New Roman" panose="02020603050405020304" pitchFamily="18" charset="0"/>
                <a:cs typeface="Times New Roman" panose="02020603050405020304" pitchFamily="18" charset="0"/>
              </a:rPr>
              <a:t>77% !!!</a:t>
            </a:r>
            <a:r>
              <a:rPr lang="en-US" altLang="ko-KR" sz="1400" dirty="0">
                <a:latin typeface="Times New Roman" panose="02020603050405020304" pitchFamily="18" charset="0"/>
                <a:cs typeface="Times New Roman" panose="02020603050405020304" pitchFamily="18" charset="0"/>
              </a:rPr>
              <a:t>)</a:t>
            </a:r>
          </a:p>
          <a:p>
            <a:r>
              <a:rPr lang="en-US" altLang="ko-KR" sz="1400" dirty="0">
                <a:latin typeface="Times New Roman" panose="02020603050405020304" pitchFamily="18" charset="0"/>
                <a:cs typeface="Times New Roman" panose="02020603050405020304" pitchFamily="18" charset="0"/>
              </a:rPr>
              <a:t>                       </a:t>
            </a:r>
            <a:r>
              <a:rPr lang="ko-KR" altLang="en-US" sz="1400" dirty="0">
                <a:solidFill>
                  <a:srgbClr val="FF0000"/>
                </a:solidFill>
                <a:latin typeface="Times New Roman" panose="02020603050405020304" pitchFamily="18" charset="0"/>
                <a:cs typeface="Times New Roman" panose="02020603050405020304" pitchFamily="18" charset="0"/>
              </a:rPr>
              <a:t>자체</a:t>
            </a:r>
            <a:r>
              <a:rPr lang="en-US" altLang="ko-KR" sz="1400" dirty="0">
                <a:solidFill>
                  <a:srgbClr val="FF0000"/>
                </a:solidFill>
                <a:latin typeface="Times New Roman" panose="02020603050405020304" pitchFamily="18" charset="0"/>
                <a:cs typeface="Times New Roman" panose="02020603050405020304" pitchFamily="18" charset="0"/>
              </a:rPr>
              <a:t> Kinase ligand deep learning model: </a:t>
            </a:r>
            <a:r>
              <a:rPr lang="en-US" altLang="ko-KR" sz="1400" b="1" dirty="0">
                <a:solidFill>
                  <a:srgbClr val="FF0000"/>
                </a:solidFill>
                <a:latin typeface="Times New Roman" panose="02020603050405020304" pitchFamily="18" charset="0"/>
                <a:cs typeface="Times New Roman" panose="02020603050405020304" pitchFamily="18" charset="0"/>
              </a:rPr>
              <a:t>Prediction ratio 95%!!</a:t>
            </a:r>
          </a:p>
        </p:txBody>
      </p:sp>
      <p:sp>
        <p:nvSpPr>
          <p:cNvPr id="24" name="TextBox 23">
            <a:extLst>
              <a:ext uri="{FF2B5EF4-FFF2-40B4-BE49-F238E27FC236}">
                <a16:creationId xmlns:a16="http://schemas.microsoft.com/office/drawing/2014/main" id="{49F63EC1-A475-46DC-A9FE-7D68A1EEA895}"/>
              </a:ext>
            </a:extLst>
          </p:cNvPr>
          <p:cNvSpPr txBox="1"/>
          <p:nvPr/>
        </p:nvSpPr>
        <p:spPr>
          <a:xfrm>
            <a:off x="3825642" y="2743195"/>
            <a:ext cx="1534394" cy="276999"/>
          </a:xfrm>
          <a:prstGeom prst="rect">
            <a:avLst/>
          </a:prstGeom>
          <a:noFill/>
        </p:spPr>
        <p:txBody>
          <a:bodyPr wrap="none" rtlCol="0">
            <a:spAutoFit/>
          </a:bodyPr>
          <a:lstStyle/>
          <a:p>
            <a:pPr algn="ctr"/>
            <a:r>
              <a:rPr lang="en-US" altLang="ko-KR" sz="1200" b="1" dirty="0">
                <a:solidFill>
                  <a:schemeClr val="tx2">
                    <a:lumMod val="75000"/>
                  </a:schemeClr>
                </a:solidFill>
                <a:latin typeface="Times New Roman" panose="02020603050405020304" pitchFamily="18" charset="0"/>
                <a:cs typeface="Times New Roman" panose="02020603050405020304" pitchFamily="18" charset="0"/>
              </a:rPr>
              <a:t>1/2D-Scan Data flow</a:t>
            </a:r>
            <a:endParaRPr lang="ko-KR" altLang="en-US" sz="1200" b="1"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37" name="그룹 36">
            <a:extLst>
              <a:ext uri="{FF2B5EF4-FFF2-40B4-BE49-F238E27FC236}">
                <a16:creationId xmlns:a16="http://schemas.microsoft.com/office/drawing/2014/main" id="{3C5A3D6A-8412-4F97-9ED1-14C9013C408F}"/>
              </a:ext>
            </a:extLst>
          </p:cNvPr>
          <p:cNvGrpSpPr/>
          <p:nvPr/>
        </p:nvGrpSpPr>
        <p:grpSpPr>
          <a:xfrm>
            <a:off x="1109699" y="1774773"/>
            <a:ext cx="6924599" cy="896658"/>
            <a:chOff x="697117" y="1793196"/>
            <a:chExt cx="6924599" cy="896658"/>
          </a:xfrm>
        </p:grpSpPr>
        <p:sp>
          <p:nvSpPr>
            <p:cNvPr id="2" name="타원 1">
              <a:extLst>
                <a:ext uri="{FF2B5EF4-FFF2-40B4-BE49-F238E27FC236}">
                  <a16:creationId xmlns:a16="http://schemas.microsoft.com/office/drawing/2014/main" id="{C3D4572C-5211-404C-9F92-383A7165E5A5}"/>
                </a:ext>
              </a:extLst>
            </p:cNvPr>
            <p:cNvSpPr/>
            <p:nvPr/>
          </p:nvSpPr>
          <p:spPr>
            <a:xfrm>
              <a:off x="697117" y="1955775"/>
              <a:ext cx="812131"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1,876 </a:t>
              </a:r>
              <a:r>
                <a:rPr lang="en-US" altLang="ko-KR" sz="900" dirty="0">
                  <a:solidFill>
                    <a:schemeClr val="bg1"/>
                  </a:solidFill>
                </a:rPr>
                <a:t>Seeds</a:t>
              </a:r>
              <a:endParaRPr lang="ko-KR" altLang="en-US" sz="900" dirty="0">
                <a:solidFill>
                  <a:schemeClr val="bg1"/>
                </a:solidFill>
              </a:endParaRPr>
            </a:p>
          </p:txBody>
        </p:sp>
        <p:cxnSp>
          <p:nvCxnSpPr>
            <p:cNvPr id="4" name="직선 화살표 연결선 3">
              <a:extLst>
                <a:ext uri="{FF2B5EF4-FFF2-40B4-BE49-F238E27FC236}">
                  <a16:creationId xmlns:a16="http://schemas.microsoft.com/office/drawing/2014/main" id="{31CE0925-F682-47C3-88E8-2D41998520DC}"/>
                </a:ext>
              </a:extLst>
            </p:cNvPr>
            <p:cNvCxnSpPr>
              <a:cxnSpLocks/>
            </p:cNvCxnSpPr>
            <p:nvPr/>
          </p:nvCxnSpPr>
          <p:spPr>
            <a:xfrm flipV="1">
              <a:off x="1509248" y="2240526"/>
              <a:ext cx="235330" cy="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D421753F-322B-47B4-AB40-B861DF173AD7}"/>
                </a:ext>
              </a:extLst>
            </p:cNvPr>
            <p:cNvSpPr/>
            <p:nvPr/>
          </p:nvSpPr>
          <p:spPr>
            <a:xfrm>
              <a:off x="2811735"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4,166,762</a:t>
              </a:r>
            </a:p>
            <a:p>
              <a:pPr algn="ctr"/>
              <a:r>
                <a:rPr lang="en-US" altLang="ko-KR" sz="900" dirty="0">
                  <a:solidFill>
                    <a:schemeClr val="bg1"/>
                  </a:solidFill>
                </a:rPr>
                <a:t>Candidate ligands</a:t>
              </a:r>
              <a:endParaRPr lang="ko-KR" altLang="en-US" sz="900" dirty="0">
                <a:solidFill>
                  <a:schemeClr val="bg1"/>
                </a:solidFill>
              </a:endParaRPr>
            </a:p>
          </p:txBody>
        </p:sp>
        <p:sp>
          <p:nvSpPr>
            <p:cNvPr id="7" name="사각형: 둥근 모서리 6">
              <a:extLst>
                <a:ext uri="{FF2B5EF4-FFF2-40B4-BE49-F238E27FC236}">
                  <a16:creationId xmlns:a16="http://schemas.microsoft.com/office/drawing/2014/main" id="{4C271E6B-20BA-482A-950E-34703A8AEC8E}"/>
                </a:ext>
              </a:extLst>
            </p:cNvPr>
            <p:cNvSpPr/>
            <p:nvPr/>
          </p:nvSpPr>
          <p:spPr>
            <a:xfrm>
              <a:off x="4075011" y="1842979"/>
              <a:ext cx="2283428" cy="797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effectLst>
                    <a:outerShdw blurRad="38100" dist="38100" dir="2700000" algn="tl">
                      <a:srgbClr val="000000">
                        <a:alpha val="43137"/>
                      </a:srgbClr>
                    </a:outerShdw>
                  </a:effectLst>
                </a:rPr>
                <a:t>Filter</a:t>
              </a:r>
            </a:p>
            <a:p>
              <a:pPr algn="ctr"/>
              <a:r>
                <a:rPr lang="en-US" altLang="ko-KR" sz="900" dirty="0"/>
                <a:t>1.RO5 model</a:t>
              </a:r>
            </a:p>
            <a:p>
              <a:pPr algn="ctr"/>
              <a:r>
                <a:rPr lang="en-US" altLang="ko-KR" sz="700" dirty="0"/>
                <a:t>(MW ≤ 500, </a:t>
              </a:r>
              <a:r>
                <a:rPr lang="en-US" altLang="ko-KR" sz="700" dirty="0" err="1"/>
                <a:t>LogP</a:t>
              </a:r>
              <a:r>
                <a:rPr lang="en-US" altLang="ko-KR" sz="700" dirty="0"/>
                <a:t> ≤ 5, HBD ≤ 5, HBA ≤ 10)</a:t>
              </a:r>
            </a:p>
            <a:p>
              <a:pPr algn="ctr"/>
              <a:r>
                <a:rPr lang="en-US" altLang="ko-KR" sz="900" dirty="0"/>
                <a:t>2.FDA model (chemprop)</a:t>
              </a:r>
            </a:p>
            <a:p>
              <a:pPr algn="ctr"/>
              <a:r>
                <a:rPr lang="en-US" altLang="ko-KR" sz="900" dirty="0"/>
                <a:t>3. </a:t>
              </a:r>
              <a:r>
                <a:rPr lang="en-US" altLang="ko-KR" sz="900" dirty="0">
                  <a:solidFill>
                    <a:schemeClr val="accent5">
                      <a:lumMod val="40000"/>
                      <a:lumOff val="60000"/>
                    </a:schemeClr>
                  </a:solidFill>
                </a:rPr>
                <a:t>Kinase ligand model(</a:t>
              </a:r>
              <a:r>
                <a:rPr lang="ko-KR" altLang="en-US" sz="900" dirty="0">
                  <a:solidFill>
                    <a:schemeClr val="accent5">
                      <a:lumMod val="40000"/>
                      <a:lumOff val="60000"/>
                    </a:schemeClr>
                  </a:solidFill>
                </a:rPr>
                <a:t>자체 </a:t>
              </a:r>
              <a:r>
                <a:rPr lang="en-US" altLang="ko-KR" sz="900" dirty="0">
                  <a:solidFill>
                    <a:schemeClr val="accent5">
                      <a:lumMod val="40000"/>
                      <a:lumOff val="60000"/>
                    </a:schemeClr>
                  </a:solidFill>
                </a:rPr>
                <a:t>kinase DL)</a:t>
              </a:r>
              <a:endParaRPr lang="ko-KR" altLang="en-US" sz="900" dirty="0">
                <a:solidFill>
                  <a:schemeClr val="accent5">
                    <a:lumMod val="40000"/>
                    <a:lumOff val="60000"/>
                  </a:schemeClr>
                </a:solidFill>
              </a:endParaRPr>
            </a:p>
          </p:txBody>
        </p:sp>
        <p:grpSp>
          <p:nvGrpSpPr>
            <p:cNvPr id="22" name="그룹 21">
              <a:extLst>
                <a:ext uri="{FF2B5EF4-FFF2-40B4-BE49-F238E27FC236}">
                  <a16:creationId xmlns:a16="http://schemas.microsoft.com/office/drawing/2014/main" id="{C0D99CB1-E8C4-46B4-872F-C6C00A64B08C}"/>
                </a:ext>
              </a:extLst>
            </p:cNvPr>
            <p:cNvGrpSpPr/>
            <p:nvPr/>
          </p:nvGrpSpPr>
          <p:grpSpPr>
            <a:xfrm>
              <a:off x="1744578" y="1793196"/>
              <a:ext cx="949492" cy="896658"/>
              <a:chOff x="2141621" y="2161003"/>
              <a:chExt cx="949492" cy="896658"/>
            </a:xfrm>
          </p:grpSpPr>
          <p:pic>
            <p:nvPicPr>
              <p:cNvPr id="15" name="그림 14">
                <a:extLst>
                  <a:ext uri="{FF2B5EF4-FFF2-40B4-BE49-F238E27FC236}">
                    <a16:creationId xmlns:a16="http://schemas.microsoft.com/office/drawing/2014/main" id="{3C6E4F30-2033-4893-A1A4-164E576AA476}"/>
                  </a:ext>
                </a:extLst>
              </p:cNvPr>
              <p:cNvPicPr>
                <a:picLocks noChangeAspect="1"/>
              </p:cNvPicPr>
              <p:nvPr/>
            </p:nvPicPr>
            <p:blipFill>
              <a:blip r:embed="rId2"/>
              <a:stretch>
                <a:fillRect/>
              </a:stretch>
            </p:blipFill>
            <p:spPr>
              <a:xfrm>
                <a:off x="2141621" y="2161003"/>
                <a:ext cx="949492" cy="719226"/>
              </a:xfrm>
              <a:prstGeom prst="rect">
                <a:avLst/>
              </a:prstGeom>
            </p:spPr>
          </p:pic>
          <p:sp>
            <p:nvSpPr>
              <p:cNvPr id="21" name="TextBox 20">
                <a:extLst>
                  <a:ext uri="{FF2B5EF4-FFF2-40B4-BE49-F238E27FC236}">
                    <a16:creationId xmlns:a16="http://schemas.microsoft.com/office/drawing/2014/main" id="{000C4955-9F36-4EA5-AE40-8F62667D7A0B}"/>
                  </a:ext>
                </a:extLst>
              </p:cNvPr>
              <p:cNvSpPr txBox="1"/>
              <p:nvPr/>
            </p:nvSpPr>
            <p:spPr>
              <a:xfrm>
                <a:off x="2152938" y="2780662"/>
                <a:ext cx="926857" cy="276999"/>
              </a:xfrm>
              <a:prstGeom prst="rect">
                <a:avLst/>
              </a:prstGeom>
              <a:noFill/>
            </p:spPr>
            <p:txBody>
              <a:bodyPr wrap="none" rtlCol="0">
                <a:spAutoFit/>
              </a:bodyPr>
              <a:lstStyle/>
              <a:p>
                <a:r>
                  <a:rPr lang="en-US" altLang="ko-KR" sz="1200" b="1" dirty="0">
                    <a:solidFill>
                      <a:schemeClr val="accent4">
                        <a:lumMod val="75000"/>
                      </a:schemeClr>
                    </a:solidFill>
                    <a:effectLst>
                      <a:outerShdw blurRad="38100" dist="38100" dir="2700000" algn="tl">
                        <a:srgbClr val="000000">
                          <a:alpha val="43137"/>
                        </a:srgbClr>
                      </a:outerShdw>
                    </a:effectLst>
                  </a:rPr>
                  <a:t>1/2D-Scan</a:t>
                </a:r>
                <a:endParaRPr lang="ko-KR" altLang="en-US" sz="1200" b="1" dirty="0">
                  <a:solidFill>
                    <a:schemeClr val="accent4">
                      <a:lumMod val="75000"/>
                    </a:schemeClr>
                  </a:solidFill>
                  <a:effectLst>
                    <a:outerShdw blurRad="38100" dist="38100" dir="2700000" algn="tl">
                      <a:srgbClr val="000000">
                        <a:alpha val="43137"/>
                      </a:srgbClr>
                    </a:outerShdw>
                  </a:effectLst>
                </a:endParaRPr>
              </a:p>
            </p:txBody>
          </p:sp>
        </p:grpSp>
        <p:cxnSp>
          <p:nvCxnSpPr>
            <p:cNvPr id="31" name="직선 화살표 연결선 30">
              <a:extLst>
                <a:ext uri="{FF2B5EF4-FFF2-40B4-BE49-F238E27FC236}">
                  <a16:creationId xmlns:a16="http://schemas.microsoft.com/office/drawing/2014/main" id="{4B4863E4-9FEA-4FDD-9B4F-313DCFECA960}"/>
                </a:ext>
              </a:extLst>
            </p:cNvPr>
            <p:cNvCxnSpPr>
              <a:cxnSpLocks/>
            </p:cNvCxnSpPr>
            <p:nvPr/>
          </p:nvCxnSpPr>
          <p:spPr>
            <a:xfrm>
              <a:off x="257640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14583EE5-364F-4D7B-AD4C-38F647028F65}"/>
                </a:ext>
              </a:extLst>
            </p:cNvPr>
            <p:cNvCxnSpPr>
              <a:cxnSpLocks/>
              <a:stCxn id="11" idx="6"/>
              <a:endCxn id="7" idx="1"/>
            </p:cNvCxnSpPr>
            <p:nvPr/>
          </p:nvCxnSpPr>
          <p:spPr>
            <a:xfrm>
              <a:off x="3870513" y="2241525"/>
              <a:ext cx="204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6CA19510-9017-49CD-A0DB-2267F1587DD4}"/>
                </a:ext>
              </a:extLst>
            </p:cNvPr>
            <p:cNvCxnSpPr>
              <a:cxnSpLocks/>
            </p:cNvCxnSpPr>
            <p:nvPr/>
          </p:nvCxnSpPr>
          <p:spPr>
            <a:xfrm>
              <a:off x="631363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타원 34">
              <a:extLst>
                <a:ext uri="{FF2B5EF4-FFF2-40B4-BE49-F238E27FC236}">
                  <a16:creationId xmlns:a16="http://schemas.microsoft.com/office/drawing/2014/main" id="{B22D584F-BC98-4A7B-8018-09C14C88D3B0}"/>
                </a:ext>
              </a:extLst>
            </p:cNvPr>
            <p:cNvSpPr/>
            <p:nvPr/>
          </p:nvSpPr>
          <p:spPr>
            <a:xfrm>
              <a:off x="6562938"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663,513</a:t>
              </a:r>
            </a:p>
            <a:p>
              <a:pPr algn="ctr"/>
              <a:r>
                <a:rPr lang="en-US" altLang="ko-KR" sz="900" dirty="0">
                  <a:solidFill>
                    <a:schemeClr val="bg1"/>
                  </a:solidFill>
                </a:rPr>
                <a:t>Final candidate ligands</a:t>
              </a:r>
              <a:endParaRPr lang="ko-KR" altLang="en-US" sz="900" dirty="0">
                <a:solidFill>
                  <a:schemeClr val="bg1"/>
                </a:solidFill>
              </a:endParaRPr>
            </a:p>
          </p:txBody>
        </p:sp>
      </p:grpSp>
      <p:sp>
        <p:nvSpPr>
          <p:cNvPr id="23" name="TextBox 22">
            <a:extLst>
              <a:ext uri="{FF2B5EF4-FFF2-40B4-BE49-F238E27FC236}">
                <a16:creationId xmlns:a16="http://schemas.microsoft.com/office/drawing/2014/main" id="{FF672C82-669D-4979-AB38-8FC5FA3ADB73}"/>
              </a:ext>
            </a:extLst>
          </p:cNvPr>
          <p:cNvSpPr txBox="1"/>
          <p:nvPr/>
        </p:nvSpPr>
        <p:spPr>
          <a:xfrm>
            <a:off x="3783964" y="3336798"/>
            <a:ext cx="1576072"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1/2D-Scan Results</a:t>
            </a:r>
            <a:endParaRPr lang="ko-KR"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25" name="표 24">
            <a:extLst>
              <a:ext uri="{FF2B5EF4-FFF2-40B4-BE49-F238E27FC236}">
                <a16:creationId xmlns:a16="http://schemas.microsoft.com/office/drawing/2014/main" id="{6470C73E-F773-4C93-98A0-3925002BBA67}"/>
              </a:ext>
            </a:extLst>
          </p:cNvPr>
          <p:cNvGraphicFramePr>
            <a:graphicFrameLocks noGrp="1"/>
          </p:cNvGraphicFramePr>
          <p:nvPr/>
        </p:nvGraphicFramePr>
        <p:xfrm>
          <a:off x="1359567" y="3661925"/>
          <a:ext cx="6424864" cy="2660650"/>
        </p:xfrm>
        <a:graphic>
          <a:graphicData uri="http://schemas.openxmlformats.org/drawingml/2006/table">
            <a:tbl>
              <a:tblPr/>
              <a:tblGrid>
                <a:gridCol w="1606216">
                  <a:extLst>
                    <a:ext uri="{9D8B030D-6E8A-4147-A177-3AD203B41FA5}">
                      <a16:colId xmlns:a16="http://schemas.microsoft.com/office/drawing/2014/main" val="2527141412"/>
                    </a:ext>
                  </a:extLst>
                </a:gridCol>
                <a:gridCol w="1606216">
                  <a:extLst>
                    <a:ext uri="{9D8B030D-6E8A-4147-A177-3AD203B41FA5}">
                      <a16:colId xmlns:a16="http://schemas.microsoft.com/office/drawing/2014/main" val="2115974012"/>
                    </a:ext>
                  </a:extLst>
                </a:gridCol>
                <a:gridCol w="1606216">
                  <a:extLst>
                    <a:ext uri="{9D8B030D-6E8A-4147-A177-3AD203B41FA5}">
                      <a16:colId xmlns:a16="http://schemas.microsoft.com/office/drawing/2014/main" val="55448124"/>
                    </a:ext>
                  </a:extLst>
                </a:gridCol>
                <a:gridCol w="1606216">
                  <a:extLst>
                    <a:ext uri="{9D8B030D-6E8A-4147-A177-3AD203B41FA5}">
                      <a16:colId xmlns:a16="http://schemas.microsoft.com/office/drawing/2014/main" val="1429301968"/>
                    </a:ext>
                  </a:extLst>
                </a:gridCol>
              </a:tblGrid>
              <a:tr h="234950">
                <a:tc>
                  <a:txBody>
                    <a:bodyPr/>
                    <a:lstStyle/>
                    <a:p>
                      <a:pPr algn="ctr" rtl="0" fontAlgn="ctr"/>
                      <a:r>
                        <a:rPr lang="en-US" sz="1000" b="1" i="0" u="none" strike="noStrike">
                          <a:solidFill>
                            <a:srgbClr val="000000"/>
                          </a:solidFill>
                          <a:effectLst/>
                          <a:latin typeface="Times New Roman" panose="02020603050405020304" pitchFamily="18" charset="0"/>
                        </a:rPr>
                        <a:t>Kinase Groups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a:t>
                      </a:r>
                      <a:r>
                        <a:rPr lang="ko-KR" altLang="en-US" sz="1000" b="1" i="0" u="none" strike="noStrike" dirty="0">
                          <a:solidFill>
                            <a:srgbClr val="000000"/>
                          </a:solidFill>
                          <a:effectLst/>
                          <a:latin typeface="Times New Roman" panose="02020603050405020304" pitchFamily="18" charset="0"/>
                        </a:rPr>
                        <a:t> </a:t>
                      </a:r>
                      <a:r>
                        <a:rPr lang="en-US" sz="1000" b="1" i="0" u="none" strike="noStrike" dirty="0">
                          <a:solidFill>
                            <a:srgbClr val="000000"/>
                          </a:solidFill>
                          <a:effectLst/>
                          <a:latin typeface="Times New Roman" panose="02020603050405020304" pitchFamily="18" charset="0"/>
                        </a:rPr>
                        <a:t>FDA+RO5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 Kinase DL</a:t>
                      </a:r>
                    </a:p>
                    <a:p>
                      <a:pPr algn="ctr" rtl="0" fontAlgn="ctr"/>
                      <a:r>
                        <a:rPr lang="en-US" sz="1000" b="1" i="0" u="none" strike="noStrike" dirty="0">
                          <a:solidFill>
                            <a:srgbClr val="FF0000"/>
                          </a:solidFill>
                          <a:effectLst/>
                          <a:latin typeface="Times New Roman" panose="02020603050405020304" pitchFamily="18" charset="0"/>
                        </a:rPr>
                        <a:t>(Final)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8712722"/>
                  </a:ext>
                </a:extLst>
              </a:tr>
              <a:tr h="234950">
                <a:tc>
                  <a:txBody>
                    <a:bodyPr/>
                    <a:lstStyle/>
                    <a:p>
                      <a:pPr algn="ctr" rtl="0" fontAlgn="ctr"/>
                      <a:r>
                        <a:rPr lang="en-US" sz="1000" b="0" i="0" u="none" strike="noStrike" dirty="0">
                          <a:solidFill>
                            <a:srgbClr val="000000"/>
                          </a:solidFill>
                          <a:effectLst/>
                          <a:latin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372,060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59,434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59,128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06832306"/>
                  </a:ext>
                </a:extLst>
              </a:tr>
              <a:tr h="234950">
                <a:tc>
                  <a:txBody>
                    <a:bodyPr/>
                    <a:lstStyle/>
                    <a:p>
                      <a:pPr algn="ctr" rtl="0" fontAlgn="ctr"/>
                      <a:r>
                        <a:rPr lang="en-US" sz="1000" b="1" i="0" u="none" strike="noStrike">
                          <a:solidFill>
                            <a:srgbClr val="FF0000"/>
                          </a:solidFill>
                          <a:effectLst/>
                          <a:latin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506,413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76,734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76,287 </a:t>
                      </a:r>
                    </a:p>
                  </a:txBody>
                  <a:tcPr marL="6350" marR="6350" marT="6350" marB="0" anchor="b">
                    <a:lnL>
                      <a:noFill/>
                    </a:lnL>
                    <a:lnR>
                      <a:noFill/>
                    </a:lnR>
                    <a:lnT>
                      <a:noFill/>
                    </a:lnT>
                    <a:lnB>
                      <a:noFill/>
                    </a:lnB>
                  </a:tcPr>
                </a:tc>
                <a:extLst>
                  <a:ext uri="{0D108BD9-81ED-4DB2-BD59-A6C34878D82A}">
                    <a16:rowId xmlns:a16="http://schemas.microsoft.com/office/drawing/2014/main" val="359870928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581,692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92,606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91,832 </a:t>
                      </a:r>
                    </a:p>
                  </a:txBody>
                  <a:tcPr marL="6350" marR="6350" marT="6350" marB="0" anchor="b">
                    <a:lnL>
                      <a:noFill/>
                    </a:lnL>
                    <a:lnR>
                      <a:noFill/>
                    </a:lnR>
                    <a:lnT>
                      <a:noFill/>
                    </a:lnT>
                    <a:lnB>
                      <a:noFill/>
                    </a:lnB>
                  </a:tcPr>
                </a:tc>
                <a:extLst>
                  <a:ext uri="{0D108BD9-81ED-4DB2-BD59-A6C34878D82A}">
                    <a16:rowId xmlns:a16="http://schemas.microsoft.com/office/drawing/2014/main" val="349406084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703,526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103,731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103,024 </a:t>
                      </a:r>
                    </a:p>
                  </a:txBody>
                  <a:tcPr marL="6350" marR="6350" marT="6350" marB="0" anchor="b">
                    <a:lnL>
                      <a:noFill/>
                    </a:lnL>
                    <a:lnR>
                      <a:noFill/>
                    </a:lnR>
                    <a:lnT>
                      <a:noFill/>
                    </a:lnT>
                    <a:lnB>
                      <a:noFill/>
                    </a:lnB>
                  </a:tcPr>
                </a:tc>
                <a:extLst>
                  <a:ext uri="{0D108BD9-81ED-4DB2-BD59-A6C34878D82A}">
                    <a16:rowId xmlns:a16="http://schemas.microsoft.com/office/drawing/2014/main" val="191353261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383,245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62,018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61,572 </a:t>
                      </a:r>
                    </a:p>
                  </a:txBody>
                  <a:tcPr marL="6350" marR="6350" marT="6350" marB="0" anchor="b">
                    <a:lnL>
                      <a:noFill/>
                    </a:lnL>
                    <a:lnR>
                      <a:noFill/>
                    </a:lnR>
                    <a:lnT>
                      <a:noFill/>
                    </a:lnT>
                    <a:lnB>
                      <a:noFill/>
                    </a:lnB>
                  </a:tcPr>
                </a:tc>
                <a:extLst>
                  <a:ext uri="{0D108BD9-81ED-4DB2-BD59-A6C34878D82A}">
                    <a16:rowId xmlns:a16="http://schemas.microsoft.com/office/drawing/2014/main" val="300196628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444,972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69,233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68,687 </a:t>
                      </a:r>
                    </a:p>
                  </a:txBody>
                  <a:tcPr marL="6350" marR="6350" marT="6350" marB="0" anchor="b">
                    <a:lnL>
                      <a:noFill/>
                    </a:lnL>
                    <a:lnR>
                      <a:noFill/>
                    </a:lnR>
                    <a:lnT>
                      <a:noFill/>
                    </a:lnT>
                    <a:lnB>
                      <a:noFill/>
                    </a:lnB>
                  </a:tcPr>
                </a:tc>
                <a:extLst>
                  <a:ext uri="{0D108BD9-81ED-4DB2-BD59-A6C34878D82A}">
                    <a16:rowId xmlns:a16="http://schemas.microsoft.com/office/drawing/2014/main" val="1802232415"/>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STE</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536,430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99,410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98,334 </a:t>
                      </a:r>
                    </a:p>
                  </a:txBody>
                  <a:tcPr marL="6350" marR="6350" marT="6350" marB="0" anchor="b">
                    <a:lnL>
                      <a:noFill/>
                    </a:lnL>
                    <a:lnR>
                      <a:noFill/>
                    </a:lnR>
                    <a:lnT>
                      <a:noFill/>
                    </a:lnT>
                    <a:lnB>
                      <a:noFill/>
                    </a:lnB>
                  </a:tcPr>
                </a:tc>
                <a:extLst>
                  <a:ext uri="{0D108BD9-81ED-4DB2-BD59-A6C34878D82A}">
                    <a16:rowId xmlns:a16="http://schemas.microsoft.com/office/drawing/2014/main" val="3118443587"/>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242,429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44,103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43,837 </a:t>
                      </a:r>
                    </a:p>
                  </a:txBody>
                  <a:tcPr marL="6350" marR="6350" marT="6350" marB="0" anchor="b">
                    <a:lnL>
                      <a:noFill/>
                    </a:lnL>
                    <a:lnR>
                      <a:noFill/>
                    </a:lnR>
                    <a:lnT>
                      <a:noFill/>
                    </a:lnT>
                    <a:lnB>
                      <a:noFill/>
                    </a:lnB>
                  </a:tcPr>
                </a:tc>
                <a:extLst>
                  <a:ext uri="{0D108BD9-81ED-4DB2-BD59-A6C34878D82A}">
                    <a16:rowId xmlns:a16="http://schemas.microsoft.com/office/drawing/2014/main" val="517954802"/>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395,995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61,626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60,812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0427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4,166,762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668,895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663,513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303564"/>
                  </a:ext>
                </a:extLst>
              </a:tr>
            </a:tbl>
          </a:graphicData>
        </a:graphic>
      </p:graphicFrame>
      <p:sp>
        <p:nvSpPr>
          <p:cNvPr id="26" name="직사각형 25">
            <a:extLst>
              <a:ext uri="{FF2B5EF4-FFF2-40B4-BE49-F238E27FC236}">
                <a16:creationId xmlns:a16="http://schemas.microsoft.com/office/drawing/2014/main" id="{2639E1E6-FEF1-442D-9F33-0BF2DE72331D}"/>
              </a:ext>
            </a:extLst>
          </p:cNvPr>
          <p:cNvSpPr/>
          <p:nvPr/>
        </p:nvSpPr>
        <p:spPr>
          <a:xfrm>
            <a:off x="246527" y="3212733"/>
            <a:ext cx="8627842" cy="307777"/>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2.Results</a:t>
            </a:r>
            <a:endParaRPr lang="en-US" altLang="ko-KR" sz="1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9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Scaffold</a:t>
            </a:r>
            <a:endParaRPr lang="ko-KR" altLang="en-US" sz="4400" b="1" dirty="0"/>
          </a:p>
        </p:txBody>
      </p:sp>
    </p:spTree>
    <p:extLst>
      <p:ext uri="{BB962C8B-B14F-4D97-AF65-F5344CB8AC3E}">
        <p14:creationId xmlns:p14="http://schemas.microsoft.com/office/powerpoint/2010/main" val="11170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8405158-AF88-4969-BFC9-C7A0B46D287B}"/>
              </a:ext>
            </a:extLst>
          </p:cNvPr>
          <p:cNvSpPr>
            <a:spLocks noGrp="1"/>
          </p:cNvSpPr>
          <p:nvPr>
            <p:ph idx="1"/>
          </p:nvPr>
        </p:nvSpPr>
        <p:spPr/>
        <p:txBody>
          <a:bodyPr/>
          <a:lstStyle/>
          <a:p>
            <a:r>
              <a:rPr lang="en-US" altLang="ko-KR" dirty="0"/>
              <a:t>Input</a:t>
            </a:r>
            <a:r>
              <a:rPr lang="ko-KR" altLang="en-US" dirty="0"/>
              <a:t> 화합물의 </a:t>
            </a:r>
            <a:r>
              <a:rPr lang="en-US" altLang="ko-KR" dirty="0"/>
              <a:t>scaffold </a:t>
            </a:r>
            <a:r>
              <a:rPr lang="ko-KR" altLang="en-US" dirty="0"/>
              <a:t>파일 생성 </a:t>
            </a:r>
            <a:r>
              <a:rPr lang="en-US" altLang="ko-KR" dirty="0"/>
              <a:t>(./Data/</a:t>
            </a:r>
            <a:r>
              <a:rPr lang="en-US" altLang="ko-KR" dirty="0" err="1"/>
              <a:t>Input_SCF</a:t>
            </a:r>
            <a:r>
              <a:rPr lang="en-US" altLang="ko-KR" dirty="0"/>
              <a:t> </a:t>
            </a:r>
            <a:r>
              <a:rPr lang="ko-KR" altLang="en-US" dirty="0"/>
              <a:t>위치에 </a:t>
            </a:r>
            <a:r>
              <a:rPr lang="en-US" altLang="ko-KR" dirty="0" err="1"/>
              <a:t>smi</a:t>
            </a:r>
            <a:r>
              <a:rPr lang="en-US" altLang="ko-KR" dirty="0"/>
              <a:t> </a:t>
            </a:r>
            <a:r>
              <a:rPr lang="ko-KR" altLang="en-US" dirty="0"/>
              <a:t>생성</a:t>
            </a:r>
            <a:r>
              <a:rPr lang="en-US" altLang="ko-KR" dirty="0"/>
              <a:t>)</a:t>
            </a:r>
          </a:p>
          <a:p>
            <a:pPr marL="0" indent="0">
              <a:buNone/>
            </a:pPr>
            <a:r>
              <a:rPr lang="en-US" altLang="ko-KR" dirty="0">
                <a:solidFill>
                  <a:schemeClr val="bg1"/>
                </a:solidFill>
                <a:highlight>
                  <a:srgbClr val="04141A"/>
                </a:highlight>
              </a:rPr>
              <a:t>cd</a:t>
            </a:r>
            <a:r>
              <a:rPr lang="ko-KR" altLang="en-US" dirty="0">
                <a:solidFill>
                  <a:schemeClr val="bg1"/>
                </a:solidFill>
                <a:highlight>
                  <a:srgbClr val="04141A"/>
                </a:highlight>
              </a:rPr>
              <a:t> </a:t>
            </a:r>
            <a:r>
              <a:rPr lang="en-US" altLang="ko-KR" dirty="0">
                <a:solidFill>
                  <a:schemeClr val="bg1"/>
                </a:solidFill>
                <a:highlight>
                  <a:srgbClr val="04141A"/>
                </a:highlight>
              </a:rPr>
              <a:t>Tools</a:t>
            </a:r>
          </a:p>
          <a:p>
            <a:pPr marL="0" indent="0">
              <a:buNone/>
            </a:pPr>
            <a:r>
              <a:rPr lang="en-US" altLang="ko-KR" dirty="0">
                <a:solidFill>
                  <a:schemeClr val="bg1"/>
                </a:solidFill>
                <a:highlight>
                  <a:srgbClr val="04141A"/>
                </a:highlight>
              </a:rPr>
              <a:t>python Make_Scaffold_from_Input.M.v2.py </a:t>
            </a:r>
          </a:p>
          <a:p>
            <a:pPr marL="0" indent="0">
              <a:buNone/>
            </a:pPr>
            <a:endParaRPr lang="en-US" altLang="ko-KR" dirty="0"/>
          </a:p>
          <a:p>
            <a:r>
              <a:rPr lang="en-US" altLang="ko-KR" dirty="0"/>
              <a:t>Input </a:t>
            </a:r>
            <a:r>
              <a:rPr lang="ko-KR" altLang="en-US" dirty="0"/>
              <a:t>화합물의 </a:t>
            </a:r>
            <a:r>
              <a:rPr lang="en-US" altLang="ko-KR" dirty="0"/>
              <a:t>scaffold</a:t>
            </a:r>
            <a:r>
              <a:rPr lang="ko-KR" altLang="en-US" dirty="0"/>
              <a:t>를 가지는 화합물 탐색</a:t>
            </a:r>
            <a:endParaRPr lang="en-US" altLang="ko-KR" dirty="0"/>
          </a:p>
          <a:p>
            <a:pPr marL="0" indent="0">
              <a:buNone/>
            </a:pPr>
            <a:r>
              <a:rPr lang="en-US" altLang="ko-KR" dirty="0">
                <a:solidFill>
                  <a:schemeClr val="bg1"/>
                </a:solidFill>
                <a:highlight>
                  <a:srgbClr val="04141A"/>
                </a:highlight>
              </a:rPr>
              <a:t>cd ..</a:t>
            </a:r>
          </a:p>
          <a:p>
            <a:pPr marL="0" indent="0">
              <a:buNone/>
            </a:pPr>
            <a:r>
              <a:rPr lang="en-US" altLang="ko-KR" dirty="0">
                <a:solidFill>
                  <a:schemeClr val="bg1"/>
                </a:solidFill>
                <a:highlight>
                  <a:srgbClr val="04141A"/>
                </a:highlight>
              </a:rPr>
              <a:t>python 1DScan_Only_SCF.v1.db.py</a:t>
            </a:r>
            <a:endParaRPr lang="ko-KR" altLang="en-US" dirty="0">
              <a:solidFill>
                <a:schemeClr val="bg1"/>
              </a:solidFill>
              <a:highlight>
                <a:srgbClr val="04141A"/>
              </a:highlight>
            </a:endParaRPr>
          </a:p>
        </p:txBody>
      </p:sp>
      <p:sp>
        <p:nvSpPr>
          <p:cNvPr id="3" name="슬라이드 번호 개체 틀 2">
            <a:extLst>
              <a:ext uri="{FF2B5EF4-FFF2-40B4-BE49-F238E27FC236}">
                <a16:creationId xmlns:a16="http://schemas.microsoft.com/office/drawing/2014/main" id="{39B81F40-B716-4CCF-97B9-68D0AE3D120B}"/>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56</a:t>
            </a:fld>
            <a:endParaRPr lang="en-US" dirty="0">
              <a:solidFill>
                <a:srgbClr val="000000">
                  <a:tint val="75000"/>
                </a:srgbClr>
              </a:solidFill>
            </a:endParaRPr>
          </a:p>
        </p:txBody>
      </p:sp>
      <p:sp>
        <p:nvSpPr>
          <p:cNvPr id="4" name="제목 3">
            <a:extLst>
              <a:ext uri="{FF2B5EF4-FFF2-40B4-BE49-F238E27FC236}">
                <a16:creationId xmlns:a16="http://schemas.microsoft.com/office/drawing/2014/main" id="{F705AB8C-5F48-4CD8-9079-BF25399CCB67}"/>
              </a:ext>
            </a:extLst>
          </p:cNvPr>
          <p:cNvSpPr>
            <a:spLocks noGrp="1"/>
          </p:cNvSpPr>
          <p:nvPr>
            <p:ph type="title"/>
          </p:nvPr>
        </p:nvSpPr>
        <p:spPr/>
        <p:txBody>
          <a:bodyPr/>
          <a:lstStyle/>
          <a:p>
            <a:r>
              <a:rPr lang="en-US" altLang="ko-KR" dirty="0"/>
              <a:t>1/2D-Scan Scaffold </a:t>
            </a:r>
            <a:r>
              <a:rPr lang="ko-KR" altLang="en-US" dirty="0"/>
              <a:t>탐색 방법</a:t>
            </a:r>
          </a:p>
        </p:txBody>
      </p:sp>
    </p:spTree>
    <p:extLst>
      <p:ext uri="{BB962C8B-B14F-4D97-AF65-F5344CB8AC3E}">
        <p14:creationId xmlns:p14="http://schemas.microsoft.com/office/powerpoint/2010/main" val="243071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Introduction</a:t>
            </a:r>
            <a:endParaRPr lang="ko-KR" altLang="en-US" sz="2800" b="1" dirty="0"/>
          </a:p>
        </p:txBody>
      </p:sp>
      <p:grpSp>
        <p:nvGrpSpPr>
          <p:cNvPr id="11" name="그룹 10">
            <a:extLst>
              <a:ext uri="{FF2B5EF4-FFF2-40B4-BE49-F238E27FC236}">
                <a16:creationId xmlns:a16="http://schemas.microsoft.com/office/drawing/2014/main" id="{B7CA3805-7B3B-4EEB-A8A4-6D725ED9ED78}"/>
              </a:ext>
            </a:extLst>
          </p:cNvPr>
          <p:cNvGrpSpPr/>
          <p:nvPr/>
        </p:nvGrpSpPr>
        <p:grpSpPr>
          <a:xfrm>
            <a:off x="393610" y="1447801"/>
            <a:ext cx="8356779" cy="3974431"/>
            <a:chOff x="1825506" y="1447801"/>
            <a:chExt cx="6031560" cy="4438872"/>
          </a:xfrm>
        </p:grpSpPr>
        <p:pic>
          <p:nvPicPr>
            <p:cNvPr id="12" name="그림 11">
              <a:extLst>
                <a:ext uri="{FF2B5EF4-FFF2-40B4-BE49-F238E27FC236}">
                  <a16:creationId xmlns:a16="http://schemas.microsoft.com/office/drawing/2014/main" id="{49089FEB-64D8-4D30-B661-1E356CB316B0}"/>
                </a:ext>
              </a:extLst>
            </p:cNvPr>
            <p:cNvPicPr>
              <a:picLocks noChangeAspect="1"/>
            </p:cNvPicPr>
            <p:nvPr/>
          </p:nvPicPr>
          <p:blipFill>
            <a:blip r:embed="rId2"/>
            <a:stretch>
              <a:fillRect/>
            </a:stretch>
          </p:blipFill>
          <p:spPr>
            <a:xfrm>
              <a:off x="1825506" y="1447801"/>
              <a:ext cx="6031560" cy="4438872"/>
            </a:xfrm>
            <a:prstGeom prst="rect">
              <a:avLst/>
            </a:prstGeom>
          </p:spPr>
        </p:pic>
        <p:sp>
          <p:nvSpPr>
            <p:cNvPr id="13" name="TextBox 12">
              <a:extLst>
                <a:ext uri="{FF2B5EF4-FFF2-40B4-BE49-F238E27FC236}">
                  <a16:creationId xmlns:a16="http://schemas.microsoft.com/office/drawing/2014/main" id="{51413B75-0335-4616-A821-A5C165AD6340}"/>
                </a:ext>
              </a:extLst>
            </p:cNvPr>
            <p:cNvSpPr txBox="1"/>
            <p:nvPr/>
          </p:nvSpPr>
          <p:spPr>
            <a:xfrm>
              <a:off x="5931532" y="3290500"/>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C22EAD0-3BD4-45F3-B1D4-757EC9A60D28}"/>
                </a:ext>
              </a:extLst>
            </p:cNvPr>
            <p:cNvSpPr txBox="1"/>
            <p:nvPr/>
          </p:nvSpPr>
          <p:spPr>
            <a:xfrm>
              <a:off x="5931532" y="4329173"/>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grpSp>
      <p:sp>
        <p:nvSpPr>
          <p:cNvPr id="15" name="사각형: 둥근 모서리 14">
            <a:extLst>
              <a:ext uri="{FF2B5EF4-FFF2-40B4-BE49-F238E27FC236}">
                <a16:creationId xmlns:a16="http://schemas.microsoft.com/office/drawing/2014/main" id="{12BA1A3F-8DEB-48D3-A24A-724C213D9FB4}"/>
              </a:ext>
            </a:extLst>
          </p:cNvPr>
          <p:cNvSpPr/>
          <p:nvPr/>
        </p:nvSpPr>
        <p:spPr>
          <a:xfrm>
            <a:off x="399448" y="1718820"/>
            <a:ext cx="8449980" cy="1678096"/>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C0000"/>
              </a:solidFill>
            </a:endParaRPr>
          </a:p>
        </p:txBody>
      </p:sp>
      <p:cxnSp>
        <p:nvCxnSpPr>
          <p:cNvPr id="4" name="직선 연결선 3">
            <a:extLst>
              <a:ext uri="{FF2B5EF4-FFF2-40B4-BE49-F238E27FC236}">
                <a16:creationId xmlns:a16="http://schemas.microsoft.com/office/drawing/2014/main" id="{BE76CE93-9B77-4B75-AB23-B1CBE3B7A67D}"/>
              </a:ext>
            </a:extLst>
          </p:cNvPr>
          <p:cNvCxnSpPr/>
          <p:nvPr/>
        </p:nvCxnSpPr>
        <p:spPr>
          <a:xfrm>
            <a:off x="7050505" y="2743200"/>
            <a:ext cx="1315453" cy="0"/>
          </a:xfrm>
          <a:prstGeom prst="line">
            <a:avLst/>
          </a:prstGeom>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B7B72433-C002-40D2-9BF0-51B8F62C02D7}"/>
              </a:ext>
            </a:extLst>
          </p:cNvPr>
          <p:cNvCxnSpPr/>
          <p:nvPr/>
        </p:nvCxnSpPr>
        <p:spPr>
          <a:xfrm>
            <a:off x="4195011" y="2999874"/>
            <a:ext cx="713873"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1AE0AD9-48C4-49D5-B65B-E1D1C09255B4}"/>
              </a:ext>
            </a:extLst>
          </p:cNvPr>
          <p:cNvSpPr txBox="1"/>
          <p:nvPr/>
        </p:nvSpPr>
        <p:spPr>
          <a:xfrm>
            <a:off x="6360220" y="1186191"/>
            <a:ext cx="2489208" cy="523220"/>
          </a:xfrm>
          <a:prstGeom prst="rect">
            <a:avLst/>
          </a:prstGeom>
          <a:noFill/>
        </p:spPr>
        <p:txBody>
          <a:bodyPr wrap="none" rtlCol="0">
            <a:spAutoFit/>
          </a:bodyPr>
          <a:lstStyle/>
          <a:p>
            <a:r>
              <a:rPr lang="en-US" altLang="ko-KR"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1/2D-Scan ARS</a:t>
            </a:r>
            <a:endParaRPr lang="ko-KR" altLang="en-US"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18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Concept</a:t>
            </a:r>
            <a:endParaRPr lang="ko-KR" altLang="en-US" sz="2800" b="1" dirty="0">
              <a:latin typeface="+mj-lt"/>
            </a:endParaRPr>
          </a:p>
        </p:txBody>
      </p:sp>
      <p:grpSp>
        <p:nvGrpSpPr>
          <p:cNvPr id="80" name="그룹 79">
            <a:extLst>
              <a:ext uri="{FF2B5EF4-FFF2-40B4-BE49-F238E27FC236}">
                <a16:creationId xmlns:a16="http://schemas.microsoft.com/office/drawing/2014/main" id="{D28BCC84-EECA-406A-9D5E-F6C98AF5FFD9}"/>
              </a:ext>
            </a:extLst>
          </p:cNvPr>
          <p:cNvGrpSpPr/>
          <p:nvPr/>
        </p:nvGrpSpPr>
        <p:grpSpPr>
          <a:xfrm>
            <a:off x="241720" y="2715141"/>
            <a:ext cx="1512277" cy="1427718"/>
            <a:chOff x="3160064" y="1367163"/>
            <a:chExt cx="1512277" cy="1427718"/>
          </a:xfrm>
        </p:grpSpPr>
        <p:grpSp>
          <p:nvGrpSpPr>
            <p:cNvPr id="81" name="그룹 80">
              <a:extLst>
                <a:ext uri="{FF2B5EF4-FFF2-40B4-BE49-F238E27FC236}">
                  <a16:creationId xmlns:a16="http://schemas.microsoft.com/office/drawing/2014/main" id="{49B044E4-7B4D-4B5C-B857-0D97BD55D15A}"/>
                </a:ext>
              </a:extLst>
            </p:cNvPr>
            <p:cNvGrpSpPr/>
            <p:nvPr/>
          </p:nvGrpSpPr>
          <p:grpSpPr>
            <a:xfrm>
              <a:off x="3160064" y="1367163"/>
              <a:ext cx="1512277" cy="1427718"/>
              <a:chOff x="1797626" y="2043112"/>
              <a:chExt cx="1838123" cy="2080653"/>
            </a:xfrm>
          </p:grpSpPr>
          <p:pic>
            <p:nvPicPr>
              <p:cNvPr id="83" name="그림 82">
                <a:extLst>
                  <a:ext uri="{FF2B5EF4-FFF2-40B4-BE49-F238E27FC236}">
                    <a16:creationId xmlns:a16="http://schemas.microsoft.com/office/drawing/2014/main" id="{30E217A6-2451-4C58-A5A4-54B4DF2CFB2D}"/>
                  </a:ext>
                </a:extLst>
              </p:cNvPr>
              <p:cNvPicPr>
                <a:picLocks noChangeAspect="1"/>
              </p:cNvPicPr>
              <p:nvPr/>
            </p:nvPicPr>
            <p:blipFill>
              <a:blip r:embed="rId2"/>
              <a:stretch>
                <a:fillRect/>
              </a:stretch>
            </p:blipFill>
            <p:spPr>
              <a:xfrm>
                <a:off x="1797626" y="2043112"/>
                <a:ext cx="1838123" cy="2080653"/>
              </a:xfrm>
              <a:prstGeom prst="rect">
                <a:avLst/>
              </a:prstGeom>
            </p:spPr>
          </p:pic>
          <p:sp>
            <p:nvSpPr>
              <p:cNvPr id="84" name="타원 83">
                <a:extLst>
                  <a:ext uri="{FF2B5EF4-FFF2-40B4-BE49-F238E27FC236}">
                    <a16:creationId xmlns:a16="http://schemas.microsoft.com/office/drawing/2014/main" id="{67754A3D-2AE1-4042-9B7A-CB646DC2941F}"/>
                  </a:ext>
                </a:extLst>
              </p:cNvPr>
              <p:cNvSpPr/>
              <p:nvPr/>
            </p:nvSpPr>
            <p:spPr>
              <a:xfrm>
                <a:off x="3047999" y="282005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5" name="타원 84">
                <a:extLst>
                  <a:ext uri="{FF2B5EF4-FFF2-40B4-BE49-F238E27FC236}">
                    <a16:creationId xmlns:a16="http://schemas.microsoft.com/office/drawing/2014/main" id="{6B1554E9-9F9F-4B62-B9C6-BC75D1FF660A}"/>
                  </a:ext>
                </a:extLst>
              </p:cNvPr>
              <p:cNvSpPr/>
              <p:nvPr/>
            </p:nvSpPr>
            <p:spPr>
              <a:xfrm>
                <a:off x="3170516" y="362206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6" name="타원 85">
                <a:extLst>
                  <a:ext uri="{FF2B5EF4-FFF2-40B4-BE49-F238E27FC236}">
                    <a16:creationId xmlns:a16="http://schemas.microsoft.com/office/drawing/2014/main" id="{91696025-7658-4A53-89DB-8C67F4550FA0}"/>
                  </a:ext>
                </a:extLst>
              </p:cNvPr>
              <p:cNvSpPr/>
              <p:nvPr/>
            </p:nvSpPr>
            <p:spPr>
              <a:xfrm>
                <a:off x="3012139" y="347965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7" name="타원 86">
                <a:extLst>
                  <a:ext uri="{FF2B5EF4-FFF2-40B4-BE49-F238E27FC236}">
                    <a16:creationId xmlns:a16="http://schemas.microsoft.com/office/drawing/2014/main" id="{C9145207-3D26-4E2B-AF50-1C6D7EEEB3A0}"/>
                  </a:ext>
                </a:extLst>
              </p:cNvPr>
              <p:cNvSpPr/>
              <p:nvPr/>
            </p:nvSpPr>
            <p:spPr>
              <a:xfrm>
                <a:off x="3191435" y="2449512"/>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8" name="타원 87">
                <a:extLst>
                  <a:ext uri="{FF2B5EF4-FFF2-40B4-BE49-F238E27FC236}">
                    <a16:creationId xmlns:a16="http://schemas.microsoft.com/office/drawing/2014/main" id="{4C6A2A5B-30B9-4F79-85C1-D51A95617858}"/>
                  </a:ext>
                </a:extLst>
              </p:cNvPr>
              <p:cNvSpPr/>
              <p:nvPr/>
            </p:nvSpPr>
            <p:spPr>
              <a:xfrm>
                <a:off x="3092823" y="2660836"/>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9" name="타원 88">
                <a:extLst>
                  <a:ext uri="{FF2B5EF4-FFF2-40B4-BE49-F238E27FC236}">
                    <a16:creationId xmlns:a16="http://schemas.microsoft.com/office/drawing/2014/main" id="{30796264-B4B7-430A-AB07-81474AA3F15E}"/>
                  </a:ext>
                </a:extLst>
              </p:cNvPr>
              <p:cNvSpPr/>
              <p:nvPr/>
            </p:nvSpPr>
            <p:spPr>
              <a:xfrm>
                <a:off x="2997198" y="3275571"/>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0" name="타원 89">
                <a:extLst>
                  <a:ext uri="{FF2B5EF4-FFF2-40B4-BE49-F238E27FC236}">
                    <a16:creationId xmlns:a16="http://schemas.microsoft.com/office/drawing/2014/main" id="{C89EE1EE-9C91-4764-A10C-E7EB2762D97B}"/>
                  </a:ext>
                </a:extLst>
              </p:cNvPr>
              <p:cNvSpPr/>
              <p:nvPr/>
            </p:nvSpPr>
            <p:spPr>
              <a:xfrm>
                <a:off x="3137646" y="307853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grpSp>
        <p:pic>
          <p:nvPicPr>
            <p:cNvPr id="82" name="그림 81">
              <a:extLst>
                <a:ext uri="{FF2B5EF4-FFF2-40B4-BE49-F238E27FC236}">
                  <a16:creationId xmlns:a16="http://schemas.microsoft.com/office/drawing/2014/main" id="{A9D3D3AB-FBE3-45BF-ADA9-194F79692A7A}"/>
                </a:ext>
              </a:extLst>
            </p:cNvPr>
            <p:cNvPicPr>
              <a:picLocks noChangeAspect="1"/>
            </p:cNvPicPr>
            <p:nvPr/>
          </p:nvPicPr>
          <p:blipFill>
            <a:blip r:embed="rId3"/>
            <a:stretch>
              <a:fillRect/>
            </a:stretch>
          </p:blipFill>
          <p:spPr>
            <a:xfrm>
              <a:off x="4321256" y="1808806"/>
              <a:ext cx="323542" cy="662632"/>
            </a:xfrm>
            <a:prstGeom prst="rect">
              <a:avLst/>
            </a:prstGeom>
          </p:spPr>
        </p:pic>
      </p:grpSp>
      <p:sp>
        <p:nvSpPr>
          <p:cNvPr id="91" name="TextBox 90">
            <a:extLst>
              <a:ext uri="{FF2B5EF4-FFF2-40B4-BE49-F238E27FC236}">
                <a16:creationId xmlns:a16="http://schemas.microsoft.com/office/drawing/2014/main" id="{A32F778F-7C12-4E68-8137-9F74818D6D44}"/>
              </a:ext>
            </a:extLst>
          </p:cNvPr>
          <p:cNvSpPr txBox="1"/>
          <p:nvPr/>
        </p:nvSpPr>
        <p:spPr>
          <a:xfrm>
            <a:off x="4376133" y="3561646"/>
            <a:ext cx="1133644" cy="600164"/>
          </a:xfrm>
          <a:prstGeom prst="rect">
            <a:avLst/>
          </a:prstGeom>
          <a:noFill/>
        </p:spPr>
        <p:txBody>
          <a:bodyPr wrap="none" rtlCol="0">
            <a:spAutoFit/>
          </a:bodyPr>
          <a:lstStyle/>
          <a:p>
            <a:pPr algn="ctr"/>
            <a:r>
              <a:rPr lang="en-US" altLang="ko-KR" sz="1100" b="1" dirty="0">
                <a:solidFill>
                  <a:srgbClr val="FF0000"/>
                </a:solidFill>
                <a:latin typeface="Times New Roman" panose="02020603050405020304" pitchFamily="18" charset="0"/>
                <a:cs typeface="Times New Roman" panose="02020603050405020304" pitchFamily="18" charset="0"/>
              </a:rPr>
              <a:t>Query with </a:t>
            </a:r>
          </a:p>
          <a:p>
            <a:pPr algn="ctr"/>
            <a:r>
              <a:rPr lang="en-US" altLang="ko-KR" sz="1100" b="1" dirty="0">
                <a:solidFill>
                  <a:srgbClr val="FF0000"/>
                </a:solidFill>
                <a:latin typeface="Times New Roman" panose="02020603050405020304" pitchFamily="18" charset="0"/>
                <a:cs typeface="Times New Roman" panose="02020603050405020304" pitchFamily="18" charset="0"/>
              </a:rPr>
              <a:t>key feature</a:t>
            </a:r>
          </a:p>
          <a:p>
            <a:pPr algn="ctr"/>
            <a:r>
              <a:rPr lang="en-US" altLang="ko-KR" sz="1100" b="1" dirty="0">
                <a:solidFill>
                  <a:srgbClr val="FF0000"/>
                </a:solidFill>
                <a:latin typeface="Times New Roman" panose="02020603050405020304" pitchFamily="18" charset="0"/>
                <a:cs typeface="Times New Roman" panose="02020603050405020304" pitchFamily="18" charset="0"/>
              </a:rPr>
              <a:t>(Ex: ‘ADAPP’ )</a:t>
            </a:r>
            <a:endParaRPr lang="ko-KR" altLang="en-US" sz="1100" b="1" dirty="0">
              <a:solidFill>
                <a:srgbClr val="FF0000"/>
              </a:solidFill>
              <a:latin typeface="Times New Roman" panose="02020603050405020304" pitchFamily="18" charset="0"/>
              <a:cs typeface="Times New Roman" panose="02020603050405020304" pitchFamily="18" charset="0"/>
            </a:endParaRPr>
          </a:p>
        </p:txBody>
      </p:sp>
      <p:grpSp>
        <p:nvGrpSpPr>
          <p:cNvPr id="92" name="그룹 91">
            <a:extLst>
              <a:ext uri="{FF2B5EF4-FFF2-40B4-BE49-F238E27FC236}">
                <a16:creationId xmlns:a16="http://schemas.microsoft.com/office/drawing/2014/main" id="{5FB66A02-AE12-47FC-A4FC-DAFA2D408017}"/>
              </a:ext>
            </a:extLst>
          </p:cNvPr>
          <p:cNvGrpSpPr/>
          <p:nvPr/>
        </p:nvGrpSpPr>
        <p:grpSpPr>
          <a:xfrm>
            <a:off x="5617998" y="2742502"/>
            <a:ext cx="1433970" cy="1435391"/>
            <a:chOff x="6327289" y="2821336"/>
            <a:chExt cx="2579447" cy="2734321"/>
          </a:xfrm>
        </p:grpSpPr>
        <p:pic>
          <p:nvPicPr>
            <p:cNvPr id="93" name="Picture 8" descr="Image result for Data base">
              <a:extLst>
                <a:ext uri="{FF2B5EF4-FFF2-40B4-BE49-F238E27FC236}">
                  <a16:creationId xmlns:a16="http://schemas.microsoft.com/office/drawing/2014/main" id="{94079F78-7570-488F-8EEC-4EB3699EAF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5144" y="2821336"/>
              <a:ext cx="2003738" cy="2120534"/>
            </a:xfrm>
            <a:prstGeom prst="rect">
              <a:avLst/>
            </a:prstGeom>
            <a:noFill/>
            <a:extLst>
              <a:ext uri="{909E8E84-426E-40DD-AFC4-6F175D3DCCD1}">
                <a14:hiddenFill xmlns:a14="http://schemas.microsoft.com/office/drawing/2010/main">
                  <a:solidFill>
                    <a:srgbClr val="FFFFFF"/>
                  </a:solidFill>
                </a14:hiddenFill>
              </a:ext>
            </a:extLst>
          </p:spPr>
        </p:pic>
        <p:sp>
          <p:nvSpPr>
            <p:cNvPr id="94" name="직사각형 93">
              <a:extLst>
                <a:ext uri="{FF2B5EF4-FFF2-40B4-BE49-F238E27FC236}">
                  <a16:creationId xmlns:a16="http://schemas.microsoft.com/office/drawing/2014/main" id="{9DD7442E-E12C-462C-9467-31038AAE6D8B}"/>
                </a:ext>
              </a:extLst>
            </p:cNvPr>
            <p:cNvSpPr/>
            <p:nvPr/>
          </p:nvSpPr>
          <p:spPr>
            <a:xfrm>
              <a:off x="6327289" y="4764162"/>
              <a:ext cx="2579447" cy="791495"/>
            </a:xfrm>
            <a:prstGeom prst="rect">
              <a:avLst/>
            </a:prstGeom>
          </p:spPr>
          <p:txBody>
            <a:bodyPr wrap="square">
              <a:spAutoFit/>
            </a:bodyPr>
            <a:lstStyle/>
            <a:p>
              <a:pPr algn="ctr"/>
              <a:r>
                <a:rPr lang="en-US" altLang="ko-KR" sz="1050" b="1" dirty="0">
                  <a:solidFill>
                    <a:srgbClr val="0000CC"/>
                  </a:solidFill>
                  <a:latin typeface="Times New Roman" panose="02020603050405020304" pitchFamily="18" charset="0"/>
                  <a:cs typeface="Times New Roman" panose="02020603050405020304" pitchFamily="18" charset="0"/>
                </a:rPr>
                <a:t>Ligand DB: </a:t>
              </a:r>
            </a:p>
            <a:p>
              <a:pPr algn="ctr"/>
              <a:r>
                <a:rPr lang="en-US" altLang="ko-KR" sz="1050" b="1" dirty="0">
                  <a:solidFill>
                    <a:srgbClr val="0000CC"/>
                  </a:solidFill>
                  <a:latin typeface="Times New Roman" panose="02020603050405020304" pitchFamily="18" charset="0"/>
                  <a:cs typeface="Times New Roman" panose="02020603050405020304" pitchFamily="18" charset="0"/>
                </a:rPr>
                <a:t>Indexed with key</a:t>
              </a:r>
            </a:p>
          </p:txBody>
        </p:sp>
      </p:grpSp>
      <p:grpSp>
        <p:nvGrpSpPr>
          <p:cNvPr id="95" name="그룹 94">
            <a:extLst>
              <a:ext uri="{FF2B5EF4-FFF2-40B4-BE49-F238E27FC236}">
                <a16:creationId xmlns:a16="http://schemas.microsoft.com/office/drawing/2014/main" id="{6FBE138D-8C1F-4C3C-B8A7-B7B40388E773}"/>
              </a:ext>
            </a:extLst>
          </p:cNvPr>
          <p:cNvGrpSpPr/>
          <p:nvPr/>
        </p:nvGrpSpPr>
        <p:grpSpPr>
          <a:xfrm>
            <a:off x="2739691" y="3104947"/>
            <a:ext cx="1439818" cy="1377102"/>
            <a:chOff x="6275360" y="2071637"/>
            <a:chExt cx="1652569" cy="1876611"/>
          </a:xfrm>
        </p:grpSpPr>
        <p:pic>
          <p:nvPicPr>
            <p:cNvPr id="96" name="그림 95">
              <a:extLst>
                <a:ext uri="{FF2B5EF4-FFF2-40B4-BE49-F238E27FC236}">
                  <a16:creationId xmlns:a16="http://schemas.microsoft.com/office/drawing/2014/main" id="{D09436E4-5625-41E8-A33B-BCB8B99B8DC5}"/>
                </a:ext>
              </a:extLst>
            </p:cNvPr>
            <p:cNvPicPr>
              <a:picLocks noChangeAspect="1"/>
            </p:cNvPicPr>
            <p:nvPr/>
          </p:nvPicPr>
          <p:blipFill>
            <a:blip r:embed="rId3"/>
            <a:stretch>
              <a:fillRect/>
            </a:stretch>
          </p:blipFill>
          <p:spPr>
            <a:xfrm>
              <a:off x="6903240" y="2071637"/>
              <a:ext cx="323543" cy="662632"/>
            </a:xfrm>
            <a:prstGeom prst="rect">
              <a:avLst/>
            </a:prstGeom>
          </p:spPr>
        </p:pic>
        <p:sp>
          <p:nvSpPr>
            <p:cNvPr id="97" name="TextBox 96">
              <a:extLst>
                <a:ext uri="{FF2B5EF4-FFF2-40B4-BE49-F238E27FC236}">
                  <a16:creationId xmlns:a16="http://schemas.microsoft.com/office/drawing/2014/main" id="{CF4A2144-EEE2-43AD-A6C0-BE8C318447B6}"/>
                </a:ext>
              </a:extLst>
            </p:cNvPr>
            <p:cNvSpPr txBox="1"/>
            <p:nvPr/>
          </p:nvSpPr>
          <p:spPr>
            <a:xfrm>
              <a:off x="6275360" y="2899712"/>
              <a:ext cx="1652569" cy="1048536"/>
            </a:xfrm>
            <a:prstGeom prst="rect">
              <a:avLst/>
            </a:prstGeom>
            <a:noFill/>
          </p:spPr>
          <p:txBody>
            <a:bodyPr wrap="none" rtlCol="0">
              <a:spAutoFit/>
            </a:bodyPr>
            <a:lstStyle/>
            <a:p>
              <a:pPr algn="ctr"/>
              <a:r>
                <a:rPr lang="en-US" altLang="ko-KR" sz="1100" b="1" dirty="0">
                  <a:solidFill>
                    <a:srgbClr val="0000CC"/>
                  </a:solidFill>
                  <a:latin typeface="Times New Roman" panose="02020603050405020304" pitchFamily="18" charset="0"/>
                  <a:cs typeface="Times New Roman" panose="02020603050405020304" pitchFamily="18" charset="0"/>
                </a:rPr>
                <a:t>Extract the key info.</a:t>
              </a:r>
            </a:p>
            <a:p>
              <a:pPr algn="ctr"/>
              <a:r>
                <a:rPr lang="en-US" altLang="ko-KR" sz="1100" b="1" dirty="0">
                  <a:solidFill>
                    <a:srgbClr val="0000CC"/>
                  </a:solidFill>
                  <a:latin typeface="Times New Roman" panose="02020603050405020304" pitchFamily="18" charset="0"/>
                  <a:cs typeface="Times New Roman" panose="02020603050405020304" pitchFamily="18" charset="0"/>
                </a:rPr>
                <a:t>(A,D,A,P,P) from </a:t>
              </a:r>
            </a:p>
            <a:p>
              <a:pPr algn="ctr"/>
              <a:r>
                <a:rPr lang="en-US" altLang="ko-KR" sz="1100" b="1" dirty="0">
                  <a:solidFill>
                    <a:srgbClr val="0000CC"/>
                  </a:solidFill>
                  <a:latin typeface="Times New Roman" panose="02020603050405020304" pitchFamily="18" charset="0"/>
                  <a:cs typeface="Times New Roman" panose="02020603050405020304" pitchFamily="18" charset="0"/>
                </a:rPr>
                <a:t>the binding region of</a:t>
              </a:r>
            </a:p>
            <a:p>
              <a:pPr algn="ctr"/>
              <a:r>
                <a:rPr lang="en-US" altLang="ko-KR" sz="1100" b="1" dirty="0">
                  <a:solidFill>
                    <a:srgbClr val="0000CC"/>
                  </a:solidFill>
                  <a:latin typeface="Times New Roman" panose="02020603050405020304" pitchFamily="18" charset="0"/>
                  <a:cs typeface="Times New Roman" panose="02020603050405020304" pitchFamily="18" charset="0"/>
                </a:rPr>
                <a:t>target ligand</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sp>
        <p:nvSpPr>
          <p:cNvPr id="98" name="직사각형 97">
            <a:extLst>
              <a:ext uri="{FF2B5EF4-FFF2-40B4-BE49-F238E27FC236}">
                <a16:creationId xmlns:a16="http://schemas.microsoft.com/office/drawing/2014/main" id="{6C0F9F4D-69F8-4AA0-90C7-1D81037D84DA}"/>
              </a:ext>
            </a:extLst>
          </p:cNvPr>
          <p:cNvSpPr/>
          <p:nvPr/>
        </p:nvSpPr>
        <p:spPr>
          <a:xfrm>
            <a:off x="1564683" y="1111276"/>
            <a:ext cx="7029940" cy="400110"/>
          </a:xfrm>
          <a:prstGeom prst="rect">
            <a:avLst/>
          </a:prstGeom>
        </p:spPr>
        <p:txBody>
          <a:bodyPr wrap="square">
            <a:spAutoFit/>
          </a:bodyPr>
          <a:lstStyle/>
          <a:p>
            <a:pPr marL="285750" indent="-285750">
              <a:buFont typeface="Wingdings" panose="05000000000000000000" pitchFamily="2" charset="2"/>
              <a:buChar char="ü"/>
            </a:pPr>
            <a:r>
              <a:rPr lang="en-US" altLang="ko-KR"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Find a new drug candidate with key feature !</a:t>
            </a:r>
          </a:p>
        </p:txBody>
      </p:sp>
      <p:sp>
        <p:nvSpPr>
          <p:cNvPr id="99" name="화살표: 오른쪽 98">
            <a:extLst>
              <a:ext uri="{FF2B5EF4-FFF2-40B4-BE49-F238E27FC236}">
                <a16:creationId xmlns:a16="http://schemas.microsoft.com/office/drawing/2014/main" id="{A9B38A97-D849-4A21-BB88-6D9EAC4AD329}"/>
              </a:ext>
            </a:extLst>
          </p:cNvPr>
          <p:cNvSpPr/>
          <p:nvPr/>
        </p:nvSpPr>
        <p:spPr>
          <a:xfrm>
            <a:off x="1921604" y="3329595"/>
            <a:ext cx="29121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화살표: 오른쪽 99">
            <a:extLst>
              <a:ext uri="{FF2B5EF4-FFF2-40B4-BE49-F238E27FC236}">
                <a16:creationId xmlns:a16="http://schemas.microsoft.com/office/drawing/2014/main" id="{9311CE75-6DB4-4B6E-8797-F08380308F10}"/>
              </a:ext>
            </a:extLst>
          </p:cNvPr>
          <p:cNvSpPr/>
          <p:nvPr/>
        </p:nvSpPr>
        <p:spPr>
          <a:xfrm>
            <a:off x="7429056" y="3329595"/>
            <a:ext cx="287258"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extBox 100">
            <a:extLst>
              <a:ext uri="{FF2B5EF4-FFF2-40B4-BE49-F238E27FC236}">
                <a16:creationId xmlns:a16="http://schemas.microsoft.com/office/drawing/2014/main" id="{4A61ECEB-FD35-4D85-872C-9286B52042A5}"/>
              </a:ext>
            </a:extLst>
          </p:cNvPr>
          <p:cNvSpPr txBox="1"/>
          <p:nvPr/>
        </p:nvSpPr>
        <p:spPr>
          <a:xfrm>
            <a:off x="567633" y="3913608"/>
            <a:ext cx="1061701"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Target Gene</a:t>
            </a:r>
            <a:endParaRPr lang="ko-KR" altLang="en-US" sz="1400" dirty="0">
              <a:latin typeface="Times New Roman" panose="02020603050405020304" pitchFamily="18" charset="0"/>
              <a:cs typeface="Times New Roman" panose="02020603050405020304" pitchFamily="18" charset="0"/>
            </a:endParaRPr>
          </a:p>
        </p:txBody>
      </p:sp>
      <p:sp>
        <p:nvSpPr>
          <p:cNvPr id="103" name="사각형: 둥근 모서리 102">
            <a:extLst>
              <a:ext uri="{FF2B5EF4-FFF2-40B4-BE49-F238E27FC236}">
                <a16:creationId xmlns:a16="http://schemas.microsoft.com/office/drawing/2014/main" id="{123E2BAB-FA76-4461-9158-2E2E89FD9BDE}"/>
              </a:ext>
            </a:extLst>
          </p:cNvPr>
          <p:cNvSpPr/>
          <p:nvPr/>
        </p:nvSpPr>
        <p:spPr>
          <a:xfrm>
            <a:off x="2449504" y="2331711"/>
            <a:ext cx="4757674" cy="2384319"/>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4" name="Picture 6" descr="Thumbnail for version as of 19:33, 8 May 2008">
            <a:extLst>
              <a:ext uri="{FF2B5EF4-FFF2-40B4-BE49-F238E27FC236}">
                <a16:creationId xmlns:a16="http://schemas.microsoft.com/office/drawing/2014/main" id="{AB6B6103-6CEB-4DD5-B730-528BE97AF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105" y="2022230"/>
            <a:ext cx="750907" cy="681269"/>
          </a:xfrm>
          <a:prstGeom prst="rect">
            <a:avLst/>
          </a:prstGeom>
          <a:noFill/>
          <a:extLst>
            <a:ext uri="{909E8E84-426E-40DD-AFC4-6F175D3DCCD1}">
              <a14:hiddenFill xmlns:a14="http://schemas.microsoft.com/office/drawing/2010/main">
                <a:solidFill>
                  <a:srgbClr val="FFFFFF"/>
                </a:solidFill>
              </a14:hiddenFill>
            </a:ext>
          </a:extLst>
        </p:spPr>
      </p:pic>
      <p:pic>
        <p:nvPicPr>
          <p:cNvPr id="105" name="그림 104">
            <a:extLst>
              <a:ext uri="{FF2B5EF4-FFF2-40B4-BE49-F238E27FC236}">
                <a16:creationId xmlns:a16="http://schemas.microsoft.com/office/drawing/2014/main" id="{CC9E80A8-106F-4812-ABAB-6177EFD8D880}"/>
              </a:ext>
            </a:extLst>
          </p:cNvPr>
          <p:cNvPicPr>
            <a:picLocks noChangeAspect="1"/>
          </p:cNvPicPr>
          <p:nvPr/>
        </p:nvPicPr>
        <p:blipFill>
          <a:blip r:embed="rId3"/>
          <a:stretch>
            <a:fillRect/>
          </a:stretch>
        </p:blipFill>
        <p:spPr>
          <a:xfrm>
            <a:off x="8090013" y="2223873"/>
            <a:ext cx="281890" cy="486256"/>
          </a:xfrm>
          <a:prstGeom prst="rect">
            <a:avLst/>
          </a:prstGeom>
        </p:spPr>
      </p:pic>
      <p:pic>
        <p:nvPicPr>
          <p:cNvPr id="106" name="그림 105">
            <a:extLst>
              <a:ext uri="{FF2B5EF4-FFF2-40B4-BE49-F238E27FC236}">
                <a16:creationId xmlns:a16="http://schemas.microsoft.com/office/drawing/2014/main" id="{FE6C168A-8189-410E-A2B5-73D3BE31351A}"/>
              </a:ext>
            </a:extLst>
          </p:cNvPr>
          <p:cNvPicPr>
            <a:picLocks noChangeAspect="1"/>
          </p:cNvPicPr>
          <p:nvPr/>
        </p:nvPicPr>
        <p:blipFill>
          <a:blip r:embed="rId3"/>
          <a:stretch>
            <a:fillRect/>
          </a:stretch>
        </p:blipFill>
        <p:spPr>
          <a:xfrm>
            <a:off x="8109848" y="3191171"/>
            <a:ext cx="281890" cy="486256"/>
          </a:xfrm>
          <a:prstGeom prst="rect">
            <a:avLst/>
          </a:prstGeom>
        </p:spPr>
      </p:pic>
      <p:pic>
        <p:nvPicPr>
          <p:cNvPr id="107" name="그림 106">
            <a:extLst>
              <a:ext uri="{FF2B5EF4-FFF2-40B4-BE49-F238E27FC236}">
                <a16:creationId xmlns:a16="http://schemas.microsoft.com/office/drawing/2014/main" id="{31FE3C19-798D-45F0-98FA-F835DCC54AFE}"/>
              </a:ext>
            </a:extLst>
          </p:cNvPr>
          <p:cNvPicPr>
            <a:picLocks noChangeAspect="1"/>
          </p:cNvPicPr>
          <p:nvPr/>
        </p:nvPicPr>
        <p:blipFill>
          <a:blip r:embed="rId3"/>
          <a:stretch>
            <a:fillRect/>
          </a:stretch>
        </p:blipFill>
        <p:spPr>
          <a:xfrm>
            <a:off x="8109848" y="4307825"/>
            <a:ext cx="281890" cy="486256"/>
          </a:xfrm>
          <a:prstGeom prst="rect">
            <a:avLst/>
          </a:prstGeom>
        </p:spPr>
      </p:pic>
      <p:sp>
        <p:nvSpPr>
          <p:cNvPr id="108" name="화살표: 오른쪽 107">
            <a:extLst>
              <a:ext uri="{FF2B5EF4-FFF2-40B4-BE49-F238E27FC236}">
                <a16:creationId xmlns:a16="http://schemas.microsoft.com/office/drawing/2014/main" id="{2C03657D-EC6B-4426-80F6-B7FD6C1C3B69}"/>
              </a:ext>
            </a:extLst>
          </p:cNvPr>
          <p:cNvSpPr/>
          <p:nvPr/>
        </p:nvSpPr>
        <p:spPr>
          <a:xfrm>
            <a:off x="4619039" y="3329595"/>
            <a:ext cx="41860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0" name="TextBox 109">
            <a:extLst>
              <a:ext uri="{FF2B5EF4-FFF2-40B4-BE49-F238E27FC236}">
                <a16:creationId xmlns:a16="http://schemas.microsoft.com/office/drawing/2014/main" id="{22B7BC75-F0AB-44CE-A602-960501510D52}"/>
              </a:ext>
            </a:extLst>
          </p:cNvPr>
          <p:cNvSpPr txBox="1"/>
          <p:nvPr/>
        </p:nvSpPr>
        <p:spPr>
          <a:xfrm>
            <a:off x="7562664" y="5034329"/>
            <a:ext cx="1407758"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Candidate ligand</a:t>
            </a:r>
            <a:endParaRPr lang="ko-KR" altLang="en-US" sz="1400"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0993E457-2EA0-4490-8B6F-23561B1E093D}"/>
              </a:ext>
            </a:extLst>
          </p:cNvPr>
          <p:cNvSpPr txBox="1"/>
          <p:nvPr/>
        </p:nvSpPr>
        <p:spPr>
          <a:xfrm>
            <a:off x="8111327" y="2601924"/>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1</a:t>
            </a:r>
            <a:endParaRPr lang="ko-KR" altLang="en-US" sz="1400" b="1"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790B7CD6-D205-4C26-9DA7-108DDE118778}"/>
              </a:ext>
            </a:extLst>
          </p:cNvPr>
          <p:cNvSpPr txBox="1"/>
          <p:nvPr/>
        </p:nvSpPr>
        <p:spPr>
          <a:xfrm>
            <a:off x="8133296" y="3563472"/>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2</a:t>
            </a:r>
            <a:endParaRPr lang="ko-KR" altLang="en-US" sz="1400" b="1" dirty="0">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181A9CBF-13CB-41EB-8336-B74C1ED225CD}"/>
              </a:ext>
            </a:extLst>
          </p:cNvPr>
          <p:cNvSpPr txBox="1"/>
          <p:nvPr/>
        </p:nvSpPr>
        <p:spPr>
          <a:xfrm>
            <a:off x="8109848" y="4716030"/>
            <a:ext cx="314510"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N</a:t>
            </a:r>
            <a:endParaRPr lang="ko-KR" altLang="en-US" sz="1400" b="1" dirty="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9AD29BD2-AF95-45BA-A0A1-78A1DF8CEC83}"/>
              </a:ext>
            </a:extLst>
          </p:cNvPr>
          <p:cNvSpPr txBox="1"/>
          <p:nvPr/>
        </p:nvSpPr>
        <p:spPr>
          <a:xfrm>
            <a:off x="8145020" y="3817604"/>
            <a:ext cx="243978"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a:t>
            </a:r>
            <a:endParaRPr lang="ko-KR" altLang="en-US" sz="1400" b="1"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23C383D3-1D90-42FC-BCB6-E094D5E09FA4}"/>
              </a:ext>
            </a:extLst>
          </p:cNvPr>
          <p:cNvSpPr txBox="1"/>
          <p:nvPr/>
        </p:nvSpPr>
        <p:spPr>
          <a:xfrm>
            <a:off x="1081191" y="2576438"/>
            <a:ext cx="885179" cy="246221"/>
          </a:xfrm>
          <a:prstGeom prst="rect">
            <a:avLst/>
          </a:prstGeom>
          <a:noFill/>
        </p:spPr>
        <p:txBody>
          <a:bodyPr wrap="none" rtlCol="0">
            <a:spAutoFit/>
          </a:bodyPr>
          <a:lstStyle/>
          <a:p>
            <a:r>
              <a:rPr lang="en-US" altLang="ko-KR" sz="1000" dirty="0">
                <a:latin typeface="Times New Roman" panose="02020603050405020304" pitchFamily="18" charset="0"/>
                <a:cs typeface="Times New Roman" panose="02020603050405020304" pitchFamily="18" charset="0"/>
              </a:rPr>
              <a:t>Binding atom</a:t>
            </a:r>
            <a:endParaRPr lang="ko-KR" altLang="en-US" sz="1000" dirty="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37CB1C1B-FC1E-43CB-851F-441DC59BC278}"/>
              </a:ext>
            </a:extLst>
          </p:cNvPr>
          <p:cNvSpPr txBox="1"/>
          <p:nvPr/>
        </p:nvSpPr>
        <p:spPr>
          <a:xfrm>
            <a:off x="3027105" y="29413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0D65423F-79FA-4769-BF9C-84EB587D65B9}"/>
              </a:ext>
            </a:extLst>
          </p:cNvPr>
          <p:cNvSpPr txBox="1"/>
          <p:nvPr/>
        </p:nvSpPr>
        <p:spPr>
          <a:xfrm>
            <a:off x="3222349" y="27535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1EE7C5E7-A1B3-4133-8E0E-F11B2B5D0671}"/>
              </a:ext>
            </a:extLst>
          </p:cNvPr>
          <p:cNvSpPr txBox="1"/>
          <p:nvPr/>
        </p:nvSpPr>
        <p:spPr>
          <a:xfrm>
            <a:off x="2953731" y="31390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017256DB-BAEB-4890-8462-2B279E27A9F3}"/>
              </a:ext>
            </a:extLst>
          </p:cNvPr>
          <p:cNvSpPr txBox="1"/>
          <p:nvPr/>
        </p:nvSpPr>
        <p:spPr>
          <a:xfrm>
            <a:off x="3030399" y="3292783"/>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2F10EC7E-AC07-4698-B2ED-D8626AB074A3}"/>
              </a:ext>
            </a:extLst>
          </p:cNvPr>
          <p:cNvSpPr txBox="1"/>
          <p:nvPr/>
        </p:nvSpPr>
        <p:spPr>
          <a:xfrm>
            <a:off x="3016469" y="3479916"/>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id="{ACCA11F9-E048-41E5-BEA4-A09B7434506E}"/>
              </a:ext>
            </a:extLst>
          </p:cNvPr>
          <p:cNvSpPr txBox="1"/>
          <p:nvPr/>
        </p:nvSpPr>
        <p:spPr>
          <a:xfrm>
            <a:off x="3136053" y="3544026"/>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22" name="직선 화살표 연결선 121">
            <a:extLst>
              <a:ext uri="{FF2B5EF4-FFF2-40B4-BE49-F238E27FC236}">
                <a16:creationId xmlns:a16="http://schemas.microsoft.com/office/drawing/2014/main" id="{DA127F62-C2FF-482C-9569-A9AC1BCACB81}"/>
              </a:ext>
            </a:extLst>
          </p:cNvPr>
          <p:cNvCxnSpPr>
            <a:stCxn id="96" idx="0"/>
            <a:endCxn id="117" idx="2"/>
          </p:cNvCxnSpPr>
          <p:nvPr/>
        </p:nvCxnSpPr>
        <p:spPr>
          <a:xfrm flipH="1" flipV="1">
            <a:off x="3365978" y="3015125"/>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직선 화살표 연결선 122">
            <a:extLst>
              <a:ext uri="{FF2B5EF4-FFF2-40B4-BE49-F238E27FC236}">
                <a16:creationId xmlns:a16="http://schemas.microsoft.com/office/drawing/2014/main" id="{088D5547-EDDE-40CA-B9A2-1BBD91B5152F}"/>
              </a:ext>
            </a:extLst>
          </p:cNvPr>
          <p:cNvCxnSpPr>
            <a:cxnSpLocks/>
          </p:cNvCxnSpPr>
          <p:nvPr/>
        </p:nvCxnSpPr>
        <p:spPr>
          <a:xfrm flipH="1" flipV="1">
            <a:off x="3223806" y="3143131"/>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A25BD36-CE94-494B-8E0F-735CDCC92517}"/>
              </a:ext>
            </a:extLst>
          </p:cNvPr>
          <p:cNvCxnSpPr>
            <a:cxnSpLocks/>
            <a:endCxn id="119" idx="0"/>
          </p:cNvCxnSpPr>
          <p:nvPr/>
        </p:nvCxnSpPr>
        <p:spPr>
          <a:xfrm flipH="1">
            <a:off x="3162006" y="3292783"/>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8EEAA72E-0E52-4405-AF06-9683503CE541}"/>
              </a:ext>
            </a:extLst>
          </p:cNvPr>
          <p:cNvCxnSpPr>
            <a:cxnSpLocks/>
          </p:cNvCxnSpPr>
          <p:nvPr/>
        </p:nvCxnSpPr>
        <p:spPr>
          <a:xfrm flipH="1">
            <a:off x="3196398" y="3400625"/>
            <a:ext cx="231288" cy="3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직선 화살표 연결선 125">
            <a:extLst>
              <a:ext uri="{FF2B5EF4-FFF2-40B4-BE49-F238E27FC236}">
                <a16:creationId xmlns:a16="http://schemas.microsoft.com/office/drawing/2014/main" id="{774AD15E-9B29-4288-B3DF-54F6A695DF45}"/>
              </a:ext>
            </a:extLst>
          </p:cNvPr>
          <p:cNvCxnSpPr>
            <a:cxnSpLocks/>
          </p:cNvCxnSpPr>
          <p:nvPr/>
        </p:nvCxnSpPr>
        <p:spPr>
          <a:xfrm flipH="1">
            <a:off x="3170734" y="3490447"/>
            <a:ext cx="153385" cy="5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직선 화살표 연결선 126">
            <a:extLst>
              <a:ext uri="{FF2B5EF4-FFF2-40B4-BE49-F238E27FC236}">
                <a16:creationId xmlns:a16="http://schemas.microsoft.com/office/drawing/2014/main" id="{832579F5-B61E-40B2-8346-7756373826BC}"/>
              </a:ext>
            </a:extLst>
          </p:cNvPr>
          <p:cNvCxnSpPr>
            <a:cxnSpLocks/>
            <a:stCxn id="96" idx="2"/>
          </p:cNvCxnSpPr>
          <p:nvPr/>
        </p:nvCxnSpPr>
        <p:spPr>
          <a:xfrm flipH="1">
            <a:off x="3314257" y="3591202"/>
            <a:ext cx="113429" cy="8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직선 화살표 연결선 148">
            <a:extLst>
              <a:ext uri="{FF2B5EF4-FFF2-40B4-BE49-F238E27FC236}">
                <a16:creationId xmlns:a16="http://schemas.microsoft.com/office/drawing/2014/main" id="{FC043033-E5AF-4775-A1FC-22EFA7145DB0}"/>
              </a:ext>
            </a:extLst>
          </p:cNvPr>
          <p:cNvCxnSpPr>
            <a:cxnSpLocks/>
            <a:stCxn id="115" idx="2"/>
            <a:endCxn id="87" idx="7"/>
          </p:cNvCxnSpPr>
          <p:nvPr/>
        </p:nvCxnSpPr>
        <p:spPr>
          <a:xfrm flipH="1">
            <a:off x="1451401" y="2822659"/>
            <a:ext cx="72380" cy="18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그룹 8">
            <a:extLst>
              <a:ext uri="{FF2B5EF4-FFF2-40B4-BE49-F238E27FC236}">
                <a16:creationId xmlns:a16="http://schemas.microsoft.com/office/drawing/2014/main" id="{1013C08C-44CF-4123-A9F9-6B4E614F0DC3}"/>
              </a:ext>
            </a:extLst>
          </p:cNvPr>
          <p:cNvGrpSpPr/>
          <p:nvPr/>
        </p:nvGrpSpPr>
        <p:grpSpPr>
          <a:xfrm>
            <a:off x="7730859" y="1891851"/>
            <a:ext cx="555876" cy="1078168"/>
            <a:chOff x="7730859" y="1891851"/>
            <a:chExt cx="555876" cy="1078168"/>
          </a:xfrm>
        </p:grpSpPr>
        <p:sp>
          <p:nvSpPr>
            <p:cNvPr id="129" name="TextBox 128">
              <a:extLst>
                <a:ext uri="{FF2B5EF4-FFF2-40B4-BE49-F238E27FC236}">
                  <a16:creationId xmlns:a16="http://schemas.microsoft.com/office/drawing/2014/main" id="{02B56B1E-819A-4A54-80CE-76B4F2FE7E2A}"/>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DF38C386-3E8D-4560-AA62-05AE53F524E2}"/>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7B4EFCA6-4A61-4E9E-9E16-DCCD4549AFAE}"/>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32" name="직선 화살표 연결선 131">
              <a:extLst>
                <a:ext uri="{FF2B5EF4-FFF2-40B4-BE49-F238E27FC236}">
                  <a16:creationId xmlns:a16="http://schemas.microsoft.com/office/drawing/2014/main" id="{71F5F5B2-847E-4A10-8893-0BD3C8790BAB}"/>
                </a:ext>
              </a:extLst>
            </p:cNvPr>
            <p:cNvCxnSpPr>
              <a:endCxn id="13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a:extLst>
                <a:ext uri="{FF2B5EF4-FFF2-40B4-BE49-F238E27FC236}">
                  <a16:creationId xmlns:a16="http://schemas.microsoft.com/office/drawing/2014/main" id="{F108B976-D59D-4DD8-94EE-FB92CCDDFB2C}"/>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5152CBEA-861F-4318-BEE4-5B26E3C51640}"/>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67B3976-5EE0-40A8-A05E-6A2570A1740C}"/>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D931EC0-833D-4ECC-9D8E-09016359A6E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69FD3738-4694-4F43-AD1B-971C04DA4454}"/>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76" name="직선 화살표 연결선 75">
              <a:extLst>
                <a:ext uri="{FF2B5EF4-FFF2-40B4-BE49-F238E27FC236}">
                  <a16:creationId xmlns:a16="http://schemas.microsoft.com/office/drawing/2014/main" id="{D8577AF4-2CCF-4614-9FAC-FA546F8753F8}"/>
                </a:ext>
              </a:extLst>
            </p:cNvPr>
            <p:cNvCxnSpPr>
              <a:cxnSpLocks/>
              <a:stCxn id="111" idx="1"/>
              <a:endCxn id="75" idx="3"/>
            </p:cNvCxnSpPr>
            <p:nvPr/>
          </p:nvCxnSpPr>
          <p:spPr>
            <a:xfrm flipH="1">
              <a:off x="8035133" y="2755813"/>
              <a:ext cx="76194" cy="8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8726B626-B7A6-4780-A4A4-67A56B6466EE}"/>
              </a:ext>
            </a:extLst>
          </p:cNvPr>
          <p:cNvSpPr txBox="1"/>
          <p:nvPr/>
        </p:nvSpPr>
        <p:spPr>
          <a:xfrm>
            <a:off x="7804233" y="3020618"/>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50" name="TextBox 149">
            <a:extLst>
              <a:ext uri="{FF2B5EF4-FFF2-40B4-BE49-F238E27FC236}">
                <a16:creationId xmlns:a16="http://schemas.microsoft.com/office/drawing/2014/main" id="{8E6FC345-2C77-4C60-89D3-AB008ABC36C5}"/>
              </a:ext>
            </a:extLst>
          </p:cNvPr>
          <p:cNvSpPr txBox="1"/>
          <p:nvPr/>
        </p:nvSpPr>
        <p:spPr>
          <a:xfrm>
            <a:off x="7730859" y="3218282"/>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51" name="직선 화살표 연결선 150">
            <a:extLst>
              <a:ext uri="{FF2B5EF4-FFF2-40B4-BE49-F238E27FC236}">
                <a16:creationId xmlns:a16="http://schemas.microsoft.com/office/drawing/2014/main" id="{DF0DA3AB-5D82-4AF3-8EA1-6B57A972FF39}"/>
              </a:ext>
            </a:extLst>
          </p:cNvPr>
          <p:cNvCxnSpPr/>
          <p:nvPr/>
        </p:nvCxnSpPr>
        <p:spPr>
          <a:xfrm flipH="1" flipV="1">
            <a:off x="8143106" y="3106116"/>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329E5754-3630-4BE4-AB2E-3E08073F7E9A}"/>
              </a:ext>
            </a:extLst>
          </p:cNvPr>
          <p:cNvCxnSpPr>
            <a:cxnSpLocks/>
          </p:cNvCxnSpPr>
          <p:nvPr/>
        </p:nvCxnSpPr>
        <p:spPr>
          <a:xfrm flipH="1" flipV="1">
            <a:off x="8000934" y="3222398"/>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직선 화살표 연결선 152">
            <a:extLst>
              <a:ext uri="{FF2B5EF4-FFF2-40B4-BE49-F238E27FC236}">
                <a16:creationId xmlns:a16="http://schemas.microsoft.com/office/drawing/2014/main" id="{D910026F-4F60-45CF-82CA-0CC5430C405C}"/>
              </a:ext>
            </a:extLst>
          </p:cNvPr>
          <p:cNvCxnSpPr>
            <a:cxnSpLocks/>
          </p:cNvCxnSpPr>
          <p:nvPr/>
        </p:nvCxnSpPr>
        <p:spPr>
          <a:xfrm flipH="1">
            <a:off x="7939134" y="3372050"/>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직선 화살표 연결선 153">
            <a:extLst>
              <a:ext uri="{FF2B5EF4-FFF2-40B4-BE49-F238E27FC236}">
                <a16:creationId xmlns:a16="http://schemas.microsoft.com/office/drawing/2014/main" id="{1372ACAA-5A0B-49BE-8569-23D812032B5E}"/>
              </a:ext>
            </a:extLst>
          </p:cNvPr>
          <p:cNvCxnSpPr>
            <a:cxnSpLocks/>
          </p:cNvCxnSpPr>
          <p:nvPr/>
        </p:nvCxnSpPr>
        <p:spPr>
          <a:xfrm flipH="1">
            <a:off x="7939134" y="3464898"/>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06E961F7-7360-4BE3-BE48-D8AB237C8648}"/>
              </a:ext>
            </a:extLst>
          </p:cNvPr>
          <p:cNvSpPr txBox="1"/>
          <p:nvPr/>
        </p:nvSpPr>
        <p:spPr>
          <a:xfrm>
            <a:off x="7739375" y="344909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56" name="TextBox 155">
            <a:extLst>
              <a:ext uri="{FF2B5EF4-FFF2-40B4-BE49-F238E27FC236}">
                <a16:creationId xmlns:a16="http://schemas.microsoft.com/office/drawing/2014/main" id="{2E6834A8-3D31-44DB-A67E-6997F5FE6092}"/>
              </a:ext>
            </a:extLst>
          </p:cNvPr>
          <p:cNvSpPr txBox="1"/>
          <p:nvPr/>
        </p:nvSpPr>
        <p:spPr>
          <a:xfrm>
            <a:off x="7771919" y="366106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57" name="직선 화살표 연결선 156">
            <a:extLst>
              <a:ext uri="{FF2B5EF4-FFF2-40B4-BE49-F238E27FC236}">
                <a16:creationId xmlns:a16="http://schemas.microsoft.com/office/drawing/2014/main" id="{6222E98A-8BC7-4CCA-B529-7C464B6E8115}"/>
              </a:ext>
            </a:extLst>
          </p:cNvPr>
          <p:cNvCxnSpPr>
            <a:cxnSpLocks/>
            <a:endCxn id="156" idx="3"/>
          </p:cNvCxnSpPr>
          <p:nvPr/>
        </p:nvCxnSpPr>
        <p:spPr>
          <a:xfrm flipH="1">
            <a:off x="8035133" y="3554579"/>
            <a:ext cx="213411" cy="237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8" name="그룹 157">
            <a:extLst>
              <a:ext uri="{FF2B5EF4-FFF2-40B4-BE49-F238E27FC236}">
                <a16:creationId xmlns:a16="http://schemas.microsoft.com/office/drawing/2014/main" id="{434B9731-7E62-4345-AA3E-E92D9CFD5C57}"/>
              </a:ext>
            </a:extLst>
          </p:cNvPr>
          <p:cNvGrpSpPr/>
          <p:nvPr/>
        </p:nvGrpSpPr>
        <p:grpSpPr>
          <a:xfrm>
            <a:off x="7710667" y="3930294"/>
            <a:ext cx="556436" cy="1078168"/>
            <a:chOff x="7730859" y="1891851"/>
            <a:chExt cx="556436" cy="1078168"/>
          </a:xfrm>
        </p:grpSpPr>
        <p:sp>
          <p:nvSpPr>
            <p:cNvPr id="159" name="TextBox 158">
              <a:extLst>
                <a:ext uri="{FF2B5EF4-FFF2-40B4-BE49-F238E27FC236}">
                  <a16:creationId xmlns:a16="http://schemas.microsoft.com/office/drawing/2014/main" id="{5E41FCC1-D7B8-4809-8BF5-3721439CAB47}"/>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60" name="TextBox 159">
              <a:extLst>
                <a:ext uri="{FF2B5EF4-FFF2-40B4-BE49-F238E27FC236}">
                  <a16:creationId xmlns:a16="http://schemas.microsoft.com/office/drawing/2014/main" id="{9BE78881-6D16-431A-B0B1-8AF50963DF7E}"/>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61" name="TextBox 160">
              <a:extLst>
                <a:ext uri="{FF2B5EF4-FFF2-40B4-BE49-F238E27FC236}">
                  <a16:creationId xmlns:a16="http://schemas.microsoft.com/office/drawing/2014/main" id="{54327393-DD8D-49E5-B48D-A9847A64D691}"/>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62" name="직선 화살표 연결선 161">
              <a:extLst>
                <a:ext uri="{FF2B5EF4-FFF2-40B4-BE49-F238E27FC236}">
                  <a16:creationId xmlns:a16="http://schemas.microsoft.com/office/drawing/2014/main" id="{B5B0075E-51B4-41DE-B19A-124A743FA663}"/>
                </a:ext>
              </a:extLst>
            </p:cNvPr>
            <p:cNvCxnSpPr>
              <a:endCxn id="16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3C353DA8-4323-4D38-86DE-900D0DF0AA37}"/>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직선 화살표 연결선 163">
              <a:extLst>
                <a:ext uri="{FF2B5EF4-FFF2-40B4-BE49-F238E27FC236}">
                  <a16:creationId xmlns:a16="http://schemas.microsoft.com/office/drawing/2014/main" id="{12AA48B1-4801-44F2-82F2-68AE0F0E5117}"/>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a:extLst>
                <a:ext uri="{FF2B5EF4-FFF2-40B4-BE49-F238E27FC236}">
                  <a16:creationId xmlns:a16="http://schemas.microsoft.com/office/drawing/2014/main" id="{BD8A332B-7BB0-476C-8958-1B7E7385543A}"/>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7A98AEF-557D-42B0-AAB7-33480788FD5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67" name="TextBox 166">
              <a:extLst>
                <a:ext uri="{FF2B5EF4-FFF2-40B4-BE49-F238E27FC236}">
                  <a16:creationId xmlns:a16="http://schemas.microsoft.com/office/drawing/2014/main" id="{C82A5D46-0575-44BB-8ADA-CF451AF9135D}"/>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68" name="직선 화살표 연결선 167">
              <a:extLst>
                <a:ext uri="{FF2B5EF4-FFF2-40B4-BE49-F238E27FC236}">
                  <a16:creationId xmlns:a16="http://schemas.microsoft.com/office/drawing/2014/main" id="{5329D954-B964-4507-A8A7-FA4FD37E86CB}"/>
                </a:ext>
              </a:extLst>
            </p:cNvPr>
            <p:cNvCxnSpPr>
              <a:cxnSpLocks/>
              <a:stCxn id="113" idx="0"/>
              <a:endCxn id="167" idx="3"/>
            </p:cNvCxnSpPr>
            <p:nvPr/>
          </p:nvCxnSpPr>
          <p:spPr>
            <a:xfrm flipH="1">
              <a:off x="8035133" y="2677587"/>
              <a:ext cx="252162" cy="161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4" name="직사각형 233">
            <a:extLst>
              <a:ext uri="{FF2B5EF4-FFF2-40B4-BE49-F238E27FC236}">
                <a16:creationId xmlns:a16="http://schemas.microsoft.com/office/drawing/2014/main" id="{90B77045-4B66-486B-8E9D-8EA8D7F8A97B}"/>
              </a:ext>
            </a:extLst>
          </p:cNvPr>
          <p:cNvSpPr/>
          <p:nvPr/>
        </p:nvSpPr>
        <p:spPr>
          <a:xfrm>
            <a:off x="3830703" y="4762307"/>
            <a:ext cx="2497899" cy="461665"/>
          </a:xfrm>
          <a:prstGeom prst="rect">
            <a:avLst/>
          </a:prstGeom>
        </p:spPr>
        <p:txBody>
          <a:bodyPr wrap="square">
            <a:spAutoFit/>
          </a:bodyPr>
          <a:lstStyle/>
          <a:p>
            <a:pPr algn="ctr"/>
            <a:r>
              <a:rPr lang="en-US" altLang="ko-KR" sz="2400" b="1" dirty="0">
                <a:solidFill>
                  <a:srgbClr val="0000CC"/>
                </a:solidFill>
                <a:effectLst>
                  <a:outerShdw blurRad="38100" dist="38100" dir="2700000" algn="tl">
                    <a:srgbClr val="000000">
                      <a:alpha val="43137"/>
                    </a:srgbClr>
                  </a:outerShdw>
                </a:effectLst>
              </a:rPr>
              <a:t>1/2D-Scan ARS</a:t>
            </a:r>
            <a:endParaRPr lang="ko-KR" altLang="en-US" sz="2400" b="1" dirty="0">
              <a:solidFill>
                <a:srgbClr val="0000CC"/>
              </a:solidFill>
            </a:endParaRPr>
          </a:p>
        </p:txBody>
      </p:sp>
    </p:spTree>
    <p:extLst>
      <p:ext uri="{BB962C8B-B14F-4D97-AF65-F5344CB8AC3E}">
        <p14:creationId xmlns:p14="http://schemas.microsoft.com/office/powerpoint/2010/main" val="273418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6804B4-21F8-499E-ABAA-B6AC4A0C396C}"/>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1</a:t>
            </a:r>
            <a:endParaRPr lang="ko-KR" altLang="en-US" sz="2800" b="1" dirty="0">
              <a:latin typeface="+mj-lt"/>
            </a:endParaRPr>
          </a:p>
        </p:txBody>
      </p:sp>
      <p:sp>
        <p:nvSpPr>
          <p:cNvPr id="18" name="직사각형 17">
            <a:extLst>
              <a:ext uri="{FF2B5EF4-FFF2-40B4-BE49-F238E27FC236}">
                <a16:creationId xmlns:a16="http://schemas.microsoft.com/office/drawing/2014/main" id="{E302311B-5552-4646-B8FA-856BD8A6E986}"/>
              </a:ext>
            </a:extLst>
          </p:cNvPr>
          <p:cNvSpPr/>
          <p:nvPr/>
        </p:nvSpPr>
        <p:spPr>
          <a:xfrm>
            <a:off x="177238" y="910945"/>
            <a:ext cx="8966762" cy="738664"/>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Key feature: To bind to a receptor, Ligands which binding the receptor may have similar 3D scaffold and similar features. From this information, Noble ligand which binds to the ligand may be found by searching the feature of seed ligand.</a:t>
            </a:r>
          </a:p>
        </p:txBody>
      </p:sp>
      <p:sp>
        <p:nvSpPr>
          <p:cNvPr id="26" name="TextBox 25">
            <a:extLst>
              <a:ext uri="{FF2B5EF4-FFF2-40B4-BE49-F238E27FC236}">
                <a16:creationId xmlns:a16="http://schemas.microsoft.com/office/drawing/2014/main" id="{C6BE4B90-35D9-4D8A-845B-12BA2A271353}"/>
              </a:ext>
            </a:extLst>
          </p:cNvPr>
          <p:cNvSpPr txBox="1"/>
          <p:nvPr/>
        </p:nvSpPr>
        <p:spPr>
          <a:xfrm>
            <a:off x="1606102" y="4334761"/>
            <a:ext cx="107273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 Seed ligand</a:t>
            </a:r>
            <a:endParaRPr lang="ko-KR" altLang="en-US" sz="1400" dirty="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3E1AF1F6-087C-4946-A301-3E88327825D5}"/>
              </a:ext>
            </a:extLst>
          </p:cNvPr>
          <p:cNvSpPr/>
          <p:nvPr/>
        </p:nvSpPr>
        <p:spPr>
          <a:xfrm>
            <a:off x="88619" y="5469100"/>
            <a:ext cx="8966762" cy="523220"/>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In 1/2D-Scan ARS, in stead of searching the ligand DB using full similarity, the candidate ligands are only searched using </a:t>
            </a:r>
            <a:r>
              <a:rPr lang="en-US" altLang="ko-KR" sz="1400" dirty="0">
                <a:solidFill>
                  <a:srgbClr val="FF0000"/>
                </a:solidFill>
                <a:latin typeface="Times New Roman" panose="02020603050405020304" pitchFamily="18" charset="0"/>
                <a:cs typeface="Times New Roman" panose="02020603050405020304" pitchFamily="18" charset="0"/>
              </a:rPr>
              <a:t>a key features of target ligand</a:t>
            </a:r>
            <a:endParaRPr lang="en-US" altLang="ko-KR" sz="1400" dirty="0">
              <a:latin typeface="Times New Roman" panose="02020603050405020304" pitchFamily="18" charset="0"/>
              <a:cs typeface="Times New Roman" panose="02020603050405020304" pitchFamily="18" charset="0"/>
            </a:endParaRPr>
          </a:p>
        </p:txBody>
      </p:sp>
      <p:pic>
        <p:nvPicPr>
          <p:cNvPr id="28" name="그림 27">
            <a:extLst>
              <a:ext uri="{FF2B5EF4-FFF2-40B4-BE49-F238E27FC236}">
                <a16:creationId xmlns:a16="http://schemas.microsoft.com/office/drawing/2014/main" id="{A7EA6D98-C9DF-46FD-BA93-D410CF63B8BE}"/>
              </a:ext>
            </a:extLst>
          </p:cNvPr>
          <p:cNvPicPr>
            <a:picLocks noChangeAspect="1"/>
          </p:cNvPicPr>
          <p:nvPr/>
        </p:nvPicPr>
        <p:blipFill>
          <a:blip r:embed="rId2"/>
          <a:stretch>
            <a:fillRect/>
          </a:stretch>
        </p:blipFill>
        <p:spPr>
          <a:xfrm>
            <a:off x="1159649" y="2759319"/>
            <a:ext cx="1965636" cy="1515847"/>
          </a:xfrm>
          <a:prstGeom prst="rect">
            <a:avLst/>
          </a:prstGeom>
        </p:spPr>
      </p:pic>
      <p:pic>
        <p:nvPicPr>
          <p:cNvPr id="29" name="그림 28">
            <a:extLst>
              <a:ext uri="{FF2B5EF4-FFF2-40B4-BE49-F238E27FC236}">
                <a16:creationId xmlns:a16="http://schemas.microsoft.com/office/drawing/2014/main" id="{9EAD283B-D5AF-40A3-AF30-87B3A0FE913B}"/>
              </a:ext>
            </a:extLst>
          </p:cNvPr>
          <p:cNvPicPr>
            <a:picLocks noChangeAspect="1"/>
          </p:cNvPicPr>
          <p:nvPr/>
        </p:nvPicPr>
        <p:blipFill>
          <a:blip r:embed="rId3"/>
          <a:stretch>
            <a:fillRect/>
          </a:stretch>
        </p:blipFill>
        <p:spPr>
          <a:xfrm>
            <a:off x="5931403" y="2873617"/>
            <a:ext cx="1523018" cy="1174843"/>
          </a:xfrm>
          <a:prstGeom prst="rect">
            <a:avLst/>
          </a:prstGeom>
        </p:spPr>
      </p:pic>
      <p:pic>
        <p:nvPicPr>
          <p:cNvPr id="30" name="그림 29">
            <a:extLst>
              <a:ext uri="{FF2B5EF4-FFF2-40B4-BE49-F238E27FC236}">
                <a16:creationId xmlns:a16="http://schemas.microsoft.com/office/drawing/2014/main" id="{BB6EEDFB-909F-430B-83F2-A184701AF067}"/>
              </a:ext>
            </a:extLst>
          </p:cNvPr>
          <p:cNvPicPr>
            <a:picLocks noChangeAspect="1"/>
          </p:cNvPicPr>
          <p:nvPr/>
        </p:nvPicPr>
        <p:blipFill>
          <a:blip r:embed="rId4"/>
          <a:stretch>
            <a:fillRect/>
          </a:stretch>
        </p:blipFill>
        <p:spPr>
          <a:xfrm>
            <a:off x="5931403" y="4171455"/>
            <a:ext cx="1523014" cy="1148475"/>
          </a:xfrm>
          <a:prstGeom prst="rect">
            <a:avLst/>
          </a:prstGeom>
        </p:spPr>
      </p:pic>
      <p:pic>
        <p:nvPicPr>
          <p:cNvPr id="31" name="그림 30">
            <a:extLst>
              <a:ext uri="{FF2B5EF4-FFF2-40B4-BE49-F238E27FC236}">
                <a16:creationId xmlns:a16="http://schemas.microsoft.com/office/drawing/2014/main" id="{582FE456-2161-429A-BCFC-BE41944A698B}"/>
              </a:ext>
            </a:extLst>
          </p:cNvPr>
          <p:cNvPicPr>
            <a:picLocks noChangeAspect="1"/>
          </p:cNvPicPr>
          <p:nvPr/>
        </p:nvPicPr>
        <p:blipFill>
          <a:blip r:embed="rId5"/>
          <a:stretch>
            <a:fillRect/>
          </a:stretch>
        </p:blipFill>
        <p:spPr>
          <a:xfrm>
            <a:off x="5931403" y="1739148"/>
            <a:ext cx="1523014" cy="1011474"/>
          </a:xfrm>
          <a:prstGeom prst="rect">
            <a:avLst/>
          </a:prstGeom>
        </p:spPr>
      </p:pic>
      <p:sp>
        <p:nvSpPr>
          <p:cNvPr id="23" name="타원 22">
            <a:extLst>
              <a:ext uri="{FF2B5EF4-FFF2-40B4-BE49-F238E27FC236}">
                <a16:creationId xmlns:a16="http://schemas.microsoft.com/office/drawing/2014/main" id="{4AF892EA-81A5-458D-AE35-CB537424DC55}"/>
              </a:ext>
            </a:extLst>
          </p:cNvPr>
          <p:cNvSpPr/>
          <p:nvPr/>
        </p:nvSpPr>
        <p:spPr>
          <a:xfrm>
            <a:off x="1938995" y="2820751"/>
            <a:ext cx="739837" cy="703385"/>
          </a:xfrm>
          <a:prstGeom prst="ellipse">
            <a:avLst/>
          </a:prstGeom>
          <a:solidFill>
            <a:srgbClr val="FF0000">
              <a:alpha val="39000"/>
            </a:srgbClr>
          </a:solid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4" name="TextBox 23">
            <a:extLst>
              <a:ext uri="{FF2B5EF4-FFF2-40B4-BE49-F238E27FC236}">
                <a16:creationId xmlns:a16="http://schemas.microsoft.com/office/drawing/2014/main" id="{E0C34F20-B47A-4B13-92C7-839AC22B7A86}"/>
              </a:ext>
            </a:extLst>
          </p:cNvPr>
          <p:cNvSpPr txBox="1"/>
          <p:nvPr/>
        </p:nvSpPr>
        <p:spPr>
          <a:xfrm>
            <a:off x="1359736" y="1604238"/>
            <a:ext cx="1211678" cy="523220"/>
          </a:xfrm>
          <a:prstGeom prst="rect">
            <a:avLst/>
          </a:prstGeom>
          <a:noFill/>
        </p:spPr>
        <p:txBody>
          <a:bodyPr wrap="none" rtlCol="0">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Key feature</a:t>
            </a:r>
          </a:p>
          <a:p>
            <a:r>
              <a:rPr lang="en-US" altLang="ko-KR" sz="1400" b="1" dirty="0">
                <a:solidFill>
                  <a:srgbClr val="FF0000"/>
                </a:solidFill>
                <a:latin typeface="Times New Roman" panose="02020603050405020304" pitchFamily="18" charset="0"/>
                <a:cs typeface="Times New Roman" panose="02020603050405020304" pitchFamily="18" charset="0"/>
              </a:rPr>
              <a:t>(Ex: DPPAA)</a:t>
            </a:r>
            <a:endParaRPr lang="ko-KR" altLang="en-US" sz="1400" b="1" dirty="0">
              <a:solidFill>
                <a:srgbClr val="FF0000"/>
              </a:solidFill>
              <a:latin typeface="Times New Roman" panose="02020603050405020304" pitchFamily="18" charset="0"/>
              <a:cs typeface="Times New Roman" panose="02020603050405020304" pitchFamily="18" charset="0"/>
            </a:endParaRPr>
          </a:p>
        </p:txBody>
      </p:sp>
      <p:cxnSp>
        <p:nvCxnSpPr>
          <p:cNvPr id="25" name="직선 화살표 연결선 24">
            <a:extLst>
              <a:ext uri="{FF2B5EF4-FFF2-40B4-BE49-F238E27FC236}">
                <a16:creationId xmlns:a16="http://schemas.microsoft.com/office/drawing/2014/main" id="{5A35FF85-F511-463C-996A-8E410FB894A3}"/>
              </a:ext>
            </a:extLst>
          </p:cNvPr>
          <p:cNvCxnSpPr>
            <a:cxnSpLocks/>
            <a:endCxn id="23" idx="0"/>
          </p:cNvCxnSpPr>
          <p:nvPr/>
        </p:nvCxnSpPr>
        <p:spPr>
          <a:xfrm>
            <a:off x="2308914" y="2127458"/>
            <a:ext cx="0" cy="693293"/>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BFB23885-0BF0-42C1-9CA9-8AC780755893}"/>
              </a:ext>
            </a:extLst>
          </p:cNvPr>
          <p:cNvCxnSpPr>
            <a:cxnSpLocks/>
            <a:stCxn id="28" idx="3"/>
            <a:endCxn id="29" idx="1"/>
          </p:cNvCxnSpPr>
          <p:nvPr/>
        </p:nvCxnSpPr>
        <p:spPr>
          <a:xfrm flipV="1">
            <a:off x="3125285" y="3461039"/>
            <a:ext cx="2806118" cy="56204"/>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19D2889E-4DFB-45C5-9420-ED64DCCBBCE0}"/>
              </a:ext>
            </a:extLst>
          </p:cNvPr>
          <p:cNvCxnSpPr>
            <a:cxnSpLocks/>
            <a:endCxn id="31" idx="1"/>
          </p:cNvCxnSpPr>
          <p:nvPr/>
        </p:nvCxnSpPr>
        <p:spPr>
          <a:xfrm flipV="1">
            <a:off x="3125284" y="2244885"/>
            <a:ext cx="2806119" cy="1244206"/>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DA438BDA-1066-4599-BAAF-8762EEC35C76}"/>
              </a:ext>
            </a:extLst>
          </p:cNvPr>
          <p:cNvCxnSpPr>
            <a:cxnSpLocks/>
            <a:stCxn id="28" idx="3"/>
            <a:endCxn id="30" idx="1"/>
          </p:cNvCxnSpPr>
          <p:nvPr/>
        </p:nvCxnSpPr>
        <p:spPr>
          <a:xfrm>
            <a:off x="3125285" y="3517243"/>
            <a:ext cx="2806118" cy="1228450"/>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A4F4424E-189D-44FE-93C5-530E0EE27A45}"/>
              </a:ext>
            </a:extLst>
          </p:cNvPr>
          <p:cNvSpPr/>
          <p:nvPr/>
        </p:nvSpPr>
        <p:spPr>
          <a:xfrm>
            <a:off x="208935" y="6096426"/>
            <a:ext cx="8726130" cy="430887"/>
          </a:xfrm>
          <a:prstGeom prst="rect">
            <a:avLst/>
          </a:prstGeom>
        </p:spPr>
        <p:txBody>
          <a:bodyPr wrap="square">
            <a:spAutoFit/>
          </a:bodyPr>
          <a:lstStyle/>
          <a:p>
            <a:r>
              <a:rPr lang="en-US" altLang="ko-KR" sz="1100" dirty="0">
                <a:solidFill>
                  <a:srgbClr val="0000CC"/>
                </a:solidFill>
              </a:rPr>
              <a:t>Barbosa, </a:t>
            </a:r>
            <a:r>
              <a:rPr lang="en-US" altLang="ko-KR" sz="1100" dirty="0" err="1">
                <a:solidFill>
                  <a:srgbClr val="0000CC"/>
                </a:solidFill>
              </a:rPr>
              <a:t>Frédérique</a:t>
            </a:r>
            <a:r>
              <a:rPr lang="en-US" altLang="ko-KR" sz="1100" dirty="0">
                <a:solidFill>
                  <a:srgbClr val="0000CC"/>
                </a:solidFill>
              </a:rPr>
              <a:t>, and Dragos Horvath. "Molecular similarity and property similarity." Current topics in medicinal chemistry 4.6 (2004): 589-600.</a:t>
            </a:r>
            <a:endParaRPr lang="ko-KR" altLang="en-US" sz="1100" dirty="0">
              <a:solidFill>
                <a:srgbClr val="0000CC"/>
              </a:solidFill>
            </a:endParaRPr>
          </a:p>
        </p:txBody>
      </p:sp>
      <p:sp>
        <p:nvSpPr>
          <p:cNvPr id="50" name="TextBox 49">
            <a:extLst>
              <a:ext uri="{FF2B5EF4-FFF2-40B4-BE49-F238E27FC236}">
                <a16:creationId xmlns:a16="http://schemas.microsoft.com/office/drawing/2014/main" id="{757B36B8-ED27-4FAB-A165-78B84D5FD45C}"/>
              </a:ext>
            </a:extLst>
          </p:cNvPr>
          <p:cNvSpPr txBox="1"/>
          <p:nvPr/>
        </p:nvSpPr>
        <p:spPr>
          <a:xfrm>
            <a:off x="3350957" y="2212494"/>
            <a:ext cx="2172261" cy="523220"/>
          </a:xfrm>
          <a:prstGeom prst="rect">
            <a:avLst/>
          </a:prstGeom>
          <a:noFill/>
        </p:spPr>
        <p:txBody>
          <a:bodyPr wrap="none" rtlCol="0">
            <a:spAutoFit/>
          </a:bodyPr>
          <a:lstStyle/>
          <a:p>
            <a:pPr algn="ctr"/>
            <a:r>
              <a:rPr lang="en-US" altLang="ko-KR" sz="1400" b="1" dirty="0">
                <a:solidFill>
                  <a:srgbClr val="0000CC"/>
                </a:solidFill>
                <a:latin typeface="Times New Roman" panose="02020603050405020304" pitchFamily="18" charset="0"/>
                <a:cs typeface="Times New Roman" panose="02020603050405020304" pitchFamily="18" charset="0"/>
              </a:rPr>
              <a:t>Searching similar scaffold</a:t>
            </a:r>
          </a:p>
          <a:p>
            <a:pPr algn="ctr"/>
            <a:r>
              <a:rPr lang="en-US" altLang="ko-KR" sz="1400" b="1" dirty="0">
                <a:solidFill>
                  <a:srgbClr val="0000CC"/>
                </a:solidFill>
                <a:latin typeface="Times New Roman" panose="02020603050405020304" pitchFamily="18" charset="0"/>
                <a:cs typeface="Times New Roman" panose="02020603050405020304" pitchFamily="18" charset="0"/>
              </a:rPr>
              <a:t>using feature</a:t>
            </a:r>
            <a:endParaRPr lang="ko-KR" altLang="en-US" sz="1400" b="1"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0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C77B95-33B4-4424-88D6-A3E5BE99F747}"/>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2</a:t>
            </a:r>
            <a:endParaRPr lang="ko-KR" altLang="en-US" sz="2800" b="1" dirty="0">
              <a:latin typeface="+mj-lt"/>
            </a:endParaRPr>
          </a:p>
        </p:txBody>
      </p:sp>
      <p:graphicFrame>
        <p:nvGraphicFramePr>
          <p:cNvPr id="6" name="다이어그램 5">
            <a:extLst>
              <a:ext uri="{FF2B5EF4-FFF2-40B4-BE49-F238E27FC236}">
                <a16:creationId xmlns:a16="http://schemas.microsoft.com/office/drawing/2014/main" id="{8DEC346B-507F-48F4-A77C-1AC0F33DFB47}"/>
              </a:ext>
            </a:extLst>
          </p:cNvPr>
          <p:cNvGraphicFramePr/>
          <p:nvPr>
            <p:extLst>
              <p:ext uri="{D42A27DB-BD31-4B8C-83A1-F6EECF244321}">
                <p14:modId xmlns:p14="http://schemas.microsoft.com/office/powerpoint/2010/main" val="225334089"/>
              </p:ext>
            </p:extLst>
          </p:nvPr>
        </p:nvGraphicFramePr>
        <p:xfrm>
          <a:off x="962526" y="1429162"/>
          <a:ext cx="7261057" cy="114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직사각형 6">
            <a:extLst>
              <a:ext uri="{FF2B5EF4-FFF2-40B4-BE49-F238E27FC236}">
                <a16:creationId xmlns:a16="http://schemas.microsoft.com/office/drawing/2014/main" id="{4B1DDFD3-221E-4A33-9BC3-3795CE10466D}"/>
              </a:ext>
            </a:extLst>
          </p:cNvPr>
          <p:cNvSpPr/>
          <p:nvPr/>
        </p:nvSpPr>
        <p:spPr>
          <a:xfrm>
            <a:off x="282742" y="995409"/>
            <a:ext cx="8620626" cy="338554"/>
          </a:xfrm>
          <a:prstGeom prst="rect">
            <a:avLst/>
          </a:prstGeom>
        </p:spPr>
        <p:txBody>
          <a:bodyPr wrap="square">
            <a:spAutoFit/>
          </a:bodyPr>
          <a:lstStyle/>
          <a:p>
            <a:pPr marL="285750" indent="-285750" algn="ctr">
              <a:buFont typeface="Wingdings" panose="05000000000000000000" pitchFamily="2" charset="2"/>
              <a:buChar char="ü"/>
            </a:pPr>
            <a:r>
              <a:rPr lang="en-US" altLang="ko-KR"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Ligands having a same key, having similar 2D structure(scaffold) for key ‘PAADP’</a:t>
            </a:r>
          </a:p>
        </p:txBody>
      </p:sp>
      <p:pic>
        <p:nvPicPr>
          <p:cNvPr id="3" name="그림 2">
            <a:extLst>
              <a:ext uri="{FF2B5EF4-FFF2-40B4-BE49-F238E27FC236}">
                <a16:creationId xmlns:a16="http://schemas.microsoft.com/office/drawing/2014/main" id="{B5D165E9-0814-4169-A560-B1EBD0BFCD61}"/>
              </a:ext>
            </a:extLst>
          </p:cNvPr>
          <p:cNvPicPr>
            <a:picLocks noChangeAspect="1"/>
          </p:cNvPicPr>
          <p:nvPr/>
        </p:nvPicPr>
        <p:blipFill>
          <a:blip r:embed="rId7"/>
          <a:stretch>
            <a:fillRect/>
          </a:stretch>
        </p:blipFill>
        <p:spPr>
          <a:xfrm>
            <a:off x="890337" y="2667951"/>
            <a:ext cx="7333246" cy="3845144"/>
          </a:xfrm>
          <a:prstGeom prst="rect">
            <a:avLst/>
          </a:prstGeom>
        </p:spPr>
      </p:pic>
    </p:spTree>
    <p:extLst>
      <p:ext uri="{BB962C8B-B14F-4D97-AF65-F5344CB8AC3E}">
        <p14:creationId xmlns:p14="http://schemas.microsoft.com/office/powerpoint/2010/main" val="128765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2.xml><?xml version="1.0" encoding="utf-8"?>
<a:theme xmlns:a="http://schemas.openxmlformats.org/drawingml/2006/main" name="template_syntekabio">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사용자 지정 5">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5D2B3090BD83B54A8D9E60C28DCD6D94" ma:contentTypeVersion="8" ma:contentTypeDescription="새 문서를 만듭니다." ma:contentTypeScope="" ma:versionID="e46329b91467dd7ef001c1344463812a">
  <xsd:schema xmlns:xsd="http://www.w3.org/2001/XMLSchema" xmlns:xs="http://www.w3.org/2001/XMLSchema" xmlns:p="http://schemas.microsoft.com/office/2006/metadata/properties" xmlns:ns3="e9574cd8-fac3-4b82-8b6f-70beeb7758bb" targetNamespace="http://schemas.microsoft.com/office/2006/metadata/properties" ma:root="true" ma:fieldsID="904632e3ff8573d3ba76f26068baf0c0" ns3:_="">
    <xsd:import namespace="e9574cd8-fac3-4b82-8b6f-70beeb7758b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574cd8-fac3-4b82-8b6f-70beeb7758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8DF2A8-DF32-42A0-91B7-CD62AB605D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574cd8-fac3-4b82-8b6f-70beeb7758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3E27BF-858B-4102-8C5B-3E068EC804E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FA81852-6DDB-4892-8673-0B6FDEBA9D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템플렛</Template>
  <TotalTime>130702</TotalTime>
  <Words>5708</Words>
  <Application>Microsoft Office PowerPoint</Application>
  <PresentationFormat>화면 슬라이드 쇼(4:3)</PresentationFormat>
  <Paragraphs>1440</Paragraphs>
  <Slides>56</Slides>
  <Notes>0</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56</vt:i4>
      </vt:variant>
    </vt:vector>
  </HeadingPairs>
  <TitlesOfParts>
    <vt:vector size="65" baseType="lpstr">
      <vt:lpstr>Arial Unicode MS</vt:lpstr>
      <vt:lpstr>맑은 고딕</vt:lpstr>
      <vt:lpstr>Arial</vt:lpstr>
      <vt:lpstr>Arial</vt:lpstr>
      <vt:lpstr>Arial Black</vt:lpstr>
      <vt:lpstr>Times New Roman</vt:lpstr>
      <vt:lpstr>Wingdings</vt:lpstr>
      <vt:lpstr>Office 테마</vt:lpstr>
      <vt:lpstr>template_syntekabio</vt:lpstr>
      <vt:lpstr>PowerPoint 프레젠테이션</vt:lpstr>
      <vt:lpstr>PowerPoint 프레젠테이션</vt:lpstr>
      <vt:lpstr>PowerPoint 프레젠테이션</vt:lpstr>
      <vt:lpstr>PowerPoint 프레젠테이션</vt:lpstr>
      <vt:lpstr>1/2D-scan Concept</vt:lpstr>
      <vt:lpstr>PowerPoint 프레젠테이션</vt:lpstr>
      <vt:lpstr>PowerPoint 프레젠테이션</vt:lpstr>
      <vt:lpstr>PowerPoint 프레젠테이션</vt:lpstr>
      <vt:lpstr>PowerPoint 프레젠테이션</vt:lpstr>
      <vt:lpstr>PowerPoint 프레젠테이션</vt:lpstr>
      <vt:lpstr>1/2D-Scan Main Process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Detail Process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ARS 실행방법</vt:lpstr>
      <vt:lpstr>1/2DScan ARS 환경 설정</vt:lpstr>
      <vt:lpstr>1/2DScan ARS Seed DB 생성 방법</vt:lpstr>
      <vt:lpstr>PowerPoint 프레젠테이션</vt:lpstr>
      <vt:lpstr>PowerPoint 프레젠테이션</vt:lpstr>
      <vt:lpstr>PowerPoint 프레젠테이션</vt:lpstr>
      <vt:lpstr>PowerPoint 프레젠테이션</vt:lpstr>
      <vt:lpstr>PowerPoint 프레젠테이션</vt:lpstr>
      <vt:lpstr>1/2D-Scan ARS Protocol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Validation (1/2DScan 5th, 6th)</vt:lpstr>
      <vt:lpstr>PowerPoint 프레젠테이션</vt:lpstr>
      <vt:lpstr>PowerPoint 프레젠테이션</vt:lpstr>
      <vt:lpstr>PowerPoint 프레젠테이션</vt:lpstr>
      <vt:lpstr>PowerPoint 프레젠테이션</vt:lpstr>
      <vt:lpstr>PowerPoint 프레젠테이션</vt:lpstr>
      <vt:lpstr>1/2D-Scan ARS 8th</vt:lpstr>
      <vt:lpstr>PowerPoint 프레젠테이션</vt:lpstr>
      <vt:lpstr>PowerPoint 프레젠테이션</vt:lpstr>
      <vt:lpstr>PowerPoint 프레젠테이션</vt:lpstr>
      <vt:lpstr>PowerPoint 프레젠테이션</vt:lpstr>
      <vt:lpstr>1/2D-Scan Scaffold</vt:lpstr>
      <vt:lpstr>1/2D-Scan Scaffold 탐색 방법</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예근 윤</dc:creator>
  <cp:lastModifiedBy>신승우</cp:lastModifiedBy>
  <cp:revision>101</cp:revision>
  <cp:lastPrinted>2018-10-23T00:34:53Z</cp:lastPrinted>
  <dcterms:created xsi:type="dcterms:W3CDTF">2020-01-31T06:04:16Z</dcterms:created>
  <dcterms:modified xsi:type="dcterms:W3CDTF">2020-12-01T08:50:10Z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0x0101005D2B3090BD83B54A8D9E60C28DCD6D94</vt:lpwstr>
  </property>
</Properties>
</file>