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  <p:sldMasterId id="2147483702" r:id="rId5"/>
  </p:sldMasterIdLst>
  <p:sldIdLst>
    <p:sldId id="256" r:id="rId6"/>
    <p:sldId id="258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8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638587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49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5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49642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79" y="1364513"/>
            <a:ext cx="6202741" cy="566309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28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181087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8" y="167821"/>
            <a:ext cx="1865210" cy="374562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8320DBAC-2A54-4A6C-8444-D3172C18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58"/>
            <a:ext cx="2057400" cy="365125"/>
          </a:xfrm>
        </p:spPr>
        <p:txBody>
          <a:bodyPr/>
          <a:lstStyle>
            <a:lvl1pPr algn="r">
              <a:defRPr sz="1000"/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DD5E8B2B-C30A-41C8-AE2C-970CBAE0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28"/>
            <a:ext cx="656922" cy="365125"/>
          </a:xfrm>
        </p:spPr>
        <p:txBody>
          <a:bodyPr/>
          <a:lstStyle>
            <a:lvl1pPr algn="r">
              <a:defRPr sz="852"/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7" y="6490712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58"/>
            <a:ext cx="2057400" cy="365125"/>
          </a:xfrm>
        </p:spPr>
        <p:txBody>
          <a:bodyPr/>
          <a:lstStyle>
            <a:lvl1pPr algn="r">
              <a:defRPr sz="100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2" y="11712"/>
            <a:ext cx="8866414" cy="81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2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69" y="60698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7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4AB5C571-D6D9-48D4-929E-34F770F6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0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638587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49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5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0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49642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79" y="1364513"/>
            <a:ext cx="6202741" cy="566309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28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7" y="1810878"/>
            <a:ext cx="6202741" cy="63402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0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7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0"/>
            <a:ext cx="2133600" cy="365125"/>
          </a:xfr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4239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0" y="1361001"/>
            <a:ext cx="5688632" cy="117570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  <a:defRPr sz="3200" b="1" spc="-50" baseline="0">
                <a:solidFill>
                  <a:schemeClr val="tx1"/>
                </a:solidFill>
              </a:defRPr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8" y="167821"/>
            <a:ext cx="1865210" cy="3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1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2" y="11712"/>
            <a:ext cx="8866414" cy="81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2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69" y="60698"/>
            <a:ext cx="3148693" cy="628650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30E18E4A-2580-4A1C-B5E0-F4F3F6E4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28"/>
            <a:ext cx="656922" cy="365125"/>
          </a:xfrm>
        </p:spPr>
        <p:txBody>
          <a:bodyPr/>
          <a:lstStyle>
            <a:lvl1pPr algn="r">
              <a:defRPr sz="852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7" y="6490712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4" y="894895"/>
            <a:ext cx="8866414" cy="5533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58"/>
            <a:ext cx="2057400" cy="365125"/>
          </a:xfrm>
        </p:spPr>
        <p:txBody>
          <a:bodyPr/>
          <a:lstStyle>
            <a:lvl1pPr algn="ctr">
              <a:defRPr sz="1000"/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4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BC8A7C43-39A5-49E3-98E7-B983DDDA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D69B8BC7-8B59-40A6-9CB0-D02298CC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5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FB99-A7C3-441F-B83F-D7888A7D86A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B91-DA60-45A4-9507-707223294C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C56F903E-E0F2-4099-8D60-D132D97FAE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7" y="5960327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9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0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779E5-8EA7-4F40-A380-1041D0C0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47" y="1122363"/>
            <a:ext cx="8345905" cy="2387600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1/2Dscan Annotation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29FDC-97CF-4683-A07F-013F0888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2020.07.23</a:t>
            </a:r>
          </a:p>
          <a:p>
            <a:r>
              <a:rPr lang="en-US" altLang="ko-KR" dirty="0"/>
              <a:t>Yea </a:t>
            </a:r>
            <a:r>
              <a:rPr lang="en-US" altLang="ko-KR" dirty="0" err="1"/>
              <a:t>Guen</a:t>
            </a:r>
            <a:r>
              <a:rPr lang="en-US" altLang="ko-KR" dirty="0"/>
              <a:t> Yoon</a:t>
            </a:r>
          </a:p>
          <a:p>
            <a:r>
              <a:rPr lang="en-US" altLang="ko-KR" dirty="0" err="1"/>
              <a:t>Seoung</a:t>
            </a:r>
            <a:r>
              <a:rPr lang="en-US" altLang="ko-KR" dirty="0"/>
              <a:t> Woo Shin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97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5DCEA1-4A5C-43AD-B6F9-DEF1376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4" y="0"/>
            <a:ext cx="8866414" cy="81642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1/2Dscan Annotation Table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3CC35-B6B5-4230-B9F2-35225CE6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3" y="894895"/>
            <a:ext cx="8409036" cy="5533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3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5DCEA1-4A5C-43AD-B6F9-DEF1376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1/2Dscan Annotation Table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7FF51-D8F1-48BE-910B-2BA2FFEB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ADMET properties</a:t>
            </a:r>
          </a:p>
          <a:p>
            <a:pPr marL="0" indent="0">
              <a:buNone/>
            </a:pPr>
            <a:r>
              <a:rPr lang="en-US" altLang="ko-KR" sz="1800" dirty="0"/>
              <a:t>MW, </a:t>
            </a:r>
            <a:r>
              <a:rPr lang="en-US" altLang="ko-KR" sz="1800" dirty="0" err="1"/>
              <a:t>LogP</a:t>
            </a:r>
            <a:r>
              <a:rPr lang="en-US" altLang="ko-KR" sz="1800" dirty="0"/>
              <a:t>, PSA, </a:t>
            </a:r>
            <a:r>
              <a:rPr lang="en-US" altLang="ko-KR" sz="1800" dirty="0" err="1"/>
              <a:t>RotatableB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RigidB</a:t>
            </a:r>
            <a:r>
              <a:rPr lang="en-US" altLang="ko-KR" sz="1800" dirty="0"/>
              <a:t>, HBD, HBA, Rings, </a:t>
            </a:r>
            <a:r>
              <a:rPr lang="en-US" altLang="ko-KR" sz="1800" dirty="0" err="1"/>
              <a:t>MaxSizeRing</a:t>
            </a:r>
            <a:r>
              <a:rPr lang="en-US" altLang="ko-KR" sz="1800" dirty="0"/>
              <a:t>, Charge, </a:t>
            </a:r>
            <a:r>
              <a:rPr lang="en-US" altLang="ko-KR" sz="1800" dirty="0" err="1"/>
              <a:t>Total_Charge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HeavyAtoms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CarbonAtoms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HeteroAtoms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ratioH_C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Lipinski_Violation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Veber_Violation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Egan_Violation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Functionnal_Group</a:t>
            </a:r>
            <a:r>
              <a:rPr lang="en-US" altLang="ko-KR" sz="1800" dirty="0"/>
              <a:t>, Toxicity</a:t>
            </a:r>
          </a:p>
          <a:p>
            <a:pPr marL="0" indent="0">
              <a:buNone/>
            </a:pPr>
            <a:r>
              <a:rPr lang="en-US" altLang="ko-KR" sz="1800" dirty="0"/>
              <a:t>FAF-Drug2 Tool</a:t>
            </a:r>
          </a:p>
          <a:p>
            <a:pPr marL="0" indent="0">
              <a:buNone/>
            </a:pPr>
            <a:r>
              <a:rPr lang="en-US" altLang="ko-KR" sz="1000" dirty="0" err="1"/>
              <a:t>Lagorce</a:t>
            </a:r>
            <a:r>
              <a:rPr lang="en-US" altLang="ko-KR" sz="1000" dirty="0"/>
              <a:t>, David, et al. "FAF-Drugs2: free ADME/tox filtering tool to assist drug discovery and chemical biology projects." BMC bioinformatics 9.1 (2008): 1-9.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b="1" dirty="0"/>
              <a:t>FDA </a:t>
            </a:r>
            <a:r>
              <a:rPr lang="en-US" altLang="ko-KR" sz="1800" b="1" dirty="0" err="1"/>
              <a:t>Chemprop</a:t>
            </a:r>
            <a:r>
              <a:rPr lang="en-US" altLang="ko-KR" sz="1800" b="1" dirty="0"/>
              <a:t> DL results</a:t>
            </a:r>
          </a:p>
          <a:p>
            <a:pPr marL="0" indent="0">
              <a:buNone/>
            </a:pPr>
            <a:r>
              <a:rPr lang="en-US" altLang="ko-KR" sz="1800" dirty="0"/>
              <a:t>The value from 0(False) to 1(True)</a:t>
            </a:r>
          </a:p>
          <a:p>
            <a:pPr marL="0" indent="0">
              <a:buNone/>
            </a:pPr>
            <a:r>
              <a:rPr lang="en-US" altLang="ko-KR" sz="1800" dirty="0"/>
              <a:t>If the result not exists, the value is -1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b="1" dirty="0"/>
              <a:t>Kinase DL results</a:t>
            </a:r>
          </a:p>
          <a:p>
            <a:pPr marL="0" indent="0">
              <a:buNone/>
            </a:pPr>
            <a:r>
              <a:rPr lang="en-US" altLang="ko-KR" sz="1800" dirty="0"/>
              <a:t>The value is 0(False) or 1(True)</a:t>
            </a:r>
          </a:p>
          <a:p>
            <a:pPr marL="0" indent="0">
              <a:buNone/>
            </a:pPr>
            <a:r>
              <a:rPr lang="en-US" altLang="ko-KR" sz="1800" dirty="0"/>
              <a:t>If the result not exists, the value is -1</a:t>
            </a:r>
          </a:p>
          <a:p>
            <a:pPr marL="0" indent="0">
              <a:buNone/>
            </a:pPr>
            <a:r>
              <a:rPr lang="en-US" altLang="ko-KR" sz="1800" dirty="0"/>
              <a:t>DL used feature : MW, </a:t>
            </a:r>
            <a:r>
              <a:rPr lang="en-US" altLang="ko-KR" sz="1800" dirty="0" err="1"/>
              <a:t>LogP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RotatableB</a:t>
            </a:r>
            <a:r>
              <a:rPr lang="en-US" altLang="ko-KR" sz="1800" dirty="0"/>
              <a:t>, HBA, HBD, Charge</a:t>
            </a:r>
          </a:p>
        </p:txBody>
      </p:sp>
    </p:spTree>
    <p:extLst>
      <p:ext uri="{BB962C8B-B14F-4D97-AF65-F5344CB8AC3E}">
        <p14:creationId xmlns:p14="http://schemas.microsoft.com/office/powerpoint/2010/main" val="21641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D-scan_PT_200622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ppt/theme/theme2.xml><?xml version="1.0" encoding="utf-8"?>
<a:theme xmlns:a="http://schemas.openxmlformats.org/drawingml/2006/main" name="template_syntekabio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D2B3090BD83B54A8D9E60C28DCD6D94" ma:contentTypeVersion="10" ma:contentTypeDescription="새 문서를 만듭니다." ma:contentTypeScope="" ma:versionID="8ca580f1e88eda6f4a9ffce511d65732">
  <xsd:schema xmlns:xsd="http://www.w3.org/2001/XMLSchema" xmlns:xs="http://www.w3.org/2001/XMLSchema" xmlns:p="http://schemas.microsoft.com/office/2006/metadata/properties" xmlns:ns3="e9574cd8-fac3-4b82-8b6f-70beeb7758bb" targetNamespace="http://schemas.microsoft.com/office/2006/metadata/properties" ma:root="true" ma:fieldsID="cfad8d42b92d7be281e8ae85afa2bc32" ns3:_="">
    <xsd:import namespace="e9574cd8-fac3-4b82-8b6f-70beeb7758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74cd8-fac3-4b82-8b6f-70beeb7758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C88F14-9A9F-4B74-8B7E-559A63378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74cd8-fac3-4b82-8b6f-70beeb775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CE5DD6-2418-4CDA-A974-50AD5546C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4B8E0-6262-4201-B091-4B186CEAD4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171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1_2D-scan_PT_200622</vt:lpstr>
      <vt:lpstr>template_syntekabio</vt:lpstr>
      <vt:lpstr>1/2Dscan Annotation</vt:lpstr>
      <vt:lpstr>1/2Dscan Annotation Table</vt:lpstr>
      <vt:lpstr>1/2Dscan Annotation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1/2Dscan Annotation</dc:title>
  <dc:creator>윤예근</dc:creator>
  <cp:lastModifiedBy>윤예근</cp:lastModifiedBy>
  <cp:revision>2</cp:revision>
  <dcterms:created xsi:type="dcterms:W3CDTF">2020-07-23T05:25:09Z</dcterms:created>
  <dcterms:modified xsi:type="dcterms:W3CDTF">2020-07-23T05:34:35Z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0x0101005D2B3090BD83B54A8D9E60C28DCD6D94</vt:lpwstr>
  </property>
</Properties>
</file>