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4" r:id="rId7"/>
    <p:sldId id="283" r:id="rId8"/>
    <p:sldId id="282" r:id="rId9"/>
    <p:sldId id="285" r:id="rId10"/>
    <p:sldId id="279" r:id="rId11"/>
  </p:sldIdLst>
  <p:sldSz cx="12192000" cy="6858000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388E7E-EAE9-4424-A0B5-F1AEABF07460}" v="9" dt="2020-05-27T07:05:59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예근" userId="a762e3f0-5114-4bde-a97e-6c6bf7e7f213" providerId="ADAL" clId="{98388E7E-EAE9-4424-A0B5-F1AEABF07460}"/>
    <pc:docChg chg="custSel addSld delSld modSld">
      <pc:chgData name="윤예근" userId="a762e3f0-5114-4bde-a97e-6c6bf7e7f213" providerId="ADAL" clId="{98388E7E-EAE9-4424-A0B5-F1AEABF07460}" dt="2020-06-03T02:17:30.172" v="15" actId="20577"/>
      <pc:docMkLst>
        <pc:docMk/>
      </pc:docMkLst>
      <pc:sldChg chg="modSp mod">
        <pc:chgData name="윤예근" userId="a762e3f0-5114-4bde-a97e-6c6bf7e7f213" providerId="ADAL" clId="{98388E7E-EAE9-4424-A0B5-F1AEABF07460}" dt="2020-06-03T02:17:30.172" v="15" actId="20577"/>
        <pc:sldMkLst>
          <pc:docMk/>
          <pc:sldMk cId="2187051147" sldId="259"/>
        </pc:sldMkLst>
        <pc:spChg chg="mod">
          <ac:chgData name="윤예근" userId="a762e3f0-5114-4bde-a97e-6c6bf7e7f213" providerId="ADAL" clId="{98388E7E-EAE9-4424-A0B5-F1AEABF07460}" dt="2020-06-03T02:17:30.172" v="15" actId="20577"/>
          <ac:spMkLst>
            <pc:docMk/>
            <pc:sldMk cId="2187051147" sldId="259"/>
            <ac:spMk id="4" creationId="{6FD263A3-5F58-4DD7-9A6E-E9034491F574}"/>
          </ac:spMkLst>
        </pc:spChg>
      </pc:sldChg>
      <pc:sldChg chg="add del">
        <pc:chgData name="윤예근" userId="a762e3f0-5114-4bde-a97e-6c6bf7e7f213" providerId="ADAL" clId="{98388E7E-EAE9-4424-A0B5-F1AEABF07460}" dt="2020-05-29T00:55:11.448" v="10" actId="47"/>
        <pc:sldMkLst>
          <pc:docMk/>
          <pc:sldMk cId="811974915" sldId="709"/>
        </pc:sldMkLst>
      </pc:sldChg>
      <pc:sldChg chg="addSp delSp modSp add del mod">
        <pc:chgData name="윤예근" userId="a762e3f0-5114-4bde-a97e-6c6bf7e7f213" providerId="ADAL" clId="{98388E7E-EAE9-4424-A0B5-F1AEABF07460}" dt="2020-05-29T00:55:11.821" v="11" actId="47"/>
        <pc:sldMkLst>
          <pc:docMk/>
          <pc:sldMk cId="4187077072" sldId="766"/>
        </pc:sldMkLst>
        <pc:spChg chg="add mod">
          <ac:chgData name="윤예근" userId="a762e3f0-5114-4bde-a97e-6c6bf7e7f213" providerId="ADAL" clId="{98388E7E-EAE9-4424-A0B5-F1AEABF07460}" dt="2020-05-27T07:05:28.785" v="1"/>
          <ac:spMkLst>
            <pc:docMk/>
            <pc:sldMk cId="4187077072" sldId="766"/>
            <ac:spMk id="3" creationId="{3BF1B4C7-B9EF-4AEA-8297-006B7C74A931}"/>
          </ac:spMkLst>
        </pc:spChg>
        <pc:spChg chg="add mod">
          <ac:chgData name="윤예근" userId="a762e3f0-5114-4bde-a97e-6c6bf7e7f213" providerId="ADAL" clId="{98388E7E-EAE9-4424-A0B5-F1AEABF07460}" dt="2020-05-27T07:05:35.278" v="2"/>
          <ac:spMkLst>
            <pc:docMk/>
            <pc:sldMk cId="4187077072" sldId="766"/>
            <ac:spMk id="4" creationId="{B0479A69-A68F-4E83-9721-2FDB804DDD2E}"/>
          </ac:spMkLst>
        </pc:spChg>
        <pc:spChg chg="add mod">
          <ac:chgData name="윤예근" userId="a762e3f0-5114-4bde-a97e-6c6bf7e7f213" providerId="ADAL" clId="{98388E7E-EAE9-4424-A0B5-F1AEABF07460}" dt="2020-05-27T07:05:45.594" v="3"/>
          <ac:spMkLst>
            <pc:docMk/>
            <pc:sldMk cId="4187077072" sldId="766"/>
            <ac:spMk id="8" creationId="{A839EBC8-B702-4893-9534-49A2BCD1BB2F}"/>
          </ac:spMkLst>
        </pc:spChg>
        <pc:spChg chg="add del mod">
          <ac:chgData name="윤예근" userId="a762e3f0-5114-4bde-a97e-6c6bf7e7f213" providerId="ADAL" clId="{98388E7E-EAE9-4424-A0B5-F1AEABF07460}" dt="2020-05-27T07:05:51.743" v="8" actId="478"/>
          <ac:spMkLst>
            <pc:docMk/>
            <pc:sldMk cId="4187077072" sldId="766"/>
            <ac:spMk id="9" creationId="{017372A5-9896-4682-BCA8-2F6F8A3B0F28}"/>
          </ac:spMkLst>
        </pc:spChg>
      </pc:sldChg>
    </pc:docChg>
  </pc:docChgLst>
  <pc:docChgLst>
    <pc:chgData name="윤예근" userId="a762e3f0-5114-4bde-a97e-6c6bf7e7f213" providerId="ADAL" clId="{8983E647-C32C-455A-9EC8-FD26349A39CB}"/>
    <pc:docChg chg="delSld modSld sldOrd">
      <pc:chgData name="윤예근" userId="a762e3f0-5114-4bde-a97e-6c6bf7e7f213" providerId="ADAL" clId="{8983E647-C32C-455A-9EC8-FD26349A39CB}" dt="2020-05-27T04:55:42.125" v="71" actId="6549"/>
      <pc:docMkLst>
        <pc:docMk/>
      </pc:docMkLst>
      <pc:sldChg chg="modSp mod">
        <pc:chgData name="윤예근" userId="a762e3f0-5114-4bde-a97e-6c6bf7e7f213" providerId="ADAL" clId="{8983E647-C32C-455A-9EC8-FD26349A39CB}" dt="2020-05-27T03:26:17.296" v="22" actId="20577"/>
        <pc:sldMkLst>
          <pc:docMk/>
          <pc:sldMk cId="541706437" sldId="256"/>
        </pc:sldMkLst>
        <pc:spChg chg="mod">
          <ac:chgData name="윤예근" userId="a762e3f0-5114-4bde-a97e-6c6bf7e7f213" providerId="ADAL" clId="{8983E647-C32C-455A-9EC8-FD26349A39CB}" dt="2020-05-27T03:26:17.296" v="22" actId="20577"/>
          <ac:spMkLst>
            <pc:docMk/>
            <pc:sldMk cId="541706437" sldId="256"/>
            <ac:spMk id="4" creationId="{4D44CB32-A92A-4626-A549-28B3D9B6A0D1}"/>
          </ac:spMkLst>
        </pc:spChg>
      </pc:sldChg>
      <pc:sldChg chg="modSp mod">
        <pc:chgData name="윤예근" userId="a762e3f0-5114-4bde-a97e-6c6bf7e7f213" providerId="ADAL" clId="{8983E647-C32C-455A-9EC8-FD26349A39CB}" dt="2020-05-27T03:28:33.894" v="46" actId="20577"/>
        <pc:sldMkLst>
          <pc:docMk/>
          <pc:sldMk cId="4289204174" sldId="261"/>
        </pc:sldMkLst>
        <pc:spChg chg="mod">
          <ac:chgData name="윤예근" userId="a762e3f0-5114-4bde-a97e-6c6bf7e7f213" providerId="ADAL" clId="{8983E647-C32C-455A-9EC8-FD26349A39CB}" dt="2020-05-27T03:28:33.894" v="46" actId="20577"/>
          <ac:spMkLst>
            <pc:docMk/>
            <pc:sldMk cId="4289204174" sldId="261"/>
            <ac:spMk id="3" creationId="{B5111635-72A7-4FB6-B690-D189D0427F69}"/>
          </ac:spMkLst>
        </pc:spChg>
      </pc:sldChg>
      <pc:sldChg chg="del">
        <pc:chgData name="윤예근" userId="a762e3f0-5114-4bde-a97e-6c6bf7e7f213" providerId="ADAL" clId="{8983E647-C32C-455A-9EC8-FD26349A39CB}" dt="2020-05-27T03:27:32.192" v="25" actId="47"/>
        <pc:sldMkLst>
          <pc:docMk/>
          <pc:sldMk cId="243642925" sldId="268"/>
        </pc:sldMkLst>
      </pc:sldChg>
      <pc:sldChg chg="del">
        <pc:chgData name="윤예근" userId="a762e3f0-5114-4bde-a97e-6c6bf7e7f213" providerId="ADAL" clId="{8983E647-C32C-455A-9EC8-FD26349A39CB}" dt="2020-05-27T03:27:32.192" v="25" actId="47"/>
        <pc:sldMkLst>
          <pc:docMk/>
          <pc:sldMk cId="341758149" sldId="271"/>
        </pc:sldMkLst>
      </pc:sldChg>
      <pc:sldChg chg="del">
        <pc:chgData name="윤예근" userId="a762e3f0-5114-4bde-a97e-6c6bf7e7f213" providerId="ADAL" clId="{8983E647-C32C-455A-9EC8-FD26349A39CB}" dt="2020-05-27T03:27:32.192" v="25" actId="47"/>
        <pc:sldMkLst>
          <pc:docMk/>
          <pc:sldMk cId="2582826676" sldId="272"/>
        </pc:sldMkLst>
      </pc:sldChg>
      <pc:sldChg chg="del">
        <pc:chgData name="윤예근" userId="a762e3f0-5114-4bde-a97e-6c6bf7e7f213" providerId="ADAL" clId="{8983E647-C32C-455A-9EC8-FD26349A39CB}" dt="2020-05-27T03:27:32.192" v="25" actId="47"/>
        <pc:sldMkLst>
          <pc:docMk/>
          <pc:sldMk cId="2646864798" sldId="273"/>
        </pc:sldMkLst>
      </pc:sldChg>
      <pc:sldChg chg="del">
        <pc:chgData name="윤예근" userId="a762e3f0-5114-4bde-a97e-6c6bf7e7f213" providerId="ADAL" clId="{8983E647-C32C-455A-9EC8-FD26349A39CB}" dt="2020-05-27T03:27:32.192" v="25" actId="47"/>
        <pc:sldMkLst>
          <pc:docMk/>
          <pc:sldMk cId="400398824" sldId="274"/>
        </pc:sldMkLst>
      </pc:sldChg>
      <pc:sldChg chg="del">
        <pc:chgData name="윤예근" userId="a762e3f0-5114-4bde-a97e-6c6bf7e7f213" providerId="ADAL" clId="{8983E647-C32C-455A-9EC8-FD26349A39CB}" dt="2020-05-27T03:27:32.192" v="25" actId="47"/>
        <pc:sldMkLst>
          <pc:docMk/>
          <pc:sldMk cId="2104398166" sldId="275"/>
        </pc:sldMkLst>
      </pc:sldChg>
      <pc:sldChg chg="del">
        <pc:chgData name="윤예근" userId="a762e3f0-5114-4bde-a97e-6c6bf7e7f213" providerId="ADAL" clId="{8983E647-C32C-455A-9EC8-FD26349A39CB}" dt="2020-05-27T03:27:32.192" v="25" actId="47"/>
        <pc:sldMkLst>
          <pc:docMk/>
          <pc:sldMk cId="2879749519" sldId="276"/>
        </pc:sldMkLst>
      </pc:sldChg>
      <pc:sldChg chg="modSp mod ord">
        <pc:chgData name="윤예근" userId="a762e3f0-5114-4bde-a97e-6c6bf7e7f213" providerId="ADAL" clId="{8983E647-C32C-455A-9EC8-FD26349A39CB}" dt="2020-05-27T04:55:24.425" v="56"/>
        <pc:sldMkLst>
          <pc:docMk/>
          <pc:sldMk cId="1082402870" sldId="277"/>
        </pc:sldMkLst>
        <pc:picChg chg="mod">
          <ac:chgData name="윤예근" userId="a762e3f0-5114-4bde-a97e-6c6bf7e7f213" providerId="ADAL" clId="{8983E647-C32C-455A-9EC8-FD26349A39CB}" dt="2020-05-27T03:28:45.676" v="48" actId="1076"/>
          <ac:picMkLst>
            <pc:docMk/>
            <pc:sldMk cId="1082402870" sldId="277"/>
            <ac:picMk id="4" creationId="{E7F74785-261A-4B77-BB7F-7B57CC96BA0E}"/>
          </ac:picMkLst>
        </pc:picChg>
      </pc:sldChg>
      <pc:sldChg chg="modSp mod">
        <pc:chgData name="윤예근" userId="a762e3f0-5114-4bde-a97e-6c6bf7e7f213" providerId="ADAL" clId="{8983E647-C32C-455A-9EC8-FD26349A39CB}" dt="2020-05-27T04:55:42.125" v="71" actId="6549"/>
        <pc:sldMkLst>
          <pc:docMk/>
          <pc:sldMk cId="2845480955" sldId="279"/>
        </pc:sldMkLst>
        <pc:spChg chg="mod">
          <ac:chgData name="윤예근" userId="a762e3f0-5114-4bde-a97e-6c6bf7e7f213" providerId="ADAL" clId="{8983E647-C32C-455A-9EC8-FD26349A39CB}" dt="2020-05-27T04:54:57.784" v="53" actId="1076"/>
          <ac:spMkLst>
            <pc:docMk/>
            <pc:sldMk cId="2845480955" sldId="279"/>
            <ac:spMk id="4" creationId="{865C3EC7-2374-4536-A23A-809D9C5ACB7A}"/>
          </ac:spMkLst>
        </pc:spChg>
        <pc:spChg chg="mod">
          <ac:chgData name="윤예근" userId="a762e3f0-5114-4bde-a97e-6c6bf7e7f213" providerId="ADAL" clId="{8983E647-C32C-455A-9EC8-FD26349A39CB}" dt="2020-05-27T04:55:42.125" v="71" actId="6549"/>
          <ac:spMkLst>
            <pc:docMk/>
            <pc:sldMk cId="2845480955" sldId="279"/>
            <ac:spMk id="5" creationId="{55C8A08C-C603-4D73-91DA-F1FE31AC178D}"/>
          </ac:spMkLst>
        </pc:spChg>
        <pc:spChg chg="mod">
          <ac:chgData name="윤예근" userId="a762e3f0-5114-4bde-a97e-6c6bf7e7f213" providerId="ADAL" clId="{8983E647-C32C-455A-9EC8-FD26349A39CB}" dt="2020-05-27T04:55:03.379" v="54" actId="1076"/>
          <ac:spMkLst>
            <pc:docMk/>
            <pc:sldMk cId="2845480955" sldId="279"/>
            <ac:spMk id="9" creationId="{50189FBE-21F3-4D23-947E-71CF7357C647}"/>
          </ac:spMkLst>
        </pc:spChg>
      </pc:sldChg>
      <pc:sldChg chg="modSp mod">
        <pc:chgData name="윤예근" userId="a762e3f0-5114-4bde-a97e-6c6bf7e7f213" providerId="ADAL" clId="{8983E647-C32C-455A-9EC8-FD26349A39CB}" dt="2020-05-27T03:26:30.266" v="24" actId="20577"/>
        <pc:sldMkLst>
          <pc:docMk/>
          <pc:sldMk cId="1496113961" sldId="285"/>
        </pc:sldMkLst>
        <pc:spChg chg="mod">
          <ac:chgData name="윤예근" userId="a762e3f0-5114-4bde-a97e-6c6bf7e7f213" providerId="ADAL" clId="{8983E647-C32C-455A-9EC8-FD26349A39CB}" dt="2020-05-27T03:26:30.266" v="24" actId="20577"/>
          <ac:spMkLst>
            <pc:docMk/>
            <pc:sldMk cId="1496113961" sldId="285"/>
            <ac:spMk id="46" creationId="{792CD99B-307A-467F-8429-52FEB33E67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06870-6184-49FF-9956-9B9DA0BD7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1F7662-693E-476A-8E2C-4EB70A7B9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75883-99D7-44D8-9BD6-9B4CBF7F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25E-FA9E-4A67-88EB-146039B1BC1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60C78-9CF9-45BB-A1B9-996F8F7D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62CC0-8C00-4871-A277-49B2D997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C5D-395F-4133-9988-ED1D09D3A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4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445A1-A972-4FE1-A855-CC05DB3D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7943E9-3DB9-4F97-8986-BAA781F58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052CE-E100-4F0C-813D-439723FF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25E-FA9E-4A67-88EB-146039B1BC1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BC89E-1345-41DB-B1FA-4C6CC64A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127D7-1FB5-4A7E-80DA-E6B94FCB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C5D-395F-4133-9988-ED1D09D3A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1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906E40-B419-4F08-AEBA-2801DF8DD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0CE47-8DE8-4C75-B1E4-3346FB81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28C39-1767-48D8-93EB-9DEBEE4F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25E-FA9E-4A67-88EB-146039B1BC1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45C74-7DF9-41DD-B7B7-3680A09F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2D849-BDED-48DF-907C-88C58581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C5D-395F-4133-9988-ED1D09D3A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00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7A65C-19EB-41B9-AC47-D9DA3088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8AB82-EA6F-4800-A35F-7E8229B4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CA9BC-DEFE-456D-AA50-3317C43A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25E-FA9E-4A67-88EB-146039B1BC1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7E384-E7FB-4476-84AB-B306817E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5C2C4-34A5-479F-9201-E85EACC7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C5D-395F-4133-9988-ED1D09D3A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1190E-37B3-42F4-B206-6D3ED430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00C3F-014F-43F8-A26A-F6F0DFB5E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8D8C-6F55-4CDB-BF63-71F5B843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25E-FA9E-4A67-88EB-146039B1BC1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86FAF-EE23-4CB8-B6A5-37F1BF69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D728B-DEAD-457E-92DD-D6A29A44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C5D-395F-4133-9988-ED1D09D3A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DAB7A-0B44-4F0B-8A0B-365E2554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992AC-D2EA-4C65-80E7-60F4536CF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103877-1779-4C3D-903C-E1EC57B29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F45156-5E77-4C2C-BEAD-0032E62B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25E-FA9E-4A67-88EB-146039B1BC1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E6DF1-D4D8-4F96-A9CA-65351ABC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5830A-A131-429F-ADC7-C08E816A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C5D-395F-4133-9988-ED1D09D3A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6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AEAC1-7B06-425A-B655-7A3BD009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BC7B1-F98E-428D-B4F2-230E5DF5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980CB-0E91-4011-ADDB-FF61782CA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3F949A-80C4-4B0A-A892-62F884AA5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7AA81A-896E-4852-8405-9A0DCCCCF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803253-82DD-4AEF-B11E-8336992C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25E-FA9E-4A67-88EB-146039B1BC1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490AAE-4452-4E61-853F-106208ED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D40AFA-B571-4B77-8517-38C9C798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C5D-395F-4133-9988-ED1D09D3A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7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B9ED3-3E5A-4300-B0FC-88EF9927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6B861-6515-4BAD-8643-06397779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25E-FA9E-4A67-88EB-146039B1BC1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F1C2EC-8C36-4206-B7DC-104C8C24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E5988-1A4E-4E08-AF49-17953B16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C5D-395F-4133-9988-ED1D09D3A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13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DF2878-DC90-48A0-B796-442B4C40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25E-FA9E-4A67-88EB-146039B1BC1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D88E36-BACD-4FBE-9325-87F37676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8893-FFC3-4E7C-80BE-7669ADD4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C5D-395F-4133-9988-ED1D09D3A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7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55319-2F36-4C4B-9D64-34E1A38C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99F4F-05BA-4EA3-A6E2-2727A681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9EB82C-B1FC-45FE-B233-E117E7B03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7A1B1-EDD4-4FD0-BE49-872DAF9B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25E-FA9E-4A67-88EB-146039B1BC1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0CA2AE-9C59-4B11-A80C-8A2D1B4A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E2BFAE-4D06-4B1F-AB84-1D19270D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C5D-395F-4133-9988-ED1D09D3A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68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BE10-F6E7-4A0C-9736-8984D7DB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4C5756-8FF4-4F12-8E9A-4B04D3A8B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46B2A-FD2B-4544-9FB2-33127C75A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004F1-906D-46B5-B8F0-5DD6077A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25E-FA9E-4A67-88EB-146039B1BC1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1427EF-DDFF-4443-9A4E-38217F34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64CFD5-2259-4A02-AF7A-1BA0C0A6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C5D-395F-4133-9988-ED1D09D3A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98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E0A574-8CB3-47C7-946B-A13662AD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AB6A3-1229-4142-BF27-4C1D420B7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EBE84-4407-4558-B4F6-00E021064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1C25E-FA9E-4A67-88EB-146039B1BC1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FEECA-37BF-4986-84D2-847A49949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1731E-E7BE-4E0E-B83B-A0383D524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A7C5D-395F-4133-9988-ED1D09D3A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6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44CB32-A92A-4626-A549-28B3D9B6A0D1}"/>
              </a:ext>
            </a:extLst>
          </p:cNvPr>
          <p:cNvSpPr txBox="1"/>
          <p:nvPr/>
        </p:nvSpPr>
        <p:spPr>
          <a:xfrm>
            <a:off x="2736044" y="2509599"/>
            <a:ext cx="67199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1st to 8th round protocol</a:t>
            </a:r>
          </a:p>
          <a:p>
            <a:pPr algn="ctr"/>
            <a:endParaRPr lang="en-US" altLang="ko-KR" sz="1600" b="1" dirty="0"/>
          </a:p>
          <a:p>
            <a:pPr algn="ctr"/>
            <a:r>
              <a:rPr lang="en-US" altLang="ko-KR" sz="1600" dirty="0"/>
              <a:t>2020.05.27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YeaGuen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Yoon</a:t>
            </a:r>
            <a:endParaRPr lang="en-US" altLang="ko-KR" sz="1600" b="1" dirty="0"/>
          </a:p>
          <a:p>
            <a:pPr algn="ctr"/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SeungWoo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Shin</a:t>
            </a:r>
          </a:p>
        </p:txBody>
      </p:sp>
      <p:pic>
        <p:nvPicPr>
          <p:cNvPr id="3" name="Picture 2" descr="key point에 대한 이미지 검색결과">
            <a:extLst>
              <a:ext uri="{FF2B5EF4-FFF2-40B4-BE49-F238E27FC236}">
                <a16:creationId xmlns:a16="http://schemas.microsoft.com/office/drawing/2014/main" id="{6C46BE77-A151-4E9E-889C-376E64F6F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6" y="6224078"/>
            <a:ext cx="511454" cy="51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729CE81-BC40-41EE-A7BD-37C942C14288}"/>
              </a:ext>
            </a:extLst>
          </p:cNvPr>
          <p:cNvSpPr/>
          <p:nvPr/>
        </p:nvSpPr>
        <p:spPr>
          <a:xfrm>
            <a:off x="558035" y="6357579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: </a:t>
            </a: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이전 </a:t>
            </a:r>
            <a:r>
              <a:rPr lang="ko-KR" alt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차수랑</a:t>
            </a: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다른 점 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  <a:endParaRPr lang="ko-KR" altLang="en-US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170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5C3EC7-2374-4536-A23A-809D9C5ACB7A}"/>
              </a:ext>
            </a:extLst>
          </p:cNvPr>
          <p:cNvSpPr/>
          <p:nvPr/>
        </p:nvSpPr>
        <p:spPr>
          <a:xfrm>
            <a:off x="689965" y="1413932"/>
            <a:ext cx="10812068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모든 </a:t>
            </a:r>
            <a:r>
              <a:rPr lang="en-US" altLang="ko-KR" sz="1600" dirty="0"/>
              <a:t>key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추출하여 가장 많이 나타나는 </a:t>
            </a:r>
            <a:r>
              <a:rPr lang="en-US" altLang="ko-KR" sz="1600" dirty="0"/>
              <a:t>10 key </a:t>
            </a:r>
            <a:r>
              <a:rPr lang="ko-KR" altLang="en-US" sz="1600" dirty="0"/>
              <a:t>선택 </a:t>
            </a:r>
            <a:r>
              <a:rPr lang="en-US" altLang="ko-KR" sz="1600" dirty="0"/>
              <a:t>→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1 set</a:t>
            </a:r>
          </a:p>
          <a:p>
            <a:r>
              <a:rPr lang="en-US" altLang="ko-KR" sz="1600" dirty="0"/>
              <a:t>2. </a:t>
            </a:r>
            <a:r>
              <a:rPr lang="en-US" altLang="ko-KR" sz="1600" dirty="0" err="1"/>
              <a:t>Tanimoto</a:t>
            </a:r>
            <a:r>
              <a:rPr lang="en-US" altLang="ko-KR" sz="1600" dirty="0"/>
              <a:t> &gt; 0.7</a:t>
            </a:r>
            <a:r>
              <a:rPr lang="ko-KR" altLang="en-US" sz="1600" dirty="0"/>
              <a:t>에서 </a:t>
            </a:r>
            <a:r>
              <a:rPr lang="en-US" altLang="ko-KR" sz="1600" dirty="0"/>
              <a:t>member</a:t>
            </a:r>
            <a:r>
              <a:rPr lang="ko-KR" altLang="en-US" sz="1600" dirty="0"/>
              <a:t>수가 </a:t>
            </a:r>
            <a:r>
              <a:rPr lang="en-US" altLang="ko-KR" sz="1600" dirty="0"/>
              <a:t>3</a:t>
            </a:r>
            <a:r>
              <a:rPr lang="ko-KR" altLang="en-US" sz="1600" dirty="0"/>
              <a:t>개이상인 </a:t>
            </a:r>
            <a:r>
              <a:rPr lang="en-US" altLang="ko-KR" sz="1600" dirty="0"/>
              <a:t>cluster</a:t>
            </a:r>
            <a:r>
              <a:rPr lang="ko-KR" altLang="en-US" sz="1600" dirty="0"/>
              <a:t>에서</a:t>
            </a:r>
            <a:r>
              <a:rPr lang="en-US" altLang="ko-KR" sz="1600" dirty="0"/>
              <a:t> </a:t>
            </a:r>
            <a:r>
              <a:rPr lang="ko-KR" altLang="en-US" sz="1600" dirty="0"/>
              <a:t>모든 </a:t>
            </a:r>
            <a:r>
              <a:rPr lang="en-US" altLang="ko-KR" sz="1600" dirty="0"/>
              <a:t>key </a:t>
            </a:r>
            <a:r>
              <a:rPr lang="ko-KR" altLang="en-US" sz="1600" dirty="0"/>
              <a:t>선택 </a:t>
            </a:r>
            <a:r>
              <a:rPr lang="en-US" altLang="ko-KR" sz="1600" dirty="0"/>
              <a:t>→ 1 set</a:t>
            </a:r>
          </a:p>
          <a:p>
            <a:r>
              <a:rPr lang="en-US" altLang="ko-KR" sz="1600" dirty="0"/>
              <a:t>3. </a:t>
            </a:r>
            <a:r>
              <a:rPr lang="en-US" altLang="ko-KR" sz="1600" dirty="0" err="1"/>
              <a:t>Tanimoto</a:t>
            </a:r>
            <a:r>
              <a:rPr lang="en-US" altLang="ko-KR" sz="1600" dirty="0"/>
              <a:t> &gt; 0.7</a:t>
            </a:r>
            <a:r>
              <a:rPr lang="ko-KR" altLang="en-US" sz="1600" dirty="0"/>
              <a:t>의 각 </a:t>
            </a:r>
            <a:r>
              <a:rPr lang="en-US" altLang="ko-KR" sz="1600" dirty="0"/>
              <a:t>cluster</a:t>
            </a:r>
            <a:r>
              <a:rPr lang="ko-KR" altLang="en-US" sz="1600" dirty="0"/>
              <a:t>에서 </a:t>
            </a:r>
            <a:r>
              <a:rPr lang="en-US" altLang="ko-KR" sz="1600" dirty="0"/>
              <a:t>Rank1</a:t>
            </a:r>
            <a:r>
              <a:rPr lang="ko-KR" altLang="en-US" sz="1600" dirty="0"/>
              <a:t>에 해당하는</a:t>
            </a:r>
            <a:r>
              <a:rPr lang="en-US" altLang="ko-KR" sz="1600" dirty="0"/>
              <a:t> </a:t>
            </a:r>
            <a:r>
              <a:rPr lang="ko-KR" altLang="en-US" sz="1600" dirty="0"/>
              <a:t>모든 </a:t>
            </a:r>
            <a:r>
              <a:rPr lang="en-US" altLang="ko-KR" sz="1600" dirty="0"/>
              <a:t>key </a:t>
            </a:r>
            <a:r>
              <a:rPr lang="ko-KR" altLang="en-US" sz="1600" dirty="0"/>
              <a:t>선택 </a:t>
            </a:r>
            <a:r>
              <a:rPr lang="en-US" altLang="ko-KR" sz="1600" dirty="0"/>
              <a:t>→ 1 set</a:t>
            </a:r>
          </a:p>
          <a:p>
            <a:r>
              <a:rPr lang="en-US" altLang="ko-KR" sz="1600" dirty="0"/>
              <a:t>4. </a:t>
            </a:r>
            <a:r>
              <a:rPr lang="en-US" altLang="ko-KR" sz="1600" dirty="0" err="1"/>
              <a:t>Tanimoto</a:t>
            </a:r>
            <a:r>
              <a:rPr lang="en-US" altLang="ko-KR" sz="1600" dirty="0"/>
              <a:t> &gt; 0.7</a:t>
            </a:r>
            <a:r>
              <a:rPr lang="ko-KR" altLang="en-US" sz="1600" dirty="0"/>
              <a:t>에서 </a:t>
            </a:r>
            <a:r>
              <a:rPr lang="en-US" altLang="ko-KR" sz="1600" dirty="0"/>
              <a:t>occurrence frequency of key</a:t>
            </a:r>
            <a:r>
              <a:rPr lang="ko-KR" altLang="en-US" sz="1600" dirty="0"/>
              <a:t>에서</a:t>
            </a:r>
            <a:r>
              <a:rPr lang="en-US" altLang="ko-KR" sz="1600" dirty="0"/>
              <a:t> top 10 </a:t>
            </a:r>
            <a:r>
              <a:rPr lang="ko-KR" altLang="en-US" sz="1600" dirty="0"/>
              <a:t>선택 </a:t>
            </a:r>
            <a:r>
              <a:rPr lang="en-US" altLang="ko-KR" sz="1600" dirty="0"/>
              <a:t>→ 1 set</a:t>
            </a:r>
          </a:p>
          <a:p>
            <a:r>
              <a:rPr lang="en-US" altLang="ko-KR" sz="1600" dirty="0"/>
              <a:t>5. </a:t>
            </a:r>
            <a:r>
              <a:rPr lang="en-US" altLang="ko-KR" sz="1600" dirty="0" err="1"/>
              <a:t>Tanimoto</a:t>
            </a:r>
            <a:r>
              <a:rPr lang="en-US" altLang="ko-KR" sz="1600" dirty="0"/>
              <a:t> &gt; 0.7</a:t>
            </a:r>
            <a:r>
              <a:rPr lang="ko-KR" altLang="en-US" sz="1600" dirty="0"/>
              <a:t>에서 </a:t>
            </a:r>
            <a:r>
              <a:rPr lang="en-US" altLang="ko-KR" sz="1600" dirty="0"/>
              <a:t>occurrence frequency of key</a:t>
            </a:r>
            <a:r>
              <a:rPr lang="ko-KR" altLang="en-US" sz="1600" dirty="0"/>
              <a:t>에서</a:t>
            </a:r>
            <a:r>
              <a:rPr lang="en-US" altLang="ko-KR" sz="1600" dirty="0"/>
              <a:t> top 5 </a:t>
            </a:r>
            <a:r>
              <a:rPr lang="ko-KR" altLang="en-US" sz="1600" dirty="0"/>
              <a:t>선택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Tanimoto</a:t>
            </a:r>
            <a:r>
              <a:rPr lang="en-US" altLang="ko-KR" sz="1600" dirty="0"/>
              <a:t> &lt; 0.7 </a:t>
            </a:r>
            <a:r>
              <a:rPr lang="ko-KR" altLang="en-US" sz="1600" dirty="0"/>
              <a:t>중 다른</a:t>
            </a:r>
            <a:r>
              <a:rPr lang="en-US" altLang="ko-KR" sz="1600" dirty="0"/>
              <a:t> clustering     </a:t>
            </a:r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기법</a:t>
            </a:r>
            <a:r>
              <a:rPr lang="en-US" altLang="ko-KR" sz="1600" dirty="0"/>
              <a:t>(DBSCAN)</a:t>
            </a:r>
            <a:r>
              <a:rPr lang="ko-KR" altLang="en-US" sz="1600" dirty="0"/>
              <a:t>에서</a:t>
            </a:r>
            <a:r>
              <a:rPr lang="en-US" altLang="ko-KR" sz="1600" dirty="0"/>
              <a:t> occurrence frequency of key</a:t>
            </a:r>
            <a:r>
              <a:rPr lang="ko-KR" altLang="en-US" sz="1600" dirty="0"/>
              <a:t>에서</a:t>
            </a:r>
            <a:r>
              <a:rPr lang="en-US" altLang="ko-KR" sz="1600" dirty="0"/>
              <a:t> top 5 </a:t>
            </a:r>
            <a:r>
              <a:rPr lang="ko-KR" altLang="en-US" sz="1600" dirty="0"/>
              <a:t>선택</a:t>
            </a:r>
            <a:r>
              <a:rPr lang="en-US" altLang="ko-KR" sz="1600" dirty="0"/>
              <a:t>. </a:t>
            </a:r>
            <a:r>
              <a:rPr lang="ko-KR" altLang="en-US" sz="1600" dirty="0"/>
              <a:t>단 타이가 많을 땐 클러스터 </a:t>
            </a:r>
            <a:r>
              <a:rPr lang="en-US" altLang="ko-KR" sz="1600" dirty="0"/>
              <a:t>member</a:t>
            </a:r>
            <a:r>
              <a:rPr lang="ko-KR" altLang="en-US" sz="1600" dirty="0"/>
              <a:t>수가    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많은 </a:t>
            </a:r>
            <a:r>
              <a:rPr lang="en-US" altLang="ko-KR" sz="1600" dirty="0"/>
              <a:t>cluster</a:t>
            </a:r>
            <a:r>
              <a:rPr lang="ko-KR" altLang="en-US" sz="1600" dirty="0"/>
              <a:t>를 중심으로</a:t>
            </a:r>
            <a:r>
              <a:rPr lang="en-US" altLang="ko-KR" sz="1600" dirty="0"/>
              <a:t>→ 1 set</a:t>
            </a:r>
          </a:p>
          <a:p>
            <a:r>
              <a:rPr lang="en-US" altLang="ko-KR" sz="1600" dirty="0"/>
              <a:t>6. Cluster member</a:t>
            </a:r>
            <a:r>
              <a:rPr lang="ko-KR" altLang="en-US" sz="1600" dirty="0"/>
              <a:t>의 개수로 </a:t>
            </a:r>
            <a:r>
              <a:rPr lang="en-US" altLang="ko-KR" sz="1600" dirty="0"/>
              <a:t>sorting</a:t>
            </a:r>
            <a:r>
              <a:rPr lang="ko-KR" altLang="en-US" sz="1600" dirty="0"/>
              <a:t>하여 상위 </a:t>
            </a:r>
            <a:r>
              <a:rPr lang="en-US" altLang="ko-KR" sz="1600" dirty="0"/>
              <a:t>10</a:t>
            </a:r>
            <a:r>
              <a:rPr lang="ko-KR" altLang="en-US" sz="1600" dirty="0"/>
              <a:t>개 </a:t>
            </a:r>
            <a:r>
              <a:rPr lang="en-US" altLang="ko-KR" sz="1600" dirty="0"/>
              <a:t>cluster</a:t>
            </a:r>
            <a:r>
              <a:rPr lang="ko-KR" altLang="en-US" sz="1600" dirty="0"/>
              <a:t>의 </a:t>
            </a:r>
            <a:r>
              <a:rPr lang="en-US" altLang="ko-KR" sz="1600" dirty="0"/>
              <a:t>rank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 </a:t>
            </a:r>
            <a:r>
              <a:rPr lang="en-US" altLang="ko-KR" sz="1600" dirty="0"/>
              <a:t>key</a:t>
            </a:r>
            <a:r>
              <a:rPr lang="ko-KR" altLang="en-US" sz="1600" dirty="0"/>
              <a:t>을 선택</a:t>
            </a:r>
            <a:r>
              <a:rPr lang="en-US" altLang="ko-KR" sz="1600" dirty="0"/>
              <a:t> </a:t>
            </a:r>
            <a:r>
              <a:rPr lang="ko-KR" altLang="en-US" sz="1600" dirty="0"/>
              <a:t>단 </a:t>
            </a:r>
            <a:r>
              <a:rPr lang="en-US" altLang="ko-KR" sz="1600" dirty="0"/>
              <a:t>cluster </a:t>
            </a:r>
            <a:r>
              <a:rPr lang="ko-KR" altLang="en-US" sz="1600" dirty="0"/>
              <a:t>개수가 </a:t>
            </a:r>
            <a:r>
              <a:rPr lang="en-US" altLang="ko-KR" sz="1600" dirty="0"/>
              <a:t>10</a:t>
            </a:r>
            <a:r>
              <a:rPr lang="ko-KR" altLang="en-US" sz="1600" dirty="0"/>
              <a:t>개 이하면</a:t>
            </a:r>
            <a:r>
              <a:rPr lang="en-US" altLang="ko-KR" sz="1600" dirty="0"/>
              <a:t>, cluster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갯수만큼</a:t>
            </a:r>
            <a:r>
              <a:rPr lang="ko-KR" altLang="en-US" sz="1600" dirty="0"/>
              <a:t> </a:t>
            </a:r>
            <a:r>
              <a:rPr lang="en-US" altLang="ko-KR" sz="1600" dirty="0"/>
              <a:t>→ 1 set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7. </a:t>
            </a:r>
            <a:r>
              <a:rPr lang="en-US" altLang="ko-KR" sz="1600" dirty="0" err="1"/>
              <a:t>Tanimoto</a:t>
            </a:r>
            <a:r>
              <a:rPr lang="en-US" altLang="ko-KR" sz="1600" dirty="0"/>
              <a:t> &gt; 0.7</a:t>
            </a:r>
            <a:r>
              <a:rPr lang="ko-KR" altLang="en-US" sz="1600" dirty="0"/>
              <a:t>에서 </a:t>
            </a:r>
            <a:r>
              <a:rPr lang="en-US" altLang="ko-KR" sz="1600" dirty="0"/>
              <a:t>member</a:t>
            </a:r>
            <a:r>
              <a:rPr lang="ko-KR" altLang="en-US" sz="1600" dirty="0"/>
              <a:t>수가 가장 적은 </a:t>
            </a:r>
            <a:r>
              <a:rPr lang="en-US" altLang="ko-KR" sz="1600" dirty="0"/>
              <a:t>cluster(2</a:t>
            </a:r>
            <a:r>
              <a:rPr lang="ko-KR" altLang="en-US" sz="1600" dirty="0"/>
              <a:t>이하</a:t>
            </a:r>
            <a:r>
              <a:rPr lang="en-US" altLang="ko-KR" sz="1600" dirty="0"/>
              <a:t>)</a:t>
            </a:r>
            <a:r>
              <a:rPr lang="ko-KR" altLang="en-US" sz="1600" dirty="0"/>
              <a:t>에서</a:t>
            </a:r>
            <a:r>
              <a:rPr lang="en-US" altLang="ko-KR" sz="1600" dirty="0"/>
              <a:t> occurrence frequency</a:t>
            </a:r>
            <a:r>
              <a:rPr lang="ko-KR" altLang="en-US" sz="1600" dirty="0"/>
              <a:t>가 낮은 것</a:t>
            </a:r>
            <a:r>
              <a:rPr lang="en-US" altLang="ko-KR" sz="1600" dirty="0"/>
              <a:t>(1</a:t>
            </a:r>
            <a:r>
              <a:rPr lang="ko-KR" altLang="en-US" sz="1600" dirty="0"/>
              <a:t>인 것만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Max</a:t>
            </a:r>
            <a:r>
              <a:rPr lang="ko-KR" altLang="en-US" sz="1600" dirty="0"/>
              <a:t> </a:t>
            </a:r>
            <a:r>
              <a:rPr lang="en-US" altLang="ko-KR" sz="1600" dirty="0"/>
              <a:t>20</a:t>
            </a:r>
            <a:r>
              <a:rPr lang="ko-KR" altLang="en-US" sz="1600" dirty="0"/>
              <a:t>개 </a:t>
            </a:r>
            <a:r>
              <a:rPr lang="en-US" altLang="ko-KR" sz="1600" dirty="0"/>
              <a:t>key </a:t>
            </a:r>
            <a:r>
              <a:rPr lang="ko-KR" altLang="en-US" sz="1600" dirty="0"/>
              <a:t>선택 </a:t>
            </a:r>
            <a:r>
              <a:rPr lang="en-US" altLang="ko-KR" sz="1600" dirty="0"/>
              <a:t>→ 1 set</a:t>
            </a:r>
          </a:p>
          <a:p>
            <a:r>
              <a:rPr lang="en-US" altLang="ko-KR" sz="1600" dirty="0"/>
              <a:t>8. </a:t>
            </a:r>
            <a:r>
              <a:rPr lang="en-US" altLang="ko-KR" sz="1600" dirty="0" err="1"/>
              <a:t>Tanimoto</a:t>
            </a:r>
            <a:r>
              <a:rPr lang="en-US" altLang="ko-KR" sz="1600" dirty="0"/>
              <a:t> &lt; 0.7 </a:t>
            </a:r>
            <a:r>
              <a:rPr lang="ko-KR" altLang="en-US" sz="1600" dirty="0"/>
              <a:t>에서 각 </a:t>
            </a:r>
            <a:r>
              <a:rPr lang="en-US" altLang="ko-KR" sz="1600" dirty="0"/>
              <a:t>member</a:t>
            </a:r>
            <a:r>
              <a:rPr lang="ko-KR" altLang="en-US" sz="1600" dirty="0"/>
              <a:t>수가 가장 적은 </a:t>
            </a:r>
            <a:r>
              <a:rPr lang="en-US" altLang="ko-KR" sz="1600" dirty="0"/>
              <a:t>cluster(2</a:t>
            </a:r>
            <a:r>
              <a:rPr lang="ko-KR" altLang="en-US" sz="1600" dirty="0"/>
              <a:t>이하</a:t>
            </a:r>
            <a:r>
              <a:rPr lang="en-US" altLang="ko-KR" sz="1600" dirty="0"/>
              <a:t>)</a:t>
            </a:r>
            <a:r>
              <a:rPr lang="ko-KR" altLang="en-US" sz="1600" dirty="0"/>
              <a:t>에서</a:t>
            </a:r>
            <a:r>
              <a:rPr lang="en-US" altLang="ko-KR" sz="1600" dirty="0"/>
              <a:t> occurrence frequency</a:t>
            </a:r>
            <a:r>
              <a:rPr lang="ko-KR" altLang="en-US" sz="1600" dirty="0"/>
              <a:t>가 낮은 것</a:t>
            </a:r>
            <a:r>
              <a:rPr lang="en-US" altLang="ko-KR" sz="1600" dirty="0"/>
              <a:t>(1</a:t>
            </a:r>
            <a:r>
              <a:rPr lang="ko-KR" altLang="en-US" sz="1600" dirty="0"/>
              <a:t>인 것만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Max</a:t>
            </a:r>
            <a:r>
              <a:rPr lang="ko-KR" altLang="en-US" sz="1600" dirty="0"/>
              <a:t> </a:t>
            </a:r>
            <a:r>
              <a:rPr lang="en-US" altLang="ko-KR" sz="1600" dirty="0"/>
              <a:t>20</a:t>
            </a:r>
            <a:r>
              <a:rPr lang="ko-KR" altLang="en-US" sz="1600" dirty="0"/>
              <a:t>개 </a:t>
            </a:r>
            <a:r>
              <a:rPr lang="en-US" altLang="ko-KR" sz="1600" dirty="0"/>
              <a:t>key </a:t>
            </a:r>
            <a:r>
              <a:rPr lang="ko-KR" altLang="en-US" sz="1600" dirty="0"/>
              <a:t>선택 </a:t>
            </a:r>
            <a:r>
              <a:rPr lang="en-US" altLang="ko-KR" sz="1600" dirty="0"/>
              <a:t>→ 1 set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1~6</a:t>
            </a:r>
            <a:r>
              <a:rPr lang="ko-KR" alt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에서는</a:t>
            </a:r>
            <a:r>
              <a:rPr lang="en-US" altLang="ko-KR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상위</a:t>
            </a:r>
            <a:r>
              <a:rPr lang="en-US" altLang="ko-KR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occurrence frequency</a:t>
            </a:r>
            <a:r>
              <a:rPr lang="ko-KR" altLang="en-US" sz="1100" dirty="0">
                <a:solidFill>
                  <a:srgbClr val="FF0000"/>
                </a:solidFill>
              </a:rPr>
              <a:t>을 위주로 </a:t>
            </a:r>
            <a:r>
              <a:rPr lang="en-US" altLang="ko-KR" sz="1100" dirty="0">
                <a:solidFill>
                  <a:srgbClr val="FF0000"/>
                </a:solidFill>
              </a:rPr>
              <a:t>Key</a:t>
            </a:r>
            <a:r>
              <a:rPr lang="ko-KR" altLang="en-US" sz="1100" dirty="0">
                <a:solidFill>
                  <a:srgbClr val="FF0000"/>
                </a:solidFill>
              </a:rPr>
              <a:t>를 추출하여 선택하였으나 </a:t>
            </a:r>
            <a:r>
              <a:rPr lang="en-US" altLang="ko-KR" sz="1100" dirty="0">
                <a:solidFill>
                  <a:srgbClr val="FF0000"/>
                </a:solidFill>
              </a:rPr>
              <a:t>7~8</a:t>
            </a:r>
            <a:r>
              <a:rPr lang="ko-KR" altLang="en-US" sz="1100" dirty="0">
                <a:solidFill>
                  <a:srgbClr val="FF0000"/>
                </a:solidFill>
              </a:rPr>
              <a:t>에서는 다양성을 보완하기 위하여 하위 </a:t>
            </a:r>
            <a:r>
              <a:rPr lang="en-US" altLang="ko-KR" sz="1100" dirty="0">
                <a:solidFill>
                  <a:srgbClr val="FF0000"/>
                </a:solidFill>
              </a:rPr>
              <a:t>occurrence frequency</a:t>
            </a:r>
            <a:r>
              <a:rPr lang="ko-KR" altLang="en-US" sz="1100" dirty="0">
                <a:solidFill>
                  <a:srgbClr val="FF0000"/>
                </a:solidFill>
              </a:rPr>
              <a:t>을 위주로 </a:t>
            </a:r>
            <a:r>
              <a:rPr lang="en-US" altLang="ko-KR" sz="1100" dirty="0">
                <a:solidFill>
                  <a:srgbClr val="FF0000"/>
                </a:solidFill>
              </a:rPr>
              <a:t>Key</a:t>
            </a:r>
            <a:r>
              <a:rPr lang="ko-KR" altLang="en-US" sz="1100" dirty="0">
                <a:solidFill>
                  <a:srgbClr val="FF0000"/>
                </a:solidFill>
              </a:rPr>
              <a:t>를 선택함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FE3133-0ED4-4238-8C28-828FE5F72F00}"/>
              </a:ext>
            </a:extLst>
          </p:cNvPr>
          <p:cNvSpPr/>
          <p:nvPr/>
        </p:nvSpPr>
        <p:spPr>
          <a:xfrm>
            <a:off x="1436751" y="264384"/>
            <a:ext cx="93184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1/2DScan selection 8 methods</a:t>
            </a:r>
          </a:p>
        </p:txBody>
      </p:sp>
    </p:spTree>
    <p:extLst>
      <p:ext uri="{BB962C8B-B14F-4D97-AF65-F5344CB8AC3E}">
        <p14:creationId xmlns:p14="http://schemas.microsoft.com/office/powerpoint/2010/main" val="284548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18EF2B9-FC44-425D-847E-E82936217F28}"/>
              </a:ext>
            </a:extLst>
          </p:cNvPr>
          <p:cNvCxnSpPr>
            <a:cxnSpLocks/>
          </p:cNvCxnSpPr>
          <p:nvPr/>
        </p:nvCxnSpPr>
        <p:spPr>
          <a:xfrm>
            <a:off x="5829386" y="3839896"/>
            <a:ext cx="0" cy="6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76C87B-03B7-4880-AC31-997DC4A34CCC}"/>
              </a:ext>
            </a:extLst>
          </p:cNvPr>
          <p:cNvSpPr/>
          <p:nvPr/>
        </p:nvSpPr>
        <p:spPr>
          <a:xfrm>
            <a:off x="0" y="0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ChEMBL 1</a:t>
            </a:r>
            <a:r>
              <a:rPr lang="en-US" altLang="ko-KR" b="1" baseline="30000" dirty="0"/>
              <a:t>st</a:t>
            </a:r>
            <a:r>
              <a:rPr lang="en-US" altLang="ko-KR" b="1" dirty="0"/>
              <a:t> selection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01A46A0-0C35-46D4-AD64-C6F0AD3B1C41}"/>
              </a:ext>
            </a:extLst>
          </p:cNvPr>
          <p:cNvSpPr/>
          <p:nvPr/>
        </p:nvSpPr>
        <p:spPr>
          <a:xfrm>
            <a:off x="867905" y="779524"/>
            <a:ext cx="140227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52 ChEMBL</a:t>
            </a:r>
          </a:p>
          <a:p>
            <a:pPr algn="ctr"/>
            <a:r>
              <a:rPr lang="en-US" altLang="ko-KR" sz="1200" dirty="0"/>
              <a:t>ligands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06B1D49-18C3-4251-A444-3B6CFE59B3E9}"/>
              </a:ext>
            </a:extLst>
          </p:cNvPr>
          <p:cNvCxnSpPr>
            <a:stCxn id="5" idx="3"/>
          </p:cNvCxnSpPr>
          <p:nvPr/>
        </p:nvCxnSpPr>
        <p:spPr>
          <a:xfrm flipV="1">
            <a:off x="2270177" y="1064749"/>
            <a:ext cx="8324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FEF5C1-20A8-451C-86C7-8D2DEAA2F000}"/>
              </a:ext>
            </a:extLst>
          </p:cNvPr>
          <p:cNvSpPr txBox="1"/>
          <p:nvPr/>
        </p:nvSpPr>
        <p:spPr>
          <a:xfrm>
            <a:off x="3102615" y="785574"/>
            <a:ext cx="545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Extract the Main Key by occurrence frequency  </a:t>
            </a:r>
          </a:p>
          <a:p>
            <a:pPr algn="ctr"/>
            <a:r>
              <a:rPr lang="en-US" altLang="ko-KR" sz="1400" dirty="0"/>
              <a:t>(PDPPD, PPAAP, PPPAP, PPPPA, PPPPD, PPPPP) 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93B8F0-DB7B-4F62-B4AC-62E88A8DCBDA}"/>
              </a:ext>
            </a:extLst>
          </p:cNvPr>
          <p:cNvSpPr/>
          <p:nvPr/>
        </p:nvSpPr>
        <p:spPr>
          <a:xfrm>
            <a:off x="4213343" y="2154726"/>
            <a:ext cx="3232087" cy="85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Preprocessed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ChEMBL DB(1.8M)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0626641-8DB6-4D48-B6DA-6EDBECE9790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829388" y="1370349"/>
            <a:ext cx="0" cy="78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CC9E6F-9DEB-431A-BE23-B08AD7671315}"/>
              </a:ext>
            </a:extLst>
          </p:cNvPr>
          <p:cNvSpPr txBox="1"/>
          <p:nvPr/>
        </p:nvSpPr>
        <p:spPr>
          <a:xfrm>
            <a:off x="4826322" y="1554561"/>
            <a:ext cx="174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Query using Main Key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B5B9365-B680-4F8E-818D-A4BE4A856697}"/>
              </a:ext>
            </a:extLst>
          </p:cNvPr>
          <p:cNvSpPr/>
          <p:nvPr/>
        </p:nvSpPr>
        <p:spPr>
          <a:xfrm>
            <a:off x="5034674" y="3314783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323,350</a:t>
            </a:r>
          </a:p>
          <a:p>
            <a:pPr algn="ctr"/>
            <a:r>
              <a:rPr lang="en-US" altLang="ko-KR" sz="1400" dirty="0"/>
              <a:t>Ligand retrieval</a:t>
            </a:r>
            <a:endParaRPr lang="ko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03827DC-803F-4D6B-92C1-79C12875D07F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5829385" y="3005751"/>
            <a:ext cx="2" cy="30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586F88-08D2-48FA-91D9-C33490F4ABDD}"/>
              </a:ext>
            </a:extLst>
          </p:cNvPr>
          <p:cNvSpPr txBox="1"/>
          <p:nvPr/>
        </p:nvSpPr>
        <p:spPr>
          <a:xfrm>
            <a:off x="3043011" y="3948240"/>
            <a:ext cx="5572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1.Sub clustering using </a:t>
            </a:r>
            <a:r>
              <a:rPr lang="en-US" altLang="ko-KR" sz="1200" dirty="0" err="1">
                <a:solidFill>
                  <a:srgbClr val="FF0000"/>
                </a:solidFill>
              </a:rPr>
              <a:t>Sub_Key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2.Select ligands by </a:t>
            </a:r>
            <a:r>
              <a:rPr lang="en-US" altLang="ko-KR" sz="1200" dirty="0" err="1">
                <a:solidFill>
                  <a:srgbClr val="FF0000"/>
                </a:solidFill>
              </a:rPr>
              <a:t>ChEMBL_ID</a:t>
            </a:r>
            <a:r>
              <a:rPr lang="en-US" altLang="ko-KR" sz="1200" dirty="0">
                <a:solidFill>
                  <a:srgbClr val="FF0000"/>
                </a:solidFill>
              </a:rPr>
              <a:t> occurrence frequency which satisfies the RO5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414B211-E5DB-44C3-9613-B4F89B6EABBF}"/>
              </a:ext>
            </a:extLst>
          </p:cNvPr>
          <p:cNvSpPr/>
          <p:nvPr/>
        </p:nvSpPr>
        <p:spPr>
          <a:xfrm>
            <a:off x="5034674" y="4543221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Select 1,383</a:t>
            </a:r>
          </a:p>
          <a:p>
            <a:pPr algn="ctr"/>
            <a:r>
              <a:rPr lang="en-US" altLang="ko-KR" sz="1400" dirty="0"/>
              <a:t>ligands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C482A-9B94-4968-849C-50639F946469}"/>
              </a:ext>
            </a:extLst>
          </p:cNvPr>
          <p:cNvSpPr txBox="1"/>
          <p:nvPr/>
        </p:nvSpPr>
        <p:spPr>
          <a:xfrm>
            <a:off x="4091707" y="5303439"/>
            <a:ext cx="372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3.Clustering using babel(Tanimoto &gt;0.9) and </a:t>
            </a:r>
            <a:r>
              <a:rPr lang="en-US" altLang="ko-KR" sz="1200" dirty="0" err="1">
                <a:solidFill>
                  <a:srgbClr val="FF0000"/>
                </a:solidFill>
              </a:rPr>
              <a:t>iclliq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E2CFF36-073A-461F-86B4-2CE1206FCC84}"/>
              </a:ext>
            </a:extLst>
          </p:cNvPr>
          <p:cNvSpPr/>
          <p:nvPr/>
        </p:nvSpPr>
        <p:spPr>
          <a:xfrm>
            <a:off x="5034674" y="5787200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Select 908 ligands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56EBE8C-3853-442A-B840-BF157C8DA298}"/>
              </a:ext>
            </a:extLst>
          </p:cNvPr>
          <p:cNvCxnSpPr>
            <a:cxnSpLocks/>
          </p:cNvCxnSpPr>
          <p:nvPr/>
        </p:nvCxnSpPr>
        <p:spPr>
          <a:xfrm>
            <a:off x="5829383" y="5113672"/>
            <a:ext cx="0" cy="6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83DACFE-3D31-442C-84C7-F1ECEC858909}"/>
              </a:ext>
            </a:extLst>
          </p:cNvPr>
          <p:cNvCxnSpPr>
            <a:cxnSpLocks/>
          </p:cNvCxnSpPr>
          <p:nvPr/>
        </p:nvCxnSpPr>
        <p:spPr>
          <a:xfrm flipV="1">
            <a:off x="6624096" y="6078886"/>
            <a:ext cx="2791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C4AA791-A08B-4E89-9B85-3DA353924803}"/>
              </a:ext>
            </a:extLst>
          </p:cNvPr>
          <p:cNvSpPr/>
          <p:nvPr/>
        </p:nvSpPr>
        <p:spPr>
          <a:xfrm>
            <a:off x="9415592" y="5787199"/>
            <a:ext cx="140227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 Matcher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52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D71CAF-D9F9-43F1-91AC-1037F2A894AC}"/>
              </a:ext>
            </a:extLst>
          </p:cNvPr>
          <p:cNvSpPr/>
          <p:nvPr/>
        </p:nvSpPr>
        <p:spPr>
          <a:xfrm>
            <a:off x="0" y="0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ChEMBL 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selection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DF0A518-32BE-4E79-8FDC-75F986F04CA5}"/>
              </a:ext>
            </a:extLst>
          </p:cNvPr>
          <p:cNvCxnSpPr>
            <a:cxnSpLocks/>
          </p:cNvCxnSpPr>
          <p:nvPr/>
        </p:nvCxnSpPr>
        <p:spPr>
          <a:xfrm>
            <a:off x="6905711" y="3839896"/>
            <a:ext cx="0" cy="6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A6C43D-4A87-4C41-96E5-39ABBEC42F0B}"/>
              </a:ext>
            </a:extLst>
          </p:cNvPr>
          <p:cNvSpPr/>
          <p:nvPr/>
        </p:nvSpPr>
        <p:spPr>
          <a:xfrm>
            <a:off x="1209875" y="785574"/>
            <a:ext cx="140227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185 ChEMBL</a:t>
            </a:r>
          </a:p>
          <a:p>
            <a:pPr algn="ctr"/>
            <a:r>
              <a:rPr lang="en-US" altLang="ko-KR" sz="1200" dirty="0"/>
              <a:t>ligands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5FFFDB-382C-41F2-BEFE-B8B648B94275}"/>
              </a:ext>
            </a:extLst>
          </p:cNvPr>
          <p:cNvCxnSpPr>
            <a:cxnSpLocks/>
          </p:cNvCxnSpPr>
          <p:nvPr/>
        </p:nvCxnSpPr>
        <p:spPr>
          <a:xfrm>
            <a:off x="1911011" y="1356025"/>
            <a:ext cx="0" cy="35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3EF2C8C-9017-4F0D-A6E4-9683936A0FF6}"/>
              </a:ext>
            </a:extLst>
          </p:cNvPr>
          <p:cNvSpPr txBox="1"/>
          <p:nvPr/>
        </p:nvSpPr>
        <p:spPr>
          <a:xfrm>
            <a:off x="4914718" y="785574"/>
            <a:ext cx="398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Extract the Main Key</a:t>
            </a:r>
          </a:p>
          <a:p>
            <a:pPr algn="ctr"/>
            <a:r>
              <a:rPr lang="en-US" altLang="ko-KR" sz="1400" dirty="0"/>
              <a:t>(PAPAD, PDPPP, PPADP, PPAPA, PPDPP, PPPDP) 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C1D99F2-56DC-4EDE-87A9-ADAB3D598F08}"/>
              </a:ext>
            </a:extLst>
          </p:cNvPr>
          <p:cNvSpPr/>
          <p:nvPr/>
        </p:nvSpPr>
        <p:spPr>
          <a:xfrm>
            <a:off x="5289668" y="2154726"/>
            <a:ext cx="3232087" cy="85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Preprocessed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ChEMBL DB(1.8M)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735970B-35CF-4B98-8095-76D6A710795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905712" y="1370349"/>
            <a:ext cx="1" cy="78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B5E7A1-9B6F-4BF5-B3F5-6ABE4A0BE73C}"/>
              </a:ext>
            </a:extLst>
          </p:cNvPr>
          <p:cNvSpPr txBox="1"/>
          <p:nvPr/>
        </p:nvSpPr>
        <p:spPr>
          <a:xfrm>
            <a:off x="5902647" y="1554561"/>
            <a:ext cx="174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Query using Main Key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EB9DD54-B0D3-4419-82F6-9DA0155DC333}"/>
              </a:ext>
            </a:extLst>
          </p:cNvPr>
          <p:cNvSpPr/>
          <p:nvPr/>
        </p:nvSpPr>
        <p:spPr>
          <a:xfrm>
            <a:off x="6110999" y="3314783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532,777</a:t>
            </a:r>
          </a:p>
          <a:p>
            <a:pPr algn="ctr"/>
            <a:r>
              <a:rPr lang="en-US" altLang="ko-KR" sz="1400" dirty="0"/>
              <a:t>Ligand retrieval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3124752-2A7E-4EA6-860F-053CDFD9A95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6905710" y="3005751"/>
            <a:ext cx="2" cy="30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E9186D-0EF2-4145-AE56-9795A65875B2}"/>
              </a:ext>
            </a:extLst>
          </p:cNvPr>
          <p:cNvSpPr txBox="1"/>
          <p:nvPr/>
        </p:nvSpPr>
        <p:spPr>
          <a:xfrm>
            <a:off x="4119336" y="3959135"/>
            <a:ext cx="5572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1.Sub clustering using </a:t>
            </a:r>
            <a:r>
              <a:rPr lang="en-US" altLang="ko-KR" sz="1200" dirty="0" err="1">
                <a:solidFill>
                  <a:srgbClr val="FF0000"/>
                </a:solidFill>
              </a:rPr>
              <a:t>Sub_Key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2.Select ligands by </a:t>
            </a:r>
            <a:r>
              <a:rPr lang="en-US" altLang="ko-KR" sz="1200" dirty="0" err="1">
                <a:solidFill>
                  <a:srgbClr val="FF0000"/>
                </a:solidFill>
              </a:rPr>
              <a:t>ChEMBL_ID</a:t>
            </a:r>
            <a:r>
              <a:rPr lang="en-US" altLang="ko-KR" sz="1200" dirty="0">
                <a:solidFill>
                  <a:srgbClr val="FF0000"/>
                </a:solidFill>
              </a:rPr>
              <a:t> occurrence frequency which satisfies the RO5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A48CB50-1B6B-4EAD-992F-4B341E614D8B}"/>
              </a:ext>
            </a:extLst>
          </p:cNvPr>
          <p:cNvSpPr/>
          <p:nvPr/>
        </p:nvSpPr>
        <p:spPr>
          <a:xfrm>
            <a:off x="6110999" y="4543221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Select 1,496 ligands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AB004-16C0-4E42-8BBE-A661F6FBE71E}"/>
              </a:ext>
            </a:extLst>
          </p:cNvPr>
          <p:cNvSpPr txBox="1"/>
          <p:nvPr/>
        </p:nvSpPr>
        <p:spPr>
          <a:xfrm>
            <a:off x="5168032" y="5303439"/>
            <a:ext cx="372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3.Clustering using babel(Tanimoto &gt;0.9) and </a:t>
            </a:r>
            <a:r>
              <a:rPr lang="en-US" altLang="ko-KR" sz="1200" dirty="0" err="1">
                <a:solidFill>
                  <a:srgbClr val="FF0000"/>
                </a:solidFill>
              </a:rPr>
              <a:t>iclliq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71916C2-DD0C-44FB-8240-1122D3BAEEC5}"/>
              </a:ext>
            </a:extLst>
          </p:cNvPr>
          <p:cNvSpPr/>
          <p:nvPr/>
        </p:nvSpPr>
        <p:spPr>
          <a:xfrm>
            <a:off x="6110999" y="5787200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Select 935 ligands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E18821-ECE0-408A-AF29-46E60D20A613}"/>
              </a:ext>
            </a:extLst>
          </p:cNvPr>
          <p:cNvCxnSpPr>
            <a:cxnSpLocks/>
          </p:cNvCxnSpPr>
          <p:nvPr/>
        </p:nvCxnSpPr>
        <p:spPr>
          <a:xfrm>
            <a:off x="6905708" y="5113672"/>
            <a:ext cx="0" cy="6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36DDDE7-9BDD-484E-8920-E90D03C7FA2E}"/>
              </a:ext>
            </a:extLst>
          </p:cNvPr>
          <p:cNvCxnSpPr>
            <a:cxnSpLocks/>
          </p:cNvCxnSpPr>
          <p:nvPr/>
        </p:nvCxnSpPr>
        <p:spPr>
          <a:xfrm flipV="1">
            <a:off x="7700421" y="6078886"/>
            <a:ext cx="2791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C2B0810-73C8-4785-8107-AB4FBA490AF6}"/>
              </a:ext>
            </a:extLst>
          </p:cNvPr>
          <p:cNvSpPr/>
          <p:nvPr/>
        </p:nvSpPr>
        <p:spPr>
          <a:xfrm>
            <a:off x="10491917" y="5787199"/>
            <a:ext cx="140227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 Matcher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CE10F08-BB79-41FE-87C1-04147289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0" y="1735129"/>
            <a:ext cx="3232083" cy="216314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EA51A46-70CD-4873-9E84-66DEE4874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6" y="3959135"/>
            <a:ext cx="3279873" cy="2693951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7495A56-A9F2-48A6-AE3D-E7934B4556A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456251" y="1077962"/>
            <a:ext cx="458467" cy="81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24EB6488-0C15-44FB-B4E2-CCF4453BE8DF}"/>
              </a:ext>
            </a:extLst>
          </p:cNvPr>
          <p:cNvSpPr/>
          <p:nvPr/>
        </p:nvSpPr>
        <p:spPr>
          <a:xfrm>
            <a:off x="3600450" y="1735129"/>
            <a:ext cx="142875" cy="11554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2F97FB8F-78B4-4CC1-A918-E72DDA80FEBB}"/>
              </a:ext>
            </a:extLst>
          </p:cNvPr>
          <p:cNvSpPr/>
          <p:nvPr/>
        </p:nvSpPr>
        <p:spPr>
          <a:xfrm>
            <a:off x="3619498" y="2885831"/>
            <a:ext cx="123793" cy="9994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BE7EF0-AFA4-4A59-80BB-38BBAE78C3B8}"/>
              </a:ext>
            </a:extLst>
          </p:cNvPr>
          <p:cNvSpPr/>
          <p:nvPr/>
        </p:nvSpPr>
        <p:spPr>
          <a:xfrm>
            <a:off x="3681680" y="2160535"/>
            <a:ext cx="1194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Tanimoto &gt;0.7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26949B-1DEA-48F7-871D-5037CF3CA516}"/>
              </a:ext>
            </a:extLst>
          </p:cNvPr>
          <p:cNvSpPr/>
          <p:nvPr/>
        </p:nvSpPr>
        <p:spPr>
          <a:xfrm>
            <a:off x="3681680" y="3238531"/>
            <a:ext cx="1549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Manually clustering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pic>
        <p:nvPicPr>
          <p:cNvPr id="26" name="Picture 2" descr="key point에 대한 이미지 검색결과">
            <a:extLst>
              <a:ext uri="{FF2B5EF4-FFF2-40B4-BE49-F238E27FC236}">
                <a16:creationId xmlns:a16="http://schemas.microsoft.com/office/drawing/2014/main" id="{71ABE453-698E-4F2D-B2F5-B997A4F12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761" y="2476552"/>
            <a:ext cx="648313" cy="64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1CF8EEB-45B2-4410-BBD1-F244495477D3}"/>
              </a:ext>
            </a:extLst>
          </p:cNvPr>
          <p:cNvSpPr txBox="1"/>
          <p:nvPr/>
        </p:nvSpPr>
        <p:spPr>
          <a:xfrm>
            <a:off x="3655351" y="3041899"/>
            <a:ext cx="2002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Using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Clustering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algorithm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7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D263A3-5F58-4DD7-9A6E-E9034491F574}"/>
              </a:ext>
            </a:extLst>
          </p:cNvPr>
          <p:cNvSpPr/>
          <p:nvPr/>
        </p:nvSpPr>
        <p:spPr>
          <a:xfrm>
            <a:off x="0" y="0"/>
            <a:ext cx="2511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ChEMBL</a:t>
            </a:r>
            <a:r>
              <a:rPr lang="en-US" altLang="ko-KR" b="1" dirty="0"/>
              <a:t> 3</a:t>
            </a:r>
            <a:r>
              <a:rPr lang="en-US" altLang="ko-KR" b="1" baseline="30000" dirty="0"/>
              <a:t>rd</a:t>
            </a:r>
            <a:r>
              <a:rPr lang="en-US" altLang="ko-KR" b="1" dirty="0"/>
              <a:t> selection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5F07DEC-3E4C-4EC2-BAA7-9EA0294CD136}"/>
              </a:ext>
            </a:extLst>
          </p:cNvPr>
          <p:cNvCxnSpPr>
            <a:cxnSpLocks/>
          </p:cNvCxnSpPr>
          <p:nvPr/>
        </p:nvCxnSpPr>
        <p:spPr>
          <a:xfrm>
            <a:off x="6905711" y="3839896"/>
            <a:ext cx="0" cy="6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39BFC8B-388B-494F-BEB2-81F243F8BB1C}"/>
              </a:ext>
            </a:extLst>
          </p:cNvPr>
          <p:cNvSpPr/>
          <p:nvPr/>
        </p:nvSpPr>
        <p:spPr>
          <a:xfrm>
            <a:off x="1077708" y="2154726"/>
            <a:ext cx="140227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122 ChEMBL</a:t>
            </a:r>
          </a:p>
          <a:p>
            <a:pPr algn="ctr"/>
            <a:r>
              <a:rPr lang="en-US" altLang="ko-KR" sz="1200" dirty="0"/>
              <a:t>ligands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293689-D950-4560-9F52-F128DADC274C}"/>
              </a:ext>
            </a:extLst>
          </p:cNvPr>
          <p:cNvCxnSpPr>
            <a:cxnSpLocks/>
          </p:cNvCxnSpPr>
          <p:nvPr/>
        </p:nvCxnSpPr>
        <p:spPr>
          <a:xfrm>
            <a:off x="1776393" y="2725177"/>
            <a:ext cx="0" cy="35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53F620-51CC-4B73-8F8F-3F9DCD15502A}"/>
              </a:ext>
            </a:extLst>
          </p:cNvPr>
          <p:cNvSpPr txBox="1"/>
          <p:nvPr/>
        </p:nvSpPr>
        <p:spPr>
          <a:xfrm>
            <a:off x="4726113" y="785574"/>
            <a:ext cx="4359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Extract the Main Key</a:t>
            </a:r>
          </a:p>
          <a:p>
            <a:pPr algn="ctr"/>
            <a:r>
              <a:rPr lang="en-US" altLang="ko-KR" sz="1400" dirty="0"/>
              <a:t>(APPAA, PPPDA, AADAD, DPPPD, PAADP, DPAPA) 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56C8EDC-6C79-49F8-88BF-9FEC44FA3BFF}"/>
              </a:ext>
            </a:extLst>
          </p:cNvPr>
          <p:cNvSpPr/>
          <p:nvPr/>
        </p:nvSpPr>
        <p:spPr>
          <a:xfrm>
            <a:off x="5289668" y="2154726"/>
            <a:ext cx="3232087" cy="85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Preprocessed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ChEMBL DB(1.8M)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CBF4B52-115B-468E-BC43-0825DD6641D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905716" y="1370349"/>
            <a:ext cx="1" cy="78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7970FE-3517-4130-A591-F70905DF1299}"/>
              </a:ext>
            </a:extLst>
          </p:cNvPr>
          <p:cNvSpPr txBox="1"/>
          <p:nvPr/>
        </p:nvSpPr>
        <p:spPr>
          <a:xfrm>
            <a:off x="5902647" y="1554561"/>
            <a:ext cx="174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Query using Main Key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62EE96-6E25-44A7-82B5-BE127F9EEF03}"/>
              </a:ext>
            </a:extLst>
          </p:cNvPr>
          <p:cNvSpPr/>
          <p:nvPr/>
        </p:nvSpPr>
        <p:spPr>
          <a:xfrm>
            <a:off x="6110999" y="3314783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685,777</a:t>
            </a:r>
          </a:p>
          <a:p>
            <a:pPr algn="ctr"/>
            <a:r>
              <a:rPr lang="en-US" altLang="ko-KR" sz="1400" dirty="0"/>
              <a:t>Ligand retrieval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B89BEE-BE95-410B-9F4F-4BA50A2C137B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6905710" y="3005751"/>
            <a:ext cx="2" cy="30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A1692B-8B73-4AC7-9BF5-66061E5F6F63}"/>
              </a:ext>
            </a:extLst>
          </p:cNvPr>
          <p:cNvSpPr txBox="1"/>
          <p:nvPr/>
        </p:nvSpPr>
        <p:spPr>
          <a:xfrm>
            <a:off x="4119336" y="3959135"/>
            <a:ext cx="5572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1.Sub clustering using </a:t>
            </a:r>
            <a:r>
              <a:rPr lang="en-US" altLang="ko-KR" sz="1200" dirty="0" err="1">
                <a:solidFill>
                  <a:srgbClr val="FF0000"/>
                </a:solidFill>
              </a:rPr>
              <a:t>Sub_Key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2.Select ligands by </a:t>
            </a:r>
            <a:r>
              <a:rPr lang="en-US" altLang="ko-KR" sz="1200" dirty="0" err="1">
                <a:solidFill>
                  <a:srgbClr val="FF0000"/>
                </a:solidFill>
              </a:rPr>
              <a:t>ChEMBL_ID</a:t>
            </a:r>
            <a:r>
              <a:rPr lang="en-US" altLang="ko-KR" sz="1200" dirty="0">
                <a:solidFill>
                  <a:srgbClr val="FF0000"/>
                </a:solidFill>
              </a:rPr>
              <a:t> occurrence frequency which satisfies the RO5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58EA884-E09D-4BBE-B5D8-9EFC002A31DA}"/>
              </a:ext>
            </a:extLst>
          </p:cNvPr>
          <p:cNvSpPr/>
          <p:nvPr/>
        </p:nvSpPr>
        <p:spPr>
          <a:xfrm>
            <a:off x="6110999" y="4543221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Select 1,685 ligands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9EC80-B717-4D77-84CF-B8593542E327}"/>
              </a:ext>
            </a:extLst>
          </p:cNvPr>
          <p:cNvSpPr txBox="1"/>
          <p:nvPr/>
        </p:nvSpPr>
        <p:spPr>
          <a:xfrm>
            <a:off x="5125553" y="5303439"/>
            <a:ext cx="3810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3.Clustering using babel(Tanimoto &gt;0.9) and </a:t>
            </a:r>
            <a:r>
              <a:rPr lang="en-US" altLang="ko-KR" sz="1200" dirty="0" err="1">
                <a:solidFill>
                  <a:srgbClr val="FF0000"/>
                </a:solidFill>
              </a:rPr>
              <a:t>iclliq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C7D16DF-7755-4357-8AFC-8F42E55DA77C}"/>
              </a:ext>
            </a:extLst>
          </p:cNvPr>
          <p:cNvSpPr/>
          <p:nvPr/>
        </p:nvSpPr>
        <p:spPr>
          <a:xfrm>
            <a:off x="6110999" y="5787200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Select 996 ligands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8B5E2A5-55FC-4F46-B480-740A6F2DA5C1}"/>
              </a:ext>
            </a:extLst>
          </p:cNvPr>
          <p:cNvCxnSpPr>
            <a:cxnSpLocks/>
          </p:cNvCxnSpPr>
          <p:nvPr/>
        </p:nvCxnSpPr>
        <p:spPr>
          <a:xfrm>
            <a:off x="6905708" y="5113672"/>
            <a:ext cx="0" cy="6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8EECAD-E641-4AED-BA3D-6C039EBBADCC}"/>
              </a:ext>
            </a:extLst>
          </p:cNvPr>
          <p:cNvCxnSpPr>
            <a:cxnSpLocks/>
          </p:cNvCxnSpPr>
          <p:nvPr/>
        </p:nvCxnSpPr>
        <p:spPr>
          <a:xfrm flipV="1">
            <a:off x="7700421" y="6078886"/>
            <a:ext cx="2791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57F0C28-455A-4943-9ED9-81CB9C59AD39}"/>
              </a:ext>
            </a:extLst>
          </p:cNvPr>
          <p:cNvSpPr/>
          <p:nvPr/>
        </p:nvSpPr>
        <p:spPr>
          <a:xfrm>
            <a:off x="10491917" y="5787199"/>
            <a:ext cx="140227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 Matcher</a:t>
            </a:r>
            <a:endParaRPr lang="ko-KR" altLang="en-US" dirty="0"/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2E810888-99F0-43F1-A454-DF3B702B265A}"/>
              </a:ext>
            </a:extLst>
          </p:cNvPr>
          <p:cNvSpPr/>
          <p:nvPr/>
        </p:nvSpPr>
        <p:spPr>
          <a:xfrm>
            <a:off x="3528868" y="3070456"/>
            <a:ext cx="142875" cy="13714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135A01FA-74DE-453B-96C2-ED01D8F49E81}"/>
              </a:ext>
            </a:extLst>
          </p:cNvPr>
          <p:cNvSpPr/>
          <p:nvPr/>
        </p:nvSpPr>
        <p:spPr>
          <a:xfrm>
            <a:off x="3528834" y="4441947"/>
            <a:ext cx="142875" cy="7426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BC6216-C6D9-4E4B-89BF-FA9FB481113A}"/>
              </a:ext>
            </a:extLst>
          </p:cNvPr>
          <p:cNvSpPr/>
          <p:nvPr/>
        </p:nvSpPr>
        <p:spPr>
          <a:xfrm>
            <a:off x="3594240" y="3617701"/>
            <a:ext cx="1194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Tanimoto &gt;0.7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071D11-063A-4725-B3DF-9019101C2044}"/>
              </a:ext>
            </a:extLst>
          </p:cNvPr>
          <p:cNvSpPr/>
          <p:nvPr/>
        </p:nvSpPr>
        <p:spPr>
          <a:xfrm>
            <a:off x="3610998" y="4678314"/>
            <a:ext cx="1549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DBSCAN clustering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42D5012-2FDF-4268-A18C-4865A690F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1" y="3064734"/>
            <a:ext cx="3476836" cy="2124075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1AFA59E-8E78-4836-A090-69071E395FD6}"/>
              </a:ext>
            </a:extLst>
          </p:cNvPr>
          <p:cNvSpPr/>
          <p:nvPr/>
        </p:nvSpPr>
        <p:spPr>
          <a:xfrm>
            <a:off x="1077708" y="597462"/>
            <a:ext cx="140227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Kinase ligand drug</a:t>
            </a:r>
          </a:p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CDK2:112,CDK6:2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532191A-8BD2-4CEA-89A5-B3203FE6BFE6}"/>
              </a:ext>
            </a:extLst>
          </p:cNvPr>
          <p:cNvCxnSpPr>
            <a:cxnSpLocks/>
          </p:cNvCxnSpPr>
          <p:nvPr/>
        </p:nvCxnSpPr>
        <p:spPr>
          <a:xfrm>
            <a:off x="1778844" y="1167913"/>
            <a:ext cx="0" cy="96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0495FF34-6507-445F-A66A-CC98B302865B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 flipH="1" flipV="1">
            <a:off x="3129991" y="1409629"/>
            <a:ext cx="1927789" cy="1264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key point에 대한 이미지 검색결과">
            <a:extLst>
              <a:ext uri="{FF2B5EF4-FFF2-40B4-BE49-F238E27FC236}">
                <a16:creationId xmlns:a16="http://schemas.microsoft.com/office/drawing/2014/main" id="{7106F7BD-1E03-4D61-BDA2-4DAFBD1BE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73" y="558530"/>
            <a:ext cx="648313" cy="64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5061403-EB58-45E4-875A-1E13E21C27E4}"/>
              </a:ext>
            </a:extLst>
          </p:cNvPr>
          <p:cNvSpPr txBox="1"/>
          <p:nvPr/>
        </p:nvSpPr>
        <p:spPr>
          <a:xfrm>
            <a:off x="91489" y="1167472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Different Input!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5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B52EF6-6B5C-4CC2-B985-C5704ACF3C7C}"/>
              </a:ext>
            </a:extLst>
          </p:cNvPr>
          <p:cNvSpPr/>
          <p:nvPr/>
        </p:nvSpPr>
        <p:spPr>
          <a:xfrm>
            <a:off x="0" y="0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ChEMBL 4</a:t>
            </a:r>
            <a:r>
              <a:rPr lang="en-US" altLang="ko-KR" b="1" baseline="30000" dirty="0"/>
              <a:t>th</a:t>
            </a:r>
            <a:r>
              <a:rPr lang="en-US" altLang="ko-KR" b="1" dirty="0"/>
              <a:t> selection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AB00F64-C1F2-4982-B958-24762D440525}"/>
              </a:ext>
            </a:extLst>
          </p:cNvPr>
          <p:cNvCxnSpPr>
            <a:cxnSpLocks/>
          </p:cNvCxnSpPr>
          <p:nvPr/>
        </p:nvCxnSpPr>
        <p:spPr>
          <a:xfrm>
            <a:off x="6905711" y="3839896"/>
            <a:ext cx="0" cy="6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886BE2-73B9-4180-9B7E-41E4627779A1}"/>
              </a:ext>
            </a:extLst>
          </p:cNvPr>
          <p:cNvSpPr/>
          <p:nvPr/>
        </p:nvSpPr>
        <p:spPr>
          <a:xfrm>
            <a:off x="1077708" y="2131566"/>
            <a:ext cx="140227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55 ChEMBL</a:t>
            </a:r>
          </a:p>
          <a:p>
            <a:pPr algn="ctr"/>
            <a:r>
              <a:rPr lang="en-US" altLang="ko-KR" sz="1200" dirty="0"/>
              <a:t>ligands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978BD67-ED63-4022-A6F8-B7A4DBD6784F}"/>
              </a:ext>
            </a:extLst>
          </p:cNvPr>
          <p:cNvCxnSpPr>
            <a:cxnSpLocks/>
          </p:cNvCxnSpPr>
          <p:nvPr/>
        </p:nvCxnSpPr>
        <p:spPr>
          <a:xfrm>
            <a:off x="1778844" y="2702017"/>
            <a:ext cx="1" cy="37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7A9204-D3D5-4DCC-82A7-E005020A6959}"/>
              </a:ext>
            </a:extLst>
          </p:cNvPr>
          <p:cNvSpPr txBox="1"/>
          <p:nvPr/>
        </p:nvSpPr>
        <p:spPr>
          <a:xfrm>
            <a:off x="3517645" y="785574"/>
            <a:ext cx="677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Extract the Main Key</a:t>
            </a:r>
          </a:p>
          <a:p>
            <a:pPr algn="ctr"/>
            <a:r>
              <a:rPr lang="en-US" altLang="ko-KR" sz="1400" dirty="0"/>
              <a:t>(PADPA, PPAPD, PPAAD ,PAADP, AAPAD, DPAPD, APDPP, PDPDA, DPAPD, DAAPA) 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0C9FC21-E7D0-4C3D-A70A-207F1A278A95}"/>
              </a:ext>
            </a:extLst>
          </p:cNvPr>
          <p:cNvSpPr/>
          <p:nvPr/>
        </p:nvSpPr>
        <p:spPr>
          <a:xfrm>
            <a:off x="5289668" y="2154726"/>
            <a:ext cx="3232087" cy="85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Preprocessed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ChEMBL DB(1.8M)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ADB4C4-B3EB-4315-A6DF-18573B0F5C7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905720" y="1370349"/>
            <a:ext cx="0" cy="78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9ABA5E-657F-49DD-AE16-F1DE97593B28}"/>
              </a:ext>
            </a:extLst>
          </p:cNvPr>
          <p:cNvSpPr txBox="1"/>
          <p:nvPr/>
        </p:nvSpPr>
        <p:spPr>
          <a:xfrm>
            <a:off x="5902647" y="1554561"/>
            <a:ext cx="174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Query using Main Key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E202C53-1178-48DB-96C1-965AD0D5B040}"/>
              </a:ext>
            </a:extLst>
          </p:cNvPr>
          <p:cNvSpPr/>
          <p:nvPr/>
        </p:nvSpPr>
        <p:spPr>
          <a:xfrm>
            <a:off x="6110999" y="3314783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696,702</a:t>
            </a:r>
          </a:p>
          <a:p>
            <a:pPr algn="ctr"/>
            <a:r>
              <a:rPr lang="en-US" altLang="ko-KR" sz="1400" dirty="0"/>
              <a:t>Ligand retrieval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40E86B4-2B96-4E33-9206-E7DC5AEFC36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6905710" y="3005751"/>
            <a:ext cx="2" cy="30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B84D09-909C-4C3D-B309-5877CD272CC7}"/>
              </a:ext>
            </a:extLst>
          </p:cNvPr>
          <p:cNvSpPr txBox="1"/>
          <p:nvPr/>
        </p:nvSpPr>
        <p:spPr>
          <a:xfrm>
            <a:off x="4119336" y="3959135"/>
            <a:ext cx="5572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1.Sub clustering using </a:t>
            </a:r>
            <a:r>
              <a:rPr lang="en-US" altLang="ko-KR" sz="1200" dirty="0" err="1">
                <a:solidFill>
                  <a:srgbClr val="FF0000"/>
                </a:solidFill>
              </a:rPr>
              <a:t>Sub_Key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2.Select ligands by </a:t>
            </a:r>
            <a:r>
              <a:rPr lang="en-US" altLang="ko-KR" sz="1200" dirty="0" err="1">
                <a:solidFill>
                  <a:srgbClr val="FF0000"/>
                </a:solidFill>
              </a:rPr>
              <a:t>ChEMBL_ID</a:t>
            </a:r>
            <a:r>
              <a:rPr lang="en-US" altLang="ko-KR" sz="1200" dirty="0">
                <a:solidFill>
                  <a:srgbClr val="FF0000"/>
                </a:solidFill>
              </a:rPr>
              <a:t> occurrence frequency which satisfies the RO5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121FD3F-9AD4-4089-A069-0EE4D7144E04}"/>
              </a:ext>
            </a:extLst>
          </p:cNvPr>
          <p:cNvSpPr/>
          <p:nvPr/>
        </p:nvSpPr>
        <p:spPr>
          <a:xfrm>
            <a:off x="6110999" y="4543221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Select 1,496 ligands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A86D33-3CF8-470B-AEA9-1D74AF8808CD}"/>
              </a:ext>
            </a:extLst>
          </p:cNvPr>
          <p:cNvSpPr txBox="1"/>
          <p:nvPr/>
        </p:nvSpPr>
        <p:spPr>
          <a:xfrm>
            <a:off x="5042794" y="5266858"/>
            <a:ext cx="372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3.Clustering using babel(Tanimoto &gt;0.9) and </a:t>
            </a:r>
            <a:r>
              <a:rPr lang="en-US" altLang="ko-KR" sz="1200" dirty="0" err="1">
                <a:solidFill>
                  <a:srgbClr val="FF0000"/>
                </a:solidFill>
              </a:rPr>
              <a:t>iclliq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1A20A7C-A10C-4667-964D-4A63636EC0A7}"/>
              </a:ext>
            </a:extLst>
          </p:cNvPr>
          <p:cNvSpPr/>
          <p:nvPr/>
        </p:nvSpPr>
        <p:spPr>
          <a:xfrm>
            <a:off x="6110999" y="5787200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Select 1,019 ligands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F35AEBD-62A5-4E13-A034-0C1F97398922}"/>
              </a:ext>
            </a:extLst>
          </p:cNvPr>
          <p:cNvCxnSpPr>
            <a:cxnSpLocks/>
          </p:cNvCxnSpPr>
          <p:nvPr/>
        </p:nvCxnSpPr>
        <p:spPr>
          <a:xfrm>
            <a:off x="6905708" y="5113672"/>
            <a:ext cx="0" cy="6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C6357F7-5539-4BA0-95B1-CE0425960D88}"/>
              </a:ext>
            </a:extLst>
          </p:cNvPr>
          <p:cNvCxnSpPr>
            <a:cxnSpLocks/>
          </p:cNvCxnSpPr>
          <p:nvPr/>
        </p:nvCxnSpPr>
        <p:spPr>
          <a:xfrm flipV="1">
            <a:off x="7700421" y="6078886"/>
            <a:ext cx="2791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3164CE6-7F67-4780-B1C3-B038B26D15A9}"/>
              </a:ext>
            </a:extLst>
          </p:cNvPr>
          <p:cNvSpPr/>
          <p:nvPr/>
        </p:nvSpPr>
        <p:spPr>
          <a:xfrm>
            <a:off x="10491917" y="5787199"/>
            <a:ext cx="140227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 Matcher</a:t>
            </a:r>
            <a:endParaRPr lang="ko-KR" altLang="en-US" dirty="0"/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5D227754-6CCF-4F76-B5A8-B7E93109B26F}"/>
              </a:ext>
            </a:extLst>
          </p:cNvPr>
          <p:cNvSpPr/>
          <p:nvPr/>
        </p:nvSpPr>
        <p:spPr>
          <a:xfrm>
            <a:off x="3490637" y="3118564"/>
            <a:ext cx="172052" cy="20822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958F3A-F37E-4F97-A289-31D2E921E91C}"/>
              </a:ext>
            </a:extLst>
          </p:cNvPr>
          <p:cNvSpPr/>
          <p:nvPr/>
        </p:nvSpPr>
        <p:spPr>
          <a:xfrm>
            <a:off x="3527315" y="3836714"/>
            <a:ext cx="1515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DBSCAN clustering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2FB9080-CAA7-4331-9D51-1C187CDC6CD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045" y="3076838"/>
            <a:ext cx="3477600" cy="21240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2DDACC-5FDC-4FE5-A595-B4AF99C6B8EC}"/>
              </a:ext>
            </a:extLst>
          </p:cNvPr>
          <p:cNvSpPr/>
          <p:nvPr/>
        </p:nvSpPr>
        <p:spPr>
          <a:xfrm>
            <a:off x="-39186" y="5168183"/>
            <a:ext cx="18662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No cluster: Tanimoto &gt;0.7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1900CAA-9293-47EB-9BF1-EC71F0E01B7B}"/>
              </a:ext>
            </a:extLst>
          </p:cNvPr>
          <p:cNvSpPr/>
          <p:nvPr/>
        </p:nvSpPr>
        <p:spPr>
          <a:xfrm>
            <a:off x="1077708" y="597462"/>
            <a:ext cx="140227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Kinase inhibitors</a:t>
            </a:r>
          </a:p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(FDA approved)</a:t>
            </a:r>
          </a:p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96 ligands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D9EA581-8A05-45BF-99CE-725F0FA3C7C2}"/>
              </a:ext>
            </a:extLst>
          </p:cNvPr>
          <p:cNvCxnSpPr>
            <a:cxnSpLocks/>
          </p:cNvCxnSpPr>
          <p:nvPr/>
        </p:nvCxnSpPr>
        <p:spPr>
          <a:xfrm>
            <a:off x="1778844" y="1167913"/>
            <a:ext cx="0" cy="96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270BF30-D960-400A-BD2E-3FE31EBF9BCE}"/>
              </a:ext>
            </a:extLst>
          </p:cNvPr>
          <p:cNvSpPr txBox="1"/>
          <p:nvPr/>
        </p:nvSpPr>
        <p:spPr>
          <a:xfrm>
            <a:off x="973079" y="1538170"/>
            <a:ext cx="1611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Remove redundancy</a:t>
            </a:r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9998CFCC-BDB3-4397-9906-ED44507375B1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V="1">
            <a:off x="2029261" y="2566346"/>
            <a:ext cx="3094804" cy="118036"/>
          </a:xfrm>
          <a:prstGeom prst="curvedConnector4">
            <a:avLst>
              <a:gd name="adj1" fmla="val 45276"/>
              <a:gd name="adj2" fmla="val 2936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key point에 대한 이미지 검색결과">
            <a:extLst>
              <a:ext uri="{FF2B5EF4-FFF2-40B4-BE49-F238E27FC236}">
                <a16:creationId xmlns:a16="http://schemas.microsoft.com/office/drawing/2014/main" id="{AD98ECFE-F693-4831-84F0-013131DB8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53" y="558311"/>
            <a:ext cx="648313" cy="64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31A1E8E-4DE4-42F6-850E-414CAE0CE36A}"/>
              </a:ext>
            </a:extLst>
          </p:cNvPr>
          <p:cNvSpPr txBox="1"/>
          <p:nvPr/>
        </p:nvSpPr>
        <p:spPr>
          <a:xfrm>
            <a:off x="91489" y="1167472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Different Input!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3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D263A3-5F58-4DD7-9A6E-E9034491F574}"/>
              </a:ext>
            </a:extLst>
          </p:cNvPr>
          <p:cNvSpPr/>
          <p:nvPr/>
        </p:nvSpPr>
        <p:spPr>
          <a:xfrm>
            <a:off x="0" y="0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ZINC12 5</a:t>
            </a:r>
            <a:r>
              <a:rPr lang="en-US" altLang="ko-KR" b="1" baseline="30000" dirty="0"/>
              <a:t>th</a:t>
            </a:r>
            <a:r>
              <a:rPr lang="en-US" altLang="ko-KR" b="1" dirty="0"/>
              <a:t> selection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5F07DEC-3E4C-4EC2-BAA7-9EA0294CD136}"/>
              </a:ext>
            </a:extLst>
          </p:cNvPr>
          <p:cNvCxnSpPr>
            <a:cxnSpLocks/>
          </p:cNvCxnSpPr>
          <p:nvPr/>
        </p:nvCxnSpPr>
        <p:spPr>
          <a:xfrm>
            <a:off x="6905711" y="3839896"/>
            <a:ext cx="0" cy="6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53F620-51CC-4B73-8F8F-3F9DCD15502A}"/>
              </a:ext>
            </a:extLst>
          </p:cNvPr>
          <p:cNvSpPr txBox="1"/>
          <p:nvPr/>
        </p:nvSpPr>
        <p:spPr>
          <a:xfrm>
            <a:off x="4726113" y="785574"/>
            <a:ext cx="4359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Extract the Main Key</a:t>
            </a:r>
          </a:p>
          <a:p>
            <a:pPr algn="ctr"/>
            <a:r>
              <a:rPr lang="en-US" altLang="ko-KR" sz="1400" dirty="0"/>
              <a:t>(APPAA, PPPDA, AADAD, DPPPD, PAADP, DPAPA) 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CBF4B52-115B-468E-BC43-0825DD6641D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905716" y="1370349"/>
            <a:ext cx="1" cy="78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7970FE-3517-4130-A591-F70905DF1299}"/>
              </a:ext>
            </a:extLst>
          </p:cNvPr>
          <p:cNvSpPr txBox="1"/>
          <p:nvPr/>
        </p:nvSpPr>
        <p:spPr>
          <a:xfrm>
            <a:off x="5902647" y="1554561"/>
            <a:ext cx="174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Query using Main Key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62EE96-6E25-44A7-82B5-BE127F9EEF03}"/>
              </a:ext>
            </a:extLst>
          </p:cNvPr>
          <p:cNvSpPr/>
          <p:nvPr/>
        </p:nvSpPr>
        <p:spPr>
          <a:xfrm>
            <a:off x="6110999" y="3314783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Ligand retrieval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B89BEE-BE95-410B-9F4F-4BA50A2C137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905710" y="3005751"/>
            <a:ext cx="2" cy="30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A1692B-8B73-4AC7-9BF5-66061E5F6F63}"/>
              </a:ext>
            </a:extLst>
          </p:cNvPr>
          <p:cNvSpPr txBox="1"/>
          <p:nvPr/>
        </p:nvSpPr>
        <p:spPr>
          <a:xfrm>
            <a:off x="4119336" y="3959135"/>
            <a:ext cx="5572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1.Sub clustering using </a:t>
            </a:r>
            <a:r>
              <a:rPr lang="en-US" altLang="ko-KR" sz="1200" dirty="0" err="1">
                <a:solidFill>
                  <a:srgbClr val="FF0000"/>
                </a:solidFill>
              </a:rPr>
              <a:t>Sub_Key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2.Select ligands by </a:t>
            </a:r>
            <a:r>
              <a:rPr lang="en-US" altLang="ko-KR" sz="1200" dirty="0" err="1">
                <a:solidFill>
                  <a:srgbClr val="FF0000"/>
                </a:solidFill>
              </a:rPr>
              <a:t>ChEMBL_ID</a:t>
            </a:r>
            <a:r>
              <a:rPr lang="en-US" altLang="ko-KR" sz="1200" dirty="0">
                <a:solidFill>
                  <a:srgbClr val="FF0000"/>
                </a:solidFill>
              </a:rPr>
              <a:t> occurrence frequency which satisfies the RO5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58EA884-E09D-4BBE-B5D8-9EFC002A31DA}"/>
              </a:ext>
            </a:extLst>
          </p:cNvPr>
          <p:cNvSpPr/>
          <p:nvPr/>
        </p:nvSpPr>
        <p:spPr>
          <a:xfrm>
            <a:off x="6110999" y="4543221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Select 23,655 ligands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9EC80-B717-4D77-84CF-B8593542E327}"/>
              </a:ext>
            </a:extLst>
          </p:cNvPr>
          <p:cNvSpPr txBox="1"/>
          <p:nvPr/>
        </p:nvSpPr>
        <p:spPr>
          <a:xfrm>
            <a:off x="5125553" y="5303439"/>
            <a:ext cx="3810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3.Clustering using babel(Tanimoto &gt;0.9) and </a:t>
            </a:r>
            <a:r>
              <a:rPr lang="en-US" altLang="ko-KR" sz="1200" dirty="0" err="1">
                <a:solidFill>
                  <a:srgbClr val="FF0000"/>
                </a:solidFill>
              </a:rPr>
              <a:t>iclliq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C7D16DF-7755-4357-8AFC-8F42E55DA77C}"/>
              </a:ext>
            </a:extLst>
          </p:cNvPr>
          <p:cNvSpPr/>
          <p:nvPr/>
        </p:nvSpPr>
        <p:spPr>
          <a:xfrm>
            <a:off x="6110999" y="5787200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Select 10,235 ligands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8B5E2A5-55FC-4F46-B480-740A6F2DA5C1}"/>
              </a:ext>
            </a:extLst>
          </p:cNvPr>
          <p:cNvCxnSpPr>
            <a:cxnSpLocks/>
          </p:cNvCxnSpPr>
          <p:nvPr/>
        </p:nvCxnSpPr>
        <p:spPr>
          <a:xfrm>
            <a:off x="6905708" y="5113672"/>
            <a:ext cx="0" cy="6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8EECAD-E641-4AED-BA3D-6C039EBBADCC}"/>
              </a:ext>
            </a:extLst>
          </p:cNvPr>
          <p:cNvCxnSpPr>
            <a:cxnSpLocks/>
          </p:cNvCxnSpPr>
          <p:nvPr/>
        </p:nvCxnSpPr>
        <p:spPr>
          <a:xfrm flipV="1">
            <a:off x="7700421" y="6078886"/>
            <a:ext cx="2791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57F0C28-455A-4943-9ED9-81CB9C59AD39}"/>
              </a:ext>
            </a:extLst>
          </p:cNvPr>
          <p:cNvSpPr/>
          <p:nvPr/>
        </p:nvSpPr>
        <p:spPr>
          <a:xfrm>
            <a:off x="10491917" y="5787199"/>
            <a:ext cx="140227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 Matcher</a:t>
            </a:r>
            <a:endParaRPr lang="ko-KR" altLang="en-US" dirty="0"/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2E810888-99F0-43F1-A454-DF3B702B265A}"/>
              </a:ext>
            </a:extLst>
          </p:cNvPr>
          <p:cNvSpPr/>
          <p:nvPr/>
        </p:nvSpPr>
        <p:spPr>
          <a:xfrm>
            <a:off x="3528868" y="3070456"/>
            <a:ext cx="142875" cy="13714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135A01FA-74DE-453B-96C2-ED01D8F49E81}"/>
              </a:ext>
            </a:extLst>
          </p:cNvPr>
          <p:cNvSpPr/>
          <p:nvPr/>
        </p:nvSpPr>
        <p:spPr>
          <a:xfrm>
            <a:off x="3528834" y="4441947"/>
            <a:ext cx="142875" cy="7426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BC6216-C6D9-4E4B-89BF-FA9FB481113A}"/>
              </a:ext>
            </a:extLst>
          </p:cNvPr>
          <p:cNvSpPr/>
          <p:nvPr/>
        </p:nvSpPr>
        <p:spPr>
          <a:xfrm>
            <a:off x="3594240" y="3617701"/>
            <a:ext cx="1194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Tanimoto &gt;0.7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071D11-063A-4725-B3DF-9019101C2044}"/>
              </a:ext>
            </a:extLst>
          </p:cNvPr>
          <p:cNvSpPr/>
          <p:nvPr/>
        </p:nvSpPr>
        <p:spPr>
          <a:xfrm>
            <a:off x="3610998" y="4678314"/>
            <a:ext cx="1549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DBSCAN clustering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42D5012-2FDF-4268-A18C-4865A690F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1" y="3064734"/>
            <a:ext cx="3476836" cy="2124075"/>
          </a:xfrm>
          <a:prstGeom prst="rect">
            <a:avLst/>
          </a:prstGeom>
        </p:spPr>
      </p:pic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0495FF34-6507-445F-A66A-CC98B302865B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 flipH="1" flipV="1">
            <a:off x="3129991" y="1409629"/>
            <a:ext cx="1927789" cy="1264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330AD6D-8242-4C79-B3FB-F05DDE9D6FD5}"/>
              </a:ext>
            </a:extLst>
          </p:cNvPr>
          <p:cNvSpPr/>
          <p:nvPr/>
        </p:nvSpPr>
        <p:spPr>
          <a:xfrm>
            <a:off x="5361394" y="2163481"/>
            <a:ext cx="3232087" cy="85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Preprocessed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ZINC12 DB(8.5M)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43194DE-1722-49E3-AD6E-2DB2E3104334}"/>
              </a:ext>
            </a:extLst>
          </p:cNvPr>
          <p:cNvSpPr/>
          <p:nvPr/>
        </p:nvSpPr>
        <p:spPr>
          <a:xfrm>
            <a:off x="1346156" y="2154726"/>
            <a:ext cx="140227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297 Seed ligands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DB9DEA8-1A8C-498D-A9AE-24330F0B92ED}"/>
              </a:ext>
            </a:extLst>
          </p:cNvPr>
          <p:cNvSpPr/>
          <p:nvPr/>
        </p:nvSpPr>
        <p:spPr>
          <a:xfrm>
            <a:off x="419336" y="1280752"/>
            <a:ext cx="3251009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ATP, IP2, IP3, IP4, CDK2, CDK6,Kinase inhibitors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394CFEC-3C9E-47F7-A671-9083E52A284D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044841" y="1851203"/>
            <a:ext cx="2451" cy="30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key point에 대한 이미지 검색결과">
            <a:extLst>
              <a:ext uri="{FF2B5EF4-FFF2-40B4-BE49-F238E27FC236}">
                <a16:creationId xmlns:a16="http://schemas.microsoft.com/office/drawing/2014/main" id="{6A9F8AE1-AE80-425A-A4D9-9328726E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1" y="474640"/>
            <a:ext cx="648313" cy="64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CF680CD-39E0-488B-AE63-25994B11B855}"/>
              </a:ext>
            </a:extLst>
          </p:cNvPr>
          <p:cNvSpPr txBox="1"/>
          <p:nvPr/>
        </p:nvSpPr>
        <p:spPr>
          <a:xfrm>
            <a:off x="359937" y="957747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Different Input!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5904E15-195B-41FE-B0C8-D5FB8B0F1642}"/>
              </a:ext>
            </a:extLst>
          </p:cNvPr>
          <p:cNvCxnSpPr>
            <a:cxnSpLocks/>
          </p:cNvCxnSpPr>
          <p:nvPr/>
        </p:nvCxnSpPr>
        <p:spPr>
          <a:xfrm>
            <a:off x="2044841" y="2725177"/>
            <a:ext cx="0" cy="35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71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B52EF6-6B5C-4CC2-B985-C5704ACF3C7C}"/>
              </a:ext>
            </a:extLst>
          </p:cNvPr>
          <p:cNvSpPr/>
          <p:nvPr/>
        </p:nvSpPr>
        <p:spPr>
          <a:xfrm>
            <a:off x="0" y="0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ZINC12 6</a:t>
            </a:r>
            <a:r>
              <a:rPr lang="en-US" altLang="ko-KR" b="1" baseline="30000" dirty="0"/>
              <a:t>th</a:t>
            </a:r>
            <a:r>
              <a:rPr lang="en-US" altLang="ko-KR" b="1" dirty="0"/>
              <a:t> selection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AB00F64-C1F2-4982-B958-24762D440525}"/>
              </a:ext>
            </a:extLst>
          </p:cNvPr>
          <p:cNvCxnSpPr>
            <a:cxnSpLocks/>
          </p:cNvCxnSpPr>
          <p:nvPr/>
        </p:nvCxnSpPr>
        <p:spPr>
          <a:xfrm>
            <a:off x="6905711" y="3839896"/>
            <a:ext cx="0" cy="6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886BE2-73B9-4180-9B7E-41E4627779A1}"/>
              </a:ext>
            </a:extLst>
          </p:cNvPr>
          <p:cNvSpPr/>
          <p:nvPr/>
        </p:nvSpPr>
        <p:spPr>
          <a:xfrm>
            <a:off x="1077708" y="2131566"/>
            <a:ext cx="140227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55 Seed</a:t>
            </a:r>
          </a:p>
          <a:p>
            <a:pPr algn="ctr"/>
            <a:r>
              <a:rPr lang="en-US" altLang="ko-KR" sz="1200" dirty="0"/>
              <a:t>ligands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978BD67-ED63-4022-A6F8-B7A4DBD6784F}"/>
              </a:ext>
            </a:extLst>
          </p:cNvPr>
          <p:cNvCxnSpPr>
            <a:cxnSpLocks/>
          </p:cNvCxnSpPr>
          <p:nvPr/>
        </p:nvCxnSpPr>
        <p:spPr>
          <a:xfrm>
            <a:off x="1778844" y="2702017"/>
            <a:ext cx="1" cy="37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7A9204-D3D5-4DCC-82A7-E005020A6959}"/>
              </a:ext>
            </a:extLst>
          </p:cNvPr>
          <p:cNvSpPr txBox="1"/>
          <p:nvPr/>
        </p:nvSpPr>
        <p:spPr>
          <a:xfrm>
            <a:off x="3517645" y="785574"/>
            <a:ext cx="677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Extract the Main Key</a:t>
            </a:r>
          </a:p>
          <a:p>
            <a:pPr algn="ctr"/>
            <a:r>
              <a:rPr lang="en-US" altLang="ko-KR" sz="1400" dirty="0"/>
              <a:t>(PADPA, PPAPD, PPAAD ,PAADP, AAPAD, DPAPD, APDPP, PDPDA, DPAPD, DAAPA) 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ADB4C4-B3EB-4315-A6DF-18573B0F5C7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905720" y="1370349"/>
            <a:ext cx="0" cy="78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9ABA5E-657F-49DD-AE16-F1DE97593B28}"/>
              </a:ext>
            </a:extLst>
          </p:cNvPr>
          <p:cNvSpPr txBox="1"/>
          <p:nvPr/>
        </p:nvSpPr>
        <p:spPr>
          <a:xfrm>
            <a:off x="5902647" y="1554561"/>
            <a:ext cx="174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Query using Main Key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E202C53-1178-48DB-96C1-965AD0D5B040}"/>
              </a:ext>
            </a:extLst>
          </p:cNvPr>
          <p:cNvSpPr/>
          <p:nvPr/>
        </p:nvSpPr>
        <p:spPr>
          <a:xfrm>
            <a:off x="6110999" y="3314783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Ligand retrieval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40E86B4-2B96-4E33-9206-E7DC5AEFC36F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905710" y="3005751"/>
            <a:ext cx="2" cy="30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B84D09-909C-4C3D-B309-5877CD272CC7}"/>
              </a:ext>
            </a:extLst>
          </p:cNvPr>
          <p:cNvSpPr txBox="1"/>
          <p:nvPr/>
        </p:nvSpPr>
        <p:spPr>
          <a:xfrm>
            <a:off x="4119336" y="3959135"/>
            <a:ext cx="5572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1.Sub clustering using </a:t>
            </a:r>
            <a:r>
              <a:rPr lang="en-US" altLang="ko-KR" sz="1200" dirty="0" err="1">
                <a:solidFill>
                  <a:srgbClr val="FF0000"/>
                </a:solidFill>
              </a:rPr>
              <a:t>Sub_Key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2.Select ligands by </a:t>
            </a:r>
            <a:r>
              <a:rPr lang="en-US" altLang="ko-KR" sz="1200" dirty="0" err="1">
                <a:solidFill>
                  <a:srgbClr val="FF0000"/>
                </a:solidFill>
              </a:rPr>
              <a:t>ChEMBL_ID</a:t>
            </a:r>
            <a:r>
              <a:rPr lang="en-US" altLang="ko-KR" sz="1200" dirty="0">
                <a:solidFill>
                  <a:srgbClr val="FF0000"/>
                </a:solidFill>
              </a:rPr>
              <a:t> occurrence frequency which satisfies the RO5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121FD3F-9AD4-4089-A069-0EE4D7144E04}"/>
              </a:ext>
            </a:extLst>
          </p:cNvPr>
          <p:cNvSpPr/>
          <p:nvPr/>
        </p:nvSpPr>
        <p:spPr>
          <a:xfrm>
            <a:off x="6110999" y="4543221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Select 21,829 ligands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A86D33-3CF8-470B-AEA9-1D74AF8808CD}"/>
              </a:ext>
            </a:extLst>
          </p:cNvPr>
          <p:cNvSpPr txBox="1"/>
          <p:nvPr/>
        </p:nvSpPr>
        <p:spPr>
          <a:xfrm>
            <a:off x="5042794" y="5266858"/>
            <a:ext cx="372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3.Clustering using babel(Tanimoto &gt;0.9) and </a:t>
            </a:r>
            <a:r>
              <a:rPr lang="en-US" altLang="ko-KR" sz="1200" dirty="0" err="1">
                <a:solidFill>
                  <a:srgbClr val="FF0000"/>
                </a:solidFill>
              </a:rPr>
              <a:t>iclliq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1A20A7C-A10C-4667-964D-4A63636EC0A7}"/>
              </a:ext>
            </a:extLst>
          </p:cNvPr>
          <p:cNvSpPr/>
          <p:nvPr/>
        </p:nvSpPr>
        <p:spPr>
          <a:xfrm>
            <a:off x="6110999" y="5787200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Select 6,243 ligands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F35AEBD-62A5-4E13-A034-0C1F97398922}"/>
              </a:ext>
            </a:extLst>
          </p:cNvPr>
          <p:cNvCxnSpPr>
            <a:cxnSpLocks/>
          </p:cNvCxnSpPr>
          <p:nvPr/>
        </p:nvCxnSpPr>
        <p:spPr>
          <a:xfrm>
            <a:off x="6905708" y="5113672"/>
            <a:ext cx="0" cy="6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C6357F7-5539-4BA0-95B1-CE0425960D88}"/>
              </a:ext>
            </a:extLst>
          </p:cNvPr>
          <p:cNvCxnSpPr>
            <a:cxnSpLocks/>
          </p:cNvCxnSpPr>
          <p:nvPr/>
        </p:nvCxnSpPr>
        <p:spPr>
          <a:xfrm flipV="1">
            <a:off x="7700421" y="6078886"/>
            <a:ext cx="2791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3164CE6-7F67-4780-B1C3-B038B26D15A9}"/>
              </a:ext>
            </a:extLst>
          </p:cNvPr>
          <p:cNvSpPr/>
          <p:nvPr/>
        </p:nvSpPr>
        <p:spPr>
          <a:xfrm>
            <a:off x="10491917" y="5787199"/>
            <a:ext cx="140227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 Matcher</a:t>
            </a:r>
            <a:endParaRPr lang="ko-KR" altLang="en-US" dirty="0"/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5D227754-6CCF-4F76-B5A8-B7E93109B26F}"/>
              </a:ext>
            </a:extLst>
          </p:cNvPr>
          <p:cNvSpPr/>
          <p:nvPr/>
        </p:nvSpPr>
        <p:spPr>
          <a:xfrm>
            <a:off x="3490637" y="3118564"/>
            <a:ext cx="172052" cy="20822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958F3A-F37E-4F97-A289-31D2E921E91C}"/>
              </a:ext>
            </a:extLst>
          </p:cNvPr>
          <p:cNvSpPr/>
          <p:nvPr/>
        </p:nvSpPr>
        <p:spPr>
          <a:xfrm>
            <a:off x="3527315" y="3836714"/>
            <a:ext cx="1515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DBSCAN clustering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2FB9080-CAA7-4331-9D51-1C187CDC6CD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045" y="3076838"/>
            <a:ext cx="3477600" cy="21240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2DDACC-5FDC-4FE5-A595-B4AF99C6B8EC}"/>
              </a:ext>
            </a:extLst>
          </p:cNvPr>
          <p:cNvSpPr/>
          <p:nvPr/>
        </p:nvSpPr>
        <p:spPr>
          <a:xfrm>
            <a:off x="-39186" y="5168183"/>
            <a:ext cx="18662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No cluster: Tanimoto &gt;0.7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1900CAA-9293-47EB-9BF1-EC71F0E01B7B}"/>
              </a:ext>
            </a:extLst>
          </p:cNvPr>
          <p:cNvSpPr/>
          <p:nvPr/>
        </p:nvSpPr>
        <p:spPr>
          <a:xfrm>
            <a:off x="1077708" y="597462"/>
            <a:ext cx="140227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Kinase inhibitors</a:t>
            </a:r>
          </a:p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(FDA approved)</a:t>
            </a:r>
          </a:p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96 ligands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D9EA581-8A05-45BF-99CE-725F0FA3C7C2}"/>
              </a:ext>
            </a:extLst>
          </p:cNvPr>
          <p:cNvCxnSpPr>
            <a:cxnSpLocks/>
          </p:cNvCxnSpPr>
          <p:nvPr/>
        </p:nvCxnSpPr>
        <p:spPr>
          <a:xfrm>
            <a:off x="1778844" y="1167913"/>
            <a:ext cx="0" cy="96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270BF30-D960-400A-BD2E-3FE31EBF9BCE}"/>
              </a:ext>
            </a:extLst>
          </p:cNvPr>
          <p:cNvSpPr txBox="1"/>
          <p:nvPr/>
        </p:nvSpPr>
        <p:spPr>
          <a:xfrm>
            <a:off x="973079" y="1538170"/>
            <a:ext cx="1611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Remove redundancy</a:t>
            </a:r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9998CFCC-BDB3-4397-9906-ED44507375B1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V="1">
            <a:off x="2029261" y="2566346"/>
            <a:ext cx="3094804" cy="118036"/>
          </a:xfrm>
          <a:prstGeom prst="curvedConnector4">
            <a:avLst>
              <a:gd name="adj1" fmla="val 45276"/>
              <a:gd name="adj2" fmla="val 2936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key point에 대한 이미지 검색결과">
            <a:extLst>
              <a:ext uri="{FF2B5EF4-FFF2-40B4-BE49-F238E27FC236}">
                <a16:creationId xmlns:a16="http://schemas.microsoft.com/office/drawing/2014/main" id="{AD98ECFE-F693-4831-84F0-013131DB8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53" y="558311"/>
            <a:ext cx="648313" cy="64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31A1E8E-4DE4-42F6-850E-414CAE0CE36A}"/>
              </a:ext>
            </a:extLst>
          </p:cNvPr>
          <p:cNvSpPr txBox="1"/>
          <p:nvPr/>
        </p:nvSpPr>
        <p:spPr>
          <a:xfrm>
            <a:off x="91489" y="1167472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Different Input!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0F9EA05-E339-4024-80AB-A62F6A5B47A7}"/>
              </a:ext>
            </a:extLst>
          </p:cNvPr>
          <p:cNvSpPr/>
          <p:nvPr/>
        </p:nvSpPr>
        <p:spPr>
          <a:xfrm>
            <a:off x="5361394" y="2163481"/>
            <a:ext cx="3232087" cy="85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Preprocessed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ZINC12 DB(8.5M)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009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D263A3-5F58-4DD7-9A6E-E9034491F574}"/>
              </a:ext>
            </a:extLst>
          </p:cNvPr>
          <p:cNvSpPr/>
          <p:nvPr/>
        </p:nvSpPr>
        <p:spPr>
          <a:xfrm>
            <a:off x="0" y="0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ZINC15 7</a:t>
            </a:r>
            <a:r>
              <a:rPr lang="en-US" altLang="ko-KR" b="1" baseline="30000" dirty="0"/>
              <a:t>th</a:t>
            </a:r>
            <a:r>
              <a:rPr lang="en-US" altLang="ko-KR" b="1" dirty="0"/>
              <a:t> selection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5F07DEC-3E4C-4EC2-BAA7-9EA0294CD136}"/>
              </a:ext>
            </a:extLst>
          </p:cNvPr>
          <p:cNvCxnSpPr>
            <a:cxnSpLocks/>
            <a:stCxn id="50" idx="2"/>
            <a:endCxn id="15" idx="0"/>
          </p:cNvCxnSpPr>
          <p:nvPr/>
        </p:nvCxnSpPr>
        <p:spPr>
          <a:xfrm flipH="1">
            <a:off x="7404278" y="3975740"/>
            <a:ext cx="1003063" cy="7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39BFC8B-388B-494F-BEB2-81F243F8BB1C}"/>
              </a:ext>
            </a:extLst>
          </p:cNvPr>
          <p:cNvSpPr/>
          <p:nvPr/>
        </p:nvSpPr>
        <p:spPr>
          <a:xfrm>
            <a:off x="1346156" y="2154726"/>
            <a:ext cx="140227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272 Seed ligands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293689-D950-4560-9F52-F128DADC274C}"/>
              </a:ext>
            </a:extLst>
          </p:cNvPr>
          <p:cNvCxnSpPr>
            <a:cxnSpLocks/>
          </p:cNvCxnSpPr>
          <p:nvPr/>
        </p:nvCxnSpPr>
        <p:spPr>
          <a:xfrm>
            <a:off x="2044841" y="2725177"/>
            <a:ext cx="0" cy="35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53F620-51CC-4B73-8F8F-3F9DCD15502A}"/>
              </a:ext>
            </a:extLst>
          </p:cNvPr>
          <p:cNvSpPr txBox="1"/>
          <p:nvPr/>
        </p:nvSpPr>
        <p:spPr>
          <a:xfrm>
            <a:off x="7162999" y="785574"/>
            <a:ext cx="248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Extract the Main Key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56C8EDC-6C79-49F8-88BF-9FEC44FA3BFF}"/>
              </a:ext>
            </a:extLst>
          </p:cNvPr>
          <p:cNvSpPr/>
          <p:nvPr/>
        </p:nvSpPr>
        <p:spPr>
          <a:xfrm>
            <a:off x="6791295" y="1631321"/>
            <a:ext cx="3232087" cy="85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Preprocessed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ZINC15 DB(650M)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CBF4B52-115B-468E-BC43-0825DD6641D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407347" y="1154906"/>
            <a:ext cx="0" cy="47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7970FE-3517-4130-A591-F70905DF1299}"/>
              </a:ext>
            </a:extLst>
          </p:cNvPr>
          <p:cNvSpPr txBox="1"/>
          <p:nvPr/>
        </p:nvSpPr>
        <p:spPr>
          <a:xfrm>
            <a:off x="7401749" y="1177570"/>
            <a:ext cx="174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Query using Main Key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62EE96-6E25-44A7-82B5-BE127F9EEF03}"/>
              </a:ext>
            </a:extLst>
          </p:cNvPr>
          <p:cNvSpPr/>
          <p:nvPr/>
        </p:nvSpPr>
        <p:spPr>
          <a:xfrm>
            <a:off x="7612630" y="2668884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800,000</a:t>
            </a:r>
          </a:p>
          <a:p>
            <a:pPr algn="ctr"/>
            <a:r>
              <a:rPr lang="en-US" altLang="ko-KR" sz="1400" dirty="0"/>
              <a:t>Ligand retrieval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B89BEE-BE95-410B-9F4F-4BA50A2C137B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8407339" y="2482346"/>
            <a:ext cx="2" cy="1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A1692B-8B73-4AC7-9BF5-66061E5F6F63}"/>
              </a:ext>
            </a:extLst>
          </p:cNvPr>
          <p:cNvSpPr txBox="1"/>
          <p:nvPr/>
        </p:nvSpPr>
        <p:spPr>
          <a:xfrm>
            <a:off x="5683704" y="4432756"/>
            <a:ext cx="184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Filter by FDA Model</a:t>
            </a:r>
            <a:endParaRPr lang="ko-KR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58EA884-E09D-4BBE-B5D8-9EFC002A31DA}"/>
              </a:ext>
            </a:extLst>
          </p:cNvPr>
          <p:cNvSpPr/>
          <p:nvPr/>
        </p:nvSpPr>
        <p:spPr>
          <a:xfrm>
            <a:off x="6609567" y="4752729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Select 61,098 ligands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8B5E2A5-55FC-4F46-B480-740A6F2DA5C1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flipH="1">
            <a:off x="7401903" y="5323180"/>
            <a:ext cx="2375" cy="42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57F0C28-455A-4943-9ED9-81CB9C59AD39}"/>
              </a:ext>
            </a:extLst>
          </p:cNvPr>
          <p:cNvSpPr/>
          <p:nvPr/>
        </p:nvSpPr>
        <p:spPr>
          <a:xfrm>
            <a:off x="6607192" y="5749519"/>
            <a:ext cx="1589421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 Matcher 1</a:t>
            </a:r>
            <a:endParaRPr lang="ko-KR" altLang="en-US" dirty="0"/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2E810888-99F0-43F1-A454-DF3B702B265A}"/>
              </a:ext>
            </a:extLst>
          </p:cNvPr>
          <p:cNvSpPr/>
          <p:nvPr/>
        </p:nvSpPr>
        <p:spPr>
          <a:xfrm>
            <a:off x="3797316" y="3070456"/>
            <a:ext cx="142875" cy="13714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135A01FA-74DE-453B-96C2-ED01D8F49E81}"/>
              </a:ext>
            </a:extLst>
          </p:cNvPr>
          <p:cNvSpPr/>
          <p:nvPr/>
        </p:nvSpPr>
        <p:spPr>
          <a:xfrm>
            <a:off x="3797282" y="4441947"/>
            <a:ext cx="142875" cy="7426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BC6216-C6D9-4E4B-89BF-FA9FB481113A}"/>
              </a:ext>
            </a:extLst>
          </p:cNvPr>
          <p:cNvSpPr/>
          <p:nvPr/>
        </p:nvSpPr>
        <p:spPr>
          <a:xfrm>
            <a:off x="3862688" y="3617701"/>
            <a:ext cx="1194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Tanimoto &gt;0.7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071D11-063A-4725-B3DF-9019101C2044}"/>
              </a:ext>
            </a:extLst>
          </p:cNvPr>
          <p:cNvSpPr/>
          <p:nvPr/>
        </p:nvSpPr>
        <p:spPr>
          <a:xfrm>
            <a:off x="3879446" y="4678314"/>
            <a:ext cx="1549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DBSCAN clustering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42D5012-2FDF-4268-A18C-4865A690F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29" y="3064734"/>
            <a:ext cx="3476836" cy="2124075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1AFA59E-8E78-4836-A090-69071E395FD6}"/>
              </a:ext>
            </a:extLst>
          </p:cNvPr>
          <p:cNvSpPr/>
          <p:nvPr/>
        </p:nvSpPr>
        <p:spPr>
          <a:xfrm>
            <a:off x="419336" y="1280752"/>
            <a:ext cx="3251009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ATP, IP4, CDK2, CDK6,Kinase inhibitors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532191A-8BD2-4CEA-89A5-B3203FE6BFE6}"/>
              </a:ext>
            </a:extLst>
          </p:cNvPr>
          <p:cNvCxnSpPr>
            <a:cxnSpLocks/>
            <a:stCxn id="34" idx="2"/>
            <a:endCxn id="6" idx="0"/>
          </p:cNvCxnSpPr>
          <p:nvPr/>
        </p:nvCxnSpPr>
        <p:spPr>
          <a:xfrm>
            <a:off x="2044841" y="1851203"/>
            <a:ext cx="2451" cy="30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0495FF34-6507-445F-A66A-CC98B302865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796929" y="970240"/>
            <a:ext cx="3366070" cy="21350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key point에 대한 이미지 검색결과">
            <a:extLst>
              <a:ext uri="{FF2B5EF4-FFF2-40B4-BE49-F238E27FC236}">
                <a16:creationId xmlns:a16="http://schemas.microsoft.com/office/drawing/2014/main" id="{7106F7BD-1E03-4D61-BDA2-4DAFBD1BE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1" y="474640"/>
            <a:ext cx="648313" cy="64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5061403-EB58-45E4-875A-1E13E21C27E4}"/>
              </a:ext>
            </a:extLst>
          </p:cNvPr>
          <p:cNvSpPr txBox="1"/>
          <p:nvPr/>
        </p:nvSpPr>
        <p:spPr>
          <a:xfrm>
            <a:off x="359937" y="957747"/>
            <a:ext cx="2380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Different Input! and DB(ZINC15)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73887BE-465A-4735-9374-3983B3818D87}"/>
              </a:ext>
            </a:extLst>
          </p:cNvPr>
          <p:cNvSpPr/>
          <p:nvPr/>
        </p:nvSpPr>
        <p:spPr>
          <a:xfrm>
            <a:off x="8716602" y="4711064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Select 16,129</a:t>
            </a:r>
          </a:p>
          <a:p>
            <a:pPr algn="ctr"/>
            <a:r>
              <a:rPr lang="en-US" altLang="ko-KR" sz="1400" dirty="0"/>
              <a:t>ligands</a:t>
            </a:r>
            <a:endParaRPr lang="ko-KR" altLang="en-US" sz="14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B2C192E-AA0A-41D8-A829-67A70B5FC3A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>
            <a:off x="8407341" y="3975740"/>
            <a:ext cx="1103972" cy="73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00C017-7623-4F27-A979-0DEA2C02C92E}"/>
              </a:ext>
            </a:extLst>
          </p:cNvPr>
          <p:cNvSpPr txBox="1"/>
          <p:nvPr/>
        </p:nvSpPr>
        <p:spPr>
          <a:xfrm>
            <a:off x="9464340" y="4433107"/>
            <a:ext cx="1947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Filter by CDK7 Model</a:t>
            </a:r>
            <a:endParaRPr lang="ko-KR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A96E388-355E-4E4E-B2A8-3CCE2A6B9487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9511314" y="5281515"/>
            <a:ext cx="2375" cy="42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70EAF77-B8F4-4D31-995E-141D95B04F45}"/>
              </a:ext>
            </a:extLst>
          </p:cNvPr>
          <p:cNvSpPr/>
          <p:nvPr/>
        </p:nvSpPr>
        <p:spPr>
          <a:xfrm>
            <a:off x="8716603" y="5707854"/>
            <a:ext cx="1589421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 Matcher 2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072C0E6-883D-48A8-96D4-171B0F9A8490}"/>
              </a:ext>
            </a:extLst>
          </p:cNvPr>
          <p:cNvSpPr/>
          <p:nvPr/>
        </p:nvSpPr>
        <p:spPr>
          <a:xfrm>
            <a:off x="7612630" y="3405289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RO5 filtering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108C9A4-87F3-451D-B4FE-5AC4448487A5}"/>
              </a:ext>
            </a:extLst>
          </p:cNvPr>
          <p:cNvCxnSpPr>
            <a:cxnSpLocks/>
          </p:cNvCxnSpPr>
          <p:nvPr/>
        </p:nvCxnSpPr>
        <p:spPr>
          <a:xfrm>
            <a:off x="8407338" y="3218751"/>
            <a:ext cx="2" cy="1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9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D263A3-5F58-4DD7-9A6E-E9034491F574}"/>
              </a:ext>
            </a:extLst>
          </p:cNvPr>
          <p:cNvSpPr/>
          <p:nvPr/>
        </p:nvSpPr>
        <p:spPr>
          <a:xfrm>
            <a:off x="0" y="0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ZINC15 8</a:t>
            </a:r>
            <a:r>
              <a:rPr lang="en-US" altLang="ko-KR" b="1" baseline="30000" dirty="0"/>
              <a:t>th</a:t>
            </a:r>
            <a:r>
              <a:rPr lang="en-US" altLang="ko-KR" b="1" dirty="0"/>
              <a:t> selection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5F07DEC-3E4C-4EC2-BAA7-9EA0294CD136}"/>
              </a:ext>
            </a:extLst>
          </p:cNvPr>
          <p:cNvCxnSpPr>
            <a:cxnSpLocks/>
          </p:cNvCxnSpPr>
          <p:nvPr/>
        </p:nvCxnSpPr>
        <p:spPr>
          <a:xfrm flipH="1">
            <a:off x="8475146" y="3398228"/>
            <a:ext cx="3" cy="45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39BFC8B-388B-494F-BEB2-81F243F8BB1C}"/>
              </a:ext>
            </a:extLst>
          </p:cNvPr>
          <p:cNvSpPr/>
          <p:nvPr/>
        </p:nvSpPr>
        <p:spPr>
          <a:xfrm>
            <a:off x="1346156" y="2066495"/>
            <a:ext cx="140227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1876 Seed ligands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293689-D950-4560-9F52-F128DADC274C}"/>
              </a:ext>
            </a:extLst>
          </p:cNvPr>
          <p:cNvCxnSpPr>
            <a:cxnSpLocks/>
          </p:cNvCxnSpPr>
          <p:nvPr/>
        </p:nvCxnSpPr>
        <p:spPr>
          <a:xfrm>
            <a:off x="2044841" y="2636946"/>
            <a:ext cx="0" cy="2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53F620-51CC-4B73-8F8F-3F9DCD15502A}"/>
              </a:ext>
            </a:extLst>
          </p:cNvPr>
          <p:cNvSpPr txBox="1"/>
          <p:nvPr/>
        </p:nvSpPr>
        <p:spPr>
          <a:xfrm>
            <a:off x="7162999" y="208062"/>
            <a:ext cx="248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Extract the Main Key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56C8EDC-6C79-49F8-88BF-9FEC44FA3BFF}"/>
              </a:ext>
            </a:extLst>
          </p:cNvPr>
          <p:cNvSpPr/>
          <p:nvPr/>
        </p:nvSpPr>
        <p:spPr>
          <a:xfrm>
            <a:off x="6791295" y="1053809"/>
            <a:ext cx="3232087" cy="85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Preprocessed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ZINC15 DB(650M)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CBF4B52-115B-468E-BC43-0825DD6641D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407347" y="577394"/>
            <a:ext cx="0" cy="47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7970FE-3517-4130-A591-F70905DF1299}"/>
              </a:ext>
            </a:extLst>
          </p:cNvPr>
          <p:cNvSpPr txBox="1"/>
          <p:nvPr/>
        </p:nvSpPr>
        <p:spPr>
          <a:xfrm>
            <a:off x="7401749" y="600058"/>
            <a:ext cx="174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Query using Main Key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62EE96-6E25-44A7-82B5-BE127F9EEF03}"/>
              </a:ext>
            </a:extLst>
          </p:cNvPr>
          <p:cNvSpPr/>
          <p:nvPr/>
        </p:nvSpPr>
        <p:spPr>
          <a:xfrm>
            <a:off x="7680435" y="2091372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100,000</a:t>
            </a:r>
          </a:p>
          <a:p>
            <a:pPr algn="ctr"/>
            <a:r>
              <a:rPr lang="en-US" altLang="ko-KR" sz="1400" dirty="0"/>
              <a:t>Ligand retrieval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B89BEE-BE95-410B-9F4F-4BA50A2C137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475145" y="1904834"/>
            <a:ext cx="1" cy="1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A1692B-8B73-4AC7-9BF5-66061E5F6F63}"/>
              </a:ext>
            </a:extLst>
          </p:cNvPr>
          <p:cNvSpPr txBox="1"/>
          <p:nvPr/>
        </p:nvSpPr>
        <p:spPr>
          <a:xfrm>
            <a:off x="8479530" y="3476093"/>
            <a:ext cx="2741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by FDA Deep learning model</a:t>
            </a:r>
            <a:endParaRPr lang="ko-KR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58EA884-E09D-4BBE-B5D8-9EFC002A31DA}"/>
              </a:ext>
            </a:extLst>
          </p:cNvPr>
          <p:cNvSpPr/>
          <p:nvPr/>
        </p:nvSpPr>
        <p:spPr>
          <a:xfrm>
            <a:off x="7680435" y="3864434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Select N ligands</a:t>
            </a:r>
            <a:endParaRPr lang="ko-KR" altLang="en-US" sz="1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57F0C28-455A-4943-9ED9-81CB9C59AD39}"/>
              </a:ext>
            </a:extLst>
          </p:cNvPr>
          <p:cNvSpPr/>
          <p:nvPr/>
        </p:nvSpPr>
        <p:spPr>
          <a:xfrm>
            <a:off x="7680436" y="5816787"/>
            <a:ext cx="1589421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 Matcher</a:t>
            </a:r>
            <a:endParaRPr lang="ko-KR" altLang="en-US" dirty="0"/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2E810888-99F0-43F1-A454-DF3B702B265A}"/>
              </a:ext>
            </a:extLst>
          </p:cNvPr>
          <p:cNvSpPr/>
          <p:nvPr/>
        </p:nvSpPr>
        <p:spPr>
          <a:xfrm>
            <a:off x="3891749" y="3771895"/>
            <a:ext cx="139646" cy="17536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135A01FA-74DE-453B-96C2-ED01D8F49E81}"/>
              </a:ext>
            </a:extLst>
          </p:cNvPr>
          <p:cNvSpPr/>
          <p:nvPr/>
        </p:nvSpPr>
        <p:spPr>
          <a:xfrm>
            <a:off x="3891714" y="5620734"/>
            <a:ext cx="140501" cy="860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BC6216-C6D9-4E4B-89BF-FA9FB481113A}"/>
              </a:ext>
            </a:extLst>
          </p:cNvPr>
          <p:cNvSpPr/>
          <p:nvPr/>
        </p:nvSpPr>
        <p:spPr>
          <a:xfrm>
            <a:off x="4102653" y="4499664"/>
            <a:ext cx="1249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solidFill>
                  <a:srgbClr val="0070C0"/>
                </a:solidFill>
              </a:rPr>
              <a:t>Tanimoto</a:t>
            </a:r>
            <a:r>
              <a:rPr lang="en-US" altLang="ko-KR" sz="1200" dirty="0">
                <a:solidFill>
                  <a:srgbClr val="0070C0"/>
                </a:solidFill>
              </a:rPr>
              <a:t> &gt; 0.7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071D11-063A-4725-B3DF-9019101C2044}"/>
              </a:ext>
            </a:extLst>
          </p:cNvPr>
          <p:cNvSpPr/>
          <p:nvPr/>
        </p:nvSpPr>
        <p:spPr>
          <a:xfrm>
            <a:off x="4102654" y="5912710"/>
            <a:ext cx="1249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solidFill>
                  <a:srgbClr val="0070C0"/>
                </a:solidFill>
              </a:rPr>
              <a:t>Tanimoto</a:t>
            </a:r>
            <a:r>
              <a:rPr lang="en-US" altLang="ko-KR" sz="1200" dirty="0">
                <a:solidFill>
                  <a:srgbClr val="0070C0"/>
                </a:solidFill>
              </a:rPr>
              <a:t> &lt; 0.7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1AFA59E-8E78-4836-A090-69071E395FD6}"/>
              </a:ext>
            </a:extLst>
          </p:cNvPr>
          <p:cNvSpPr/>
          <p:nvPr/>
        </p:nvSpPr>
        <p:spPr>
          <a:xfrm>
            <a:off x="419336" y="1280752"/>
            <a:ext cx="3251009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Kinase inhibitors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(By KLIFS DB and </a:t>
            </a:r>
            <a:r>
              <a:rPr lang="en-US" altLang="ko-KR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bindingDB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532191A-8BD2-4CEA-89A5-B3203FE6BFE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044841" y="1851203"/>
            <a:ext cx="0" cy="21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key point에 대한 이미지 검색결과">
            <a:extLst>
              <a:ext uri="{FF2B5EF4-FFF2-40B4-BE49-F238E27FC236}">
                <a16:creationId xmlns:a16="http://schemas.microsoft.com/office/drawing/2014/main" id="{7106F7BD-1E03-4D61-BDA2-4DAFBD1BE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1" y="474640"/>
            <a:ext cx="648313" cy="64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5061403-EB58-45E4-875A-1E13E21C27E4}"/>
              </a:ext>
            </a:extLst>
          </p:cNvPr>
          <p:cNvSpPr txBox="1"/>
          <p:nvPr/>
        </p:nvSpPr>
        <p:spPr>
          <a:xfrm>
            <a:off x="359937" y="957747"/>
            <a:ext cx="2380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Different Input! and DB(ZINC15)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072C0E6-883D-48A8-96D4-171B0F9A8490}"/>
              </a:ext>
            </a:extLst>
          </p:cNvPr>
          <p:cNvSpPr/>
          <p:nvPr/>
        </p:nvSpPr>
        <p:spPr>
          <a:xfrm>
            <a:off x="7680435" y="2827777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RO5 filtering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108C9A4-87F3-451D-B4FE-5AC4448487A5}"/>
              </a:ext>
            </a:extLst>
          </p:cNvPr>
          <p:cNvCxnSpPr>
            <a:cxnSpLocks/>
          </p:cNvCxnSpPr>
          <p:nvPr/>
        </p:nvCxnSpPr>
        <p:spPr>
          <a:xfrm>
            <a:off x="8475145" y="2641239"/>
            <a:ext cx="2" cy="1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BA5A582-6E04-436E-A973-4E34AF70F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49" y="3754619"/>
            <a:ext cx="3611626" cy="2727067"/>
          </a:xfrm>
          <a:prstGeom prst="rect">
            <a:avLst/>
          </a:prstGeom>
        </p:spPr>
      </p:pic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89A06F3F-8FE9-4523-ADBF-1DCBD7E03311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 flipH="1" flipV="1">
            <a:off x="3983846" y="232323"/>
            <a:ext cx="3018748" cy="33395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92CD99B-307A-467F-8429-52FEB33E673F}"/>
              </a:ext>
            </a:extLst>
          </p:cNvPr>
          <p:cNvSpPr/>
          <p:nvPr/>
        </p:nvSpPr>
        <p:spPr>
          <a:xfrm>
            <a:off x="787205" y="2855431"/>
            <a:ext cx="2515270" cy="65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Kinase Group</a:t>
            </a: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(AGC, Atypical, CAMK, CK1, CMGC, Other, STE, TK, TKL)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0772925-DD24-45B4-BC7C-F01924F248BF}"/>
              </a:ext>
            </a:extLst>
          </p:cNvPr>
          <p:cNvCxnSpPr>
            <a:cxnSpLocks/>
          </p:cNvCxnSpPr>
          <p:nvPr/>
        </p:nvCxnSpPr>
        <p:spPr>
          <a:xfrm>
            <a:off x="2044841" y="3514113"/>
            <a:ext cx="0" cy="24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AAE302D-2CF8-4F74-8024-3B52FEAC1EB4}"/>
              </a:ext>
            </a:extLst>
          </p:cNvPr>
          <p:cNvSpPr txBox="1"/>
          <p:nvPr/>
        </p:nvSpPr>
        <p:spPr>
          <a:xfrm>
            <a:off x="176610" y="6443913"/>
            <a:ext cx="3136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ex) AGC group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CBDD53-CA4B-4412-B9CF-7191A6F52DD9}"/>
              </a:ext>
            </a:extLst>
          </p:cNvPr>
          <p:cNvSpPr txBox="1"/>
          <p:nvPr/>
        </p:nvSpPr>
        <p:spPr>
          <a:xfrm>
            <a:off x="9610689" y="220094"/>
            <a:ext cx="234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←For each group!!!</a:t>
            </a:r>
            <a:endParaRPr lang="ko-KR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D6D71B6-C7C4-4848-AE7E-C7E0622FA300}"/>
              </a:ext>
            </a:extLst>
          </p:cNvPr>
          <p:cNvSpPr/>
          <p:nvPr/>
        </p:nvSpPr>
        <p:spPr>
          <a:xfrm>
            <a:off x="7680435" y="4844464"/>
            <a:ext cx="1589422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Select N ligands</a:t>
            </a:r>
            <a:endParaRPr lang="ko-KR" altLang="en-US" sz="14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72B2694-1999-41C5-826D-E854C5A118AB}"/>
              </a:ext>
            </a:extLst>
          </p:cNvPr>
          <p:cNvCxnSpPr>
            <a:cxnSpLocks/>
          </p:cNvCxnSpPr>
          <p:nvPr/>
        </p:nvCxnSpPr>
        <p:spPr>
          <a:xfrm flipH="1">
            <a:off x="8475145" y="5360976"/>
            <a:ext cx="3" cy="45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894BDDB-17E7-429F-8957-CD89640B0B51}"/>
              </a:ext>
            </a:extLst>
          </p:cNvPr>
          <p:cNvSpPr txBox="1"/>
          <p:nvPr/>
        </p:nvSpPr>
        <p:spPr>
          <a:xfrm>
            <a:off x="8475145" y="5449283"/>
            <a:ext cx="1947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by Scaffold model</a:t>
            </a:r>
            <a:endParaRPr lang="ko-KR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919D08A-81A0-4C4D-A10B-D9CCA741874D}"/>
              </a:ext>
            </a:extLst>
          </p:cNvPr>
          <p:cNvCxnSpPr>
            <a:cxnSpLocks/>
          </p:cNvCxnSpPr>
          <p:nvPr/>
        </p:nvCxnSpPr>
        <p:spPr>
          <a:xfrm>
            <a:off x="8475146" y="4391202"/>
            <a:ext cx="0" cy="47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8B80EA-7840-4B3D-9D81-39E46CE26F5B}"/>
              </a:ext>
            </a:extLst>
          </p:cNvPr>
          <p:cNvSpPr txBox="1"/>
          <p:nvPr/>
        </p:nvSpPr>
        <p:spPr>
          <a:xfrm>
            <a:off x="8479828" y="4487498"/>
            <a:ext cx="2893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by Kinase deep learning model</a:t>
            </a:r>
            <a:endParaRPr lang="ko-KR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11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18900</TotalTime>
  <Words>1010</Words>
  <Application>Microsoft Office PowerPoint</Application>
  <PresentationFormat>와이드스크린</PresentationFormat>
  <Paragraphs>183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swshin</dc:creator>
  <cp:lastModifiedBy>예근 윤</cp:lastModifiedBy>
  <cp:revision>38</cp:revision>
  <cp:lastPrinted>2020-01-10T07:40:58Z</cp:lastPrinted>
  <dcterms:created xsi:type="dcterms:W3CDTF">2019-12-30T06:06:12Z</dcterms:created>
  <dcterms:modified xsi:type="dcterms:W3CDTF">2020-06-03T02:17:55Z</dcterms:modified>
</cp:coreProperties>
</file>