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 id="2147483696" r:id="rId5"/>
  </p:sldMasterIdLst>
  <p:notesMasterIdLst>
    <p:notesMasterId r:id="rId63"/>
  </p:notesMasterIdLst>
  <p:handoutMasterIdLst>
    <p:handoutMasterId r:id="rId64"/>
  </p:handoutMasterIdLst>
  <p:sldIdLst>
    <p:sldId id="674" r:id="rId6"/>
    <p:sldId id="806" r:id="rId7"/>
    <p:sldId id="809" r:id="rId8"/>
    <p:sldId id="810" r:id="rId9"/>
    <p:sldId id="776" r:id="rId10"/>
    <p:sldId id="706" r:id="rId11"/>
    <p:sldId id="693" r:id="rId12"/>
    <p:sldId id="711" r:id="rId13"/>
    <p:sldId id="713" r:id="rId14"/>
    <p:sldId id="710" r:id="rId15"/>
    <p:sldId id="777" r:id="rId16"/>
    <p:sldId id="716" r:id="rId17"/>
    <p:sldId id="812" r:id="rId18"/>
    <p:sldId id="696" r:id="rId19"/>
    <p:sldId id="768" r:id="rId20"/>
    <p:sldId id="718" r:id="rId21"/>
    <p:sldId id="720" r:id="rId22"/>
    <p:sldId id="778" r:id="rId23"/>
    <p:sldId id="811" r:id="rId24"/>
    <p:sldId id="709" r:id="rId25"/>
    <p:sldId id="701" r:id="rId26"/>
    <p:sldId id="702" r:id="rId27"/>
    <p:sldId id="703" r:id="rId28"/>
    <p:sldId id="705" r:id="rId29"/>
    <p:sldId id="756" r:id="rId30"/>
    <p:sldId id="767" r:id="rId31"/>
    <p:sldId id="798" r:id="rId32"/>
    <p:sldId id="799" r:id="rId33"/>
    <p:sldId id="800" r:id="rId34"/>
    <p:sldId id="801" r:id="rId35"/>
    <p:sldId id="802" r:id="rId36"/>
    <p:sldId id="803" r:id="rId37"/>
    <p:sldId id="804" r:id="rId38"/>
    <p:sldId id="805" r:id="rId39"/>
    <p:sldId id="781" r:id="rId40"/>
    <p:sldId id="774" r:id="rId41"/>
    <p:sldId id="257" r:id="rId42"/>
    <p:sldId id="258" r:id="rId43"/>
    <p:sldId id="259" r:id="rId44"/>
    <p:sldId id="260" r:id="rId45"/>
    <p:sldId id="284" r:id="rId46"/>
    <p:sldId id="283" r:id="rId47"/>
    <p:sldId id="282" r:id="rId48"/>
    <p:sldId id="285" r:id="rId49"/>
    <p:sldId id="792" r:id="rId50"/>
    <p:sldId id="793" r:id="rId51"/>
    <p:sldId id="794" r:id="rId52"/>
    <p:sldId id="795" r:id="rId53"/>
    <p:sldId id="796" r:id="rId54"/>
    <p:sldId id="797" r:id="rId55"/>
    <p:sldId id="782" r:id="rId56"/>
    <p:sldId id="684" r:id="rId57"/>
    <p:sldId id="686" r:id="rId58"/>
    <p:sldId id="685" r:id="rId59"/>
    <p:sldId id="687" r:id="rId60"/>
    <p:sldId id="807" r:id="rId61"/>
    <p:sldId id="808" r:id="rId62"/>
  </p:sldIdLst>
  <p:sldSz cx="9144000" cy="6858000" type="screen4x3"/>
  <p:notesSz cx="6805613" cy="99393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92"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8FC"/>
    <a:srgbClr val="2773F3"/>
    <a:srgbClr val="04141A"/>
    <a:srgbClr val="4A9CA3"/>
    <a:srgbClr val="0000CC"/>
    <a:srgbClr val="FFC000"/>
    <a:srgbClr val="547BB2"/>
    <a:srgbClr val="CC0000"/>
    <a:srgbClr val="CC00FF"/>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2838BEF-8BB2-4498-84A7-C5851F593DF1}" styleName="보통 스타일 4 - 강조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DBED569-4797-4DF1-A0F4-6AAB3CD982D8}" styleName="밝은 스타일 3 - 강조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8D230F3-CF80-4859-8CE7-A43EE81993B5}" styleName="밝은 스타일 1 - 강조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보통 스타일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보통 스타일 3 - 강조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보통 스타일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31" autoAdjust="0"/>
    <p:restoredTop sz="96400" autoAdjust="0"/>
  </p:normalViewPr>
  <p:slideViewPr>
    <p:cSldViewPr snapToGrid="0" showGuides="1">
      <p:cViewPr varScale="1">
        <p:scale>
          <a:sx n="93" d="100"/>
          <a:sy n="93" d="100"/>
        </p:scale>
        <p:origin x="90" y="138"/>
      </p:cViewPr>
      <p:guideLst>
        <p:guide orient="horz" pos="4292"/>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8" d="100"/>
          <a:sy n="78" d="100"/>
        </p:scale>
        <p:origin x="3120" y="11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irab\OneDrive%20-%20&#49888;&#53580;&#52852;&#48148;&#51060;&#50724;\&#47928;&#49436;\zinc\CDK7_zinc_result_5th_score_function.v6.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irab\OneDrive%20-%20&#49888;&#53580;&#52852;&#48148;&#51060;&#50724;\&#47928;&#49436;\zinc\CDK7_zinc_result_5th_score_function.v6.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53685;&#54633;%20&#47928;&#49436;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Sheet3!$B$1</c:f>
              <c:strCache>
                <c:ptCount val="1"/>
                <c:pt idx="0">
                  <c:v>1R</c:v>
                </c:pt>
              </c:strCache>
            </c:strRef>
          </c:tx>
          <c:spPr>
            <a:solidFill>
              <a:schemeClr val="accent1">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Sheet3!$B$2:$B$26</c:f>
              <c:numCache>
                <c:formatCode>General</c:formatCode>
                <c:ptCount val="25"/>
                <c:pt idx="0">
                  <c:v>1</c:v>
                </c:pt>
                <c:pt idx="1">
                  <c:v>1</c:v>
                </c:pt>
                <c:pt idx="2">
                  <c:v>1</c:v>
                </c:pt>
                <c:pt idx="3">
                  <c:v>5</c:v>
                </c:pt>
                <c:pt idx="4">
                  <c:v>2</c:v>
                </c:pt>
                <c:pt idx="5">
                  <c:v>4</c:v>
                </c:pt>
                <c:pt idx="6">
                  <c:v>1</c:v>
                </c:pt>
                <c:pt idx="7">
                  <c:v>0</c:v>
                </c:pt>
                <c:pt idx="8">
                  <c:v>2</c:v>
                </c:pt>
                <c:pt idx="9">
                  <c:v>3</c:v>
                </c:pt>
                <c:pt idx="10">
                  <c:v>0</c:v>
                </c:pt>
                <c:pt idx="11">
                  <c:v>1</c:v>
                </c:pt>
                <c:pt idx="12">
                  <c:v>0</c:v>
                </c:pt>
                <c:pt idx="13">
                  <c:v>1</c:v>
                </c:pt>
                <c:pt idx="14">
                  <c:v>1</c:v>
                </c:pt>
                <c:pt idx="15">
                  <c:v>2</c:v>
                </c:pt>
                <c:pt idx="16">
                  <c:v>0</c:v>
                </c:pt>
                <c:pt idx="17">
                  <c:v>0</c:v>
                </c:pt>
                <c:pt idx="18">
                  <c:v>2</c:v>
                </c:pt>
                <c:pt idx="19">
                  <c:v>0</c:v>
                </c:pt>
                <c:pt idx="20">
                  <c:v>1</c:v>
                </c:pt>
                <c:pt idx="21">
                  <c:v>0</c:v>
                </c:pt>
                <c:pt idx="22">
                  <c:v>0</c:v>
                </c:pt>
                <c:pt idx="23">
                  <c:v>0</c:v>
                </c:pt>
                <c:pt idx="24">
                  <c:v>0</c:v>
                </c:pt>
              </c:numCache>
            </c:numRef>
          </c:val>
          <c:extLst>
            <c:ext xmlns:c16="http://schemas.microsoft.com/office/drawing/2014/chart" uri="{C3380CC4-5D6E-409C-BE32-E72D297353CC}">
              <c16:uniqueId val="{00000000-DAD7-4114-9679-B350222AB568}"/>
            </c:ext>
          </c:extLst>
        </c:ser>
        <c:ser>
          <c:idx val="1"/>
          <c:order val="1"/>
          <c:tx>
            <c:strRef>
              <c:f>Sheet3!$C$1</c:f>
              <c:strCache>
                <c:ptCount val="1"/>
                <c:pt idx="0">
                  <c:v>2R</c:v>
                </c:pt>
              </c:strCache>
            </c:strRef>
          </c:tx>
          <c:spPr>
            <a:solidFill>
              <a:schemeClr val="accent2">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Sheet3!$C$2:$C$26</c:f>
              <c:numCache>
                <c:formatCode>General</c:formatCode>
                <c:ptCount val="25"/>
                <c:pt idx="0">
                  <c:v>3</c:v>
                </c:pt>
                <c:pt idx="1">
                  <c:v>0</c:v>
                </c:pt>
                <c:pt idx="2">
                  <c:v>2</c:v>
                </c:pt>
                <c:pt idx="3">
                  <c:v>0</c:v>
                </c:pt>
                <c:pt idx="4">
                  <c:v>0</c:v>
                </c:pt>
                <c:pt idx="5">
                  <c:v>0</c:v>
                </c:pt>
                <c:pt idx="6">
                  <c:v>1</c:v>
                </c:pt>
                <c:pt idx="7">
                  <c:v>2</c:v>
                </c:pt>
                <c:pt idx="8">
                  <c:v>0</c:v>
                </c:pt>
                <c:pt idx="9">
                  <c:v>0</c:v>
                </c:pt>
                <c:pt idx="10">
                  <c:v>2</c:v>
                </c:pt>
                <c:pt idx="11">
                  <c:v>1</c:v>
                </c:pt>
                <c:pt idx="12">
                  <c:v>0</c:v>
                </c:pt>
                <c:pt idx="13">
                  <c:v>2</c:v>
                </c:pt>
                <c:pt idx="14">
                  <c:v>1</c:v>
                </c:pt>
                <c:pt idx="15">
                  <c:v>0</c:v>
                </c:pt>
                <c:pt idx="16">
                  <c:v>0</c:v>
                </c:pt>
                <c:pt idx="17">
                  <c:v>0</c:v>
                </c:pt>
                <c:pt idx="18">
                  <c:v>0</c:v>
                </c:pt>
                <c:pt idx="19">
                  <c:v>0</c:v>
                </c:pt>
                <c:pt idx="20">
                  <c:v>0</c:v>
                </c:pt>
                <c:pt idx="21">
                  <c:v>0</c:v>
                </c:pt>
                <c:pt idx="22">
                  <c:v>2</c:v>
                </c:pt>
                <c:pt idx="23">
                  <c:v>0</c:v>
                </c:pt>
                <c:pt idx="24">
                  <c:v>0</c:v>
                </c:pt>
              </c:numCache>
            </c:numRef>
          </c:val>
          <c:extLst>
            <c:ext xmlns:c16="http://schemas.microsoft.com/office/drawing/2014/chart" uri="{C3380CC4-5D6E-409C-BE32-E72D297353CC}">
              <c16:uniqueId val="{00000001-DAD7-4114-9679-B350222AB568}"/>
            </c:ext>
          </c:extLst>
        </c:ser>
        <c:ser>
          <c:idx val="2"/>
          <c:order val="2"/>
          <c:tx>
            <c:strRef>
              <c:f>Sheet3!$D$1</c:f>
              <c:strCache>
                <c:ptCount val="1"/>
                <c:pt idx="0">
                  <c:v>3R</c:v>
                </c:pt>
              </c:strCache>
            </c:strRef>
          </c:tx>
          <c:spPr>
            <a:solidFill>
              <a:schemeClr val="accent3">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Sheet3!$D$2:$D$26</c:f>
              <c:numCache>
                <c:formatCode>General</c:formatCode>
                <c:ptCount val="25"/>
                <c:pt idx="0">
                  <c:v>1</c:v>
                </c:pt>
                <c:pt idx="1">
                  <c:v>1</c:v>
                </c:pt>
                <c:pt idx="2">
                  <c:v>2</c:v>
                </c:pt>
                <c:pt idx="3">
                  <c:v>0</c:v>
                </c:pt>
                <c:pt idx="4">
                  <c:v>0</c:v>
                </c:pt>
                <c:pt idx="5">
                  <c:v>0</c:v>
                </c:pt>
                <c:pt idx="6">
                  <c:v>2</c:v>
                </c:pt>
                <c:pt idx="7">
                  <c:v>1</c:v>
                </c:pt>
                <c:pt idx="8">
                  <c:v>1</c:v>
                </c:pt>
                <c:pt idx="9">
                  <c:v>0</c:v>
                </c:pt>
                <c:pt idx="10">
                  <c:v>1</c:v>
                </c:pt>
                <c:pt idx="11">
                  <c:v>2</c:v>
                </c:pt>
                <c:pt idx="12">
                  <c:v>1</c:v>
                </c:pt>
                <c:pt idx="13">
                  <c:v>0</c:v>
                </c:pt>
                <c:pt idx="14">
                  <c:v>1</c:v>
                </c:pt>
                <c:pt idx="15">
                  <c:v>1</c:v>
                </c:pt>
                <c:pt idx="16">
                  <c:v>0</c:v>
                </c:pt>
                <c:pt idx="17">
                  <c:v>0</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2-DAD7-4114-9679-B350222AB568}"/>
            </c:ext>
          </c:extLst>
        </c:ser>
        <c:ser>
          <c:idx val="3"/>
          <c:order val="3"/>
          <c:tx>
            <c:strRef>
              <c:f>Sheet3!$E$1</c:f>
              <c:strCache>
                <c:ptCount val="1"/>
                <c:pt idx="0">
                  <c:v>4R</c:v>
                </c:pt>
              </c:strCache>
            </c:strRef>
          </c:tx>
          <c:spPr>
            <a:solidFill>
              <a:schemeClr val="accent4">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Sheet3!$E$2:$E$26</c:f>
              <c:numCache>
                <c:formatCode>General</c:formatCode>
                <c:ptCount val="25"/>
                <c:pt idx="0">
                  <c:v>0</c:v>
                </c:pt>
                <c:pt idx="1">
                  <c:v>0</c:v>
                </c:pt>
                <c:pt idx="2">
                  <c:v>2</c:v>
                </c:pt>
                <c:pt idx="3">
                  <c:v>1</c:v>
                </c:pt>
                <c:pt idx="4">
                  <c:v>2</c:v>
                </c:pt>
                <c:pt idx="5">
                  <c:v>0</c:v>
                </c:pt>
                <c:pt idx="6">
                  <c:v>1</c:v>
                </c:pt>
                <c:pt idx="7">
                  <c:v>0</c:v>
                </c:pt>
                <c:pt idx="8">
                  <c:v>1</c:v>
                </c:pt>
                <c:pt idx="9">
                  <c:v>2</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3-DAD7-4114-9679-B350222AB568}"/>
            </c:ext>
          </c:extLst>
        </c:ser>
        <c:ser>
          <c:idx val="4"/>
          <c:order val="4"/>
          <c:tx>
            <c:strRef>
              <c:f>Sheet3!$F$1</c:f>
              <c:strCache>
                <c:ptCount val="1"/>
                <c:pt idx="0">
                  <c:v>5R</c:v>
                </c:pt>
              </c:strCache>
            </c:strRef>
          </c:tx>
          <c:spPr>
            <a:solidFill>
              <a:schemeClr val="accent5">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Sheet3!$F$2:$F$26</c:f>
              <c:numCache>
                <c:formatCode>General</c:formatCode>
                <c:ptCount val="25"/>
                <c:pt idx="0">
                  <c:v>0</c:v>
                </c:pt>
                <c:pt idx="1">
                  <c:v>0</c:v>
                </c:pt>
                <c:pt idx="2">
                  <c:v>0</c:v>
                </c:pt>
                <c:pt idx="3">
                  <c:v>0</c:v>
                </c:pt>
                <c:pt idx="4">
                  <c:v>0</c:v>
                </c:pt>
                <c:pt idx="5">
                  <c:v>1</c:v>
                </c:pt>
                <c:pt idx="6">
                  <c:v>0</c:v>
                </c:pt>
                <c:pt idx="7">
                  <c:v>0</c:v>
                </c:pt>
                <c:pt idx="8">
                  <c:v>0</c:v>
                </c:pt>
                <c:pt idx="9">
                  <c:v>0</c:v>
                </c:pt>
                <c:pt idx="10">
                  <c:v>0</c:v>
                </c:pt>
                <c:pt idx="11">
                  <c:v>0</c:v>
                </c:pt>
                <c:pt idx="12">
                  <c:v>0</c:v>
                </c:pt>
                <c:pt idx="13">
                  <c:v>0</c:v>
                </c:pt>
                <c:pt idx="14">
                  <c:v>0</c:v>
                </c:pt>
                <c:pt idx="15">
                  <c:v>0</c:v>
                </c:pt>
                <c:pt idx="16">
                  <c:v>1</c:v>
                </c:pt>
                <c:pt idx="17">
                  <c:v>0</c:v>
                </c:pt>
                <c:pt idx="18">
                  <c:v>0</c:v>
                </c:pt>
                <c:pt idx="19">
                  <c:v>0</c:v>
                </c:pt>
                <c:pt idx="20">
                  <c:v>3</c:v>
                </c:pt>
                <c:pt idx="21">
                  <c:v>0</c:v>
                </c:pt>
                <c:pt idx="22">
                  <c:v>0</c:v>
                </c:pt>
                <c:pt idx="23">
                  <c:v>0</c:v>
                </c:pt>
                <c:pt idx="24">
                  <c:v>0</c:v>
                </c:pt>
              </c:numCache>
            </c:numRef>
          </c:val>
          <c:extLst>
            <c:ext xmlns:c16="http://schemas.microsoft.com/office/drawing/2014/chart" uri="{C3380CC4-5D6E-409C-BE32-E72D297353CC}">
              <c16:uniqueId val="{00000004-DAD7-4114-9679-B350222AB568}"/>
            </c:ext>
          </c:extLst>
        </c:ser>
        <c:ser>
          <c:idx val="5"/>
          <c:order val="5"/>
          <c:tx>
            <c:strRef>
              <c:f>Sheet3!$G$1</c:f>
              <c:strCache>
                <c:ptCount val="1"/>
                <c:pt idx="0">
                  <c:v>6R</c:v>
                </c:pt>
              </c:strCache>
            </c:strRef>
          </c:tx>
          <c:spPr>
            <a:solidFill>
              <a:schemeClr val="accent6">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Sheet3!$G$2:$G$26</c:f>
              <c:numCache>
                <c:formatCode>General</c:formatCode>
                <c:ptCount val="25"/>
                <c:pt idx="0">
                  <c:v>0</c:v>
                </c:pt>
                <c:pt idx="1">
                  <c:v>0</c:v>
                </c:pt>
                <c:pt idx="2">
                  <c:v>0</c:v>
                </c:pt>
                <c:pt idx="3">
                  <c:v>0</c:v>
                </c:pt>
                <c:pt idx="4">
                  <c:v>1</c:v>
                </c:pt>
                <c:pt idx="5">
                  <c:v>0</c:v>
                </c:pt>
                <c:pt idx="6">
                  <c:v>2</c:v>
                </c:pt>
                <c:pt idx="7">
                  <c:v>0</c:v>
                </c:pt>
                <c:pt idx="8">
                  <c:v>1</c:v>
                </c:pt>
                <c:pt idx="9">
                  <c:v>0</c:v>
                </c:pt>
                <c:pt idx="10">
                  <c:v>4</c:v>
                </c:pt>
                <c:pt idx="11">
                  <c:v>2</c:v>
                </c:pt>
                <c:pt idx="12">
                  <c:v>0</c:v>
                </c:pt>
                <c:pt idx="13">
                  <c:v>0</c:v>
                </c:pt>
                <c:pt idx="14">
                  <c:v>0</c:v>
                </c:pt>
                <c:pt idx="15">
                  <c:v>0</c:v>
                </c:pt>
                <c:pt idx="16">
                  <c:v>0</c:v>
                </c:pt>
                <c:pt idx="17">
                  <c:v>0</c:v>
                </c:pt>
                <c:pt idx="18">
                  <c:v>0</c:v>
                </c:pt>
                <c:pt idx="19">
                  <c:v>0</c:v>
                </c:pt>
                <c:pt idx="20">
                  <c:v>0</c:v>
                </c:pt>
                <c:pt idx="21">
                  <c:v>1</c:v>
                </c:pt>
                <c:pt idx="22">
                  <c:v>1</c:v>
                </c:pt>
                <c:pt idx="23">
                  <c:v>1</c:v>
                </c:pt>
                <c:pt idx="24">
                  <c:v>1</c:v>
                </c:pt>
              </c:numCache>
            </c:numRef>
          </c:val>
          <c:extLst>
            <c:ext xmlns:c16="http://schemas.microsoft.com/office/drawing/2014/chart" uri="{C3380CC4-5D6E-409C-BE32-E72D297353CC}">
              <c16:uniqueId val="{00000005-DAD7-4114-9679-B350222AB568}"/>
            </c:ext>
          </c:extLst>
        </c:ser>
        <c:ser>
          <c:idx val="6"/>
          <c:order val="6"/>
          <c:tx>
            <c:strRef>
              <c:f>Sheet3!$H$1</c:f>
              <c:strCache>
                <c:ptCount val="1"/>
                <c:pt idx="0">
                  <c:v>7R</c:v>
                </c:pt>
              </c:strCache>
            </c:strRef>
          </c:tx>
          <c:spPr>
            <a:solidFill>
              <a:schemeClr val="accent1">
                <a:lumMod val="60000"/>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Sheet3!$H$2:$H$26</c:f>
              <c:numCache>
                <c:formatCode>General</c:formatCode>
                <c:ptCount val="25"/>
                <c:pt idx="0">
                  <c:v>3</c:v>
                </c:pt>
                <c:pt idx="1">
                  <c:v>0</c:v>
                </c:pt>
                <c:pt idx="2">
                  <c:v>2</c:v>
                </c:pt>
                <c:pt idx="3">
                  <c:v>1</c:v>
                </c:pt>
                <c:pt idx="4">
                  <c:v>0</c:v>
                </c:pt>
                <c:pt idx="5">
                  <c:v>1</c:v>
                </c:pt>
                <c:pt idx="6">
                  <c:v>0</c:v>
                </c:pt>
                <c:pt idx="7">
                  <c:v>3</c:v>
                </c:pt>
                <c:pt idx="8">
                  <c:v>2</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6-DAD7-4114-9679-B350222AB568}"/>
            </c:ext>
          </c:extLst>
        </c:ser>
        <c:ser>
          <c:idx val="7"/>
          <c:order val="7"/>
          <c:tx>
            <c:strRef>
              <c:f>Sheet3!$I$1</c:f>
              <c:strCache>
                <c:ptCount val="1"/>
                <c:pt idx="0">
                  <c:v>8R</c:v>
                </c:pt>
              </c:strCache>
            </c:strRef>
          </c:tx>
          <c:spPr>
            <a:solidFill>
              <a:schemeClr val="accent2">
                <a:lumMod val="60000"/>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Sheet3!$I$2:$I$26</c:f>
              <c:numCache>
                <c:formatCode>General</c:formatCode>
                <c:ptCount val="25"/>
                <c:pt idx="0">
                  <c:v>0</c:v>
                </c:pt>
                <c:pt idx="1">
                  <c:v>0</c:v>
                </c:pt>
                <c:pt idx="2">
                  <c:v>0</c:v>
                </c:pt>
                <c:pt idx="3">
                  <c:v>0</c:v>
                </c:pt>
                <c:pt idx="4">
                  <c:v>0</c:v>
                </c:pt>
                <c:pt idx="5">
                  <c:v>0</c:v>
                </c:pt>
                <c:pt idx="6">
                  <c:v>0</c:v>
                </c:pt>
                <c:pt idx="7">
                  <c:v>0</c:v>
                </c:pt>
                <c:pt idx="8">
                  <c:v>3</c:v>
                </c:pt>
                <c:pt idx="9">
                  <c:v>1</c:v>
                </c:pt>
                <c:pt idx="10">
                  <c:v>1</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7-DAD7-4114-9679-B350222AB568}"/>
            </c:ext>
          </c:extLst>
        </c:ser>
        <c:ser>
          <c:idx val="8"/>
          <c:order val="8"/>
          <c:tx>
            <c:strRef>
              <c:f>Sheet3!$J$1</c:f>
              <c:strCache>
                <c:ptCount val="1"/>
                <c:pt idx="0">
                  <c:v>9R</c:v>
                </c:pt>
              </c:strCache>
            </c:strRef>
          </c:tx>
          <c:spPr>
            <a:solidFill>
              <a:schemeClr val="accent3">
                <a:lumMod val="60000"/>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Sheet3!$J$2:$J$26</c:f>
              <c:numCache>
                <c:formatCode>General</c:formatCode>
                <c:ptCount val="25"/>
                <c:pt idx="0">
                  <c:v>0</c:v>
                </c:pt>
                <c:pt idx="1">
                  <c:v>1</c:v>
                </c:pt>
                <c:pt idx="2">
                  <c:v>1</c:v>
                </c:pt>
                <c:pt idx="3">
                  <c:v>3</c:v>
                </c:pt>
                <c:pt idx="4">
                  <c:v>4</c:v>
                </c:pt>
                <c:pt idx="5">
                  <c:v>2</c:v>
                </c:pt>
                <c:pt idx="6">
                  <c:v>3</c:v>
                </c:pt>
                <c:pt idx="7">
                  <c:v>0</c:v>
                </c:pt>
                <c:pt idx="8">
                  <c:v>0</c:v>
                </c:pt>
                <c:pt idx="9">
                  <c:v>0</c:v>
                </c:pt>
                <c:pt idx="10">
                  <c:v>0</c:v>
                </c:pt>
                <c:pt idx="11">
                  <c:v>0</c:v>
                </c:pt>
                <c:pt idx="12">
                  <c:v>0</c:v>
                </c:pt>
                <c:pt idx="13">
                  <c:v>2</c:v>
                </c:pt>
                <c:pt idx="14">
                  <c:v>2</c:v>
                </c:pt>
                <c:pt idx="15">
                  <c:v>1</c:v>
                </c:pt>
                <c:pt idx="16">
                  <c:v>0</c:v>
                </c:pt>
                <c:pt idx="17">
                  <c:v>1</c:v>
                </c:pt>
                <c:pt idx="18">
                  <c:v>2</c:v>
                </c:pt>
                <c:pt idx="19">
                  <c:v>0</c:v>
                </c:pt>
                <c:pt idx="20">
                  <c:v>0</c:v>
                </c:pt>
                <c:pt idx="21">
                  <c:v>0</c:v>
                </c:pt>
                <c:pt idx="22">
                  <c:v>0</c:v>
                </c:pt>
                <c:pt idx="23">
                  <c:v>0</c:v>
                </c:pt>
                <c:pt idx="24">
                  <c:v>0</c:v>
                </c:pt>
              </c:numCache>
            </c:numRef>
          </c:val>
          <c:extLst>
            <c:ext xmlns:c16="http://schemas.microsoft.com/office/drawing/2014/chart" uri="{C3380CC4-5D6E-409C-BE32-E72D297353CC}">
              <c16:uniqueId val="{00000008-DAD7-4114-9679-B350222AB568}"/>
            </c:ext>
          </c:extLst>
        </c:ser>
        <c:ser>
          <c:idx val="9"/>
          <c:order val="9"/>
          <c:tx>
            <c:strRef>
              <c:f>Sheet3!$K$1</c:f>
              <c:strCache>
                <c:ptCount val="1"/>
                <c:pt idx="0">
                  <c:v>10R</c:v>
                </c:pt>
              </c:strCache>
            </c:strRef>
          </c:tx>
          <c:spPr>
            <a:solidFill>
              <a:schemeClr val="accent4">
                <a:lumMod val="60000"/>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Sheet3!$K$2:$K$26</c:f>
              <c:numCache>
                <c:formatCode>General</c:formatCode>
                <c:ptCount val="25"/>
                <c:pt idx="0">
                  <c:v>12</c:v>
                </c:pt>
                <c:pt idx="1">
                  <c:v>2</c:v>
                </c:pt>
                <c:pt idx="2">
                  <c:v>5</c:v>
                </c:pt>
                <c:pt idx="3">
                  <c:v>2</c:v>
                </c:pt>
                <c:pt idx="4">
                  <c:v>1</c:v>
                </c:pt>
                <c:pt idx="5">
                  <c:v>1</c:v>
                </c:pt>
                <c:pt idx="6">
                  <c:v>1</c:v>
                </c:pt>
                <c:pt idx="7">
                  <c:v>0</c:v>
                </c:pt>
                <c:pt idx="8">
                  <c:v>0</c:v>
                </c:pt>
                <c:pt idx="9">
                  <c:v>1</c:v>
                </c:pt>
                <c:pt idx="10">
                  <c:v>0</c:v>
                </c:pt>
                <c:pt idx="11">
                  <c:v>0</c:v>
                </c:pt>
                <c:pt idx="12">
                  <c:v>0</c:v>
                </c:pt>
                <c:pt idx="13">
                  <c:v>0</c:v>
                </c:pt>
                <c:pt idx="14">
                  <c:v>0</c:v>
                </c:pt>
                <c:pt idx="15">
                  <c:v>1</c:v>
                </c:pt>
                <c:pt idx="16">
                  <c:v>0</c:v>
                </c:pt>
                <c:pt idx="17">
                  <c:v>1</c:v>
                </c:pt>
                <c:pt idx="18">
                  <c:v>0</c:v>
                </c:pt>
                <c:pt idx="19">
                  <c:v>0</c:v>
                </c:pt>
                <c:pt idx="20">
                  <c:v>2</c:v>
                </c:pt>
                <c:pt idx="21">
                  <c:v>0</c:v>
                </c:pt>
                <c:pt idx="22">
                  <c:v>0</c:v>
                </c:pt>
                <c:pt idx="23">
                  <c:v>0</c:v>
                </c:pt>
                <c:pt idx="24">
                  <c:v>0</c:v>
                </c:pt>
              </c:numCache>
            </c:numRef>
          </c:val>
          <c:extLst>
            <c:ext xmlns:c16="http://schemas.microsoft.com/office/drawing/2014/chart" uri="{C3380CC4-5D6E-409C-BE32-E72D297353CC}">
              <c16:uniqueId val="{00000009-DAD7-4114-9679-B350222AB568}"/>
            </c:ext>
          </c:extLst>
        </c:ser>
        <c:dLbls>
          <c:showLegendKey val="0"/>
          <c:showVal val="0"/>
          <c:showCatName val="0"/>
          <c:showSerName val="0"/>
          <c:showPercent val="0"/>
          <c:showBubbleSize val="0"/>
        </c:dLbls>
        <c:gapWidth val="50"/>
        <c:overlap val="100"/>
        <c:axId val="2089382303"/>
        <c:axId val="1452270127"/>
      </c:barChart>
      <c:catAx>
        <c:axId val="2089382303"/>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ltLang="ko-KR"/>
                  <a:t>rank</a:t>
                </a:r>
                <a:endParaRPr lang="ko-KR" altLang="en-US"/>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w="9525" cap="flat" cmpd="sng" algn="ctr">
            <a:solidFill>
              <a:schemeClr val="tx1"/>
            </a:solidFill>
            <a:round/>
            <a:headEnd type="none" w="sm" len="sm"/>
            <a:tailEnd type="none" w="sm" len="sm"/>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1452270127"/>
        <c:crosses val="autoZero"/>
        <c:auto val="1"/>
        <c:lblAlgn val="ctr"/>
        <c:lblOffset val="100"/>
        <c:noMultiLvlLbl val="0"/>
      </c:catAx>
      <c:valAx>
        <c:axId val="1452270127"/>
        <c:scaling>
          <c:orientation val="minMax"/>
        </c:scaling>
        <c:delete val="0"/>
        <c:axPos val="l"/>
        <c:majorGridlines>
          <c:spPr>
            <a:ln w="9525" cap="flat" cmpd="sng" algn="ctr">
              <a:gradFill>
                <a:gsLst>
                  <a:gs pos="0">
                    <a:schemeClr val="tx1">
                      <a:lumMod val="5000"/>
                      <a:lumOff val="95000"/>
                    </a:schemeClr>
                  </a:gs>
                  <a:gs pos="100000">
                    <a:schemeClr val="tx1">
                      <a:lumMod val="15000"/>
                      <a:lumOff val="85000"/>
                    </a:schemeClr>
                  </a:gs>
                </a:gsLst>
                <a:lin ang="5400000" scaled="0"/>
              </a:gra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ltLang="ko-KR" dirty="0"/>
                  <a:t>the number of ligands</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20893823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Sheet3!$B$1</c:f>
              <c:strCache>
                <c:ptCount val="1"/>
                <c:pt idx="0">
                  <c:v>1R</c:v>
                </c:pt>
              </c:strCache>
            </c:strRef>
          </c:tx>
          <c:spPr>
            <a:solidFill>
              <a:schemeClr val="accent1"/>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Sheet3!$B$2:$B$26</c:f>
              <c:numCache>
                <c:formatCode>General</c:formatCode>
                <c:ptCount val="25"/>
                <c:pt idx="0">
                  <c:v>1</c:v>
                </c:pt>
                <c:pt idx="1">
                  <c:v>1</c:v>
                </c:pt>
                <c:pt idx="2">
                  <c:v>1</c:v>
                </c:pt>
                <c:pt idx="3">
                  <c:v>5</c:v>
                </c:pt>
                <c:pt idx="4">
                  <c:v>2</c:v>
                </c:pt>
                <c:pt idx="5">
                  <c:v>4</c:v>
                </c:pt>
                <c:pt idx="6">
                  <c:v>1</c:v>
                </c:pt>
                <c:pt idx="7">
                  <c:v>0</c:v>
                </c:pt>
                <c:pt idx="8">
                  <c:v>2</c:v>
                </c:pt>
                <c:pt idx="9">
                  <c:v>3</c:v>
                </c:pt>
                <c:pt idx="10">
                  <c:v>0</c:v>
                </c:pt>
                <c:pt idx="11">
                  <c:v>1</c:v>
                </c:pt>
                <c:pt idx="12">
                  <c:v>0</c:v>
                </c:pt>
                <c:pt idx="13">
                  <c:v>1</c:v>
                </c:pt>
                <c:pt idx="14">
                  <c:v>1</c:v>
                </c:pt>
                <c:pt idx="15">
                  <c:v>2</c:v>
                </c:pt>
                <c:pt idx="16">
                  <c:v>0</c:v>
                </c:pt>
                <c:pt idx="17">
                  <c:v>0</c:v>
                </c:pt>
                <c:pt idx="18">
                  <c:v>2</c:v>
                </c:pt>
                <c:pt idx="19">
                  <c:v>0</c:v>
                </c:pt>
                <c:pt idx="20">
                  <c:v>1</c:v>
                </c:pt>
                <c:pt idx="21">
                  <c:v>0</c:v>
                </c:pt>
                <c:pt idx="22">
                  <c:v>0</c:v>
                </c:pt>
                <c:pt idx="23">
                  <c:v>0</c:v>
                </c:pt>
                <c:pt idx="24">
                  <c:v>0</c:v>
                </c:pt>
              </c:numCache>
            </c:numRef>
          </c:val>
          <c:extLst>
            <c:ext xmlns:c16="http://schemas.microsoft.com/office/drawing/2014/chart" uri="{C3380CC4-5D6E-409C-BE32-E72D297353CC}">
              <c16:uniqueId val="{00000000-3C76-47D3-81F8-CA06E4A91923}"/>
            </c:ext>
          </c:extLst>
        </c:ser>
        <c:ser>
          <c:idx val="1"/>
          <c:order val="1"/>
          <c:tx>
            <c:strRef>
              <c:f>Sheet3!$C$1</c:f>
              <c:strCache>
                <c:ptCount val="1"/>
                <c:pt idx="0">
                  <c:v>2R</c:v>
                </c:pt>
              </c:strCache>
            </c:strRef>
          </c:tx>
          <c:spPr>
            <a:solidFill>
              <a:schemeClr val="accent2"/>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Sheet3!$C$2:$C$26</c:f>
              <c:numCache>
                <c:formatCode>General</c:formatCode>
                <c:ptCount val="25"/>
                <c:pt idx="0">
                  <c:v>3</c:v>
                </c:pt>
                <c:pt idx="1">
                  <c:v>0</c:v>
                </c:pt>
                <c:pt idx="2">
                  <c:v>2</c:v>
                </c:pt>
                <c:pt idx="3">
                  <c:v>0</c:v>
                </c:pt>
                <c:pt idx="4">
                  <c:v>0</c:v>
                </c:pt>
                <c:pt idx="5">
                  <c:v>0</c:v>
                </c:pt>
                <c:pt idx="6">
                  <c:v>1</c:v>
                </c:pt>
                <c:pt idx="7">
                  <c:v>2</c:v>
                </c:pt>
                <c:pt idx="8">
                  <c:v>0</c:v>
                </c:pt>
                <c:pt idx="9">
                  <c:v>0</c:v>
                </c:pt>
                <c:pt idx="10">
                  <c:v>2</c:v>
                </c:pt>
                <c:pt idx="11">
                  <c:v>1</c:v>
                </c:pt>
                <c:pt idx="12">
                  <c:v>0</c:v>
                </c:pt>
                <c:pt idx="13">
                  <c:v>2</c:v>
                </c:pt>
                <c:pt idx="14">
                  <c:v>1</c:v>
                </c:pt>
                <c:pt idx="15">
                  <c:v>0</c:v>
                </c:pt>
                <c:pt idx="16">
                  <c:v>0</c:v>
                </c:pt>
                <c:pt idx="17">
                  <c:v>0</c:v>
                </c:pt>
                <c:pt idx="18">
                  <c:v>0</c:v>
                </c:pt>
                <c:pt idx="19">
                  <c:v>0</c:v>
                </c:pt>
                <c:pt idx="20">
                  <c:v>0</c:v>
                </c:pt>
                <c:pt idx="21">
                  <c:v>0</c:v>
                </c:pt>
                <c:pt idx="22">
                  <c:v>2</c:v>
                </c:pt>
                <c:pt idx="23">
                  <c:v>0</c:v>
                </c:pt>
                <c:pt idx="24">
                  <c:v>0</c:v>
                </c:pt>
              </c:numCache>
            </c:numRef>
          </c:val>
          <c:extLst>
            <c:ext xmlns:c16="http://schemas.microsoft.com/office/drawing/2014/chart" uri="{C3380CC4-5D6E-409C-BE32-E72D297353CC}">
              <c16:uniqueId val="{00000001-3C76-47D3-81F8-CA06E4A91923}"/>
            </c:ext>
          </c:extLst>
        </c:ser>
        <c:ser>
          <c:idx val="2"/>
          <c:order val="2"/>
          <c:tx>
            <c:strRef>
              <c:f>Sheet3!$D$1</c:f>
              <c:strCache>
                <c:ptCount val="1"/>
                <c:pt idx="0">
                  <c:v>3R</c:v>
                </c:pt>
              </c:strCache>
            </c:strRef>
          </c:tx>
          <c:spPr>
            <a:solidFill>
              <a:schemeClr val="accent3"/>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Sheet3!$D$2:$D$26</c:f>
              <c:numCache>
                <c:formatCode>General</c:formatCode>
                <c:ptCount val="25"/>
                <c:pt idx="0">
                  <c:v>1</c:v>
                </c:pt>
                <c:pt idx="1">
                  <c:v>1</c:v>
                </c:pt>
                <c:pt idx="2">
                  <c:v>2</c:v>
                </c:pt>
                <c:pt idx="3">
                  <c:v>0</c:v>
                </c:pt>
                <c:pt idx="4">
                  <c:v>0</c:v>
                </c:pt>
                <c:pt idx="5">
                  <c:v>0</c:v>
                </c:pt>
                <c:pt idx="6">
                  <c:v>2</c:v>
                </c:pt>
                <c:pt idx="7">
                  <c:v>1</c:v>
                </c:pt>
                <c:pt idx="8">
                  <c:v>1</c:v>
                </c:pt>
                <c:pt idx="9">
                  <c:v>0</c:v>
                </c:pt>
                <c:pt idx="10">
                  <c:v>1</c:v>
                </c:pt>
                <c:pt idx="11">
                  <c:v>2</c:v>
                </c:pt>
                <c:pt idx="12">
                  <c:v>1</c:v>
                </c:pt>
                <c:pt idx="13">
                  <c:v>0</c:v>
                </c:pt>
                <c:pt idx="14">
                  <c:v>1</c:v>
                </c:pt>
                <c:pt idx="15">
                  <c:v>1</c:v>
                </c:pt>
                <c:pt idx="16">
                  <c:v>0</c:v>
                </c:pt>
                <c:pt idx="17">
                  <c:v>0</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2-3C76-47D3-81F8-CA06E4A91923}"/>
            </c:ext>
          </c:extLst>
        </c:ser>
        <c:ser>
          <c:idx val="3"/>
          <c:order val="3"/>
          <c:tx>
            <c:strRef>
              <c:f>Sheet3!$E$1</c:f>
              <c:strCache>
                <c:ptCount val="1"/>
                <c:pt idx="0">
                  <c:v>4R</c:v>
                </c:pt>
              </c:strCache>
            </c:strRef>
          </c:tx>
          <c:spPr>
            <a:solidFill>
              <a:schemeClr val="accent4"/>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Sheet3!$E$2:$E$26</c:f>
              <c:numCache>
                <c:formatCode>General</c:formatCode>
                <c:ptCount val="25"/>
                <c:pt idx="0">
                  <c:v>0</c:v>
                </c:pt>
                <c:pt idx="1">
                  <c:v>0</c:v>
                </c:pt>
                <c:pt idx="2">
                  <c:v>2</c:v>
                </c:pt>
                <c:pt idx="3">
                  <c:v>1</c:v>
                </c:pt>
                <c:pt idx="4">
                  <c:v>2</c:v>
                </c:pt>
                <c:pt idx="5">
                  <c:v>0</c:v>
                </c:pt>
                <c:pt idx="6">
                  <c:v>1</c:v>
                </c:pt>
                <c:pt idx="7">
                  <c:v>0</c:v>
                </c:pt>
                <c:pt idx="8">
                  <c:v>1</c:v>
                </c:pt>
                <c:pt idx="9">
                  <c:v>2</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3-3C76-47D3-81F8-CA06E4A91923}"/>
            </c:ext>
          </c:extLst>
        </c:ser>
        <c:ser>
          <c:idx val="4"/>
          <c:order val="4"/>
          <c:tx>
            <c:strRef>
              <c:f>Sheet3!$F$1</c:f>
              <c:strCache>
                <c:ptCount val="1"/>
                <c:pt idx="0">
                  <c:v>5R</c:v>
                </c:pt>
              </c:strCache>
            </c:strRef>
          </c:tx>
          <c:spPr>
            <a:solidFill>
              <a:schemeClr val="accent5"/>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Sheet3!$F$2:$F$26</c:f>
              <c:numCache>
                <c:formatCode>General</c:formatCode>
                <c:ptCount val="25"/>
                <c:pt idx="0">
                  <c:v>0</c:v>
                </c:pt>
                <c:pt idx="1">
                  <c:v>0</c:v>
                </c:pt>
                <c:pt idx="2">
                  <c:v>0</c:v>
                </c:pt>
                <c:pt idx="3">
                  <c:v>0</c:v>
                </c:pt>
                <c:pt idx="4">
                  <c:v>0</c:v>
                </c:pt>
                <c:pt idx="5">
                  <c:v>1</c:v>
                </c:pt>
                <c:pt idx="6">
                  <c:v>0</c:v>
                </c:pt>
                <c:pt idx="7">
                  <c:v>0</c:v>
                </c:pt>
                <c:pt idx="8">
                  <c:v>0</c:v>
                </c:pt>
                <c:pt idx="9">
                  <c:v>0</c:v>
                </c:pt>
                <c:pt idx="10">
                  <c:v>0</c:v>
                </c:pt>
                <c:pt idx="11">
                  <c:v>0</c:v>
                </c:pt>
                <c:pt idx="12">
                  <c:v>0</c:v>
                </c:pt>
                <c:pt idx="13">
                  <c:v>0</c:v>
                </c:pt>
                <c:pt idx="14">
                  <c:v>0</c:v>
                </c:pt>
                <c:pt idx="15">
                  <c:v>0</c:v>
                </c:pt>
                <c:pt idx="16">
                  <c:v>1</c:v>
                </c:pt>
                <c:pt idx="17">
                  <c:v>0</c:v>
                </c:pt>
                <c:pt idx="18">
                  <c:v>0</c:v>
                </c:pt>
                <c:pt idx="19">
                  <c:v>0</c:v>
                </c:pt>
                <c:pt idx="20">
                  <c:v>3</c:v>
                </c:pt>
                <c:pt idx="21">
                  <c:v>0</c:v>
                </c:pt>
                <c:pt idx="22">
                  <c:v>0</c:v>
                </c:pt>
                <c:pt idx="23">
                  <c:v>0</c:v>
                </c:pt>
                <c:pt idx="24">
                  <c:v>0</c:v>
                </c:pt>
              </c:numCache>
            </c:numRef>
          </c:val>
          <c:extLst>
            <c:ext xmlns:c16="http://schemas.microsoft.com/office/drawing/2014/chart" uri="{C3380CC4-5D6E-409C-BE32-E72D297353CC}">
              <c16:uniqueId val="{00000004-3C76-47D3-81F8-CA06E4A91923}"/>
            </c:ext>
          </c:extLst>
        </c:ser>
        <c:ser>
          <c:idx val="5"/>
          <c:order val="5"/>
          <c:tx>
            <c:strRef>
              <c:f>Sheet3!$G$1</c:f>
              <c:strCache>
                <c:ptCount val="1"/>
                <c:pt idx="0">
                  <c:v>6R</c:v>
                </c:pt>
              </c:strCache>
            </c:strRef>
          </c:tx>
          <c:spPr>
            <a:solidFill>
              <a:schemeClr val="accent6"/>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Sheet3!$G$2:$G$26</c:f>
              <c:numCache>
                <c:formatCode>General</c:formatCode>
                <c:ptCount val="25"/>
                <c:pt idx="0">
                  <c:v>0</c:v>
                </c:pt>
                <c:pt idx="1">
                  <c:v>0</c:v>
                </c:pt>
                <c:pt idx="2">
                  <c:v>0</c:v>
                </c:pt>
                <c:pt idx="3">
                  <c:v>0</c:v>
                </c:pt>
                <c:pt idx="4">
                  <c:v>1</c:v>
                </c:pt>
                <c:pt idx="5">
                  <c:v>0</c:v>
                </c:pt>
                <c:pt idx="6">
                  <c:v>2</c:v>
                </c:pt>
                <c:pt idx="7">
                  <c:v>0</c:v>
                </c:pt>
                <c:pt idx="8">
                  <c:v>1</c:v>
                </c:pt>
                <c:pt idx="9">
                  <c:v>0</c:v>
                </c:pt>
                <c:pt idx="10">
                  <c:v>4</c:v>
                </c:pt>
                <c:pt idx="11">
                  <c:v>2</c:v>
                </c:pt>
                <c:pt idx="12">
                  <c:v>0</c:v>
                </c:pt>
                <c:pt idx="13">
                  <c:v>0</c:v>
                </c:pt>
                <c:pt idx="14">
                  <c:v>0</c:v>
                </c:pt>
                <c:pt idx="15">
                  <c:v>0</c:v>
                </c:pt>
                <c:pt idx="16">
                  <c:v>0</c:v>
                </c:pt>
                <c:pt idx="17">
                  <c:v>0</c:v>
                </c:pt>
                <c:pt idx="18">
                  <c:v>0</c:v>
                </c:pt>
                <c:pt idx="19">
                  <c:v>0</c:v>
                </c:pt>
                <c:pt idx="20">
                  <c:v>0</c:v>
                </c:pt>
                <c:pt idx="21">
                  <c:v>1</c:v>
                </c:pt>
                <c:pt idx="22">
                  <c:v>1</c:v>
                </c:pt>
                <c:pt idx="23">
                  <c:v>1</c:v>
                </c:pt>
                <c:pt idx="24">
                  <c:v>1</c:v>
                </c:pt>
              </c:numCache>
            </c:numRef>
          </c:val>
          <c:extLst>
            <c:ext xmlns:c16="http://schemas.microsoft.com/office/drawing/2014/chart" uri="{C3380CC4-5D6E-409C-BE32-E72D297353CC}">
              <c16:uniqueId val="{00000005-3C76-47D3-81F8-CA06E4A91923}"/>
            </c:ext>
          </c:extLst>
        </c:ser>
        <c:ser>
          <c:idx val="6"/>
          <c:order val="6"/>
          <c:tx>
            <c:strRef>
              <c:f>Sheet3!$H$1</c:f>
              <c:strCache>
                <c:ptCount val="1"/>
                <c:pt idx="0">
                  <c:v>7R</c:v>
                </c:pt>
              </c:strCache>
            </c:strRef>
          </c:tx>
          <c:spPr>
            <a:solidFill>
              <a:schemeClr val="accent1">
                <a:lumMod val="60000"/>
              </a:schemeClr>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Sheet3!$H$2:$H$26</c:f>
              <c:numCache>
                <c:formatCode>General</c:formatCode>
                <c:ptCount val="25"/>
                <c:pt idx="0">
                  <c:v>3</c:v>
                </c:pt>
                <c:pt idx="1">
                  <c:v>0</c:v>
                </c:pt>
                <c:pt idx="2">
                  <c:v>2</c:v>
                </c:pt>
                <c:pt idx="3">
                  <c:v>1</c:v>
                </c:pt>
                <c:pt idx="4">
                  <c:v>0</c:v>
                </c:pt>
                <c:pt idx="5">
                  <c:v>1</c:v>
                </c:pt>
                <c:pt idx="6">
                  <c:v>0</c:v>
                </c:pt>
                <c:pt idx="7">
                  <c:v>3</c:v>
                </c:pt>
                <c:pt idx="8">
                  <c:v>2</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6-3C76-47D3-81F8-CA06E4A91923}"/>
            </c:ext>
          </c:extLst>
        </c:ser>
        <c:ser>
          <c:idx val="7"/>
          <c:order val="7"/>
          <c:tx>
            <c:strRef>
              <c:f>Sheet3!$I$1</c:f>
              <c:strCache>
                <c:ptCount val="1"/>
                <c:pt idx="0">
                  <c:v>8R</c:v>
                </c:pt>
              </c:strCache>
            </c:strRef>
          </c:tx>
          <c:spPr>
            <a:solidFill>
              <a:schemeClr val="accent2">
                <a:lumMod val="60000"/>
              </a:schemeClr>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Sheet3!$I$2:$I$26</c:f>
              <c:numCache>
                <c:formatCode>General</c:formatCode>
                <c:ptCount val="25"/>
                <c:pt idx="0">
                  <c:v>0</c:v>
                </c:pt>
                <c:pt idx="1">
                  <c:v>0</c:v>
                </c:pt>
                <c:pt idx="2">
                  <c:v>0</c:v>
                </c:pt>
                <c:pt idx="3">
                  <c:v>0</c:v>
                </c:pt>
                <c:pt idx="4">
                  <c:v>0</c:v>
                </c:pt>
                <c:pt idx="5">
                  <c:v>0</c:v>
                </c:pt>
                <c:pt idx="6">
                  <c:v>0</c:v>
                </c:pt>
                <c:pt idx="7">
                  <c:v>0</c:v>
                </c:pt>
                <c:pt idx="8">
                  <c:v>3</c:v>
                </c:pt>
                <c:pt idx="9">
                  <c:v>1</c:v>
                </c:pt>
                <c:pt idx="10">
                  <c:v>1</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7-3C76-47D3-81F8-CA06E4A91923}"/>
            </c:ext>
          </c:extLst>
        </c:ser>
        <c:ser>
          <c:idx val="8"/>
          <c:order val="8"/>
          <c:tx>
            <c:strRef>
              <c:f>Sheet3!$J$1</c:f>
              <c:strCache>
                <c:ptCount val="1"/>
                <c:pt idx="0">
                  <c:v>9R</c:v>
                </c:pt>
              </c:strCache>
            </c:strRef>
          </c:tx>
          <c:spPr>
            <a:solidFill>
              <a:schemeClr val="accent3">
                <a:lumMod val="60000"/>
              </a:schemeClr>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Sheet3!$J$2:$J$26</c:f>
              <c:numCache>
                <c:formatCode>General</c:formatCode>
                <c:ptCount val="25"/>
                <c:pt idx="0">
                  <c:v>0</c:v>
                </c:pt>
                <c:pt idx="1">
                  <c:v>1</c:v>
                </c:pt>
                <c:pt idx="2">
                  <c:v>1</c:v>
                </c:pt>
                <c:pt idx="3">
                  <c:v>3</c:v>
                </c:pt>
                <c:pt idx="4">
                  <c:v>4</c:v>
                </c:pt>
                <c:pt idx="5">
                  <c:v>2</c:v>
                </c:pt>
                <c:pt idx="6">
                  <c:v>3</c:v>
                </c:pt>
                <c:pt idx="7">
                  <c:v>0</c:v>
                </c:pt>
                <c:pt idx="8">
                  <c:v>0</c:v>
                </c:pt>
                <c:pt idx="9">
                  <c:v>0</c:v>
                </c:pt>
                <c:pt idx="10">
                  <c:v>0</c:v>
                </c:pt>
                <c:pt idx="11">
                  <c:v>0</c:v>
                </c:pt>
                <c:pt idx="12">
                  <c:v>0</c:v>
                </c:pt>
                <c:pt idx="13">
                  <c:v>2</c:v>
                </c:pt>
                <c:pt idx="14">
                  <c:v>2</c:v>
                </c:pt>
                <c:pt idx="15">
                  <c:v>1</c:v>
                </c:pt>
                <c:pt idx="16">
                  <c:v>0</c:v>
                </c:pt>
                <c:pt idx="17">
                  <c:v>1</c:v>
                </c:pt>
                <c:pt idx="18">
                  <c:v>2</c:v>
                </c:pt>
                <c:pt idx="19">
                  <c:v>0</c:v>
                </c:pt>
                <c:pt idx="20">
                  <c:v>0</c:v>
                </c:pt>
                <c:pt idx="21">
                  <c:v>0</c:v>
                </c:pt>
                <c:pt idx="22">
                  <c:v>0</c:v>
                </c:pt>
                <c:pt idx="23">
                  <c:v>0</c:v>
                </c:pt>
                <c:pt idx="24">
                  <c:v>0</c:v>
                </c:pt>
              </c:numCache>
            </c:numRef>
          </c:val>
          <c:extLst>
            <c:ext xmlns:c16="http://schemas.microsoft.com/office/drawing/2014/chart" uri="{C3380CC4-5D6E-409C-BE32-E72D297353CC}">
              <c16:uniqueId val="{00000008-3C76-47D3-81F8-CA06E4A91923}"/>
            </c:ext>
          </c:extLst>
        </c:ser>
        <c:ser>
          <c:idx val="9"/>
          <c:order val="9"/>
          <c:tx>
            <c:strRef>
              <c:f>Sheet3!$K$1</c:f>
              <c:strCache>
                <c:ptCount val="1"/>
                <c:pt idx="0">
                  <c:v>10R</c:v>
                </c:pt>
              </c:strCache>
            </c:strRef>
          </c:tx>
          <c:spPr>
            <a:solidFill>
              <a:schemeClr val="accent4">
                <a:lumMod val="60000"/>
              </a:schemeClr>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Sheet3!$K$2:$K$26</c:f>
              <c:numCache>
                <c:formatCode>General</c:formatCode>
                <c:ptCount val="25"/>
                <c:pt idx="0">
                  <c:v>12</c:v>
                </c:pt>
                <c:pt idx="1">
                  <c:v>2</c:v>
                </c:pt>
                <c:pt idx="2">
                  <c:v>5</c:v>
                </c:pt>
                <c:pt idx="3">
                  <c:v>2</c:v>
                </c:pt>
                <c:pt idx="4">
                  <c:v>1</c:v>
                </c:pt>
                <c:pt idx="5">
                  <c:v>1</c:v>
                </c:pt>
                <c:pt idx="6">
                  <c:v>1</c:v>
                </c:pt>
                <c:pt idx="7">
                  <c:v>0</c:v>
                </c:pt>
                <c:pt idx="8">
                  <c:v>0</c:v>
                </c:pt>
                <c:pt idx="9">
                  <c:v>1</c:v>
                </c:pt>
                <c:pt idx="10">
                  <c:v>0</c:v>
                </c:pt>
                <c:pt idx="11">
                  <c:v>0</c:v>
                </c:pt>
                <c:pt idx="12">
                  <c:v>0</c:v>
                </c:pt>
                <c:pt idx="13">
                  <c:v>0</c:v>
                </c:pt>
                <c:pt idx="14">
                  <c:v>0</c:v>
                </c:pt>
                <c:pt idx="15">
                  <c:v>1</c:v>
                </c:pt>
                <c:pt idx="16">
                  <c:v>0</c:v>
                </c:pt>
                <c:pt idx="17">
                  <c:v>1</c:v>
                </c:pt>
                <c:pt idx="18">
                  <c:v>0</c:v>
                </c:pt>
                <c:pt idx="19">
                  <c:v>0</c:v>
                </c:pt>
                <c:pt idx="20">
                  <c:v>2</c:v>
                </c:pt>
                <c:pt idx="21">
                  <c:v>0</c:v>
                </c:pt>
                <c:pt idx="22">
                  <c:v>0</c:v>
                </c:pt>
                <c:pt idx="23">
                  <c:v>0</c:v>
                </c:pt>
                <c:pt idx="24">
                  <c:v>0</c:v>
                </c:pt>
              </c:numCache>
            </c:numRef>
          </c:val>
          <c:extLst>
            <c:ext xmlns:c16="http://schemas.microsoft.com/office/drawing/2014/chart" uri="{C3380CC4-5D6E-409C-BE32-E72D297353CC}">
              <c16:uniqueId val="{00000009-3C76-47D3-81F8-CA06E4A91923}"/>
            </c:ext>
          </c:extLst>
        </c:ser>
        <c:dLbls>
          <c:showLegendKey val="0"/>
          <c:showVal val="0"/>
          <c:showCatName val="0"/>
          <c:showSerName val="0"/>
          <c:showPercent val="0"/>
          <c:showBubbleSize val="0"/>
        </c:dLbls>
        <c:gapWidth val="150"/>
        <c:shape val="box"/>
        <c:axId val="1970796607"/>
        <c:axId val="1967467647"/>
        <c:axId val="1968004351"/>
      </c:bar3DChart>
      <c:catAx>
        <c:axId val="197079660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ko-KR"/>
                  <a:t>Rank</a:t>
                </a:r>
                <a:endParaRPr lang="ko-KR"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1967467647"/>
        <c:crosses val="autoZero"/>
        <c:auto val="1"/>
        <c:lblAlgn val="ctr"/>
        <c:lblOffset val="100"/>
        <c:noMultiLvlLbl val="0"/>
      </c:catAx>
      <c:valAx>
        <c:axId val="19674676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ko-KR"/>
                  <a:t>The number of ligands</a:t>
                </a:r>
                <a:endParaRPr lang="ko-KR"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1970796607"/>
        <c:crosses val="autoZero"/>
        <c:crossBetween val="between"/>
      </c:valAx>
      <c:serAx>
        <c:axId val="1968004351"/>
        <c:scaling>
          <c:orientation val="minMax"/>
        </c:scaling>
        <c:delete val="0"/>
        <c:axPos val="b"/>
        <c:title>
          <c:tx>
            <c:rich>
              <a:bodyPr rot="-5400000" spcFirstLastPara="1" vertOverflow="ellipsis"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ko-KR"/>
                  <a:t>Round</a:t>
                </a:r>
                <a:endParaRPr lang="ko-KR" altLang="en-US"/>
              </a:p>
            </c:rich>
          </c:tx>
          <c:overlay val="0"/>
          <c:spPr>
            <a:noFill/>
            <a:ln>
              <a:noFill/>
            </a:ln>
            <a:effectLst/>
          </c:spPr>
          <c:txPr>
            <a:bodyPr rot="-5400000" spcFirstLastPara="1" vertOverflow="ellipsis"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ko-KR"/>
            </a:p>
          </c:txPr>
        </c:title>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1967467647"/>
        <c:crosses val="autoZero"/>
      </c:ser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pivotSource>
    <c:name>[CDK7_zinc_result_5th_score_function_by_rank.xlsx]Sheet2!피벗 테이블1</c:name>
    <c:fmtId val="-1"/>
  </c:pivotSource>
  <c:chart>
    <c:autoTitleDeleted val="1"/>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layout>
            <c:manualLayout>
              <c:x val="0"/>
              <c:y val="-1.28651803387629E-2"/>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ko-KR"/>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layout>
            <c:manualLayout>
              <c:x val="0"/>
              <c:y val="-1.28651803387629E-2"/>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ko-KR"/>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layout>
            <c:manualLayout>
              <c:x val="0"/>
              <c:y val="-1.28651803387629E-2"/>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ko-KR"/>
            </a:p>
          </c:txP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Sheet2!$B$3</c:f>
              <c:strCache>
                <c:ptCount val="1"/>
                <c:pt idx="0">
                  <c:v>요약</c:v>
                </c:pt>
              </c:strCache>
            </c:strRef>
          </c:tx>
          <c:spPr>
            <a:ln w="28575" cap="rnd">
              <a:solidFill>
                <a:schemeClr val="accent1"/>
              </a:solidFill>
              <a:round/>
            </a:ln>
            <a:effectLst/>
          </c:spPr>
          <c:marker>
            <c:symbol val="none"/>
          </c:marker>
          <c:dLbls>
            <c:dLbl>
              <c:idx val="25"/>
              <c:layout>
                <c:manualLayout>
                  <c:x val="0"/>
                  <c:y val="-2.5000609159174007E-2"/>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ko-KR"/>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732-4010-AE8F-43C7928DB4C6}"/>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Sheet2!$A$4:$A$44</c:f>
              <c:strCache>
                <c:ptCount val="40"/>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pt idx="25">
                  <c:v>2501-2600</c:v>
                </c:pt>
                <c:pt idx="26">
                  <c:v>2601-2700</c:v>
                </c:pt>
                <c:pt idx="27">
                  <c:v>2701-2800</c:v>
                </c:pt>
                <c:pt idx="28">
                  <c:v>2801-2900</c:v>
                </c:pt>
                <c:pt idx="29">
                  <c:v>2901-3000</c:v>
                </c:pt>
                <c:pt idx="30">
                  <c:v>3001-3100</c:v>
                </c:pt>
                <c:pt idx="31">
                  <c:v>3101-3200</c:v>
                </c:pt>
                <c:pt idx="32">
                  <c:v>3201-3300</c:v>
                </c:pt>
                <c:pt idx="33">
                  <c:v>3301-3400</c:v>
                </c:pt>
                <c:pt idx="34">
                  <c:v>3401-3500</c:v>
                </c:pt>
                <c:pt idx="35">
                  <c:v>3501-3600</c:v>
                </c:pt>
                <c:pt idx="36">
                  <c:v>3601-3700</c:v>
                </c:pt>
                <c:pt idx="37">
                  <c:v>3701-3800</c:v>
                </c:pt>
                <c:pt idx="38">
                  <c:v>3801-3900</c:v>
                </c:pt>
                <c:pt idx="39">
                  <c:v>3901-4000</c:v>
                </c:pt>
              </c:strCache>
            </c:strRef>
          </c:cat>
          <c:val>
            <c:numRef>
              <c:f>Sheet2!$B$4:$B$44</c:f>
              <c:numCache>
                <c:formatCode>0.00_ </c:formatCode>
                <c:ptCount val="40"/>
                <c:pt idx="0">
                  <c:v>143.77842105263159</c:v>
                </c:pt>
                <c:pt idx="1">
                  <c:v>132.55421052631579</c:v>
                </c:pt>
                <c:pt idx="2">
                  <c:v>129.7457894736842</c:v>
                </c:pt>
                <c:pt idx="3">
                  <c:v>127.15157894736842</c:v>
                </c:pt>
                <c:pt idx="4">
                  <c:v>121.59315789473685</c:v>
                </c:pt>
                <c:pt idx="5">
                  <c:v>118.70368421052632</c:v>
                </c:pt>
                <c:pt idx="6">
                  <c:v>117.28421052631579</c:v>
                </c:pt>
                <c:pt idx="7">
                  <c:v>116.16842105263157</c:v>
                </c:pt>
                <c:pt idx="8">
                  <c:v>114.91105263157895</c:v>
                </c:pt>
                <c:pt idx="9">
                  <c:v>114.20210526315789</c:v>
                </c:pt>
                <c:pt idx="10">
                  <c:v>113.50421052631579</c:v>
                </c:pt>
                <c:pt idx="11">
                  <c:v>112.86105263157894</c:v>
                </c:pt>
                <c:pt idx="12">
                  <c:v>112.17631578947369</c:v>
                </c:pt>
                <c:pt idx="13">
                  <c:v>111.84736842105264</c:v>
                </c:pt>
                <c:pt idx="14">
                  <c:v>111.08421052631579</c:v>
                </c:pt>
                <c:pt idx="15">
                  <c:v>110.77052631578947</c:v>
                </c:pt>
                <c:pt idx="16">
                  <c:v>110.53947368421052</c:v>
                </c:pt>
                <c:pt idx="17">
                  <c:v>110.07947368421053</c:v>
                </c:pt>
                <c:pt idx="18">
                  <c:v>109.96631578947368</c:v>
                </c:pt>
                <c:pt idx="19">
                  <c:v>109.86</c:v>
                </c:pt>
                <c:pt idx="20">
                  <c:v>109.35105263157895</c:v>
                </c:pt>
                <c:pt idx="21">
                  <c:v>108.69421052631579</c:v>
                </c:pt>
                <c:pt idx="22">
                  <c:v>108.20842105263158</c:v>
                </c:pt>
                <c:pt idx="23">
                  <c:v>107.62894736842105</c:v>
                </c:pt>
                <c:pt idx="24">
                  <c:v>106.83894736842105</c:v>
                </c:pt>
                <c:pt idx="25">
                  <c:v>106.36578947368422</c:v>
                </c:pt>
                <c:pt idx="26">
                  <c:v>105.92473684210526</c:v>
                </c:pt>
                <c:pt idx="27">
                  <c:v>105.60315789473684</c:v>
                </c:pt>
                <c:pt idx="28">
                  <c:v>105.33052631578947</c:v>
                </c:pt>
                <c:pt idx="29">
                  <c:v>105.18052631578948</c:v>
                </c:pt>
                <c:pt idx="30">
                  <c:v>104.90684210526315</c:v>
                </c:pt>
                <c:pt idx="31">
                  <c:v>104.20578947368421</c:v>
                </c:pt>
                <c:pt idx="32">
                  <c:v>104.03315789473685</c:v>
                </c:pt>
                <c:pt idx="33">
                  <c:v>103.85</c:v>
                </c:pt>
                <c:pt idx="34">
                  <c:v>103.74736842105263</c:v>
                </c:pt>
                <c:pt idx="35">
                  <c:v>103.44368421052631</c:v>
                </c:pt>
                <c:pt idx="36">
                  <c:v>103.21736842105263</c:v>
                </c:pt>
                <c:pt idx="37">
                  <c:v>103.19894736842106</c:v>
                </c:pt>
                <c:pt idx="38">
                  <c:v>103.11473684210526</c:v>
                </c:pt>
                <c:pt idx="39">
                  <c:v>102.98736842105264</c:v>
                </c:pt>
              </c:numCache>
            </c:numRef>
          </c:val>
          <c:smooth val="0"/>
          <c:extLst>
            <c:ext xmlns:c16="http://schemas.microsoft.com/office/drawing/2014/chart" uri="{C3380CC4-5D6E-409C-BE32-E72D297353CC}">
              <c16:uniqueId val="{00000001-9732-4010-AE8F-43C7928DB4C6}"/>
            </c:ext>
          </c:extLst>
        </c:ser>
        <c:dLbls>
          <c:showLegendKey val="0"/>
          <c:showVal val="0"/>
          <c:showCatName val="0"/>
          <c:showSerName val="0"/>
          <c:showPercent val="0"/>
          <c:showBubbleSize val="0"/>
        </c:dLbls>
        <c:smooth val="0"/>
        <c:axId val="912457039"/>
        <c:axId val="996609359"/>
      </c:lineChart>
      <c:catAx>
        <c:axId val="91245703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ko-KR"/>
                  <a:t>Rank</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996609359"/>
        <c:crosses val="autoZero"/>
        <c:auto val="1"/>
        <c:lblAlgn val="ctr"/>
        <c:lblOffset val="100"/>
        <c:noMultiLvlLbl val="0"/>
      </c:catAx>
      <c:valAx>
        <c:axId val="996609359"/>
        <c:scaling>
          <c:orientation val="minMax"/>
          <c:min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ko-KR" dirty="0"/>
                  <a:t>Avg</a:t>
                </a:r>
                <a:r>
                  <a:rPr lang="en-US" altLang="ko-KR" baseline="0" dirty="0"/>
                  <a:t>. s</a:t>
                </a:r>
                <a:r>
                  <a:rPr lang="en-US" altLang="ko-KR" dirty="0"/>
                  <a:t>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ko-KR"/>
            </a:p>
          </c:txPr>
        </c:title>
        <c:numFmt formatCode="0.00_ "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9124570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BB1C1B-A28A-4EE1-935B-1E6F3240F374}" type="doc">
      <dgm:prSet loTypeId="urn:microsoft.com/office/officeart/2005/8/layout/process5" loCatId="process" qsTypeId="urn:microsoft.com/office/officeart/2005/8/quickstyle/simple1" qsCatId="simple" csTypeId="urn:microsoft.com/office/officeart/2005/8/colors/accent2_1" csCatId="accent2" phldr="1"/>
      <dgm:spPr/>
      <dgm:t>
        <a:bodyPr/>
        <a:lstStyle/>
        <a:p>
          <a:pPr latinLnBrk="1"/>
          <a:endParaRPr lang="ko-KR" altLang="en-US"/>
        </a:p>
      </dgm:t>
    </dgm:pt>
    <dgm:pt modelId="{21D273D2-3B30-493B-9592-4B5C04B8FB9A}">
      <dgm:prSet phldrT="[텍스트]" custT="1"/>
      <dgm:spPr/>
      <dgm:t>
        <a:bodyPr/>
        <a:lstStyle/>
        <a:p>
          <a:pPr latinLnBrk="1"/>
          <a:r>
            <a:rPr lang="en-US" altLang="ko-KR" sz="1200" dirty="0">
              <a:latin typeface="Times New Roman" panose="02020603050405020304" pitchFamily="18" charset="0"/>
              <a:cs typeface="Times New Roman" panose="02020603050405020304" pitchFamily="18" charset="0"/>
            </a:rPr>
            <a:t>- </a:t>
          </a:r>
          <a:r>
            <a:rPr lang="en-US" altLang="ko-KR" sz="1200" dirty="0"/>
            <a:t>Select the 42 ligands binding CDK7 from CHEMBL</a:t>
          </a:r>
        </a:p>
      </dgm:t>
    </dgm:pt>
    <dgm:pt modelId="{336B2C33-E02D-4D30-91B0-A2B728AECBF4}" type="parTrans" cxnId="{0DCE68EC-4576-4793-B189-383090E5A9E4}">
      <dgm:prSet/>
      <dgm:spPr/>
      <dgm:t>
        <a:bodyPr/>
        <a:lstStyle/>
        <a:p>
          <a:pPr latinLnBrk="1"/>
          <a:endParaRPr lang="ko-KR" altLang="en-US" sz="1200"/>
        </a:p>
      </dgm:t>
    </dgm:pt>
    <dgm:pt modelId="{00067BD0-0616-4EF7-BAAD-3E3DBEE180A2}" type="sibTrans" cxnId="{0DCE68EC-4576-4793-B189-383090E5A9E4}">
      <dgm:prSet custT="1"/>
      <dgm:spPr/>
      <dgm:t>
        <a:bodyPr/>
        <a:lstStyle/>
        <a:p>
          <a:pPr latinLnBrk="1"/>
          <a:endParaRPr lang="ko-KR" altLang="en-US" sz="1000"/>
        </a:p>
      </dgm:t>
    </dgm:pt>
    <dgm:pt modelId="{6F1B3EA8-0910-41CB-982A-CD2147935219}">
      <dgm:prSet phldrT="[텍스트]" custT="1"/>
      <dgm:spPr/>
      <dgm:t>
        <a:bodyPr/>
        <a:lstStyle/>
        <a:p>
          <a:pPr latinLnBrk="1"/>
          <a:r>
            <a:rPr lang="en-US" altLang="ko-KR" sz="1200" dirty="0">
              <a:latin typeface="Times New Roman" panose="02020603050405020304" pitchFamily="18" charset="0"/>
              <a:cs typeface="Times New Roman" panose="02020603050405020304" pitchFamily="18" charset="0"/>
            </a:rPr>
            <a:t>- </a:t>
          </a:r>
          <a:r>
            <a:rPr lang="en-US" altLang="ko-KR" sz="1200" dirty="0"/>
            <a:t>Extract the common key pattern ‘PAADP’ from 42 ligands</a:t>
          </a:r>
          <a:endParaRPr lang="ko-KR" altLang="en-US" sz="1200" dirty="0"/>
        </a:p>
      </dgm:t>
    </dgm:pt>
    <dgm:pt modelId="{4AF57045-4D19-4D53-A8D1-595B48EC71FE}" type="parTrans" cxnId="{74A886FC-CB18-48B3-8B54-34C4E916DBB1}">
      <dgm:prSet/>
      <dgm:spPr/>
      <dgm:t>
        <a:bodyPr/>
        <a:lstStyle/>
        <a:p>
          <a:pPr latinLnBrk="1"/>
          <a:endParaRPr lang="ko-KR" altLang="en-US" sz="1200"/>
        </a:p>
      </dgm:t>
    </dgm:pt>
    <dgm:pt modelId="{EBC6352B-ED6D-427B-B7ED-E8703721AA2A}" type="sibTrans" cxnId="{74A886FC-CB18-48B3-8B54-34C4E916DBB1}">
      <dgm:prSet custT="1"/>
      <dgm:spPr/>
      <dgm:t>
        <a:bodyPr/>
        <a:lstStyle/>
        <a:p>
          <a:pPr latinLnBrk="1"/>
          <a:endParaRPr lang="ko-KR" altLang="en-US" sz="1000"/>
        </a:p>
      </dgm:t>
    </dgm:pt>
    <dgm:pt modelId="{88278192-D6F8-48DF-816A-E667A84AF564}">
      <dgm:prSet phldrT="[텍스트]" custT="1"/>
      <dgm:spPr/>
      <dgm:t>
        <a:bodyPr/>
        <a:lstStyle/>
        <a:p>
          <a:pPr latinLnBrk="1"/>
          <a:r>
            <a:rPr lang="en-US" altLang="ko-KR" sz="1200" dirty="0">
              <a:latin typeface="Times New Roman" panose="02020603050405020304" pitchFamily="18" charset="0"/>
              <a:cs typeface="Times New Roman" panose="02020603050405020304" pitchFamily="18" charset="0"/>
            </a:rPr>
            <a:t>- </a:t>
          </a:r>
          <a:r>
            <a:rPr lang="en-US" altLang="ko-KR" sz="1200" dirty="0"/>
            <a:t>Compare the 2D structures of key pattern ‘PAADP’ using the </a:t>
          </a:r>
          <a:r>
            <a:rPr lang="en-US" altLang="ko-KR" sz="1200" dirty="0" err="1"/>
            <a:t>Pymol</a:t>
          </a:r>
          <a:endParaRPr lang="ko-KR" altLang="en-US" sz="1200" dirty="0"/>
        </a:p>
      </dgm:t>
    </dgm:pt>
    <dgm:pt modelId="{37FC54FF-48D5-4E11-844D-EA3B364B7E70}" type="parTrans" cxnId="{BB3BC047-725D-430B-AE4E-A28F6F60C10B}">
      <dgm:prSet/>
      <dgm:spPr/>
      <dgm:t>
        <a:bodyPr/>
        <a:lstStyle/>
        <a:p>
          <a:pPr latinLnBrk="1"/>
          <a:endParaRPr lang="ko-KR" altLang="en-US" sz="1200"/>
        </a:p>
      </dgm:t>
    </dgm:pt>
    <dgm:pt modelId="{6B47F943-7132-420D-AD4D-45AC9FEF5900}" type="sibTrans" cxnId="{BB3BC047-725D-430B-AE4E-A28F6F60C10B}">
      <dgm:prSet/>
      <dgm:spPr/>
      <dgm:t>
        <a:bodyPr/>
        <a:lstStyle/>
        <a:p>
          <a:pPr latinLnBrk="1"/>
          <a:endParaRPr lang="ko-KR" altLang="en-US" sz="1200"/>
        </a:p>
      </dgm:t>
    </dgm:pt>
    <dgm:pt modelId="{CF32DF4E-D9A6-4A9F-BCFF-096208C471A8}" type="pres">
      <dgm:prSet presAssocID="{A4BB1C1B-A28A-4EE1-935B-1E6F3240F374}" presName="diagram" presStyleCnt="0">
        <dgm:presLayoutVars>
          <dgm:dir/>
          <dgm:resizeHandles val="exact"/>
        </dgm:presLayoutVars>
      </dgm:prSet>
      <dgm:spPr/>
    </dgm:pt>
    <dgm:pt modelId="{1DC9DFF0-CEC4-49F9-8859-53A127F6D854}" type="pres">
      <dgm:prSet presAssocID="{21D273D2-3B30-493B-9592-4B5C04B8FB9A}" presName="node" presStyleLbl="node1" presStyleIdx="0" presStyleCnt="3">
        <dgm:presLayoutVars>
          <dgm:bulletEnabled val="1"/>
        </dgm:presLayoutVars>
      </dgm:prSet>
      <dgm:spPr/>
    </dgm:pt>
    <dgm:pt modelId="{A2D348B1-1186-4FEE-B3FF-2E9F262D1A27}" type="pres">
      <dgm:prSet presAssocID="{00067BD0-0616-4EF7-BAAD-3E3DBEE180A2}" presName="sibTrans" presStyleLbl="sibTrans2D1" presStyleIdx="0" presStyleCnt="2"/>
      <dgm:spPr/>
    </dgm:pt>
    <dgm:pt modelId="{F59F5DC1-FF1B-473F-BA6C-F0E73791AFC4}" type="pres">
      <dgm:prSet presAssocID="{00067BD0-0616-4EF7-BAAD-3E3DBEE180A2}" presName="connectorText" presStyleLbl="sibTrans2D1" presStyleIdx="0" presStyleCnt="2"/>
      <dgm:spPr/>
    </dgm:pt>
    <dgm:pt modelId="{5A85B2D2-50EF-4E99-84FD-F31927D9470A}" type="pres">
      <dgm:prSet presAssocID="{6F1B3EA8-0910-41CB-982A-CD2147935219}" presName="node" presStyleLbl="node1" presStyleIdx="1" presStyleCnt="3">
        <dgm:presLayoutVars>
          <dgm:bulletEnabled val="1"/>
        </dgm:presLayoutVars>
      </dgm:prSet>
      <dgm:spPr/>
    </dgm:pt>
    <dgm:pt modelId="{674FA301-5F3C-4A47-AE4C-77A7ED949296}" type="pres">
      <dgm:prSet presAssocID="{EBC6352B-ED6D-427B-B7ED-E8703721AA2A}" presName="sibTrans" presStyleLbl="sibTrans2D1" presStyleIdx="1" presStyleCnt="2"/>
      <dgm:spPr/>
    </dgm:pt>
    <dgm:pt modelId="{E37F475A-841A-4DB1-9A38-B83223742232}" type="pres">
      <dgm:prSet presAssocID="{EBC6352B-ED6D-427B-B7ED-E8703721AA2A}" presName="connectorText" presStyleLbl="sibTrans2D1" presStyleIdx="1" presStyleCnt="2"/>
      <dgm:spPr/>
    </dgm:pt>
    <dgm:pt modelId="{885CFF9F-8F9E-4844-8944-9AFB6D208A0A}" type="pres">
      <dgm:prSet presAssocID="{88278192-D6F8-48DF-816A-E667A84AF564}" presName="node" presStyleLbl="node1" presStyleIdx="2" presStyleCnt="3">
        <dgm:presLayoutVars>
          <dgm:bulletEnabled val="1"/>
        </dgm:presLayoutVars>
      </dgm:prSet>
      <dgm:spPr/>
    </dgm:pt>
  </dgm:ptLst>
  <dgm:cxnLst>
    <dgm:cxn modelId="{A622BB19-C6D7-4BE2-9FD9-3A6B3B996785}" type="presOf" srcId="{00067BD0-0616-4EF7-BAAD-3E3DBEE180A2}" destId="{F59F5DC1-FF1B-473F-BA6C-F0E73791AFC4}" srcOrd="1" destOrd="0" presId="urn:microsoft.com/office/officeart/2005/8/layout/process5"/>
    <dgm:cxn modelId="{BB3BC047-725D-430B-AE4E-A28F6F60C10B}" srcId="{A4BB1C1B-A28A-4EE1-935B-1E6F3240F374}" destId="{88278192-D6F8-48DF-816A-E667A84AF564}" srcOrd="2" destOrd="0" parTransId="{37FC54FF-48D5-4E11-844D-EA3B364B7E70}" sibTransId="{6B47F943-7132-420D-AD4D-45AC9FEF5900}"/>
    <dgm:cxn modelId="{58458E6E-9F87-4582-9B20-8F6CF8DE3C43}" type="presOf" srcId="{88278192-D6F8-48DF-816A-E667A84AF564}" destId="{885CFF9F-8F9E-4844-8944-9AFB6D208A0A}" srcOrd="0" destOrd="0" presId="urn:microsoft.com/office/officeart/2005/8/layout/process5"/>
    <dgm:cxn modelId="{C1D52F58-A26B-4BFB-A6CB-464AFFA8A720}" type="presOf" srcId="{21D273D2-3B30-493B-9592-4B5C04B8FB9A}" destId="{1DC9DFF0-CEC4-49F9-8859-53A127F6D854}" srcOrd="0" destOrd="0" presId="urn:microsoft.com/office/officeart/2005/8/layout/process5"/>
    <dgm:cxn modelId="{2F66CE8E-19B3-4883-92FC-C30F89F5CBBF}" type="presOf" srcId="{00067BD0-0616-4EF7-BAAD-3E3DBEE180A2}" destId="{A2D348B1-1186-4FEE-B3FF-2E9F262D1A27}" srcOrd="0" destOrd="0" presId="urn:microsoft.com/office/officeart/2005/8/layout/process5"/>
    <dgm:cxn modelId="{98D09B99-9CEF-43CC-B14B-4BC5E5A66598}" type="presOf" srcId="{EBC6352B-ED6D-427B-B7ED-E8703721AA2A}" destId="{674FA301-5F3C-4A47-AE4C-77A7ED949296}" srcOrd="0" destOrd="0" presId="urn:microsoft.com/office/officeart/2005/8/layout/process5"/>
    <dgm:cxn modelId="{601EC2AB-8B37-46E0-BCA1-154E565B3BB2}" type="presOf" srcId="{EBC6352B-ED6D-427B-B7ED-E8703721AA2A}" destId="{E37F475A-841A-4DB1-9A38-B83223742232}" srcOrd="1" destOrd="0" presId="urn:microsoft.com/office/officeart/2005/8/layout/process5"/>
    <dgm:cxn modelId="{C95FB7C9-BAD1-4480-B228-0AFB43D786C5}" type="presOf" srcId="{6F1B3EA8-0910-41CB-982A-CD2147935219}" destId="{5A85B2D2-50EF-4E99-84FD-F31927D9470A}" srcOrd="0" destOrd="0" presId="urn:microsoft.com/office/officeart/2005/8/layout/process5"/>
    <dgm:cxn modelId="{6DBDA1E3-9417-4094-9DAA-24D2714799C6}" type="presOf" srcId="{A4BB1C1B-A28A-4EE1-935B-1E6F3240F374}" destId="{CF32DF4E-D9A6-4A9F-BCFF-096208C471A8}" srcOrd="0" destOrd="0" presId="urn:microsoft.com/office/officeart/2005/8/layout/process5"/>
    <dgm:cxn modelId="{0DCE68EC-4576-4793-B189-383090E5A9E4}" srcId="{A4BB1C1B-A28A-4EE1-935B-1E6F3240F374}" destId="{21D273D2-3B30-493B-9592-4B5C04B8FB9A}" srcOrd="0" destOrd="0" parTransId="{336B2C33-E02D-4D30-91B0-A2B728AECBF4}" sibTransId="{00067BD0-0616-4EF7-BAAD-3E3DBEE180A2}"/>
    <dgm:cxn modelId="{74A886FC-CB18-48B3-8B54-34C4E916DBB1}" srcId="{A4BB1C1B-A28A-4EE1-935B-1E6F3240F374}" destId="{6F1B3EA8-0910-41CB-982A-CD2147935219}" srcOrd="1" destOrd="0" parTransId="{4AF57045-4D19-4D53-A8D1-595B48EC71FE}" sibTransId="{EBC6352B-ED6D-427B-B7ED-E8703721AA2A}"/>
    <dgm:cxn modelId="{3A076DE7-6E89-4C0F-9258-737FEA84431D}" type="presParOf" srcId="{CF32DF4E-D9A6-4A9F-BCFF-096208C471A8}" destId="{1DC9DFF0-CEC4-49F9-8859-53A127F6D854}" srcOrd="0" destOrd="0" presId="urn:microsoft.com/office/officeart/2005/8/layout/process5"/>
    <dgm:cxn modelId="{1BF0BF05-ED9B-47DA-858F-75DAE59AD47E}" type="presParOf" srcId="{CF32DF4E-D9A6-4A9F-BCFF-096208C471A8}" destId="{A2D348B1-1186-4FEE-B3FF-2E9F262D1A27}" srcOrd="1" destOrd="0" presId="urn:microsoft.com/office/officeart/2005/8/layout/process5"/>
    <dgm:cxn modelId="{A955A933-6165-445D-B25A-AEF00AB38272}" type="presParOf" srcId="{A2D348B1-1186-4FEE-B3FF-2E9F262D1A27}" destId="{F59F5DC1-FF1B-473F-BA6C-F0E73791AFC4}" srcOrd="0" destOrd="0" presId="urn:microsoft.com/office/officeart/2005/8/layout/process5"/>
    <dgm:cxn modelId="{630ABFB9-2199-44A8-B9D9-F1FCB7F0C7A4}" type="presParOf" srcId="{CF32DF4E-D9A6-4A9F-BCFF-096208C471A8}" destId="{5A85B2D2-50EF-4E99-84FD-F31927D9470A}" srcOrd="2" destOrd="0" presId="urn:microsoft.com/office/officeart/2005/8/layout/process5"/>
    <dgm:cxn modelId="{4EE502A5-3236-4A32-BDAE-A8C18975E0AD}" type="presParOf" srcId="{CF32DF4E-D9A6-4A9F-BCFF-096208C471A8}" destId="{674FA301-5F3C-4A47-AE4C-77A7ED949296}" srcOrd="3" destOrd="0" presId="urn:microsoft.com/office/officeart/2005/8/layout/process5"/>
    <dgm:cxn modelId="{A14049E5-DE37-4959-90A7-59F48E1E2B27}" type="presParOf" srcId="{674FA301-5F3C-4A47-AE4C-77A7ED949296}" destId="{E37F475A-841A-4DB1-9A38-B83223742232}" srcOrd="0" destOrd="0" presId="urn:microsoft.com/office/officeart/2005/8/layout/process5"/>
    <dgm:cxn modelId="{74934E41-A77D-4CA9-B3E0-4AAD586FE3D0}" type="presParOf" srcId="{CF32DF4E-D9A6-4A9F-BCFF-096208C471A8}" destId="{885CFF9F-8F9E-4844-8944-9AFB6D208A0A}"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C9DFF0-CEC4-49F9-8859-53A127F6D854}">
      <dsp:nvSpPr>
        <dsp:cNvPr id="0" name=""/>
        <dsp:cNvSpPr/>
      </dsp:nvSpPr>
      <dsp:spPr>
        <a:xfrm>
          <a:off x="13118" y="624"/>
          <a:ext cx="1903900" cy="114234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latinLnBrk="1">
            <a:lnSpc>
              <a:spcPct val="90000"/>
            </a:lnSpc>
            <a:spcBef>
              <a:spcPct val="0"/>
            </a:spcBef>
            <a:spcAft>
              <a:spcPct val="35000"/>
            </a:spcAft>
            <a:buNone/>
          </a:pPr>
          <a:r>
            <a:rPr lang="en-US" altLang="ko-KR" sz="1200" kern="1200" dirty="0">
              <a:latin typeface="Times New Roman" panose="02020603050405020304" pitchFamily="18" charset="0"/>
              <a:cs typeface="Times New Roman" panose="02020603050405020304" pitchFamily="18" charset="0"/>
            </a:rPr>
            <a:t>- </a:t>
          </a:r>
          <a:r>
            <a:rPr lang="en-US" altLang="ko-KR" sz="1200" kern="1200" dirty="0"/>
            <a:t>Select the 42 ligands binding CDK7 from CHEMBL</a:t>
          </a:r>
        </a:p>
      </dsp:txBody>
      <dsp:txXfrm>
        <a:off x="46576" y="34082"/>
        <a:ext cx="1836984" cy="1075424"/>
      </dsp:txXfrm>
    </dsp:sp>
    <dsp:sp modelId="{A2D348B1-1186-4FEE-B3FF-2E9F262D1A27}">
      <dsp:nvSpPr>
        <dsp:cNvPr id="0" name=""/>
        <dsp:cNvSpPr/>
      </dsp:nvSpPr>
      <dsp:spPr>
        <a:xfrm>
          <a:off x="2084561" y="335711"/>
          <a:ext cx="403626" cy="472167"/>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latinLnBrk="1">
            <a:lnSpc>
              <a:spcPct val="90000"/>
            </a:lnSpc>
            <a:spcBef>
              <a:spcPct val="0"/>
            </a:spcBef>
            <a:spcAft>
              <a:spcPct val="35000"/>
            </a:spcAft>
            <a:buNone/>
          </a:pPr>
          <a:endParaRPr lang="ko-KR" altLang="en-US" sz="1000" kern="1200"/>
        </a:p>
      </dsp:txBody>
      <dsp:txXfrm>
        <a:off x="2084561" y="430144"/>
        <a:ext cx="282538" cy="283301"/>
      </dsp:txXfrm>
    </dsp:sp>
    <dsp:sp modelId="{5A85B2D2-50EF-4E99-84FD-F31927D9470A}">
      <dsp:nvSpPr>
        <dsp:cNvPr id="0" name=""/>
        <dsp:cNvSpPr/>
      </dsp:nvSpPr>
      <dsp:spPr>
        <a:xfrm>
          <a:off x="2678578" y="624"/>
          <a:ext cx="1903900" cy="114234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latinLnBrk="1">
            <a:lnSpc>
              <a:spcPct val="90000"/>
            </a:lnSpc>
            <a:spcBef>
              <a:spcPct val="0"/>
            </a:spcBef>
            <a:spcAft>
              <a:spcPct val="35000"/>
            </a:spcAft>
            <a:buNone/>
          </a:pPr>
          <a:r>
            <a:rPr lang="en-US" altLang="ko-KR" sz="1200" kern="1200" dirty="0">
              <a:latin typeface="Times New Roman" panose="02020603050405020304" pitchFamily="18" charset="0"/>
              <a:cs typeface="Times New Roman" panose="02020603050405020304" pitchFamily="18" charset="0"/>
            </a:rPr>
            <a:t>- </a:t>
          </a:r>
          <a:r>
            <a:rPr lang="en-US" altLang="ko-KR" sz="1200" kern="1200" dirty="0"/>
            <a:t>Extract the common key pattern ‘PAADP’ from 42 ligands</a:t>
          </a:r>
          <a:endParaRPr lang="ko-KR" altLang="en-US" sz="1200" kern="1200" dirty="0"/>
        </a:p>
      </dsp:txBody>
      <dsp:txXfrm>
        <a:off x="2712036" y="34082"/>
        <a:ext cx="1836984" cy="1075424"/>
      </dsp:txXfrm>
    </dsp:sp>
    <dsp:sp modelId="{674FA301-5F3C-4A47-AE4C-77A7ED949296}">
      <dsp:nvSpPr>
        <dsp:cNvPr id="0" name=""/>
        <dsp:cNvSpPr/>
      </dsp:nvSpPr>
      <dsp:spPr>
        <a:xfrm>
          <a:off x="4750021" y="335711"/>
          <a:ext cx="403626" cy="472167"/>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latinLnBrk="1">
            <a:lnSpc>
              <a:spcPct val="90000"/>
            </a:lnSpc>
            <a:spcBef>
              <a:spcPct val="0"/>
            </a:spcBef>
            <a:spcAft>
              <a:spcPct val="35000"/>
            </a:spcAft>
            <a:buNone/>
          </a:pPr>
          <a:endParaRPr lang="ko-KR" altLang="en-US" sz="1000" kern="1200"/>
        </a:p>
      </dsp:txBody>
      <dsp:txXfrm>
        <a:off x="4750021" y="430144"/>
        <a:ext cx="282538" cy="283301"/>
      </dsp:txXfrm>
    </dsp:sp>
    <dsp:sp modelId="{885CFF9F-8F9E-4844-8944-9AFB6D208A0A}">
      <dsp:nvSpPr>
        <dsp:cNvPr id="0" name=""/>
        <dsp:cNvSpPr/>
      </dsp:nvSpPr>
      <dsp:spPr>
        <a:xfrm>
          <a:off x="5344038" y="624"/>
          <a:ext cx="1903900" cy="114234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latinLnBrk="1">
            <a:lnSpc>
              <a:spcPct val="90000"/>
            </a:lnSpc>
            <a:spcBef>
              <a:spcPct val="0"/>
            </a:spcBef>
            <a:spcAft>
              <a:spcPct val="35000"/>
            </a:spcAft>
            <a:buNone/>
          </a:pPr>
          <a:r>
            <a:rPr lang="en-US" altLang="ko-KR" sz="1200" kern="1200" dirty="0">
              <a:latin typeface="Times New Roman" panose="02020603050405020304" pitchFamily="18" charset="0"/>
              <a:cs typeface="Times New Roman" panose="02020603050405020304" pitchFamily="18" charset="0"/>
            </a:rPr>
            <a:t>- </a:t>
          </a:r>
          <a:r>
            <a:rPr lang="en-US" altLang="ko-KR" sz="1200" kern="1200" dirty="0"/>
            <a:t>Compare the 2D structures of key pattern ‘PAADP’ using the </a:t>
          </a:r>
          <a:r>
            <a:rPr lang="en-US" altLang="ko-KR" sz="1200" kern="1200" dirty="0" err="1"/>
            <a:t>Pymol</a:t>
          </a:r>
          <a:endParaRPr lang="ko-KR" altLang="en-US" sz="1200" kern="1200" dirty="0"/>
        </a:p>
      </dsp:txBody>
      <dsp:txXfrm>
        <a:off x="5377496" y="34082"/>
        <a:ext cx="1836984" cy="1075424"/>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099" cy="498693"/>
          </a:xfrm>
          <a:prstGeom prst="rect">
            <a:avLst/>
          </a:prstGeom>
        </p:spPr>
        <p:txBody>
          <a:bodyPr vert="horz" lIns="91477" tIns="45738" rIns="91477" bIns="45738" rtlCol="0"/>
          <a:lstStyle>
            <a:lvl1pPr algn="l">
              <a:defRPr sz="1200"/>
            </a:lvl1pPr>
          </a:lstStyle>
          <a:p>
            <a:endParaRPr lang="ko-KR" altLang="en-US"/>
          </a:p>
        </p:txBody>
      </p:sp>
      <p:sp>
        <p:nvSpPr>
          <p:cNvPr id="3" name="날짜 개체 틀 2"/>
          <p:cNvSpPr>
            <a:spLocks noGrp="1"/>
          </p:cNvSpPr>
          <p:nvPr>
            <p:ph type="dt" sz="quarter" idx="1"/>
          </p:nvPr>
        </p:nvSpPr>
        <p:spPr>
          <a:xfrm>
            <a:off x="3854940" y="0"/>
            <a:ext cx="2949099" cy="498693"/>
          </a:xfrm>
          <a:prstGeom prst="rect">
            <a:avLst/>
          </a:prstGeom>
        </p:spPr>
        <p:txBody>
          <a:bodyPr vert="horz" lIns="91477" tIns="45738" rIns="91477" bIns="45738" rtlCol="0"/>
          <a:lstStyle>
            <a:lvl1pPr algn="r">
              <a:defRPr sz="1200"/>
            </a:lvl1pPr>
          </a:lstStyle>
          <a:p>
            <a:fld id="{DCB2D317-BDCF-48A0-B8E7-608E72D393C1}" type="datetimeFigureOut">
              <a:rPr lang="ko-KR" altLang="en-US" smtClean="0"/>
              <a:t>2021-04-16</a:t>
            </a:fld>
            <a:endParaRPr lang="ko-KR" altLang="en-US"/>
          </a:p>
        </p:txBody>
      </p:sp>
      <p:sp>
        <p:nvSpPr>
          <p:cNvPr id="4" name="바닥글 개체 틀 3"/>
          <p:cNvSpPr>
            <a:spLocks noGrp="1"/>
          </p:cNvSpPr>
          <p:nvPr>
            <p:ph type="ftr" sz="quarter" idx="2"/>
          </p:nvPr>
        </p:nvSpPr>
        <p:spPr>
          <a:xfrm>
            <a:off x="0" y="9440648"/>
            <a:ext cx="2949099" cy="498692"/>
          </a:xfrm>
          <a:prstGeom prst="rect">
            <a:avLst/>
          </a:prstGeom>
        </p:spPr>
        <p:txBody>
          <a:bodyPr vert="horz" lIns="91477" tIns="45738" rIns="91477" bIns="45738"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4940" y="9440648"/>
            <a:ext cx="2949099" cy="498692"/>
          </a:xfrm>
          <a:prstGeom prst="rect">
            <a:avLst/>
          </a:prstGeom>
        </p:spPr>
        <p:txBody>
          <a:bodyPr vert="horz" lIns="91477" tIns="45738" rIns="91477" bIns="45738" rtlCol="0" anchor="b"/>
          <a:lstStyle>
            <a:lvl1pPr algn="r">
              <a:defRPr sz="1200"/>
            </a:lvl1pPr>
          </a:lstStyle>
          <a:p>
            <a:fld id="{5F944B83-D6CA-460B-BEB7-D11854ED1C5C}" type="slidenum">
              <a:rPr lang="ko-KR" altLang="en-US" smtClean="0"/>
              <a:t>‹#›</a:t>
            </a:fld>
            <a:endParaRPr lang="ko-KR" altLang="en-US"/>
          </a:p>
        </p:txBody>
      </p:sp>
    </p:spTree>
    <p:extLst>
      <p:ext uri="{BB962C8B-B14F-4D97-AF65-F5344CB8AC3E}">
        <p14:creationId xmlns:p14="http://schemas.microsoft.com/office/powerpoint/2010/main" val="4954984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099" cy="498693"/>
          </a:xfrm>
          <a:prstGeom prst="rect">
            <a:avLst/>
          </a:prstGeom>
        </p:spPr>
        <p:txBody>
          <a:bodyPr vert="horz" lIns="91477" tIns="45738" rIns="91477" bIns="45738" rtlCol="0"/>
          <a:lstStyle>
            <a:lvl1pPr algn="l">
              <a:defRPr sz="1200"/>
            </a:lvl1pPr>
          </a:lstStyle>
          <a:p>
            <a:endParaRPr lang="ko-KR" altLang="en-US"/>
          </a:p>
        </p:txBody>
      </p:sp>
      <p:sp>
        <p:nvSpPr>
          <p:cNvPr id="3" name="날짜 개체 틀 2"/>
          <p:cNvSpPr>
            <a:spLocks noGrp="1"/>
          </p:cNvSpPr>
          <p:nvPr>
            <p:ph type="dt" idx="1"/>
          </p:nvPr>
        </p:nvSpPr>
        <p:spPr>
          <a:xfrm>
            <a:off x="3854940" y="0"/>
            <a:ext cx="2949099" cy="498693"/>
          </a:xfrm>
          <a:prstGeom prst="rect">
            <a:avLst/>
          </a:prstGeom>
        </p:spPr>
        <p:txBody>
          <a:bodyPr vert="horz" lIns="91477" tIns="45738" rIns="91477" bIns="45738" rtlCol="0"/>
          <a:lstStyle>
            <a:lvl1pPr algn="r">
              <a:defRPr sz="1200"/>
            </a:lvl1pPr>
          </a:lstStyle>
          <a:p>
            <a:fld id="{08176B08-2D43-4308-9CD0-1001EB11A450}" type="datetimeFigureOut">
              <a:rPr lang="ko-KR" altLang="en-US" smtClean="0"/>
              <a:t>2021-04-16</a:t>
            </a:fld>
            <a:endParaRPr lang="ko-KR" altLang="en-US"/>
          </a:p>
        </p:txBody>
      </p:sp>
      <p:sp>
        <p:nvSpPr>
          <p:cNvPr id="4" name="슬라이드 이미지 개체 틀 3"/>
          <p:cNvSpPr>
            <a:spLocks noGrp="1" noRot="1" noChangeAspect="1"/>
          </p:cNvSpPr>
          <p:nvPr>
            <p:ph type="sldImg" idx="2"/>
          </p:nvPr>
        </p:nvSpPr>
        <p:spPr>
          <a:xfrm>
            <a:off x="1166813" y="1241425"/>
            <a:ext cx="4471987" cy="3354388"/>
          </a:xfrm>
          <a:prstGeom prst="rect">
            <a:avLst/>
          </a:prstGeom>
          <a:noFill/>
          <a:ln w="12700">
            <a:solidFill>
              <a:prstClr val="black"/>
            </a:solidFill>
          </a:ln>
        </p:spPr>
        <p:txBody>
          <a:bodyPr vert="horz" lIns="91477" tIns="45738" rIns="91477" bIns="45738" rtlCol="0" anchor="ctr"/>
          <a:lstStyle/>
          <a:p>
            <a:endParaRPr lang="ko-KR" altLang="en-US"/>
          </a:p>
        </p:txBody>
      </p:sp>
      <p:sp>
        <p:nvSpPr>
          <p:cNvPr id="5" name="슬라이드 노트 개체 틀 4"/>
          <p:cNvSpPr>
            <a:spLocks noGrp="1"/>
          </p:cNvSpPr>
          <p:nvPr>
            <p:ph type="body" sz="quarter" idx="3"/>
          </p:nvPr>
        </p:nvSpPr>
        <p:spPr>
          <a:xfrm>
            <a:off x="680562" y="4783307"/>
            <a:ext cx="5444490" cy="3913614"/>
          </a:xfrm>
          <a:prstGeom prst="rect">
            <a:avLst/>
          </a:prstGeom>
        </p:spPr>
        <p:txBody>
          <a:bodyPr vert="horz" lIns="91477" tIns="45738" rIns="91477" bIns="45738"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40648"/>
            <a:ext cx="2949099" cy="498692"/>
          </a:xfrm>
          <a:prstGeom prst="rect">
            <a:avLst/>
          </a:prstGeom>
        </p:spPr>
        <p:txBody>
          <a:bodyPr vert="horz" lIns="91477" tIns="45738" rIns="91477" bIns="45738"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4940" y="9440648"/>
            <a:ext cx="2949099" cy="498692"/>
          </a:xfrm>
          <a:prstGeom prst="rect">
            <a:avLst/>
          </a:prstGeom>
        </p:spPr>
        <p:txBody>
          <a:bodyPr vert="horz" lIns="91477" tIns="45738" rIns="91477" bIns="45738" rtlCol="0" anchor="b"/>
          <a:lstStyle>
            <a:lvl1pPr algn="r">
              <a:defRPr sz="1200"/>
            </a:lvl1pPr>
          </a:lstStyle>
          <a:p>
            <a:fld id="{282517D6-C2E3-4BD9-BE2B-A9E73196BB09}" type="slidenum">
              <a:rPr lang="ko-KR" altLang="en-US" smtClean="0"/>
              <a:t>‹#›</a:t>
            </a:fld>
            <a:endParaRPr lang="ko-KR" altLang="en-US"/>
          </a:p>
        </p:txBody>
      </p:sp>
    </p:spTree>
    <p:extLst>
      <p:ext uri="{BB962C8B-B14F-4D97-AF65-F5344CB8AC3E}">
        <p14:creationId xmlns:p14="http://schemas.microsoft.com/office/powerpoint/2010/main" val="182298418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ko-KR" altLang="en-US"/>
              <a:t>마스터 제목 스타일 편집</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a:p>
        </p:txBody>
      </p:sp>
      <p:sp>
        <p:nvSpPr>
          <p:cNvPr id="4" name="Date Placeholder 3"/>
          <p:cNvSpPr>
            <a:spLocks noGrp="1"/>
          </p:cNvSpPr>
          <p:nvPr>
            <p:ph type="dt" sz="half" idx="10"/>
          </p:nvPr>
        </p:nvSpPr>
        <p:spPr/>
        <p:txBody>
          <a:bodyPr/>
          <a:lstStyle/>
          <a:p>
            <a:endParaRPr lang="en-US" dirty="0">
              <a:solidFill>
                <a:srgbClr val="000000">
                  <a:tint val="75000"/>
                </a:srgbClr>
              </a:solidFill>
            </a:endParaRPr>
          </a:p>
        </p:txBody>
      </p:sp>
      <p:sp>
        <p:nvSpPr>
          <p:cNvPr id="5" name="Footer Placeholder 4"/>
          <p:cNvSpPr>
            <a:spLocks noGrp="1"/>
          </p:cNvSpPr>
          <p:nvPr>
            <p:ph type="ftr" sz="quarter" idx="11"/>
          </p:nvPr>
        </p:nvSpPr>
        <p:spPr/>
        <p:txBody>
          <a:bodyPr/>
          <a:lstStyle/>
          <a:p>
            <a:endParaRPr lang="en-US" dirty="0">
              <a:solidFill>
                <a:srgbClr val="000000">
                  <a:tint val="75000"/>
                </a:srgbClr>
              </a:solidFill>
            </a:endParaRPr>
          </a:p>
        </p:txBody>
      </p:sp>
      <p:sp>
        <p:nvSpPr>
          <p:cNvPr id="6" name="Slide Number Placeholder 5"/>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pic>
        <p:nvPicPr>
          <p:cNvPr id="9" name="그림 8">
            <a:extLst>
              <a:ext uri="{FF2B5EF4-FFF2-40B4-BE49-F238E27FC236}">
                <a16:creationId xmlns:a16="http://schemas.microsoft.com/office/drawing/2014/main" id="{89A3850B-984E-49E7-91FE-BAB32CEA57A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18633" b="11859"/>
          <a:stretch/>
        </p:blipFill>
        <p:spPr>
          <a:xfrm>
            <a:off x="3690257" y="3259748"/>
            <a:ext cx="5453743" cy="3598252"/>
          </a:xfrm>
          <a:prstGeom prst="rect">
            <a:avLst/>
          </a:prstGeom>
        </p:spPr>
      </p:pic>
      <p:pic>
        <p:nvPicPr>
          <p:cNvPr id="10" name="그림 9">
            <a:extLst>
              <a:ext uri="{FF2B5EF4-FFF2-40B4-BE49-F238E27FC236}">
                <a16:creationId xmlns:a16="http://schemas.microsoft.com/office/drawing/2014/main" id="{636A001B-E21F-42E5-9902-694F60A2ABF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8720" y="216808"/>
            <a:ext cx="1198789" cy="233448"/>
          </a:xfrm>
          <a:prstGeom prst="rect">
            <a:avLst/>
          </a:prstGeom>
        </p:spPr>
      </p:pic>
    </p:spTree>
    <p:extLst>
      <p:ext uri="{BB962C8B-B14F-4D97-AF65-F5344CB8AC3E}">
        <p14:creationId xmlns:p14="http://schemas.microsoft.com/office/powerpoint/2010/main" val="3195972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srgbClr val="000000">
                  <a:tint val="75000"/>
                </a:srgbClr>
              </a:solidFill>
            </a:endParaRPr>
          </a:p>
        </p:txBody>
      </p:sp>
      <p:sp>
        <p:nvSpPr>
          <p:cNvPr id="3" name="Footer Placeholder 2"/>
          <p:cNvSpPr>
            <a:spLocks noGrp="1"/>
          </p:cNvSpPr>
          <p:nvPr>
            <p:ph type="ftr" sz="quarter" idx="11"/>
          </p:nvPr>
        </p:nvSpPr>
        <p:spPr/>
        <p:txBody>
          <a:bodyPr/>
          <a:lstStyle/>
          <a:p>
            <a:endParaRPr lang="en-US" dirty="0">
              <a:solidFill>
                <a:srgbClr val="000000">
                  <a:tint val="75000"/>
                </a:srgbClr>
              </a:solidFill>
            </a:endParaRPr>
          </a:p>
        </p:txBody>
      </p:sp>
      <p:sp>
        <p:nvSpPr>
          <p:cNvPr id="4" name="Slide Number Placeholder 3"/>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3928973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endParaRPr lang="en-US" dirty="0">
              <a:solidFill>
                <a:srgbClr val="000000">
                  <a:tint val="75000"/>
                </a:srgbClr>
              </a:solidFill>
            </a:endParaRPr>
          </a:p>
        </p:txBody>
      </p:sp>
      <p:sp>
        <p:nvSpPr>
          <p:cNvPr id="6" name="Footer Placeholder 5"/>
          <p:cNvSpPr>
            <a:spLocks noGrp="1"/>
          </p:cNvSpPr>
          <p:nvPr>
            <p:ph type="ftr" sz="quarter" idx="11"/>
          </p:nvPr>
        </p:nvSpPr>
        <p:spPr/>
        <p:txBody>
          <a:bodyPr/>
          <a:lstStyle/>
          <a:p>
            <a:endParaRPr lang="en-US" dirty="0">
              <a:solidFill>
                <a:srgbClr val="000000">
                  <a:tint val="75000"/>
                </a:srgbClr>
              </a:solidFill>
            </a:endParaRPr>
          </a:p>
        </p:txBody>
      </p:sp>
      <p:sp>
        <p:nvSpPr>
          <p:cNvPr id="7" name="Slide Number Placeholder 6"/>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509451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endParaRPr lang="en-US" dirty="0">
              <a:solidFill>
                <a:srgbClr val="000000">
                  <a:tint val="75000"/>
                </a:srgbClr>
              </a:solidFill>
            </a:endParaRPr>
          </a:p>
        </p:txBody>
      </p:sp>
      <p:sp>
        <p:nvSpPr>
          <p:cNvPr id="6" name="Footer Placeholder 5"/>
          <p:cNvSpPr>
            <a:spLocks noGrp="1"/>
          </p:cNvSpPr>
          <p:nvPr>
            <p:ph type="ftr" sz="quarter" idx="11"/>
          </p:nvPr>
        </p:nvSpPr>
        <p:spPr/>
        <p:txBody>
          <a:bodyPr/>
          <a:lstStyle/>
          <a:p>
            <a:endParaRPr lang="en-US" dirty="0">
              <a:solidFill>
                <a:srgbClr val="000000">
                  <a:tint val="75000"/>
                </a:srgbClr>
              </a:solidFill>
            </a:endParaRPr>
          </a:p>
        </p:txBody>
      </p:sp>
      <p:sp>
        <p:nvSpPr>
          <p:cNvPr id="7" name="Slide Number Placeholder 6"/>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3924493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endParaRPr lang="en-US" dirty="0">
              <a:solidFill>
                <a:srgbClr val="000000">
                  <a:tint val="75000"/>
                </a:srgbClr>
              </a:solidFill>
            </a:endParaRPr>
          </a:p>
        </p:txBody>
      </p:sp>
      <p:sp>
        <p:nvSpPr>
          <p:cNvPr id="5" name="Footer Placeholder 4"/>
          <p:cNvSpPr>
            <a:spLocks noGrp="1"/>
          </p:cNvSpPr>
          <p:nvPr>
            <p:ph type="ftr" sz="quarter" idx="11"/>
          </p:nvPr>
        </p:nvSpPr>
        <p:spPr/>
        <p:txBody>
          <a:bodyPr/>
          <a:lstStyle/>
          <a:p>
            <a:endParaRPr lang="en-US" dirty="0">
              <a:solidFill>
                <a:srgbClr val="000000">
                  <a:tint val="75000"/>
                </a:srgbClr>
              </a:solidFill>
            </a:endParaRPr>
          </a:p>
        </p:txBody>
      </p:sp>
      <p:sp>
        <p:nvSpPr>
          <p:cNvPr id="6" name="Slide Number Placeholder 5"/>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1431439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endParaRPr lang="en-US" dirty="0">
              <a:solidFill>
                <a:srgbClr val="000000">
                  <a:tint val="75000"/>
                </a:srgbClr>
              </a:solidFill>
            </a:endParaRPr>
          </a:p>
        </p:txBody>
      </p:sp>
      <p:sp>
        <p:nvSpPr>
          <p:cNvPr id="5" name="Footer Placeholder 4"/>
          <p:cNvSpPr>
            <a:spLocks noGrp="1"/>
          </p:cNvSpPr>
          <p:nvPr>
            <p:ph type="ftr" sz="quarter" idx="11"/>
          </p:nvPr>
        </p:nvSpPr>
        <p:spPr/>
        <p:txBody>
          <a:bodyPr/>
          <a:lstStyle/>
          <a:p>
            <a:endParaRPr lang="en-US" dirty="0">
              <a:solidFill>
                <a:srgbClr val="000000">
                  <a:tint val="75000"/>
                </a:srgbClr>
              </a:solidFill>
            </a:endParaRPr>
          </a:p>
        </p:txBody>
      </p:sp>
      <p:sp>
        <p:nvSpPr>
          <p:cNvPr id="6" name="Slide Number Placeholder 5"/>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4014758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마지막 슬라이드">
    <p:spTree>
      <p:nvGrpSpPr>
        <p:cNvPr id="1" name=""/>
        <p:cNvGrpSpPr/>
        <p:nvPr/>
      </p:nvGrpSpPr>
      <p:grpSpPr>
        <a:xfrm>
          <a:off x="0" y="0"/>
          <a:ext cx="0" cy="0"/>
          <a:chOff x="0" y="0"/>
          <a:chExt cx="0" cy="0"/>
        </a:xfrm>
      </p:grpSpPr>
      <p:sp>
        <p:nvSpPr>
          <p:cNvPr id="4" name="날짜 개체 틀 3"/>
          <p:cNvSpPr>
            <a:spLocks noGrp="1"/>
          </p:cNvSpPr>
          <p:nvPr userDrawn="1">
            <p:ph type="dt" sz="half" idx="10"/>
          </p:nvPr>
        </p:nvSpPr>
        <p:spPr>
          <a:xfrm>
            <a:off x="6372200" y="6356350"/>
            <a:ext cx="2133600" cy="365125"/>
          </a:xfrm>
        </p:spPr>
        <p:txBody>
          <a:bodyPr/>
          <a:lstStyle>
            <a:lvl1pPr algn="r">
              <a:defRPr sz="1000">
                <a:solidFill>
                  <a:schemeClr val="tx1"/>
                </a:solidFill>
              </a:defRPr>
            </a:lvl1pPr>
          </a:lstStyle>
          <a:p>
            <a:endParaRPr lang="ko-KR" altLang="en-US" dirty="0">
              <a:solidFill>
                <a:srgbClr val="3D4242"/>
              </a:solidFill>
            </a:endParaRPr>
          </a:p>
        </p:txBody>
      </p:sp>
      <p:sp>
        <p:nvSpPr>
          <p:cNvPr id="6" name="슬라이드 번호 개체 틀 5"/>
          <p:cNvSpPr>
            <a:spLocks noGrp="1"/>
          </p:cNvSpPr>
          <p:nvPr userDrawn="1">
            <p:ph type="sldNum" sz="quarter" idx="12"/>
          </p:nvPr>
        </p:nvSpPr>
        <p:spPr>
          <a:xfrm>
            <a:off x="8460432" y="6356350"/>
            <a:ext cx="442392" cy="365125"/>
          </a:xfrm>
        </p:spPr>
        <p:txBody>
          <a:bodyPr/>
          <a:lstStyle>
            <a:lvl1pPr>
              <a:defRPr sz="1000">
                <a:solidFill>
                  <a:schemeClr val="tx1"/>
                </a:solidFill>
              </a:defRPr>
            </a:lvl1pPr>
          </a:lstStyle>
          <a:p>
            <a:fld id="{83D841B5-40D5-44E0-9438-515D66EF57A1}" type="slidenum">
              <a:rPr lang="ko-KR" altLang="en-US" smtClean="0">
                <a:solidFill>
                  <a:srgbClr val="3D4242"/>
                </a:solidFill>
              </a:rPr>
              <a:pPr/>
              <a:t>‹#›</a:t>
            </a:fld>
            <a:endParaRPr lang="ko-KR" altLang="en-US" dirty="0">
              <a:solidFill>
                <a:srgbClr val="3D4242"/>
              </a:solidFill>
            </a:endParaRPr>
          </a:p>
        </p:txBody>
      </p:sp>
      <p:sp>
        <p:nvSpPr>
          <p:cNvPr id="16" name="텍스트 개체 틀 15"/>
          <p:cNvSpPr>
            <a:spLocks noGrp="1"/>
          </p:cNvSpPr>
          <p:nvPr>
            <p:ph type="body" sz="quarter" idx="13" hasCustomPrompt="1"/>
          </p:nvPr>
        </p:nvSpPr>
        <p:spPr>
          <a:xfrm>
            <a:off x="467480" y="1638587"/>
            <a:ext cx="5688632" cy="1175706"/>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dirty="0"/>
              <a:t>마스터 텍스트 스타일을 편집합니다</a:t>
            </a:r>
            <a:r>
              <a:rPr lang="en-US" altLang="ko-KR" dirty="0"/>
              <a:t>.</a:t>
            </a:r>
            <a:endParaRPr lang="ko-KR" altLang="en-US" dirty="0"/>
          </a:p>
        </p:txBody>
      </p:sp>
      <p:pic>
        <p:nvPicPr>
          <p:cNvPr id="9" name="그림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39149" y="127000"/>
            <a:ext cx="2537321" cy="284616"/>
          </a:xfrm>
          <a:prstGeom prst="rect">
            <a:avLst/>
          </a:prstGeom>
        </p:spPr>
      </p:pic>
      <p:pic>
        <p:nvPicPr>
          <p:cNvPr id="2" name="그림 1"/>
          <p:cNvPicPr>
            <a:picLocks noChangeAspect="1"/>
          </p:cNvPicPr>
          <p:nvPr userDrawn="1"/>
        </p:nvPicPr>
        <p:blipFill rotWithShape="1">
          <a:blip r:embed="rId3" cstate="print">
            <a:extLst>
              <a:ext uri="{28A0092B-C50C-407E-A947-70E740481C1C}">
                <a14:useLocalDpi xmlns:a14="http://schemas.microsoft.com/office/drawing/2010/main" val="0"/>
              </a:ext>
            </a:extLst>
          </a:blip>
          <a:srcRect b="31326"/>
          <a:stretch/>
        </p:blipFill>
        <p:spPr>
          <a:xfrm>
            <a:off x="1867955" y="3795431"/>
            <a:ext cx="7276045" cy="3062570"/>
          </a:xfrm>
          <a:prstGeom prst="rect">
            <a:avLst/>
          </a:prstGeom>
        </p:spPr>
      </p:pic>
    </p:spTree>
    <p:extLst>
      <p:ext uri="{BB962C8B-B14F-4D97-AF65-F5344CB8AC3E}">
        <p14:creationId xmlns:p14="http://schemas.microsoft.com/office/powerpoint/2010/main" val="3661712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마지막 슬라이드">
    <p:spTree>
      <p:nvGrpSpPr>
        <p:cNvPr id="1" name=""/>
        <p:cNvGrpSpPr/>
        <p:nvPr/>
      </p:nvGrpSpPr>
      <p:grpSpPr>
        <a:xfrm>
          <a:off x="0" y="0"/>
          <a:ext cx="0" cy="0"/>
          <a:chOff x="0" y="0"/>
          <a:chExt cx="0" cy="0"/>
        </a:xfrm>
      </p:grpSpPr>
      <p:sp>
        <p:nvSpPr>
          <p:cNvPr id="4" name="날짜 개체 틀 3"/>
          <p:cNvSpPr>
            <a:spLocks noGrp="1"/>
          </p:cNvSpPr>
          <p:nvPr userDrawn="1">
            <p:ph type="dt" sz="half" idx="10"/>
          </p:nvPr>
        </p:nvSpPr>
        <p:spPr>
          <a:xfrm>
            <a:off x="6372200" y="6356350"/>
            <a:ext cx="2133600" cy="365125"/>
          </a:xfrm>
        </p:spPr>
        <p:txBody>
          <a:bodyPr/>
          <a:lstStyle>
            <a:lvl1pPr algn="r">
              <a:defRPr sz="1000">
                <a:solidFill>
                  <a:schemeClr val="tx1"/>
                </a:solidFill>
              </a:defRPr>
            </a:lvl1pPr>
          </a:lstStyle>
          <a:p>
            <a:endParaRPr lang="ko-KR" altLang="en-US" dirty="0">
              <a:solidFill>
                <a:srgbClr val="3D4242"/>
              </a:solidFill>
            </a:endParaRPr>
          </a:p>
        </p:txBody>
      </p:sp>
      <p:sp>
        <p:nvSpPr>
          <p:cNvPr id="6" name="슬라이드 번호 개체 틀 5"/>
          <p:cNvSpPr>
            <a:spLocks noGrp="1"/>
          </p:cNvSpPr>
          <p:nvPr userDrawn="1">
            <p:ph type="sldNum" sz="quarter" idx="12"/>
          </p:nvPr>
        </p:nvSpPr>
        <p:spPr>
          <a:xfrm>
            <a:off x="8460432" y="6356350"/>
            <a:ext cx="442392" cy="365125"/>
          </a:xfrm>
        </p:spPr>
        <p:txBody>
          <a:bodyPr/>
          <a:lstStyle>
            <a:lvl1pPr>
              <a:defRPr sz="1000">
                <a:solidFill>
                  <a:schemeClr val="tx1"/>
                </a:solidFill>
              </a:defRPr>
            </a:lvl1pPr>
          </a:lstStyle>
          <a:p>
            <a:fld id="{83D841B5-40D5-44E0-9438-515D66EF57A1}" type="slidenum">
              <a:rPr lang="ko-KR" altLang="en-US" smtClean="0">
                <a:solidFill>
                  <a:srgbClr val="3D4242"/>
                </a:solidFill>
              </a:rPr>
              <a:pPr/>
              <a:t>‹#›</a:t>
            </a:fld>
            <a:endParaRPr lang="ko-KR" altLang="en-US" dirty="0">
              <a:solidFill>
                <a:srgbClr val="3D4242"/>
              </a:solidFill>
            </a:endParaRPr>
          </a:p>
        </p:txBody>
      </p:sp>
      <p:sp>
        <p:nvSpPr>
          <p:cNvPr id="16" name="텍스트 개체 틀 15"/>
          <p:cNvSpPr>
            <a:spLocks noGrp="1"/>
          </p:cNvSpPr>
          <p:nvPr>
            <p:ph type="body" sz="quarter" idx="13" hasCustomPrompt="1"/>
          </p:nvPr>
        </p:nvSpPr>
        <p:spPr>
          <a:xfrm>
            <a:off x="467480" y="1361001"/>
            <a:ext cx="5688632" cy="1175706"/>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dirty="0"/>
              <a:t>마스터 텍스트 스타일을 편집합니다</a:t>
            </a:r>
            <a:r>
              <a:rPr lang="en-US" altLang="ko-KR" dirty="0"/>
              <a:t>.</a:t>
            </a:r>
            <a:endParaRPr lang="ko-KR" altLang="en-US" dirty="0"/>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r="18633" b="11859"/>
          <a:stretch/>
        </p:blipFill>
        <p:spPr>
          <a:xfrm>
            <a:off x="3690257" y="3259748"/>
            <a:ext cx="5453743" cy="3598252"/>
          </a:xfrm>
          <a:prstGeom prst="rect">
            <a:avLst/>
          </a:prstGeom>
        </p:spPr>
      </p:pic>
      <p:pic>
        <p:nvPicPr>
          <p:cNvPr id="2" name="그림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8720" y="216808"/>
            <a:ext cx="1198789" cy="233448"/>
          </a:xfrm>
          <a:prstGeom prst="rect">
            <a:avLst/>
          </a:prstGeom>
        </p:spPr>
      </p:pic>
    </p:spTree>
    <p:extLst>
      <p:ext uri="{BB962C8B-B14F-4D97-AF65-F5344CB8AC3E}">
        <p14:creationId xmlns:p14="http://schemas.microsoft.com/office/powerpoint/2010/main" val="4213963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마지막 슬라이드">
    <p:bg>
      <p:bgPr>
        <a:solidFill>
          <a:schemeClr val="bg1"/>
        </a:solidFill>
        <a:effectLst/>
      </p:bgPr>
    </p:bg>
    <p:spTree>
      <p:nvGrpSpPr>
        <p:cNvPr id="1" name=""/>
        <p:cNvGrpSpPr/>
        <p:nvPr/>
      </p:nvGrpSpPr>
      <p:grpSpPr>
        <a:xfrm>
          <a:off x="0" y="0"/>
          <a:ext cx="0" cy="0"/>
          <a:chOff x="0" y="0"/>
          <a:chExt cx="0" cy="0"/>
        </a:xfrm>
      </p:grpSpPr>
      <p:sp>
        <p:nvSpPr>
          <p:cNvPr id="4" name="날짜 개체 틀 3"/>
          <p:cNvSpPr>
            <a:spLocks noGrp="1"/>
          </p:cNvSpPr>
          <p:nvPr userDrawn="1">
            <p:ph type="dt" sz="half" idx="10"/>
          </p:nvPr>
        </p:nvSpPr>
        <p:spPr>
          <a:xfrm>
            <a:off x="6372200" y="6356350"/>
            <a:ext cx="2133600" cy="365125"/>
          </a:xfrm>
        </p:spPr>
        <p:txBody>
          <a:bodyPr/>
          <a:lstStyle>
            <a:lvl1pPr algn="r">
              <a:defRPr sz="1000">
                <a:solidFill>
                  <a:schemeClr val="tx1"/>
                </a:solidFill>
              </a:defRPr>
            </a:lvl1pPr>
          </a:lstStyle>
          <a:p>
            <a:endParaRPr lang="ko-KR" altLang="en-US" dirty="0">
              <a:solidFill>
                <a:srgbClr val="3D4242"/>
              </a:solidFill>
            </a:endParaRPr>
          </a:p>
        </p:txBody>
      </p:sp>
      <p:sp>
        <p:nvSpPr>
          <p:cNvPr id="16" name="텍스트 개체 틀 15"/>
          <p:cNvSpPr>
            <a:spLocks noGrp="1"/>
          </p:cNvSpPr>
          <p:nvPr>
            <p:ph type="body" sz="quarter" idx="13"/>
          </p:nvPr>
        </p:nvSpPr>
        <p:spPr>
          <a:xfrm>
            <a:off x="366547" y="496428"/>
            <a:ext cx="6202741" cy="634020"/>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a:t>마스터 텍스트 스타일을 편집하려면 클릭</a:t>
            </a:r>
          </a:p>
        </p:txBody>
      </p:sp>
      <p:sp>
        <p:nvSpPr>
          <p:cNvPr id="10" name="직사각형 9"/>
          <p:cNvSpPr/>
          <p:nvPr userDrawn="1"/>
        </p:nvSpPr>
        <p:spPr>
          <a:xfrm>
            <a:off x="467479" y="371710"/>
            <a:ext cx="1087394"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sp>
        <p:nvSpPr>
          <p:cNvPr id="11" name="텍스트 개체 틀 15"/>
          <p:cNvSpPr>
            <a:spLocks noGrp="1"/>
          </p:cNvSpPr>
          <p:nvPr>
            <p:ph type="body" sz="quarter" idx="15"/>
          </p:nvPr>
        </p:nvSpPr>
        <p:spPr>
          <a:xfrm>
            <a:off x="467479" y="1364513"/>
            <a:ext cx="6202741" cy="566309"/>
          </a:xfrm>
        </p:spPr>
        <p:txBody>
          <a:bodyPr wrap="square">
            <a:spAutoFit/>
          </a:bodyPr>
          <a:lstStyle>
            <a:lvl1pPr marL="0" indent="0">
              <a:lnSpc>
                <a:spcPct val="110000"/>
              </a:lnSpc>
              <a:spcBef>
                <a:spcPts val="0"/>
              </a:spcBef>
              <a:spcAft>
                <a:spcPts val="500"/>
              </a:spcAft>
              <a:buNone/>
              <a:defRPr sz="28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a:t>마스터 텍스트 스타일을 편집하려면 클릭</a:t>
            </a:r>
          </a:p>
        </p:txBody>
      </p:sp>
      <p:pic>
        <p:nvPicPr>
          <p:cNvPr id="14" name="그림 13"/>
          <p:cNvPicPr>
            <a:picLocks noChangeAspect="1"/>
          </p:cNvPicPr>
          <p:nvPr userDrawn="1"/>
        </p:nvPicPr>
        <p:blipFill rotWithShape="1">
          <a:blip r:embed="rId2" cstate="print">
            <a:duotone>
              <a:schemeClr val="bg2">
                <a:shade val="45000"/>
                <a:satMod val="135000"/>
              </a:schemeClr>
              <a:prstClr val="white"/>
            </a:duotone>
            <a:lum/>
            <a:extLst>
              <a:ext uri="{28A0092B-C50C-407E-A947-70E740481C1C}">
                <a14:useLocalDpi xmlns:a14="http://schemas.microsoft.com/office/drawing/2010/main" val="0"/>
              </a:ext>
            </a:extLst>
          </a:blip>
          <a:srcRect r="18633" b="11859"/>
          <a:stretch/>
        </p:blipFill>
        <p:spPr>
          <a:xfrm>
            <a:off x="3690257" y="3259748"/>
            <a:ext cx="5453743" cy="3598252"/>
          </a:xfrm>
          <a:prstGeom prst="rect">
            <a:avLst/>
          </a:prstGeom>
          <a:effectLst>
            <a:outerShdw sx="1000" sy="1000" algn="ctr" rotWithShape="0">
              <a:srgbClr val="000000"/>
            </a:outerShdw>
          </a:effectLst>
        </p:spPr>
      </p:pic>
      <p:pic>
        <p:nvPicPr>
          <p:cNvPr id="15" name="그림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sp>
        <p:nvSpPr>
          <p:cNvPr id="6" name="슬라이드 번호 개체 틀 5"/>
          <p:cNvSpPr>
            <a:spLocks noGrp="1"/>
          </p:cNvSpPr>
          <p:nvPr userDrawn="1">
            <p:ph type="sldNum" sz="quarter" idx="12"/>
          </p:nvPr>
        </p:nvSpPr>
        <p:spPr>
          <a:xfrm>
            <a:off x="8460432" y="6356350"/>
            <a:ext cx="442392" cy="365125"/>
          </a:xfrm>
        </p:spPr>
        <p:txBody>
          <a:bodyPr/>
          <a:lstStyle>
            <a:lvl1pPr>
              <a:defRPr sz="1000">
                <a:solidFill>
                  <a:schemeClr val="tx1"/>
                </a:solidFill>
              </a:defRPr>
            </a:lvl1pPr>
          </a:lstStyle>
          <a:p>
            <a:fld id="{83D841B5-40D5-44E0-9438-515D66EF57A1}" type="slidenum">
              <a:rPr lang="ko-KR" altLang="en-US" smtClean="0">
                <a:solidFill>
                  <a:srgbClr val="3D4242"/>
                </a:solidFill>
              </a:rPr>
              <a:pPr/>
              <a:t>‹#›</a:t>
            </a:fld>
            <a:endParaRPr lang="ko-KR" altLang="en-US" dirty="0">
              <a:solidFill>
                <a:srgbClr val="3D4242"/>
              </a:solidFill>
            </a:endParaRPr>
          </a:p>
        </p:txBody>
      </p:sp>
    </p:spTree>
    <p:extLst>
      <p:ext uri="{BB962C8B-B14F-4D97-AF65-F5344CB8AC3E}">
        <p14:creationId xmlns:p14="http://schemas.microsoft.com/office/powerpoint/2010/main" val="347618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마지막 슬라이드">
    <p:bg>
      <p:bgPr>
        <a:solidFill>
          <a:schemeClr val="bg1"/>
        </a:solidFill>
        <a:effectLst/>
      </p:bgPr>
    </p:bg>
    <p:spTree>
      <p:nvGrpSpPr>
        <p:cNvPr id="1" name=""/>
        <p:cNvGrpSpPr/>
        <p:nvPr/>
      </p:nvGrpSpPr>
      <p:grpSpPr>
        <a:xfrm>
          <a:off x="0" y="0"/>
          <a:ext cx="0" cy="0"/>
          <a:chOff x="0" y="0"/>
          <a:chExt cx="0" cy="0"/>
        </a:xfrm>
      </p:grpSpPr>
      <p:sp>
        <p:nvSpPr>
          <p:cNvPr id="4" name="날짜 개체 틀 3"/>
          <p:cNvSpPr>
            <a:spLocks noGrp="1"/>
          </p:cNvSpPr>
          <p:nvPr userDrawn="1">
            <p:ph type="dt" sz="half" idx="10"/>
          </p:nvPr>
        </p:nvSpPr>
        <p:spPr>
          <a:xfrm>
            <a:off x="6372200" y="6356350"/>
            <a:ext cx="2133600" cy="365125"/>
          </a:xfrm>
        </p:spPr>
        <p:txBody>
          <a:bodyPr/>
          <a:lstStyle>
            <a:lvl1pPr algn="r">
              <a:defRPr sz="1000">
                <a:solidFill>
                  <a:schemeClr val="tx1"/>
                </a:solidFill>
              </a:defRPr>
            </a:lvl1pPr>
          </a:lstStyle>
          <a:p>
            <a:endParaRPr lang="ko-KR" altLang="en-US" dirty="0">
              <a:solidFill>
                <a:srgbClr val="3D4242"/>
              </a:solidFill>
            </a:endParaRPr>
          </a:p>
        </p:txBody>
      </p:sp>
      <p:sp>
        <p:nvSpPr>
          <p:cNvPr id="6" name="슬라이드 번호 개체 틀 5"/>
          <p:cNvSpPr>
            <a:spLocks noGrp="1"/>
          </p:cNvSpPr>
          <p:nvPr userDrawn="1">
            <p:ph type="sldNum" sz="quarter" idx="12"/>
          </p:nvPr>
        </p:nvSpPr>
        <p:spPr>
          <a:xfrm>
            <a:off x="8460432" y="6356350"/>
            <a:ext cx="442392" cy="365125"/>
          </a:xfrm>
        </p:spPr>
        <p:txBody>
          <a:bodyPr/>
          <a:lstStyle>
            <a:lvl1pPr>
              <a:defRPr sz="1000">
                <a:solidFill>
                  <a:schemeClr val="tx1"/>
                </a:solidFill>
              </a:defRPr>
            </a:lvl1pPr>
          </a:lstStyle>
          <a:p>
            <a:fld id="{83D841B5-40D5-44E0-9438-515D66EF57A1}" type="slidenum">
              <a:rPr lang="ko-KR" altLang="en-US" smtClean="0">
                <a:solidFill>
                  <a:srgbClr val="3D4242"/>
                </a:solidFill>
              </a:rPr>
              <a:pPr/>
              <a:t>‹#›</a:t>
            </a:fld>
            <a:endParaRPr lang="ko-KR" altLang="en-US" dirty="0">
              <a:solidFill>
                <a:srgbClr val="3D4242"/>
              </a:solidFill>
            </a:endParaRPr>
          </a:p>
        </p:txBody>
      </p:sp>
      <p:sp>
        <p:nvSpPr>
          <p:cNvPr id="16" name="텍스트 개체 틀 15"/>
          <p:cNvSpPr>
            <a:spLocks noGrp="1"/>
          </p:cNvSpPr>
          <p:nvPr>
            <p:ph type="body" sz="quarter" idx="13"/>
          </p:nvPr>
        </p:nvSpPr>
        <p:spPr>
          <a:xfrm>
            <a:off x="366547" y="1810878"/>
            <a:ext cx="6202741" cy="634020"/>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a:t>마스터 텍스트 스타일을 편집하려면 클릭</a:t>
            </a:r>
          </a:p>
        </p:txBody>
      </p:sp>
      <p:sp>
        <p:nvSpPr>
          <p:cNvPr id="10" name="직사각형 9"/>
          <p:cNvSpPr/>
          <p:nvPr userDrawn="1"/>
        </p:nvSpPr>
        <p:spPr>
          <a:xfrm>
            <a:off x="467479" y="1686160"/>
            <a:ext cx="1087394"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pic>
        <p:nvPicPr>
          <p:cNvPr id="14" name="그림 13"/>
          <p:cNvPicPr>
            <a:picLocks noChangeAspect="1"/>
          </p:cNvPicPr>
          <p:nvPr userDrawn="1"/>
        </p:nvPicPr>
        <p:blipFill rotWithShape="1">
          <a:blip r:embed="rId2" cstate="print">
            <a:duotone>
              <a:schemeClr val="bg2">
                <a:shade val="45000"/>
                <a:satMod val="135000"/>
              </a:schemeClr>
              <a:prstClr val="white"/>
            </a:duotone>
            <a:lum/>
            <a:extLst>
              <a:ext uri="{28A0092B-C50C-407E-A947-70E740481C1C}">
                <a14:useLocalDpi xmlns:a14="http://schemas.microsoft.com/office/drawing/2010/main" val="0"/>
              </a:ext>
            </a:extLst>
          </a:blip>
          <a:srcRect r="18633" b="11859"/>
          <a:stretch/>
        </p:blipFill>
        <p:spPr>
          <a:xfrm>
            <a:off x="3690257" y="3259748"/>
            <a:ext cx="5453743" cy="3598252"/>
          </a:xfrm>
          <a:prstGeom prst="rect">
            <a:avLst/>
          </a:prstGeom>
          <a:effectLst>
            <a:outerShdw sx="1000" sy="1000" algn="ctr" rotWithShape="0">
              <a:srgbClr val="000000"/>
            </a:outerShdw>
          </a:effectLst>
        </p:spPr>
      </p:pic>
      <p:pic>
        <p:nvPicPr>
          <p:cNvPr id="15" name="그림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spTree>
    <p:extLst>
      <p:ext uri="{BB962C8B-B14F-4D97-AF65-F5344CB8AC3E}">
        <p14:creationId xmlns:p14="http://schemas.microsoft.com/office/powerpoint/2010/main" val="3075474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마지막 슬라이드">
    <p:spTree>
      <p:nvGrpSpPr>
        <p:cNvPr id="1" name=""/>
        <p:cNvGrpSpPr/>
        <p:nvPr/>
      </p:nvGrpSpPr>
      <p:grpSpPr>
        <a:xfrm>
          <a:off x="0" y="0"/>
          <a:ext cx="0" cy="0"/>
          <a:chOff x="0" y="0"/>
          <a:chExt cx="0" cy="0"/>
        </a:xfrm>
      </p:grpSpPr>
      <p:sp>
        <p:nvSpPr>
          <p:cNvPr id="7" name="직사각형 6"/>
          <p:cNvSpPr/>
          <p:nvPr userDrawn="1"/>
        </p:nvSpPr>
        <p:spPr>
          <a:xfrm>
            <a:off x="0" y="0"/>
            <a:ext cx="9144000" cy="6858000"/>
          </a:xfrm>
          <a:prstGeom prst="rect">
            <a:avLst/>
          </a:prstGeom>
          <a:solidFill>
            <a:srgbClr val="FBF2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sp>
        <p:nvSpPr>
          <p:cNvPr id="4" name="날짜 개체 틀 3"/>
          <p:cNvSpPr>
            <a:spLocks noGrp="1"/>
          </p:cNvSpPr>
          <p:nvPr userDrawn="1">
            <p:ph type="dt" sz="half" idx="10"/>
          </p:nvPr>
        </p:nvSpPr>
        <p:spPr>
          <a:xfrm>
            <a:off x="6372200" y="6356350"/>
            <a:ext cx="2133600" cy="365125"/>
          </a:xfrm>
        </p:spPr>
        <p:txBody>
          <a:bodyPr/>
          <a:lstStyle>
            <a:lvl1pPr algn="r">
              <a:defRPr sz="1000">
                <a:solidFill>
                  <a:schemeClr val="tx1"/>
                </a:solidFill>
              </a:defRPr>
            </a:lvl1pPr>
          </a:lstStyle>
          <a:p>
            <a:endParaRPr lang="ko-KR" altLang="en-US" dirty="0">
              <a:solidFill>
                <a:srgbClr val="3D4242"/>
              </a:solidFill>
            </a:endParaRPr>
          </a:p>
        </p:txBody>
      </p:sp>
      <p:sp>
        <p:nvSpPr>
          <p:cNvPr id="6" name="슬라이드 번호 개체 틀 5"/>
          <p:cNvSpPr>
            <a:spLocks noGrp="1"/>
          </p:cNvSpPr>
          <p:nvPr userDrawn="1">
            <p:ph type="sldNum" sz="quarter" idx="12"/>
          </p:nvPr>
        </p:nvSpPr>
        <p:spPr>
          <a:xfrm>
            <a:off x="8460432" y="6356350"/>
            <a:ext cx="442392" cy="365125"/>
          </a:xfrm>
        </p:spPr>
        <p:txBody>
          <a:bodyPr/>
          <a:lstStyle>
            <a:lvl1pPr>
              <a:defRPr sz="1000">
                <a:solidFill>
                  <a:schemeClr val="tx1"/>
                </a:solidFill>
              </a:defRPr>
            </a:lvl1pPr>
          </a:lstStyle>
          <a:p>
            <a:fld id="{83D841B5-40D5-44E0-9438-515D66EF57A1}" type="slidenum">
              <a:rPr lang="ko-KR" altLang="en-US" smtClean="0">
                <a:solidFill>
                  <a:srgbClr val="3D4242"/>
                </a:solidFill>
              </a:rPr>
              <a:pPr/>
              <a:t>‹#›</a:t>
            </a:fld>
            <a:endParaRPr lang="ko-KR" altLang="en-US" dirty="0">
              <a:solidFill>
                <a:srgbClr val="3D4242"/>
              </a:solidFill>
            </a:endParaRPr>
          </a:p>
        </p:txBody>
      </p:sp>
      <p:sp>
        <p:nvSpPr>
          <p:cNvPr id="16" name="텍스트 개체 틀 15"/>
          <p:cNvSpPr>
            <a:spLocks noGrp="1"/>
          </p:cNvSpPr>
          <p:nvPr>
            <p:ph type="body" sz="quarter" idx="13" hasCustomPrompt="1"/>
          </p:nvPr>
        </p:nvSpPr>
        <p:spPr>
          <a:xfrm>
            <a:off x="467480" y="1361001"/>
            <a:ext cx="5688632" cy="1175706"/>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dirty="0"/>
              <a:t>마스터 텍스트 스타일을 편집합니다</a:t>
            </a:r>
            <a:r>
              <a:rPr lang="en-US" altLang="ko-KR" dirty="0"/>
              <a:t>.</a:t>
            </a:r>
            <a:endParaRPr lang="ko-KR" altLang="en-US" dirty="0"/>
          </a:p>
        </p:txBody>
      </p:sp>
      <p:pic>
        <p:nvPicPr>
          <p:cNvPr id="8" name="그림 7"/>
          <p:cNvPicPr>
            <a:picLocks noChangeAspect="1"/>
          </p:cNvPicPr>
          <p:nvPr userDrawn="1"/>
        </p:nvPicPr>
        <p:blipFill rotWithShape="1">
          <a:blip r:embed="rId2" cstate="print">
            <a:extLst>
              <a:ext uri="{28A0092B-C50C-407E-A947-70E740481C1C}">
                <a14:useLocalDpi xmlns:a14="http://schemas.microsoft.com/office/drawing/2010/main" val="0"/>
              </a:ext>
            </a:extLst>
          </a:blip>
          <a:srcRect t="-1" r="43207" b="-1673"/>
          <a:stretch/>
        </p:blipFill>
        <p:spPr>
          <a:xfrm>
            <a:off x="7119258" y="167821"/>
            <a:ext cx="1865210" cy="374562"/>
          </a:xfrm>
          <a:prstGeom prst="rect">
            <a:avLst/>
          </a:prstGeom>
        </p:spPr>
      </p:pic>
      <p:pic>
        <p:nvPicPr>
          <p:cNvPr id="9" name="그림 3">
            <a:extLst>
              <a:ext uri="{FF2B5EF4-FFF2-40B4-BE49-F238E27FC236}">
                <a16:creationId xmlns:a16="http://schemas.microsoft.com/office/drawing/2014/main" id="{8320DBAC-2A54-4A6C-8444-D3172C18FC3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246327" y="5960327"/>
            <a:ext cx="897673" cy="8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326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794" y="894895"/>
            <a:ext cx="8866414" cy="5533863"/>
          </a:xfrm>
        </p:spPr>
        <p:txBody>
          <a:bodyPr>
            <a:normAutofit/>
          </a:bodyPr>
          <a:lstStyle>
            <a:lvl1pPr>
              <a:defRPr sz="2000"/>
            </a:lvl1pPr>
            <a:lvl2pPr>
              <a:defRPr sz="1800"/>
            </a:lvl2pPr>
            <a:lvl3pPr>
              <a:defRPr sz="1600"/>
            </a:lvl3pPr>
            <a:lvl4pPr>
              <a:defRPr sz="1400"/>
            </a:lvl4pPr>
            <a:lvl5pPr>
              <a:defRPr sz="14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6" name="Slide Number Placeholder 5"/>
          <p:cNvSpPr>
            <a:spLocks noGrp="1"/>
          </p:cNvSpPr>
          <p:nvPr>
            <p:ph type="sldNum" sz="quarter" idx="12"/>
          </p:nvPr>
        </p:nvSpPr>
        <p:spPr>
          <a:xfrm>
            <a:off x="6947808" y="6428758"/>
            <a:ext cx="2057400" cy="365125"/>
          </a:xfrm>
        </p:spPr>
        <p:txBody>
          <a:bodyPr/>
          <a:lstStyle>
            <a:lvl1pPr algn="r">
              <a:defRPr sz="1000"/>
            </a:lvl1p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pic>
        <p:nvPicPr>
          <p:cNvPr id="9" name="그림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pic>
        <p:nvPicPr>
          <p:cNvPr id="8" name="그림 3">
            <a:extLst>
              <a:ext uri="{FF2B5EF4-FFF2-40B4-BE49-F238E27FC236}">
                <a16:creationId xmlns:a16="http://schemas.microsoft.com/office/drawing/2014/main" id="{DD5E8B2B-C30A-41C8-AE2C-970CBAE087D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246327" y="5960327"/>
            <a:ext cx="897673" cy="8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a:extLst>
              <a:ext uri="{FF2B5EF4-FFF2-40B4-BE49-F238E27FC236}">
                <a16:creationId xmlns:a16="http://schemas.microsoft.com/office/drawing/2014/main" id="{97BCABF8-622D-465F-ABB7-F29EDEA2F9E8}"/>
              </a:ext>
            </a:extLst>
          </p:cNvPr>
          <p:cNvSpPr>
            <a:spLocks noGrp="1"/>
          </p:cNvSpPr>
          <p:nvPr>
            <p:ph type="title"/>
          </p:nvPr>
        </p:nvSpPr>
        <p:spPr>
          <a:xfrm>
            <a:off x="138794" y="0"/>
            <a:ext cx="8866414" cy="816429"/>
          </a:xfrm>
        </p:spPr>
        <p:txBody>
          <a:bodyPr>
            <a:normAutofit/>
          </a:bodyPr>
          <a:lstStyle>
            <a:lvl1pPr>
              <a:defRPr sz="2400" b="1"/>
            </a:lvl1pPr>
          </a:lstStyle>
          <a:p>
            <a:r>
              <a:rPr lang="ko-KR" altLang="en-US"/>
              <a:t>마스터 제목 스타일 편집</a:t>
            </a:r>
            <a:endParaRPr lang="en-US" dirty="0"/>
          </a:p>
        </p:txBody>
      </p:sp>
      <p:sp>
        <p:nvSpPr>
          <p:cNvPr id="12" name="직사각형 11">
            <a:extLst>
              <a:ext uri="{FF2B5EF4-FFF2-40B4-BE49-F238E27FC236}">
                <a16:creationId xmlns:a16="http://schemas.microsoft.com/office/drawing/2014/main" id="{DEAE0ECE-DF5A-45D0-B8A3-6ABAD7E001F9}"/>
              </a:ext>
            </a:extLst>
          </p:cNvPr>
          <p:cNvSpPr/>
          <p:nvPr userDrawn="1"/>
        </p:nvSpPr>
        <p:spPr>
          <a:xfrm>
            <a:off x="0" y="0"/>
            <a:ext cx="9144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cxnSp>
        <p:nvCxnSpPr>
          <p:cNvPr id="14" name="직선 연결선 13">
            <a:extLst>
              <a:ext uri="{FF2B5EF4-FFF2-40B4-BE49-F238E27FC236}">
                <a16:creationId xmlns:a16="http://schemas.microsoft.com/office/drawing/2014/main" id="{7A8DA1B5-B388-41A5-BECC-C94BF4E71379}"/>
              </a:ext>
            </a:extLst>
          </p:cNvPr>
          <p:cNvCxnSpPr/>
          <p:nvPr userDrawn="1"/>
        </p:nvCxnSpPr>
        <p:spPr>
          <a:xfrm>
            <a:off x="138794" y="677636"/>
            <a:ext cx="886641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5043D364-EFF1-459E-9F4A-EA80E63E8985}"/>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15145" b="19390"/>
          <a:stretch/>
        </p:blipFill>
        <p:spPr>
          <a:xfrm>
            <a:off x="5999391" y="48986"/>
            <a:ext cx="3148693" cy="628650"/>
          </a:xfrm>
          <a:prstGeom prst="rect">
            <a:avLst/>
          </a:prstGeom>
        </p:spPr>
      </p:pic>
    </p:spTree>
    <p:extLst>
      <p:ext uri="{BB962C8B-B14F-4D97-AF65-F5344CB8AC3E}">
        <p14:creationId xmlns:p14="http://schemas.microsoft.com/office/powerpoint/2010/main" val="413123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본문 슬라이드">
    <p:spTree>
      <p:nvGrpSpPr>
        <p:cNvPr id="1" name=""/>
        <p:cNvGrpSpPr/>
        <p:nvPr/>
      </p:nvGrpSpPr>
      <p:grpSpPr>
        <a:xfrm>
          <a:off x="0" y="0"/>
          <a:ext cx="0" cy="0"/>
          <a:chOff x="0" y="0"/>
          <a:chExt cx="0" cy="0"/>
        </a:xfrm>
      </p:grpSpPr>
      <p:sp>
        <p:nvSpPr>
          <p:cNvPr id="2" name="제목 1"/>
          <p:cNvSpPr>
            <a:spLocks noGrp="1"/>
          </p:cNvSpPr>
          <p:nvPr>
            <p:ph type="title"/>
          </p:nvPr>
        </p:nvSpPr>
        <p:spPr>
          <a:xfrm>
            <a:off x="71107" y="66896"/>
            <a:ext cx="9072894" cy="503556"/>
          </a:xfrm>
        </p:spPr>
        <p:txBody>
          <a:bodyPr>
            <a:normAutofit/>
          </a:bodyPr>
          <a:lstStyle>
            <a:lvl1pPr>
              <a:defRPr sz="1846" b="1"/>
            </a:lvl1pPr>
          </a:lstStyle>
          <a:p>
            <a:r>
              <a:rPr lang="ko-KR" altLang="en-US"/>
              <a:t>마스터 제목 스타일 편집</a:t>
            </a:r>
          </a:p>
        </p:txBody>
      </p:sp>
      <p:sp>
        <p:nvSpPr>
          <p:cNvPr id="5" name="슬라이드 번호 개체 틀 4"/>
          <p:cNvSpPr>
            <a:spLocks noGrp="1"/>
          </p:cNvSpPr>
          <p:nvPr>
            <p:ph type="sldNum" sz="quarter" idx="12"/>
          </p:nvPr>
        </p:nvSpPr>
        <p:spPr>
          <a:xfrm>
            <a:off x="8266466" y="6455428"/>
            <a:ext cx="656922" cy="365125"/>
          </a:xfrm>
        </p:spPr>
        <p:txBody>
          <a:bodyPr/>
          <a:lstStyle>
            <a:lvl1pPr algn="r">
              <a:defRPr sz="852"/>
            </a:lvl1pPr>
          </a:lstStyle>
          <a:p>
            <a:fld id="{30E86069-8F49-4BCF-99F4-5B8F8B1030B0}" type="slidenum">
              <a:rPr lang="ko-KR" altLang="en-US" smtClean="0">
                <a:solidFill>
                  <a:srgbClr val="000000">
                    <a:tint val="75000"/>
                  </a:srgbClr>
                </a:solidFill>
              </a:rPr>
              <a:pPr/>
              <a:t>‹#›</a:t>
            </a:fld>
            <a:endParaRPr lang="ko-KR" altLang="en-US">
              <a:solidFill>
                <a:srgbClr val="000000">
                  <a:tint val="75000"/>
                </a:srgbClr>
              </a:solidFill>
            </a:endParaRPr>
          </a:p>
        </p:txBody>
      </p:sp>
      <p:pic>
        <p:nvPicPr>
          <p:cNvPr id="9" name="그림 8"/>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02617" y="6490712"/>
            <a:ext cx="985323" cy="207763"/>
          </a:xfrm>
          <a:prstGeom prst="rect">
            <a:avLst/>
          </a:prstGeom>
        </p:spPr>
      </p:pic>
      <p:cxnSp>
        <p:nvCxnSpPr>
          <p:cNvPr id="11" name="직선 연결선 10"/>
          <p:cNvCxnSpPr/>
          <p:nvPr/>
        </p:nvCxnSpPr>
        <p:spPr>
          <a:xfrm>
            <a:off x="0" y="564565"/>
            <a:ext cx="9144000"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1868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ko-KR" altLang="en-US"/>
              <a:t>마스터 제목 스타일 편집</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a:p>
        </p:txBody>
      </p:sp>
      <p:sp>
        <p:nvSpPr>
          <p:cNvPr id="4" name="Date Placeholder 3"/>
          <p:cNvSpPr>
            <a:spLocks noGrp="1"/>
          </p:cNvSpPr>
          <p:nvPr>
            <p:ph type="dt" sz="half" idx="10"/>
          </p:nvPr>
        </p:nvSpPr>
        <p:spPr/>
        <p:txBody>
          <a:bodyPr/>
          <a:lstStyle/>
          <a:p>
            <a:fld id="{EF2F8A30-D33C-4A2A-8E24-E4B00DFD5A8C}" type="datetimeFigureOut">
              <a:rPr lang="ko-KR" altLang="en-US" smtClean="0"/>
              <a:t>2021-04-16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8CA285F-7EF5-4E28-86FE-A4F7ACE1F40E}" type="slidenum">
              <a:rPr lang="ko-KR" altLang="en-US" smtClean="0"/>
              <a:t>‹#›</a:t>
            </a:fld>
            <a:endParaRPr lang="ko-KR" altLang="en-US"/>
          </a:p>
        </p:txBody>
      </p:sp>
      <p:pic>
        <p:nvPicPr>
          <p:cNvPr id="9" name="그림 8">
            <a:extLst>
              <a:ext uri="{FF2B5EF4-FFF2-40B4-BE49-F238E27FC236}">
                <a16:creationId xmlns:a16="http://schemas.microsoft.com/office/drawing/2014/main" id="{89A3850B-984E-49E7-91FE-BAB32CEA57A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18633" b="11859"/>
          <a:stretch/>
        </p:blipFill>
        <p:spPr>
          <a:xfrm>
            <a:off x="3690257" y="3259748"/>
            <a:ext cx="5453743" cy="3598252"/>
          </a:xfrm>
          <a:prstGeom prst="rect">
            <a:avLst/>
          </a:prstGeom>
        </p:spPr>
      </p:pic>
      <p:pic>
        <p:nvPicPr>
          <p:cNvPr id="10" name="그림 9">
            <a:extLst>
              <a:ext uri="{FF2B5EF4-FFF2-40B4-BE49-F238E27FC236}">
                <a16:creationId xmlns:a16="http://schemas.microsoft.com/office/drawing/2014/main" id="{636A001B-E21F-42E5-9902-694F60A2AB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8720" y="216808"/>
            <a:ext cx="1198789" cy="233448"/>
          </a:xfrm>
          <a:prstGeom prst="rect">
            <a:avLst/>
          </a:prstGeom>
        </p:spPr>
      </p:pic>
    </p:spTree>
    <p:extLst>
      <p:ext uri="{BB962C8B-B14F-4D97-AF65-F5344CB8AC3E}">
        <p14:creationId xmlns:p14="http://schemas.microsoft.com/office/powerpoint/2010/main" val="251878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제목 및 내용">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794" y="894895"/>
            <a:ext cx="8866414" cy="5533863"/>
          </a:xfrm>
        </p:spPr>
        <p:txBody>
          <a:bodyPr>
            <a:normAutofit/>
          </a:bodyPr>
          <a:lstStyle>
            <a:lvl1pPr>
              <a:defRPr sz="2000"/>
            </a:lvl1pPr>
            <a:lvl2pPr>
              <a:defRPr sz="1800"/>
            </a:lvl2pPr>
            <a:lvl3pPr>
              <a:defRPr sz="1600"/>
            </a:lvl3pPr>
            <a:lvl4pPr>
              <a:defRPr sz="1400"/>
            </a:lvl4pPr>
            <a:lvl5pPr>
              <a:defRPr sz="14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6" name="Slide Number Placeholder 5"/>
          <p:cNvSpPr>
            <a:spLocks noGrp="1"/>
          </p:cNvSpPr>
          <p:nvPr>
            <p:ph type="sldNum" sz="quarter" idx="12"/>
          </p:nvPr>
        </p:nvSpPr>
        <p:spPr>
          <a:xfrm>
            <a:off x="6947808" y="6428758"/>
            <a:ext cx="2057400" cy="365125"/>
          </a:xfrm>
        </p:spPr>
        <p:txBody>
          <a:bodyPr/>
          <a:lstStyle>
            <a:lvl1pPr algn="r">
              <a:defRPr sz="1000"/>
            </a:lvl1pPr>
          </a:lstStyle>
          <a:p>
            <a:fld id="{F8CA285F-7EF5-4E28-86FE-A4F7ACE1F40E}" type="slidenum">
              <a:rPr lang="ko-KR" altLang="en-US" smtClean="0"/>
              <a:t>‹#›</a:t>
            </a:fld>
            <a:endParaRPr lang="ko-KR" altLang="en-US"/>
          </a:p>
        </p:txBody>
      </p:sp>
      <p:pic>
        <p:nvPicPr>
          <p:cNvPr id="9" name="그림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sp>
        <p:nvSpPr>
          <p:cNvPr id="11" name="Title 1">
            <a:extLst>
              <a:ext uri="{FF2B5EF4-FFF2-40B4-BE49-F238E27FC236}">
                <a16:creationId xmlns:a16="http://schemas.microsoft.com/office/drawing/2014/main" id="{97BCABF8-622D-465F-ABB7-F29EDEA2F9E8}"/>
              </a:ext>
            </a:extLst>
          </p:cNvPr>
          <p:cNvSpPr>
            <a:spLocks noGrp="1"/>
          </p:cNvSpPr>
          <p:nvPr>
            <p:ph type="title"/>
          </p:nvPr>
        </p:nvSpPr>
        <p:spPr>
          <a:xfrm>
            <a:off x="138794" y="0"/>
            <a:ext cx="8866414" cy="816429"/>
          </a:xfrm>
        </p:spPr>
        <p:txBody>
          <a:bodyPr>
            <a:normAutofit/>
          </a:bodyPr>
          <a:lstStyle>
            <a:lvl1pPr>
              <a:defRPr sz="2400" b="1"/>
            </a:lvl1pPr>
          </a:lstStyle>
          <a:p>
            <a:r>
              <a:rPr lang="ko-KR" altLang="en-US"/>
              <a:t>마스터 제목 스타일 편집</a:t>
            </a:r>
            <a:endParaRPr lang="en-US" dirty="0"/>
          </a:p>
        </p:txBody>
      </p:sp>
      <p:sp>
        <p:nvSpPr>
          <p:cNvPr id="12" name="직사각형 11">
            <a:extLst>
              <a:ext uri="{FF2B5EF4-FFF2-40B4-BE49-F238E27FC236}">
                <a16:creationId xmlns:a16="http://schemas.microsoft.com/office/drawing/2014/main" id="{DEAE0ECE-DF5A-45D0-B8A3-6ABAD7E001F9}"/>
              </a:ext>
            </a:extLst>
          </p:cNvPr>
          <p:cNvSpPr/>
          <p:nvPr/>
        </p:nvSpPr>
        <p:spPr>
          <a:xfrm>
            <a:off x="0" y="0"/>
            <a:ext cx="9144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cxnSp>
        <p:nvCxnSpPr>
          <p:cNvPr id="14" name="직선 연결선 13">
            <a:extLst>
              <a:ext uri="{FF2B5EF4-FFF2-40B4-BE49-F238E27FC236}">
                <a16:creationId xmlns:a16="http://schemas.microsoft.com/office/drawing/2014/main" id="{7A8DA1B5-B388-41A5-BECC-C94BF4E71379}"/>
              </a:ext>
            </a:extLst>
          </p:cNvPr>
          <p:cNvCxnSpPr/>
          <p:nvPr/>
        </p:nvCxnSpPr>
        <p:spPr>
          <a:xfrm>
            <a:off x="138794" y="677636"/>
            <a:ext cx="886641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5043D364-EFF1-459E-9F4A-EA80E63E898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5145" b="19390"/>
          <a:stretch/>
        </p:blipFill>
        <p:spPr>
          <a:xfrm>
            <a:off x="5999391" y="48986"/>
            <a:ext cx="3148693" cy="628650"/>
          </a:xfrm>
          <a:prstGeom prst="rect">
            <a:avLst/>
          </a:prstGeom>
        </p:spPr>
      </p:pic>
    </p:spTree>
    <p:extLst>
      <p:ext uri="{BB962C8B-B14F-4D97-AF65-F5344CB8AC3E}">
        <p14:creationId xmlns:p14="http://schemas.microsoft.com/office/powerpoint/2010/main" val="4066669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8794" y="0"/>
            <a:ext cx="8866414" cy="816429"/>
          </a:xfrm>
        </p:spPr>
        <p:txBody>
          <a:bodyPr>
            <a:normAutofit/>
          </a:bodyPr>
          <a:lstStyle>
            <a:lvl1pPr>
              <a:defRPr sz="2400" b="1"/>
            </a:lvl1pPr>
          </a:lstStyle>
          <a:p>
            <a:r>
              <a:rPr lang="ko-KR" altLang="en-US"/>
              <a:t>마스터 제목 스타일 편집</a:t>
            </a:r>
            <a:endParaRPr lang="en-US" dirty="0"/>
          </a:p>
        </p:txBody>
      </p:sp>
      <p:sp>
        <p:nvSpPr>
          <p:cNvPr id="3" name="Content Placeholder 2"/>
          <p:cNvSpPr>
            <a:spLocks noGrp="1"/>
          </p:cNvSpPr>
          <p:nvPr>
            <p:ph idx="1"/>
          </p:nvPr>
        </p:nvSpPr>
        <p:spPr>
          <a:xfrm>
            <a:off x="138794" y="894895"/>
            <a:ext cx="8866414" cy="5533863"/>
          </a:xfrm>
        </p:spPr>
        <p:txBody>
          <a:bodyPr>
            <a:normAutofit/>
          </a:bodyPr>
          <a:lstStyle>
            <a:lvl1pPr>
              <a:defRPr sz="2000"/>
            </a:lvl1pPr>
            <a:lvl2pPr>
              <a:defRPr sz="1800"/>
            </a:lvl2pPr>
            <a:lvl3pPr>
              <a:defRPr sz="1600"/>
            </a:lvl3pPr>
            <a:lvl4pPr>
              <a:defRPr sz="1400"/>
            </a:lvl4pPr>
            <a:lvl5pPr>
              <a:defRPr sz="14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6" name="Slide Number Placeholder 5"/>
          <p:cNvSpPr>
            <a:spLocks noGrp="1"/>
          </p:cNvSpPr>
          <p:nvPr>
            <p:ph type="sldNum" sz="quarter" idx="12"/>
          </p:nvPr>
        </p:nvSpPr>
        <p:spPr>
          <a:xfrm>
            <a:off x="3543301" y="6428758"/>
            <a:ext cx="2057400" cy="365125"/>
          </a:xfrm>
        </p:spPr>
        <p:txBody>
          <a:bodyPr/>
          <a:lstStyle>
            <a:lvl1pPr algn="ctr">
              <a:defRPr sz="1000"/>
            </a:lvl1pPr>
          </a:lstStyle>
          <a:p>
            <a:fld id="{F8CA285F-7EF5-4E28-86FE-A4F7ACE1F40E}" type="slidenum">
              <a:rPr lang="ko-KR" altLang="en-US" smtClean="0"/>
              <a:t>‹#›</a:t>
            </a:fld>
            <a:endParaRPr lang="ko-KR" altLang="en-US"/>
          </a:p>
        </p:txBody>
      </p:sp>
      <p:sp>
        <p:nvSpPr>
          <p:cNvPr id="10" name="직사각형 9"/>
          <p:cNvSpPr/>
          <p:nvPr/>
        </p:nvSpPr>
        <p:spPr>
          <a:xfrm>
            <a:off x="0" y="0"/>
            <a:ext cx="9144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cxnSp>
        <p:nvCxnSpPr>
          <p:cNvPr id="11" name="직선 연결선 10"/>
          <p:cNvCxnSpPr/>
          <p:nvPr/>
        </p:nvCxnSpPr>
        <p:spPr>
          <a:xfrm>
            <a:off x="138794" y="677636"/>
            <a:ext cx="886641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그림 4"/>
          <p:cNvPicPr>
            <a:picLocks noChangeAspect="1"/>
          </p:cNvPicPr>
          <p:nvPr/>
        </p:nvPicPr>
        <p:blipFill rotWithShape="1">
          <a:blip r:embed="rId2" cstate="print">
            <a:extLst>
              <a:ext uri="{28A0092B-C50C-407E-A947-70E740481C1C}">
                <a14:useLocalDpi xmlns:a14="http://schemas.microsoft.com/office/drawing/2010/main" val="0"/>
              </a:ext>
            </a:extLst>
          </a:blip>
          <a:srcRect t="15145" b="19390"/>
          <a:stretch/>
        </p:blipFill>
        <p:spPr>
          <a:xfrm>
            <a:off x="5999391" y="48986"/>
            <a:ext cx="3148693" cy="628650"/>
          </a:xfrm>
          <a:prstGeom prst="rect">
            <a:avLst/>
          </a:prstGeom>
        </p:spPr>
      </p:pic>
      <p:pic>
        <p:nvPicPr>
          <p:cNvPr id="14" name="그림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spTree>
    <p:extLst>
      <p:ext uri="{BB962C8B-B14F-4D97-AF65-F5344CB8AC3E}">
        <p14:creationId xmlns:p14="http://schemas.microsoft.com/office/powerpoint/2010/main" val="333335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EF2F8A30-D33C-4A2A-8E24-E4B00DFD5A8C}" type="datetimeFigureOut">
              <a:rPr lang="ko-KR" altLang="en-US" smtClean="0"/>
              <a:t>2021-04-16</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F8CA285F-7EF5-4E28-86FE-A4F7ACE1F40E}" type="slidenum">
              <a:rPr lang="ko-KR" altLang="en-US" smtClean="0"/>
              <a:t>‹#›</a:t>
            </a:fld>
            <a:endParaRPr lang="ko-KR" altLang="en-US"/>
          </a:p>
        </p:txBody>
      </p:sp>
      <p:pic>
        <p:nvPicPr>
          <p:cNvPr id="8" name="그림 7">
            <a:extLst>
              <a:ext uri="{FF2B5EF4-FFF2-40B4-BE49-F238E27FC236}">
                <a16:creationId xmlns:a16="http://schemas.microsoft.com/office/drawing/2014/main" id="{92F2C69A-E942-43A5-A92F-9AC4CFB56AD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5145" b="19390"/>
          <a:stretch/>
        </p:blipFill>
        <p:spPr>
          <a:xfrm>
            <a:off x="5999391" y="48986"/>
            <a:ext cx="3148693" cy="628650"/>
          </a:xfrm>
          <a:prstGeom prst="rect">
            <a:avLst/>
          </a:prstGeom>
        </p:spPr>
      </p:pic>
      <p:sp>
        <p:nvSpPr>
          <p:cNvPr id="13" name="Title 1">
            <a:extLst>
              <a:ext uri="{FF2B5EF4-FFF2-40B4-BE49-F238E27FC236}">
                <a16:creationId xmlns:a16="http://schemas.microsoft.com/office/drawing/2014/main" id="{184EA1A4-F0E5-4585-80F2-C63E54683954}"/>
              </a:ext>
            </a:extLst>
          </p:cNvPr>
          <p:cNvSpPr txBox="1">
            <a:spLocks/>
          </p:cNvSpPr>
          <p:nvPr/>
        </p:nvSpPr>
        <p:spPr>
          <a:xfrm>
            <a:off x="127072" y="11712"/>
            <a:ext cx="8866414" cy="8164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t>Click to edit Master title style</a:t>
            </a:r>
            <a:endParaRPr lang="en-US" dirty="0"/>
          </a:p>
        </p:txBody>
      </p:sp>
      <p:sp>
        <p:nvSpPr>
          <p:cNvPr id="14" name="직사각형 13">
            <a:extLst>
              <a:ext uri="{FF2B5EF4-FFF2-40B4-BE49-F238E27FC236}">
                <a16:creationId xmlns:a16="http://schemas.microsoft.com/office/drawing/2014/main" id="{1B791638-DBC6-4E58-97C5-EFD7F474F5DA}"/>
              </a:ext>
            </a:extLst>
          </p:cNvPr>
          <p:cNvSpPr/>
          <p:nvPr/>
        </p:nvSpPr>
        <p:spPr>
          <a:xfrm>
            <a:off x="-11722" y="11712"/>
            <a:ext cx="9144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cxnSp>
        <p:nvCxnSpPr>
          <p:cNvPr id="15" name="직선 연결선 14">
            <a:extLst>
              <a:ext uri="{FF2B5EF4-FFF2-40B4-BE49-F238E27FC236}">
                <a16:creationId xmlns:a16="http://schemas.microsoft.com/office/drawing/2014/main" id="{25992205-5A5B-4A43-918E-C71BEDB1C465}"/>
              </a:ext>
            </a:extLst>
          </p:cNvPr>
          <p:cNvCxnSpPr/>
          <p:nvPr/>
        </p:nvCxnSpPr>
        <p:spPr>
          <a:xfrm>
            <a:off x="127072" y="689348"/>
            <a:ext cx="886641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6" name="그림 15">
            <a:extLst>
              <a:ext uri="{FF2B5EF4-FFF2-40B4-BE49-F238E27FC236}">
                <a16:creationId xmlns:a16="http://schemas.microsoft.com/office/drawing/2014/main" id="{A6DB3F2B-8814-496F-A91D-8B876B94965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5145" b="19390"/>
          <a:stretch/>
        </p:blipFill>
        <p:spPr>
          <a:xfrm>
            <a:off x="5987669" y="60698"/>
            <a:ext cx="3148693" cy="628650"/>
          </a:xfrm>
          <a:prstGeom prst="rect">
            <a:avLst/>
          </a:prstGeom>
        </p:spPr>
      </p:pic>
    </p:spTree>
    <p:extLst>
      <p:ext uri="{BB962C8B-B14F-4D97-AF65-F5344CB8AC3E}">
        <p14:creationId xmlns:p14="http://schemas.microsoft.com/office/powerpoint/2010/main" val="16700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8794" y="0"/>
            <a:ext cx="8866414" cy="816429"/>
          </a:xfrm>
        </p:spPr>
        <p:txBody>
          <a:bodyPr>
            <a:normAutofit/>
          </a:bodyPr>
          <a:lstStyle>
            <a:lvl1pPr>
              <a:defRPr sz="2400" b="1"/>
            </a:lvl1pPr>
          </a:lstStyle>
          <a:p>
            <a:r>
              <a:rPr lang="ko-KR" altLang="en-US"/>
              <a:t>마스터 제목 스타일 편집</a:t>
            </a:r>
            <a:endParaRPr lang="en-US" dirty="0"/>
          </a:p>
        </p:txBody>
      </p:sp>
      <p:sp>
        <p:nvSpPr>
          <p:cNvPr id="3" name="Content Placeholder 2"/>
          <p:cNvSpPr>
            <a:spLocks noGrp="1"/>
          </p:cNvSpPr>
          <p:nvPr>
            <p:ph idx="1"/>
          </p:nvPr>
        </p:nvSpPr>
        <p:spPr>
          <a:xfrm>
            <a:off x="138794" y="894895"/>
            <a:ext cx="8866414" cy="5533863"/>
          </a:xfrm>
        </p:spPr>
        <p:txBody>
          <a:bodyPr>
            <a:normAutofit/>
          </a:bodyPr>
          <a:lstStyle>
            <a:lvl1pPr>
              <a:defRPr sz="2000"/>
            </a:lvl1pPr>
            <a:lvl2pPr>
              <a:defRPr sz="1800"/>
            </a:lvl2pPr>
            <a:lvl3pPr>
              <a:defRPr sz="1600"/>
            </a:lvl3pPr>
            <a:lvl4pPr>
              <a:defRPr sz="1400"/>
            </a:lvl4pPr>
            <a:lvl5pPr>
              <a:defRPr sz="14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6" name="Slide Number Placeholder 5"/>
          <p:cNvSpPr>
            <a:spLocks noGrp="1"/>
          </p:cNvSpPr>
          <p:nvPr>
            <p:ph type="sldNum" sz="quarter" idx="12"/>
          </p:nvPr>
        </p:nvSpPr>
        <p:spPr>
          <a:xfrm>
            <a:off x="3543301" y="6428758"/>
            <a:ext cx="2057400" cy="365125"/>
          </a:xfrm>
        </p:spPr>
        <p:txBody>
          <a:bodyPr/>
          <a:lstStyle>
            <a:lvl1pPr algn="ctr">
              <a:defRPr sz="1000"/>
            </a:lvl1pPr>
          </a:lstStyle>
          <a:p>
            <a:fld id="{F8CA285F-7EF5-4E28-86FE-A4F7ACE1F40E}" type="slidenum">
              <a:rPr lang="ko-KR" altLang="en-US" smtClean="0"/>
              <a:t>‹#›</a:t>
            </a:fld>
            <a:endParaRPr lang="ko-KR" altLang="en-US"/>
          </a:p>
        </p:txBody>
      </p:sp>
      <p:sp>
        <p:nvSpPr>
          <p:cNvPr id="10" name="직사각형 9"/>
          <p:cNvSpPr/>
          <p:nvPr/>
        </p:nvSpPr>
        <p:spPr>
          <a:xfrm>
            <a:off x="0" y="0"/>
            <a:ext cx="9144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cxnSp>
        <p:nvCxnSpPr>
          <p:cNvPr id="11" name="직선 연결선 10"/>
          <p:cNvCxnSpPr/>
          <p:nvPr/>
        </p:nvCxnSpPr>
        <p:spPr>
          <a:xfrm>
            <a:off x="138794" y="677636"/>
            <a:ext cx="886641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2" name="그림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spTree>
    <p:extLst>
      <p:ext uri="{BB962C8B-B14F-4D97-AF65-F5344CB8AC3E}">
        <p14:creationId xmlns:p14="http://schemas.microsoft.com/office/powerpoint/2010/main" val="2266258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7" y="1709738"/>
            <a:ext cx="7886700" cy="2852737"/>
          </a:xfrm>
        </p:spPr>
        <p:txBody>
          <a:bodyPr anchor="b"/>
          <a:lstStyle>
            <a:lvl1pPr>
              <a:defRPr sz="6000"/>
            </a:lvl1pPr>
          </a:lstStyle>
          <a:p>
            <a:r>
              <a:rPr lang="ko-KR" altLang="en-US"/>
              <a:t>마스터 제목 스타일 편집</a:t>
            </a:r>
            <a:endParaRPr lang="en-US"/>
          </a:p>
        </p:txBody>
      </p:sp>
      <p:sp>
        <p:nvSpPr>
          <p:cNvPr id="3" name="Text Placeholder 2"/>
          <p:cNvSpPr>
            <a:spLocks noGrp="1"/>
          </p:cNvSpPr>
          <p:nvPr>
            <p:ph type="body" idx="1"/>
          </p:nvPr>
        </p:nvSpPr>
        <p:spPr>
          <a:xfrm>
            <a:off x="623887"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EF2F8A30-D33C-4A2A-8E24-E4B00DFD5A8C}" type="datetimeFigureOut">
              <a:rPr lang="ko-KR" altLang="en-US" smtClean="0"/>
              <a:t>2021-04-16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103513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Date Placeholder 4"/>
          <p:cNvSpPr>
            <a:spLocks noGrp="1"/>
          </p:cNvSpPr>
          <p:nvPr>
            <p:ph type="dt" sz="half" idx="10"/>
          </p:nvPr>
        </p:nvSpPr>
        <p:spPr/>
        <p:txBody>
          <a:bodyPr/>
          <a:lstStyle/>
          <a:p>
            <a:fld id="{EF2F8A30-D33C-4A2A-8E24-E4B00DFD5A8C}" type="datetimeFigureOut">
              <a:rPr lang="ko-KR" altLang="en-US" smtClean="0"/>
              <a:t>2021-04-16</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363262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Date Placeholder 6"/>
          <p:cNvSpPr>
            <a:spLocks noGrp="1"/>
          </p:cNvSpPr>
          <p:nvPr>
            <p:ph type="dt" sz="half" idx="10"/>
          </p:nvPr>
        </p:nvSpPr>
        <p:spPr/>
        <p:txBody>
          <a:bodyPr/>
          <a:lstStyle/>
          <a:p>
            <a:fld id="{EF2F8A30-D33C-4A2A-8E24-E4B00DFD5A8C}" type="datetimeFigureOut">
              <a:rPr lang="ko-KR" altLang="en-US" smtClean="0"/>
              <a:t>2021-04-16</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1571633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Date Placeholder 2"/>
          <p:cNvSpPr>
            <a:spLocks noGrp="1"/>
          </p:cNvSpPr>
          <p:nvPr>
            <p:ph type="dt" sz="half" idx="10"/>
          </p:nvPr>
        </p:nvSpPr>
        <p:spPr/>
        <p:txBody>
          <a:bodyPr/>
          <a:lstStyle/>
          <a:p>
            <a:fld id="{EF2F8A30-D33C-4A2A-8E24-E4B00DFD5A8C}" type="datetimeFigureOut">
              <a:rPr lang="ko-KR" altLang="en-US" smtClean="0"/>
              <a:t>2021-04-16</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3538674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8794" y="0"/>
            <a:ext cx="8866414" cy="816429"/>
          </a:xfrm>
        </p:spPr>
        <p:txBody>
          <a:bodyPr>
            <a:normAutofit/>
          </a:bodyPr>
          <a:lstStyle>
            <a:lvl1pPr>
              <a:defRPr sz="2400" b="1"/>
            </a:lvl1pPr>
          </a:lstStyle>
          <a:p>
            <a:r>
              <a:rPr lang="ko-KR" altLang="en-US"/>
              <a:t>마스터 제목 스타일 편집</a:t>
            </a:r>
            <a:endParaRPr lang="en-US" dirty="0"/>
          </a:p>
        </p:txBody>
      </p:sp>
      <p:sp>
        <p:nvSpPr>
          <p:cNvPr id="3" name="Content Placeholder 2"/>
          <p:cNvSpPr>
            <a:spLocks noGrp="1"/>
          </p:cNvSpPr>
          <p:nvPr>
            <p:ph idx="1"/>
          </p:nvPr>
        </p:nvSpPr>
        <p:spPr>
          <a:xfrm>
            <a:off x="138794" y="894895"/>
            <a:ext cx="8866414" cy="5533863"/>
          </a:xfrm>
        </p:spPr>
        <p:txBody>
          <a:bodyPr>
            <a:normAutofit/>
          </a:bodyPr>
          <a:lstStyle>
            <a:lvl1pPr>
              <a:defRPr sz="2000"/>
            </a:lvl1pPr>
            <a:lvl2pPr>
              <a:defRPr sz="1800"/>
            </a:lvl2pPr>
            <a:lvl3pPr>
              <a:defRPr sz="1600"/>
            </a:lvl3pPr>
            <a:lvl4pPr>
              <a:defRPr sz="1400"/>
            </a:lvl4pPr>
            <a:lvl5pPr>
              <a:defRPr sz="14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6" name="Slide Number Placeholder 5"/>
          <p:cNvSpPr>
            <a:spLocks noGrp="1"/>
          </p:cNvSpPr>
          <p:nvPr>
            <p:ph type="sldNum" sz="quarter" idx="12"/>
          </p:nvPr>
        </p:nvSpPr>
        <p:spPr>
          <a:xfrm>
            <a:off x="3543301" y="6428758"/>
            <a:ext cx="2057400" cy="365125"/>
          </a:xfrm>
        </p:spPr>
        <p:txBody>
          <a:bodyPr/>
          <a:lstStyle>
            <a:lvl1pPr algn="ctr">
              <a:defRPr sz="1000"/>
            </a:lvl1p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
        <p:nvSpPr>
          <p:cNvPr id="10" name="직사각형 9"/>
          <p:cNvSpPr/>
          <p:nvPr userDrawn="1"/>
        </p:nvSpPr>
        <p:spPr>
          <a:xfrm>
            <a:off x="0" y="0"/>
            <a:ext cx="9144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cxnSp>
        <p:nvCxnSpPr>
          <p:cNvPr id="11" name="직선 연결선 10"/>
          <p:cNvCxnSpPr/>
          <p:nvPr userDrawn="1"/>
        </p:nvCxnSpPr>
        <p:spPr>
          <a:xfrm>
            <a:off x="138794" y="677636"/>
            <a:ext cx="886641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그림 4"/>
          <p:cNvPicPr>
            <a:picLocks noChangeAspect="1"/>
          </p:cNvPicPr>
          <p:nvPr userDrawn="1"/>
        </p:nvPicPr>
        <p:blipFill rotWithShape="1">
          <a:blip r:embed="rId2" cstate="print">
            <a:extLst>
              <a:ext uri="{28A0092B-C50C-407E-A947-70E740481C1C}">
                <a14:useLocalDpi xmlns:a14="http://schemas.microsoft.com/office/drawing/2010/main" val="0"/>
              </a:ext>
            </a:extLst>
          </a:blip>
          <a:srcRect t="15145" b="19390"/>
          <a:stretch/>
        </p:blipFill>
        <p:spPr>
          <a:xfrm>
            <a:off x="5999391" y="48986"/>
            <a:ext cx="3148693" cy="628650"/>
          </a:xfrm>
          <a:prstGeom prst="rect">
            <a:avLst/>
          </a:prstGeom>
        </p:spPr>
      </p:pic>
      <p:pic>
        <p:nvPicPr>
          <p:cNvPr id="14" name="그림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pic>
        <p:nvPicPr>
          <p:cNvPr id="9" name="그림 3">
            <a:extLst>
              <a:ext uri="{FF2B5EF4-FFF2-40B4-BE49-F238E27FC236}">
                <a16:creationId xmlns:a16="http://schemas.microsoft.com/office/drawing/2014/main" id="{4AB5C571-D6D9-48D4-929E-34F770F6F07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246327" y="5960327"/>
            <a:ext cx="897673" cy="8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2530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F8A30-D33C-4A2A-8E24-E4B00DFD5A8C}" type="datetimeFigureOut">
              <a:rPr lang="ko-KR" altLang="en-US" smtClean="0"/>
              <a:t>2021-04-16</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2747710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EF2F8A30-D33C-4A2A-8E24-E4B00DFD5A8C}" type="datetimeFigureOut">
              <a:rPr lang="ko-KR" altLang="en-US" smtClean="0"/>
              <a:t>2021-04-16</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53477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EF2F8A30-D33C-4A2A-8E24-E4B00DFD5A8C}" type="datetimeFigureOut">
              <a:rPr lang="ko-KR" altLang="en-US" smtClean="0"/>
              <a:t>2021-04-16</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2229086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fld id="{EF2F8A30-D33C-4A2A-8E24-E4B00DFD5A8C}" type="datetimeFigureOut">
              <a:rPr lang="ko-KR" altLang="en-US" smtClean="0"/>
              <a:t>2021-04-16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54709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fld id="{EF2F8A30-D33C-4A2A-8E24-E4B00DFD5A8C}" type="datetimeFigureOut">
              <a:rPr lang="ko-KR" altLang="en-US" smtClean="0"/>
              <a:t>2021-04-16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211675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마지막 슬라이드">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6372200" y="6356350"/>
            <a:ext cx="2133600" cy="365125"/>
          </a:xfrm>
        </p:spPr>
        <p:txBody>
          <a:bodyPr/>
          <a:lstStyle>
            <a:lvl1pPr algn="r">
              <a:defRPr sz="1000">
                <a:solidFill>
                  <a:schemeClr val="tx1"/>
                </a:solidFill>
              </a:defRPr>
            </a:lvl1pPr>
          </a:lstStyle>
          <a:p>
            <a:fld id="{EF2F8A30-D33C-4A2A-8E24-E4B00DFD5A8C}" type="datetimeFigureOut">
              <a:rPr lang="ko-KR" altLang="en-US" smtClean="0"/>
              <a:t>2021-04-16</a:t>
            </a:fld>
            <a:endParaRPr lang="ko-KR" altLang="en-US"/>
          </a:p>
        </p:txBody>
      </p:sp>
      <p:sp>
        <p:nvSpPr>
          <p:cNvPr id="6" name="슬라이드 번호 개체 틀 5"/>
          <p:cNvSpPr>
            <a:spLocks noGrp="1"/>
          </p:cNvSpPr>
          <p:nvPr>
            <p:ph type="sldNum" sz="quarter" idx="12"/>
          </p:nvPr>
        </p:nvSpPr>
        <p:spPr>
          <a:xfrm>
            <a:off x="8460432" y="6356350"/>
            <a:ext cx="442392" cy="365125"/>
          </a:xfrm>
        </p:spPr>
        <p:txBody>
          <a:bodyPr/>
          <a:lstStyle>
            <a:lvl1pPr>
              <a:defRPr sz="1000">
                <a:solidFill>
                  <a:schemeClr val="tx1"/>
                </a:solidFill>
              </a:defRPr>
            </a:lvl1pPr>
          </a:lstStyle>
          <a:p>
            <a:fld id="{F8CA285F-7EF5-4E28-86FE-A4F7ACE1F40E}" type="slidenum">
              <a:rPr lang="ko-KR" altLang="en-US" smtClean="0"/>
              <a:t>‹#›</a:t>
            </a:fld>
            <a:endParaRPr lang="ko-KR" altLang="en-US"/>
          </a:p>
        </p:txBody>
      </p:sp>
      <p:sp>
        <p:nvSpPr>
          <p:cNvPr id="16" name="텍스트 개체 틀 15"/>
          <p:cNvSpPr>
            <a:spLocks noGrp="1"/>
          </p:cNvSpPr>
          <p:nvPr>
            <p:ph type="body" sz="quarter" idx="13" hasCustomPrompt="1"/>
          </p:nvPr>
        </p:nvSpPr>
        <p:spPr>
          <a:xfrm>
            <a:off x="467480" y="1638587"/>
            <a:ext cx="5688632" cy="1175706"/>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dirty="0"/>
              <a:t>마스터 텍스트 스타일을 편집합니다</a:t>
            </a:r>
            <a:r>
              <a:rPr lang="en-US" altLang="ko-KR" dirty="0"/>
              <a:t>.</a:t>
            </a:r>
            <a:endParaRPr lang="ko-KR" altLang="en-US" dirty="0"/>
          </a:p>
        </p:txBody>
      </p:sp>
      <p:pic>
        <p:nvPicPr>
          <p:cNvPr id="9" name="그림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39149" y="127000"/>
            <a:ext cx="2537321" cy="284616"/>
          </a:xfrm>
          <a:prstGeom prst="rect">
            <a:avLst/>
          </a:prstGeom>
        </p:spPr>
      </p:pic>
      <p:pic>
        <p:nvPicPr>
          <p:cNvPr id="2" name="그림 1"/>
          <p:cNvPicPr>
            <a:picLocks noChangeAspect="1"/>
          </p:cNvPicPr>
          <p:nvPr/>
        </p:nvPicPr>
        <p:blipFill rotWithShape="1">
          <a:blip r:embed="rId3" cstate="print">
            <a:extLst>
              <a:ext uri="{28A0092B-C50C-407E-A947-70E740481C1C}">
                <a14:useLocalDpi xmlns:a14="http://schemas.microsoft.com/office/drawing/2010/main" val="0"/>
              </a:ext>
            </a:extLst>
          </a:blip>
          <a:srcRect b="31326"/>
          <a:stretch/>
        </p:blipFill>
        <p:spPr>
          <a:xfrm>
            <a:off x="1867955" y="3795431"/>
            <a:ext cx="7276045" cy="3062570"/>
          </a:xfrm>
          <a:prstGeom prst="rect">
            <a:avLst/>
          </a:prstGeom>
        </p:spPr>
      </p:pic>
    </p:spTree>
    <p:extLst>
      <p:ext uri="{BB962C8B-B14F-4D97-AF65-F5344CB8AC3E}">
        <p14:creationId xmlns:p14="http://schemas.microsoft.com/office/powerpoint/2010/main" val="204381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2_마지막 슬라이드">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6372200" y="6356350"/>
            <a:ext cx="2133600" cy="365125"/>
          </a:xfrm>
        </p:spPr>
        <p:txBody>
          <a:bodyPr/>
          <a:lstStyle>
            <a:lvl1pPr algn="r">
              <a:defRPr sz="1000">
                <a:solidFill>
                  <a:schemeClr val="tx1"/>
                </a:solidFill>
              </a:defRPr>
            </a:lvl1pPr>
          </a:lstStyle>
          <a:p>
            <a:fld id="{EF2F8A30-D33C-4A2A-8E24-E4B00DFD5A8C}" type="datetimeFigureOut">
              <a:rPr lang="ko-KR" altLang="en-US" smtClean="0"/>
              <a:t>2021-04-16</a:t>
            </a:fld>
            <a:endParaRPr lang="ko-KR" altLang="en-US"/>
          </a:p>
        </p:txBody>
      </p:sp>
      <p:sp>
        <p:nvSpPr>
          <p:cNvPr id="6" name="슬라이드 번호 개체 틀 5"/>
          <p:cNvSpPr>
            <a:spLocks noGrp="1"/>
          </p:cNvSpPr>
          <p:nvPr>
            <p:ph type="sldNum" sz="quarter" idx="12"/>
          </p:nvPr>
        </p:nvSpPr>
        <p:spPr>
          <a:xfrm>
            <a:off x="8460432" y="6356350"/>
            <a:ext cx="442392" cy="365125"/>
          </a:xfrm>
        </p:spPr>
        <p:txBody>
          <a:bodyPr/>
          <a:lstStyle>
            <a:lvl1pPr>
              <a:defRPr sz="1000">
                <a:solidFill>
                  <a:schemeClr val="tx1"/>
                </a:solidFill>
              </a:defRPr>
            </a:lvl1pPr>
          </a:lstStyle>
          <a:p>
            <a:fld id="{F8CA285F-7EF5-4E28-86FE-A4F7ACE1F40E}" type="slidenum">
              <a:rPr lang="ko-KR" altLang="en-US" smtClean="0"/>
              <a:t>‹#›</a:t>
            </a:fld>
            <a:endParaRPr lang="ko-KR" altLang="en-US"/>
          </a:p>
        </p:txBody>
      </p:sp>
      <p:sp>
        <p:nvSpPr>
          <p:cNvPr id="16" name="텍스트 개체 틀 15"/>
          <p:cNvSpPr>
            <a:spLocks noGrp="1"/>
          </p:cNvSpPr>
          <p:nvPr>
            <p:ph type="body" sz="quarter" idx="13" hasCustomPrompt="1"/>
          </p:nvPr>
        </p:nvSpPr>
        <p:spPr>
          <a:xfrm>
            <a:off x="467480" y="1361001"/>
            <a:ext cx="5688632" cy="1175706"/>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dirty="0"/>
              <a:t>마스터 텍스트 스타일을 편집합니다</a:t>
            </a:r>
            <a:r>
              <a:rPr lang="en-US" altLang="ko-KR" dirty="0"/>
              <a:t>.</a:t>
            </a:r>
            <a:endParaRPr lang="ko-KR" altLang="en-US" dirty="0"/>
          </a:p>
        </p:txBody>
      </p:sp>
      <p:pic>
        <p:nvPicPr>
          <p:cNvPr id="3" name="그림 2"/>
          <p:cNvPicPr>
            <a:picLocks noChangeAspect="1"/>
          </p:cNvPicPr>
          <p:nvPr/>
        </p:nvPicPr>
        <p:blipFill rotWithShape="1">
          <a:blip r:embed="rId2" cstate="print">
            <a:extLst>
              <a:ext uri="{28A0092B-C50C-407E-A947-70E740481C1C}">
                <a14:useLocalDpi xmlns:a14="http://schemas.microsoft.com/office/drawing/2010/main" val="0"/>
              </a:ext>
            </a:extLst>
          </a:blip>
          <a:srcRect r="18633" b="11859"/>
          <a:stretch/>
        </p:blipFill>
        <p:spPr>
          <a:xfrm>
            <a:off x="3690257" y="3259748"/>
            <a:ext cx="5453743" cy="3598252"/>
          </a:xfrm>
          <a:prstGeom prst="rect">
            <a:avLst/>
          </a:prstGeom>
        </p:spPr>
      </p:pic>
      <p:pic>
        <p:nvPicPr>
          <p:cNvPr id="2" name="그림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8720" y="216808"/>
            <a:ext cx="1198789" cy="233448"/>
          </a:xfrm>
          <a:prstGeom prst="rect">
            <a:avLst/>
          </a:prstGeom>
        </p:spPr>
      </p:pic>
    </p:spTree>
    <p:extLst>
      <p:ext uri="{BB962C8B-B14F-4D97-AF65-F5344CB8AC3E}">
        <p14:creationId xmlns:p14="http://schemas.microsoft.com/office/powerpoint/2010/main" val="1635992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_마지막 슬라이드">
    <p:bg>
      <p:bgPr>
        <a:solidFill>
          <a:schemeClr val="bg1"/>
        </a:solidFill>
        <a:effectLst/>
      </p:bgPr>
    </p:bg>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6372200" y="6356350"/>
            <a:ext cx="2133600" cy="365125"/>
          </a:xfrm>
        </p:spPr>
        <p:txBody>
          <a:bodyPr/>
          <a:lstStyle>
            <a:lvl1pPr algn="r">
              <a:defRPr sz="1000">
                <a:solidFill>
                  <a:schemeClr val="tx1"/>
                </a:solidFill>
              </a:defRPr>
            </a:lvl1pPr>
          </a:lstStyle>
          <a:p>
            <a:fld id="{EF2F8A30-D33C-4A2A-8E24-E4B00DFD5A8C}" type="datetimeFigureOut">
              <a:rPr lang="ko-KR" altLang="en-US" smtClean="0"/>
              <a:t>2021-04-16</a:t>
            </a:fld>
            <a:endParaRPr lang="ko-KR" altLang="en-US"/>
          </a:p>
        </p:txBody>
      </p:sp>
      <p:sp>
        <p:nvSpPr>
          <p:cNvPr id="16" name="텍스트 개체 틀 15"/>
          <p:cNvSpPr>
            <a:spLocks noGrp="1"/>
          </p:cNvSpPr>
          <p:nvPr>
            <p:ph type="body" sz="quarter" idx="13"/>
          </p:nvPr>
        </p:nvSpPr>
        <p:spPr>
          <a:xfrm>
            <a:off x="366547" y="496428"/>
            <a:ext cx="6202741" cy="634020"/>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a:t>마스터 텍스트 스타일을 편집하려면 클릭</a:t>
            </a:r>
          </a:p>
        </p:txBody>
      </p:sp>
      <p:sp>
        <p:nvSpPr>
          <p:cNvPr id="10" name="직사각형 9"/>
          <p:cNvSpPr/>
          <p:nvPr/>
        </p:nvSpPr>
        <p:spPr>
          <a:xfrm>
            <a:off x="467479" y="371710"/>
            <a:ext cx="1087394"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sp>
        <p:nvSpPr>
          <p:cNvPr id="11" name="텍스트 개체 틀 15"/>
          <p:cNvSpPr>
            <a:spLocks noGrp="1"/>
          </p:cNvSpPr>
          <p:nvPr>
            <p:ph type="body" sz="quarter" idx="15"/>
          </p:nvPr>
        </p:nvSpPr>
        <p:spPr>
          <a:xfrm>
            <a:off x="467479" y="1364513"/>
            <a:ext cx="6202741" cy="566309"/>
          </a:xfrm>
        </p:spPr>
        <p:txBody>
          <a:bodyPr wrap="square">
            <a:spAutoFit/>
          </a:bodyPr>
          <a:lstStyle>
            <a:lvl1pPr marL="0" indent="0">
              <a:lnSpc>
                <a:spcPct val="110000"/>
              </a:lnSpc>
              <a:spcBef>
                <a:spcPts val="0"/>
              </a:spcBef>
              <a:spcAft>
                <a:spcPts val="500"/>
              </a:spcAft>
              <a:buNone/>
              <a:defRPr sz="28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a:t>마스터 텍스트 스타일을 편집하려면 클릭</a:t>
            </a:r>
          </a:p>
        </p:txBody>
      </p:sp>
      <p:pic>
        <p:nvPicPr>
          <p:cNvPr id="14" name="그림 13"/>
          <p:cNvPicPr>
            <a:picLocks noChangeAspect="1"/>
          </p:cNvPicPr>
          <p:nvPr/>
        </p:nvPicPr>
        <p:blipFill rotWithShape="1">
          <a:blip r:embed="rId2" cstate="print">
            <a:duotone>
              <a:schemeClr val="bg2">
                <a:shade val="45000"/>
                <a:satMod val="135000"/>
              </a:schemeClr>
              <a:prstClr val="white"/>
            </a:duotone>
            <a:lum/>
            <a:extLst>
              <a:ext uri="{28A0092B-C50C-407E-A947-70E740481C1C}">
                <a14:useLocalDpi xmlns:a14="http://schemas.microsoft.com/office/drawing/2010/main" val="0"/>
              </a:ext>
            </a:extLst>
          </a:blip>
          <a:srcRect r="18633" b="11859"/>
          <a:stretch/>
        </p:blipFill>
        <p:spPr>
          <a:xfrm>
            <a:off x="3690257" y="3259748"/>
            <a:ext cx="5453743" cy="3598252"/>
          </a:xfrm>
          <a:prstGeom prst="rect">
            <a:avLst/>
          </a:prstGeom>
          <a:effectLst>
            <a:outerShdw sx="1000" sy="1000" algn="ctr" rotWithShape="0">
              <a:srgbClr val="000000"/>
            </a:outerShdw>
          </a:effectLst>
        </p:spPr>
      </p:pic>
      <p:pic>
        <p:nvPicPr>
          <p:cNvPr id="15" name="그림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sp>
        <p:nvSpPr>
          <p:cNvPr id="6" name="슬라이드 번호 개체 틀 5"/>
          <p:cNvSpPr>
            <a:spLocks noGrp="1"/>
          </p:cNvSpPr>
          <p:nvPr>
            <p:ph type="sldNum" sz="quarter" idx="12"/>
          </p:nvPr>
        </p:nvSpPr>
        <p:spPr>
          <a:xfrm>
            <a:off x="8460432" y="6356350"/>
            <a:ext cx="442392" cy="365125"/>
          </a:xfrm>
        </p:spPr>
        <p:txBody>
          <a:bodyPr/>
          <a:lstStyle>
            <a:lvl1pPr>
              <a:defRPr sz="1000">
                <a:solidFill>
                  <a:schemeClr val="tx1"/>
                </a:solidFill>
              </a:defRPr>
            </a:lvl1p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229060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5_마지막 슬라이드">
    <p:bg>
      <p:bgPr>
        <a:solidFill>
          <a:schemeClr val="bg1"/>
        </a:solidFill>
        <a:effectLst/>
      </p:bgPr>
    </p:bg>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6372200" y="6356350"/>
            <a:ext cx="2133600" cy="365125"/>
          </a:xfrm>
        </p:spPr>
        <p:txBody>
          <a:bodyPr/>
          <a:lstStyle>
            <a:lvl1pPr algn="r">
              <a:defRPr sz="1000">
                <a:solidFill>
                  <a:schemeClr val="tx1"/>
                </a:solidFill>
              </a:defRPr>
            </a:lvl1pPr>
          </a:lstStyle>
          <a:p>
            <a:fld id="{EF2F8A30-D33C-4A2A-8E24-E4B00DFD5A8C}" type="datetimeFigureOut">
              <a:rPr lang="ko-KR" altLang="en-US" smtClean="0"/>
              <a:t>2021-04-16</a:t>
            </a:fld>
            <a:endParaRPr lang="ko-KR" altLang="en-US"/>
          </a:p>
        </p:txBody>
      </p:sp>
      <p:sp>
        <p:nvSpPr>
          <p:cNvPr id="6" name="슬라이드 번호 개체 틀 5"/>
          <p:cNvSpPr>
            <a:spLocks noGrp="1"/>
          </p:cNvSpPr>
          <p:nvPr>
            <p:ph type="sldNum" sz="quarter" idx="12"/>
          </p:nvPr>
        </p:nvSpPr>
        <p:spPr>
          <a:xfrm>
            <a:off x="8460432" y="6356350"/>
            <a:ext cx="442392" cy="365125"/>
          </a:xfrm>
        </p:spPr>
        <p:txBody>
          <a:bodyPr/>
          <a:lstStyle>
            <a:lvl1pPr>
              <a:defRPr sz="1000">
                <a:solidFill>
                  <a:schemeClr val="tx1"/>
                </a:solidFill>
              </a:defRPr>
            </a:lvl1pPr>
          </a:lstStyle>
          <a:p>
            <a:fld id="{F8CA285F-7EF5-4E28-86FE-A4F7ACE1F40E}" type="slidenum">
              <a:rPr lang="ko-KR" altLang="en-US" smtClean="0"/>
              <a:t>‹#›</a:t>
            </a:fld>
            <a:endParaRPr lang="ko-KR" altLang="en-US"/>
          </a:p>
        </p:txBody>
      </p:sp>
      <p:sp>
        <p:nvSpPr>
          <p:cNvPr id="16" name="텍스트 개체 틀 15"/>
          <p:cNvSpPr>
            <a:spLocks noGrp="1"/>
          </p:cNvSpPr>
          <p:nvPr>
            <p:ph type="body" sz="quarter" idx="13"/>
          </p:nvPr>
        </p:nvSpPr>
        <p:spPr>
          <a:xfrm>
            <a:off x="366547" y="1810878"/>
            <a:ext cx="6202741" cy="634020"/>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a:t>마스터 텍스트 스타일을 편집하려면 클릭</a:t>
            </a:r>
          </a:p>
        </p:txBody>
      </p:sp>
      <p:sp>
        <p:nvSpPr>
          <p:cNvPr id="10" name="직사각형 9"/>
          <p:cNvSpPr/>
          <p:nvPr/>
        </p:nvSpPr>
        <p:spPr>
          <a:xfrm>
            <a:off x="467479" y="1686160"/>
            <a:ext cx="1087394"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pic>
        <p:nvPicPr>
          <p:cNvPr id="14" name="그림 13"/>
          <p:cNvPicPr>
            <a:picLocks noChangeAspect="1"/>
          </p:cNvPicPr>
          <p:nvPr/>
        </p:nvPicPr>
        <p:blipFill rotWithShape="1">
          <a:blip r:embed="rId2" cstate="print">
            <a:duotone>
              <a:schemeClr val="bg2">
                <a:shade val="45000"/>
                <a:satMod val="135000"/>
              </a:schemeClr>
              <a:prstClr val="white"/>
            </a:duotone>
            <a:lum/>
            <a:extLst>
              <a:ext uri="{28A0092B-C50C-407E-A947-70E740481C1C}">
                <a14:useLocalDpi xmlns:a14="http://schemas.microsoft.com/office/drawing/2010/main" val="0"/>
              </a:ext>
            </a:extLst>
          </a:blip>
          <a:srcRect r="18633" b="11859"/>
          <a:stretch/>
        </p:blipFill>
        <p:spPr>
          <a:xfrm>
            <a:off x="3690257" y="3259748"/>
            <a:ext cx="5453743" cy="3598252"/>
          </a:xfrm>
          <a:prstGeom prst="rect">
            <a:avLst/>
          </a:prstGeom>
          <a:effectLst>
            <a:outerShdw sx="1000" sy="1000" algn="ctr" rotWithShape="0">
              <a:srgbClr val="000000"/>
            </a:outerShdw>
          </a:effectLst>
        </p:spPr>
      </p:pic>
      <p:pic>
        <p:nvPicPr>
          <p:cNvPr id="15" name="그림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spTree>
    <p:extLst>
      <p:ext uri="{BB962C8B-B14F-4D97-AF65-F5344CB8AC3E}">
        <p14:creationId xmlns:p14="http://schemas.microsoft.com/office/powerpoint/2010/main" val="112077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4_마지막 슬라이드">
    <p:spTree>
      <p:nvGrpSpPr>
        <p:cNvPr id="1" name=""/>
        <p:cNvGrpSpPr/>
        <p:nvPr/>
      </p:nvGrpSpPr>
      <p:grpSpPr>
        <a:xfrm>
          <a:off x="0" y="0"/>
          <a:ext cx="0" cy="0"/>
          <a:chOff x="0" y="0"/>
          <a:chExt cx="0" cy="0"/>
        </a:xfrm>
      </p:grpSpPr>
      <p:sp>
        <p:nvSpPr>
          <p:cNvPr id="7" name="직사각형 6"/>
          <p:cNvSpPr/>
          <p:nvPr/>
        </p:nvSpPr>
        <p:spPr>
          <a:xfrm>
            <a:off x="0" y="0"/>
            <a:ext cx="9144000" cy="6858000"/>
          </a:xfrm>
          <a:prstGeom prst="rect">
            <a:avLst/>
          </a:prstGeom>
          <a:solidFill>
            <a:srgbClr val="FBF2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sp>
        <p:nvSpPr>
          <p:cNvPr id="4" name="날짜 개체 틀 3"/>
          <p:cNvSpPr>
            <a:spLocks noGrp="1"/>
          </p:cNvSpPr>
          <p:nvPr>
            <p:ph type="dt" sz="half" idx="10"/>
          </p:nvPr>
        </p:nvSpPr>
        <p:spPr>
          <a:xfrm>
            <a:off x="6372200" y="6356350"/>
            <a:ext cx="2133600" cy="365125"/>
          </a:xfrm>
        </p:spPr>
        <p:txBody>
          <a:bodyPr/>
          <a:lstStyle>
            <a:lvl1pPr algn="r">
              <a:defRPr sz="1000">
                <a:solidFill>
                  <a:schemeClr val="tx1"/>
                </a:solidFill>
              </a:defRPr>
            </a:lvl1pPr>
          </a:lstStyle>
          <a:p>
            <a:fld id="{EF2F8A30-D33C-4A2A-8E24-E4B00DFD5A8C}" type="datetimeFigureOut">
              <a:rPr lang="ko-KR" altLang="en-US" smtClean="0"/>
              <a:t>2021-04-16</a:t>
            </a:fld>
            <a:endParaRPr lang="ko-KR" altLang="en-US"/>
          </a:p>
        </p:txBody>
      </p:sp>
      <p:sp>
        <p:nvSpPr>
          <p:cNvPr id="6" name="슬라이드 번호 개체 틀 5"/>
          <p:cNvSpPr>
            <a:spLocks noGrp="1"/>
          </p:cNvSpPr>
          <p:nvPr>
            <p:ph type="sldNum" sz="quarter" idx="12"/>
          </p:nvPr>
        </p:nvSpPr>
        <p:spPr>
          <a:xfrm>
            <a:off x="8460432" y="6356350"/>
            <a:ext cx="442392" cy="365125"/>
          </a:xfrm>
        </p:spPr>
        <p:txBody>
          <a:bodyPr/>
          <a:lstStyle>
            <a:lvl1pPr>
              <a:defRPr sz="1000">
                <a:solidFill>
                  <a:schemeClr val="tx1"/>
                </a:solidFill>
              </a:defRPr>
            </a:lvl1pPr>
          </a:lstStyle>
          <a:p>
            <a:fld id="{F8CA285F-7EF5-4E28-86FE-A4F7ACE1F40E}" type="slidenum">
              <a:rPr lang="ko-KR" altLang="en-US" smtClean="0"/>
              <a:t>‹#›</a:t>
            </a:fld>
            <a:endParaRPr lang="ko-KR" altLang="en-US"/>
          </a:p>
        </p:txBody>
      </p:sp>
      <p:sp>
        <p:nvSpPr>
          <p:cNvPr id="16" name="텍스트 개체 틀 15"/>
          <p:cNvSpPr>
            <a:spLocks noGrp="1"/>
          </p:cNvSpPr>
          <p:nvPr>
            <p:ph type="body" sz="quarter" idx="13" hasCustomPrompt="1"/>
          </p:nvPr>
        </p:nvSpPr>
        <p:spPr>
          <a:xfrm>
            <a:off x="467480" y="1361001"/>
            <a:ext cx="5688632" cy="1175706"/>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dirty="0"/>
              <a:t>마스터 텍스트 스타일을 편집합니다</a:t>
            </a:r>
            <a:r>
              <a:rPr lang="en-US" altLang="ko-KR" dirty="0"/>
              <a:t>.</a:t>
            </a:r>
            <a:endParaRPr lang="ko-KR" altLang="en-US" dirty="0"/>
          </a:p>
        </p:txBody>
      </p:sp>
      <p:pic>
        <p:nvPicPr>
          <p:cNvPr id="8" name="그림 7"/>
          <p:cNvPicPr>
            <a:picLocks noChangeAspect="1"/>
          </p:cNvPicPr>
          <p:nvPr/>
        </p:nvPicPr>
        <p:blipFill rotWithShape="1">
          <a:blip r:embed="rId2" cstate="print">
            <a:extLst>
              <a:ext uri="{28A0092B-C50C-407E-A947-70E740481C1C}">
                <a14:useLocalDpi xmlns:a14="http://schemas.microsoft.com/office/drawing/2010/main" val="0"/>
              </a:ext>
            </a:extLst>
          </a:blip>
          <a:srcRect t="-1" r="43207" b="-1673"/>
          <a:stretch/>
        </p:blipFill>
        <p:spPr>
          <a:xfrm>
            <a:off x="7119258" y="167821"/>
            <a:ext cx="1865210" cy="374562"/>
          </a:xfrm>
          <a:prstGeom prst="rect">
            <a:avLst/>
          </a:prstGeom>
        </p:spPr>
      </p:pic>
    </p:spTree>
    <p:extLst>
      <p:ext uri="{BB962C8B-B14F-4D97-AF65-F5344CB8AC3E}">
        <p14:creationId xmlns:p14="http://schemas.microsoft.com/office/powerpoint/2010/main" val="719312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pPr latinLnBrk="0"/>
            <a:endParaRPr lang="en-US" dirty="0">
              <a:solidFill>
                <a:srgbClr val="000000">
                  <a:tint val="75000"/>
                </a:srgbClr>
              </a:solidFill>
            </a:endParaRPr>
          </a:p>
        </p:txBody>
      </p:sp>
      <p:sp>
        <p:nvSpPr>
          <p:cNvPr id="4" name="바닥글 개체 틀 3"/>
          <p:cNvSpPr>
            <a:spLocks noGrp="1"/>
          </p:cNvSpPr>
          <p:nvPr>
            <p:ph type="ftr" sz="quarter" idx="11"/>
          </p:nvPr>
        </p:nvSpPr>
        <p:spPr/>
        <p:txBody>
          <a:bodyPr/>
          <a:lstStyle/>
          <a:p>
            <a:pPr latinLnBrk="0"/>
            <a:endParaRPr lang="en-US" dirty="0">
              <a:solidFill>
                <a:srgbClr val="000000">
                  <a:tint val="75000"/>
                </a:srgbClr>
              </a:solidFill>
            </a:endParaRPr>
          </a:p>
        </p:txBody>
      </p:sp>
      <p:sp>
        <p:nvSpPr>
          <p:cNvPr id="5" name="슬라이드 번호 개체 틀 4"/>
          <p:cNvSpPr>
            <a:spLocks noGrp="1"/>
          </p:cNvSpPr>
          <p:nvPr>
            <p:ph type="sldNum" sz="quarter" idx="12"/>
          </p:nvPr>
        </p:nvSpPr>
        <p:spPr/>
        <p:txBody>
          <a:bodyPr/>
          <a:lstStyle/>
          <a:p>
            <a:pPr latinLnBrk="0"/>
            <a:fld id="{A341F850-1BD0-46B3-85C6-C768B8AE4FCC}" type="slidenum">
              <a:rPr lang="en-US" smtClean="0">
                <a:solidFill>
                  <a:srgbClr val="000000">
                    <a:tint val="75000"/>
                  </a:srgbClr>
                </a:solidFill>
              </a:rPr>
              <a:pPr latinLnBrk="0"/>
              <a:t>‹#›</a:t>
            </a:fld>
            <a:endParaRPr lang="en-US" dirty="0">
              <a:solidFill>
                <a:srgbClr val="000000">
                  <a:tint val="75000"/>
                </a:srgbClr>
              </a:solidFill>
            </a:endParaRPr>
          </a:p>
        </p:txBody>
      </p:sp>
      <p:pic>
        <p:nvPicPr>
          <p:cNvPr id="8" name="그림 7">
            <a:extLst>
              <a:ext uri="{FF2B5EF4-FFF2-40B4-BE49-F238E27FC236}">
                <a16:creationId xmlns:a16="http://schemas.microsoft.com/office/drawing/2014/main" id="{92F2C69A-E942-43A5-A92F-9AC4CFB56AD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5145" b="19390"/>
          <a:stretch/>
        </p:blipFill>
        <p:spPr>
          <a:xfrm>
            <a:off x="5999391" y="48986"/>
            <a:ext cx="3148693" cy="628650"/>
          </a:xfrm>
          <a:prstGeom prst="rect">
            <a:avLst/>
          </a:prstGeom>
        </p:spPr>
      </p:pic>
      <p:sp>
        <p:nvSpPr>
          <p:cNvPr id="13" name="Title 1">
            <a:extLst>
              <a:ext uri="{FF2B5EF4-FFF2-40B4-BE49-F238E27FC236}">
                <a16:creationId xmlns:a16="http://schemas.microsoft.com/office/drawing/2014/main" id="{184EA1A4-F0E5-4585-80F2-C63E54683954}"/>
              </a:ext>
            </a:extLst>
          </p:cNvPr>
          <p:cNvSpPr txBox="1">
            <a:spLocks/>
          </p:cNvSpPr>
          <p:nvPr userDrawn="1"/>
        </p:nvSpPr>
        <p:spPr>
          <a:xfrm>
            <a:off x="127072" y="11712"/>
            <a:ext cx="8866414" cy="8164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t>Click to edit Master title style</a:t>
            </a:r>
            <a:endParaRPr lang="en-US" dirty="0"/>
          </a:p>
        </p:txBody>
      </p:sp>
      <p:sp>
        <p:nvSpPr>
          <p:cNvPr id="14" name="직사각형 13">
            <a:extLst>
              <a:ext uri="{FF2B5EF4-FFF2-40B4-BE49-F238E27FC236}">
                <a16:creationId xmlns:a16="http://schemas.microsoft.com/office/drawing/2014/main" id="{1B791638-DBC6-4E58-97C5-EFD7F474F5DA}"/>
              </a:ext>
            </a:extLst>
          </p:cNvPr>
          <p:cNvSpPr/>
          <p:nvPr userDrawn="1"/>
        </p:nvSpPr>
        <p:spPr>
          <a:xfrm>
            <a:off x="-11722" y="11712"/>
            <a:ext cx="9144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cxnSp>
        <p:nvCxnSpPr>
          <p:cNvPr id="15" name="직선 연결선 14">
            <a:extLst>
              <a:ext uri="{FF2B5EF4-FFF2-40B4-BE49-F238E27FC236}">
                <a16:creationId xmlns:a16="http://schemas.microsoft.com/office/drawing/2014/main" id="{25992205-5A5B-4A43-918E-C71BEDB1C465}"/>
              </a:ext>
            </a:extLst>
          </p:cNvPr>
          <p:cNvCxnSpPr/>
          <p:nvPr userDrawn="1"/>
        </p:nvCxnSpPr>
        <p:spPr>
          <a:xfrm>
            <a:off x="127072" y="689348"/>
            <a:ext cx="886641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6" name="그림 15">
            <a:extLst>
              <a:ext uri="{FF2B5EF4-FFF2-40B4-BE49-F238E27FC236}">
                <a16:creationId xmlns:a16="http://schemas.microsoft.com/office/drawing/2014/main" id="{A6DB3F2B-8814-496F-A91D-8B876B94965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5145" b="19390"/>
          <a:stretch/>
        </p:blipFill>
        <p:spPr>
          <a:xfrm>
            <a:off x="5987669" y="60698"/>
            <a:ext cx="3148693" cy="628650"/>
          </a:xfrm>
          <a:prstGeom prst="rect">
            <a:avLst/>
          </a:prstGeom>
        </p:spPr>
      </p:pic>
      <p:pic>
        <p:nvPicPr>
          <p:cNvPr id="11" name="그림 3">
            <a:extLst>
              <a:ext uri="{FF2B5EF4-FFF2-40B4-BE49-F238E27FC236}">
                <a16:creationId xmlns:a16="http://schemas.microsoft.com/office/drawing/2014/main" id="{30E18E4A-2580-4A1C-B5E0-F4F3F6E4D77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246327" y="5960327"/>
            <a:ext cx="897673" cy="8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2701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본문 슬라이드">
    <p:spTree>
      <p:nvGrpSpPr>
        <p:cNvPr id="1" name=""/>
        <p:cNvGrpSpPr/>
        <p:nvPr/>
      </p:nvGrpSpPr>
      <p:grpSpPr>
        <a:xfrm>
          <a:off x="0" y="0"/>
          <a:ext cx="0" cy="0"/>
          <a:chOff x="0" y="0"/>
          <a:chExt cx="0" cy="0"/>
        </a:xfrm>
      </p:grpSpPr>
      <p:sp>
        <p:nvSpPr>
          <p:cNvPr id="2" name="제목 1"/>
          <p:cNvSpPr>
            <a:spLocks noGrp="1"/>
          </p:cNvSpPr>
          <p:nvPr>
            <p:ph type="title"/>
          </p:nvPr>
        </p:nvSpPr>
        <p:spPr>
          <a:xfrm>
            <a:off x="71107" y="66896"/>
            <a:ext cx="9072894" cy="503556"/>
          </a:xfrm>
        </p:spPr>
        <p:txBody>
          <a:bodyPr>
            <a:normAutofit/>
          </a:bodyPr>
          <a:lstStyle>
            <a:lvl1pPr>
              <a:defRPr sz="1846" b="1"/>
            </a:lvl1pPr>
          </a:lstStyle>
          <a:p>
            <a:r>
              <a:rPr lang="ko-KR" altLang="en-US"/>
              <a:t>마스터 제목 스타일 편집</a:t>
            </a:r>
          </a:p>
        </p:txBody>
      </p:sp>
      <p:sp>
        <p:nvSpPr>
          <p:cNvPr id="5" name="슬라이드 번호 개체 틀 4"/>
          <p:cNvSpPr>
            <a:spLocks noGrp="1"/>
          </p:cNvSpPr>
          <p:nvPr>
            <p:ph type="sldNum" sz="quarter" idx="12"/>
          </p:nvPr>
        </p:nvSpPr>
        <p:spPr>
          <a:xfrm>
            <a:off x="8266466" y="6455428"/>
            <a:ext cx="656922" cy="365125"/>
          </a:xfrm>
        </p:spPr>
        <p:txBody>
          <a:bodyPr/>
          <a:lstStyle>
            <a:lvl1pPr algn="r">
              <a:defRPr sz="852"/>
            </a:lvl1pPr>
          </a:lstStyle>
          <a:p>
            <a:fld id="{F8CA285F-7EF5-4E28-86FE-A4F7ACE1F40E}" type="slidenum">
              <a:rPr lang="ko-KR" altLang="en-US" smtClean="0"/>
              <a:t>‹#›</a:t>
            </a:fld>
            <a:endParaRPr lang="ko-KR" altLang="en-US"/>
          </a:p>
        </p:txBody>
      </p:sp>
      <p:pic>
        <p:nvPicPr>
          <p:cNvPr id="9" name="그림 8"/>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02617" y="6490712"/>
            <a:ext cx="985323" cy="207763"/>
          </a:xfrm>
          <a:prstGeom prst="rect">
            <a:avLst/>
          </a:prstGeom>
        </p:spPr>
      </p:pic>
      <p:cxnSp>
        <p:nvCxnSpPr>
          <p:cNvPr id="11" name="직선 연결선 10"/>
          <p:cNvCxnSpPr/>
          <p:nvPr/>
        </p:nvCxnSpPr>
        <p:spPr>
          <a:xfrm>
            <a:off x="0" y="564565"/>
            <a:ext cx="9144000"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308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8794" y="0"/>
            <a:ext cx="8866414" cy="816429"/>
          </a:xfrm>
        </p:spPr>
        <p:txBody>
          <a:bodyPr>
            <a:normAutofit/>
          </a:bodyPr>
          <a:lstStyle>
            <a:lvl1pPr>
              <a:defRPr sz="2400" b="1"/>
            </a:lvl1pPr>
          </a:lstStyle>
          <a:p>
            <a:r>
              <a:rPr lang="ko-KR" altLang="en-US"/>
              <a:t>마스터 제목 스타일 편집</a:t>
            </a:r>
            <a:endParaRPr lang="en-US" dirty="0"/>
          </a:p>
        </p:txBody>
      </p:sp>
      <p:sp>
        <p:nvSpPr>
          <p:cNvPr id="3" name="Content Placeholder 2"/>
          <p:cNvSpPr>
            <a:spLocks noGrp="1"/>
          </p:cNvSpPr>
          <p:nvPr>
            <p:ph idx="1"/>
          </p:nvPr>
        </p:nvSpPr>
        <p:spPr>
          <a:xfrm>
            <a:off x="138794" y="894895"/>
            <a:ext cx="8866414" cy="5533863"/>
          </a:xfrm>
        </p:spPr>
        <p:txBody>
          <a:bodyPr>
            <a:normAutofit/>
          </a:bodyPr>
          <a:lstStyle>
            <a:lvl1pPr>
              <a:defRPr sz="2000"/>
            </a:lvl1pPr>
            <a:lvl2pPr>
              <a:defRPr sz="1800"/>
            </a:lvl2pPr>
            <a:lvl3pPr>
              <a:defRPr sz="1600"/>
            </a:lvl3pPr>
            <a:lvl4pPr>
              <a:defRPr sz="1400"/>
            </a:lvl4pPr>
            <a:lvl5pPr>
              <a:defRPr sz="14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6" name="Slide Number Placeholder 5"/>
          <p:cNvSpPr>
            <a:spLocks noGrp="1"/>
          </p:cNvSpPr>
          <p:nvPr>
            <p:ph type="sldNum" sz="quarter" idx="12"/>
          </p:nvPr>
        </p:nvSpPr>
        <p:spPr>
          <a:xfrm>
            <a:off x="3543301" y="6428758"/>
            <a:ext cx="2057400" cy="365125"/>
          </a:xfrm>
        </p:spPr>
        <p:txBody>
          <a:bodyPr/>
          <a:lstStyle>
            <a:lvl1pPr algn="ctr">
              <a:defRPr sz="1000"/>
            </a:lvl1p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
        <p:nvSpPr>
          <p:cNvPr id="10" name="직사각형 9"/>
          <p:cNvSpPr/>
          <p:nvPr userDrawn="1"/>
        </p:nvSpPr>
        <p:spPr>
          <a:xfrm>
            <a:off x="0" y="0"/>
            <a:ext cx="9144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cxnSp>
        <p:nvCxnSpPr>
          <p:cNvPr id="11" name="직선 연결선 10"/>
          <p:cNvCxnSpPr/>
          <p:nvPr userDrawn="1"/>
        </p:nvCxnSpPr>
        <p:spPr>
          <a:xfrm>
            <a:off x="138794" y="677636"/>
            <a:ext cx="886641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2" name="그림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pic>
        <p:nvPicPr>
          <p:cNvPr id="8" name="그림 3">
            <a:extLst>
              <a:ext uri="{FF2B5EF4-FFF2-40B4-BE49-F238E27FC236}">
                <a16:creationId xmlns:a16="http://schemas.microsoft.com/office/drawing/2014/main" id="{BC8A7C43-39A5-49E3-98E7-B983DDDA433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246327" y="5960327"/>
            <a:ext cx="897673" cy="8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68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7" y="1709738"/>
            <a:ext cx="7886700" cy="2852737"/>
          </a:xfrm>
        </p:spPr>
        <p:txBody>
          <a:bodyPr anchor="b"/>
          <a:lstStyle>
            <a:lvl1pPr>
              <a:defRPr sz="6000"/>
            </a:lvl1pPr>
          </a:lstStyle>
          <a:p>
            <a:r>
              <a:rPr lang="ko-KR" altLang="en-US"/>
              <a:t>마스터 제목 스타일 편집</a:t>
            </a:r>
            <a:endParaRPr lang="en-US"/>
          </a:p>
        </p:txBody>
      </p:sp>
      <p:sp>
        <p:nvSpPr>
          <p:cNvPr id="3" name="Text Placeholder 2"/>
          <p:cNvSpPr>
            <a:spLocks noGrp="1"/>
          </p:cNvSpPr>
          <p:nvPr>
            <p:ph type="body" idx="1"/>
          </p:nvPr>
        </p:nvSpPr>
        <p:spPr>
          <a:xfrm>
            <a:off x="623887"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endParaRPr lang="en-US" dirty="0">
              <a:solidFill>
                <a:srgbClr val="000000">
                  <a:tint val="75000"/>
                </a:srgbClr>
              </a:solidFill>
            </a:endParaRPr>
          </a:p>
        </p:txBody>
      </p:sp>
      <p:sp>
        <p:nvSpPr>
          <p:cNvPr id="5" name="Footer Placeholder 4"/>
          <p:cNvSpPr>
            <a:spLocks noGrp="1"/>
          </p:cNvSpPr>
          <p:nvPr>
            <p:ph type="ftr" sz="quarter" idx="11"/>
          </p:nvPr>
        </p:nvSpPr>
        <p:spPr/>
        <p:txBody>
          <a:bodyPr/>
          <a:lstStyle/>
          <a:p>
            <a:endParaRPr lang="en-US" dirty="0">
              <a:solidFill>
                <a:srgbClr val="000000">
                  <a:tint val="75000"/>
                </a:srgbClr>
              </a:solidFill>
            </a:endParaRPr>
          </a:p>
        </p:txBody>
      </p:sp>
      <p:sp>
        <p:nvSpPr>
          <p:cNvPr id="6" name="Slide Number Placeholder 5"/>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pic>
        <p:nvPicPr>
          <p:cNvPr id="7" name="그림 3">
            <a:extLst>
              <a:ext uri="{FF2B5EF4-FFF2-40B4-BE49-F238E27FC236}">
                <a16:creationId xmlns:a16="http://schemas.microsoft.com/office/drawing/2014/main" id="{D69B8BC7-8B59-40A6-9CB0-D02298CCE79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46327" y="5960327"/>
            <a:ext cx="897673" cy="8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427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Date Placeholder 4"/>
          <p:cNvSpPr>
            <a:spLocks noGrp="1"/>
          </p:cNvSpPr>
          <p:nvPr>
            <p:ph type="dt" sz="half" idx="10"/>
          </p:nvPr>
        </p:nvSpPr>
        <p:spPr/>
        <p:txBody>
          <a:bodyPr/>
          <a:lstStyle/>
          <a:p>
            <a:endParaRPr lang="en-US" dirty="0">
              <a:solidFill>
                <a:srgbClr val="000000">
                  <a:tint val="75000"/>
                </a:srgbClr>
              </a:solidFill>
            </a:endParaRPr>
          </a:p>
        </p:txBody>
      </p:sp>
      <p:sp>
        <p:nvSpPr>
          <p:cNvPr id="6" name="Footer Placeholder 5"/>
          <p:cNvSpPr>
            <a:spLocks noGrp="1"/>
          </p:cNvSpPr>
          <p:nvPr>
            <p:ph type="ftr" sz="quarter" idx="11"/>
          </p:nvPr>
        </p:nvSpPr>
        <p:spPr/>
        <p:txBody>
          <a:bodyPr/>
          <a:lstStyle/>
          <a:p>
            <a:endParaRPr lang="en-US" dirty="0">
              <a:solidFill>
                <a:srgbClr val="000000">
                  <a:tint val="75000"/>
                </a:srgbClr>
              </a:solidFill>
            </a:endParaRPr>
          </a:p>
        </p:txBody>
      </p:sp>
      <p:sp>
        <p:nvSpPr>
          <p:cNvPr id="7" name="Slide Number Placeholder 6"/>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135736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Date Placeholder 6"/>
          <p:cNvSpPr>
            <a:spLocks noGrp="1"/>
          </p:cNvSpPr>
          <p:nvPr>
            <p:ph type="dt" sz="half" idx="10"/>
          </p:nvPr>
        </p:nvSpPr>
        <p:spPr/>
        <p:txBody>
          <a:bodyPr/>
          <a:lstStyle/>
          <a:p>
            <a:endParaRPr lang="en-US" dirty="0">
              <a:solidFill>
                <a:srgbClr val="000000">
                  <a:tint val="75000"/>
                </a:srgbClr>
              </a:solidFill>
            </a:endParaRPr>
          </a:p>
        </p:txBody>
      </p:sp>
      <p:sp>
        <p:nvSpPr>
          <p:cNvPr id="8" name="Footer Placeholder 7"/>
          <p:cNvSpPr>
            <a:spLocks noGrp="1"/>
          </p:cNvSpPr>
          <p:nvPr>
            <p:ph type="ftr" sz="quarter" idx="11"/>
          </p:nvPr>
        </p:nvSpPr>
        <p:spPr/>
        <p:txBody>
          <a:bodyPr/>
          <a:lstStyle/>
          <a:p>
            <a:endParaRPr lang="en-US" dirty="0">
              <a:solidFill>
                <a:srgbClr val="000000">
                  <a:tint val="75000"/>
                </a:srgbClr>
              </a:solidFill>
            </a:endParaRPr>
          </a:p>
        </p:txBody>
      </p:sp>
      <p:sp>
        <p:nvSpPr>
          <p:cNvPr id="9" name="Slide Number Placeholder 8"/>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2331825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Date Placeholder 2"/>
          <p:cNvSpPr>
            <a:spLocks noGrp="1"/>
          </p:cNvSpPr>
          <p:nvPr>
            <p:ph type="dt" sz="half" idx="10"/>
          </p:nvPr>
        </p:nvSpPr>
        <p:spPr/>
        <p:txBody>
          <a:bodyPr/>
          <a:lstStyle/>
          <a:p>
            <a:endParaRPr lang="en-US" dirty="0">
              <a:solidFill>
                <a:srgbClr val="000000">
                  <a:tint val="75000"/>
                </a:srgbClr>
              </a:solidFill>
            </a:endParaRPr>
          </a:p>
        </p:txBody>
      </p:sp>
      <p:sp>
        <p:nvSpPr>
          <p:cNvPr id="4" name="Footer Placeholder 3"/>
          <p:cNvSpPr>
            <a:spLocks noGrp="1"/>
          </p:cNvSpPr>
          <p:nvPr>
            <p:ph type="ftr" sz="quarter" idx="11"/>
          </p:nvPr>
        </p:nvSpPr>
        <p:spPr/>
        <p:txBody>
          <a:bodyPr/>
          <a:lstStyle/>
          <a:p>
            <a:endParaRPr lang="en-US" dirty="0">
              <a:solidFill>
                <a:srgbClr val="000000">
                  <a:tint val="75000"/>
                </a:srgbClr>
              </a:solidFill>
            </a:endParaRPr>
          </a:p>
        </p:txBody>
      </p:sp>
      <p:sp>
        <p:nvSpPr>
          <p:cNvPr id="5" name="Slide Number Placeholder 4"/>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1351990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theme" Target="../theme/theme2.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latinLnBrk="0"/>
            <a:endParaRPr lang="en-US" dirty="0">
              <a:solidFill>
                <a:srgbClr val="000000">
                  <a:tint val="75000"/>
                </a:srgb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latinLnBrk="0"/>
            <a:endParaRPr lang="en-US" dirty="0">
              <a:solidFill>
                <a:srgbClr val="000000">
                  <a:tint val="75000"/>
                </a:srgb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latinLnBrk="0"/>
            <a:fld id="{A341F850-1BD0-46B3-85C6-C768B8AE4FCC}" type="slidenum">
              <a:rPr lang="en-US" smtClean="0">
                <a:solidFill>
                  <a:srgbClr val="000000">
                    <a:tint val="75000"/>
                  </a:srgbClr>
                </a:solidFill>
              </a:rPr>
              <a:pPr latinLnBrk="0"/>
              <a:t>‹#›</a:t>
            </a:fld>
            <a:endParaRPr lang="en-US" dirty="0">
              <a:solidFill>
                <a:srgbClr val="000000">
                  <a:tint val="75000"/>
                </a:srgbClr>
              </a:solidFill>
            </a:endParaRPr>
          </a:p>
        </p:txBody>
      </p:sp>
      <p:pic>
        <p:nvPicPr>
          <p:cNvPr id="7" name="그림 3">
            <a:extLst>
              <a:ext uri="{FF2B5EF4-FFF2-40B4-BE49-F238E27FC236}">
                <a16:creationId xmlns:a16="http://schemas.microsoft.com/office/drawing/2014/main" id="{C56F903E-E0F2-4099-8D60-D132D97FAEA2}"/>
              </a:ext>
            </a:extLst>
          </p:cNvPr>
          <p:cNvPicPr>
            <a:picLocks noChangeAspect="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8246327" y="5960327"/>
            <a:ext cx="897673" cy="8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470402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95"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2F8A30-D33C-4A2A-8E24-E4B00DFD5A8C}" type="datetimeFigureOut">
              <a:rPr lang="ko-KR" altLang="en-US" smtClean="0"/>
              <a:t>2021-04-16</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352451667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jpeg"/></Relationships>
</file>

<file path=ppt/slides/_rels/slide39.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jpe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5.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1">
            <a:extLst>
              <a:ext uri="{FF2B5EF4-FFF2-40B4-BE49-F238E27FC236}">
                <a16:creationId xmlns:a16="http://schemas.microsoft.com/office/drawing/2014/main" id="{61E2C715-04BD-4FDD-BBE6-5A79845E3504}"/>
              </a:ext>
            </a:extLst>
          </p:cNvPr>
          <p:cNvSpPr txBox="1">
            <a:spLocks/>
          </p:cNvSpPr>
          <p:nvPr/>
        </p:nvSpPr>
        <p:spPr>
          <a:xfrm>
            <a:off x="467479" y="1999176"/>
            <a:ext cx="8081298" cy="270918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ko-KR" sz="4400" b="1" dirty="0">
                <a:latin typeface="+mj-lt"/>
                <a:cs typeface="Times New Roman" panose="02020603050405020304" pitchFamily="18" charset="0"/>
              </a:rPr>
              <a:t>1/2D-Scan ARS</a:t>
            </a:r>
          </a:p>
          <a:p>
            <a:pPr marL="0" indent="0" algn="ctr">
              <a:buNone/>
            </a:pPr>
            <a:endParaRPr lang="en-US" altLang="ko-KR" sz="1600" b="0" i="0" dirty="0">
              <a:effectLst/>
              <a:latin typeface="Times New Roman" panose="02020603050405020304" pitchFamily="18" charset="0"/>
              <a:cs typeface="Times New Roman" panose="02020603050405020304" pitchFamily="18" charset="0"/>
            </a:endParaRPr>
          </a:p>
          <a:p>
            <a:pPr marL="0" indent="0" algn="ctr">
              <a:buNone/>
            </a:pPr>
            <a:r>
              <a:rPr lang="en-US" altLang="ko-KR" sz="1600" b="0" i="0" dirty="0">
                <a:effectLst/>
                <a:latin typeface="Times New Roman" panose="02020603050405020304" pitchFamily="18" charset="0"/>
                <a:cs typeface="Times New Roman" panose="02020603050405020304" pitchFamily="18" charset="0"/>
              </a:rPr>
              <a:t>YongKyun Lee</a:t>
            </a:r>
            <a:endParaRPr lang="en-US" altLang="ko-KR" sz="1600" dirty="0">
              <a:latin typeface="Times New Roman" panose="02020603050405020304" pitchFamily="18" charset="0"/>
              <a:cs typeface="Times New Roman" panose="02020603050405020304" pitchFamily="18" charset="0"/>
            </a:endParaRPr>
          </a:p>
          <a:p>
            <a:pPr marL="0" indent="0" algn="ctr">
              <a:buNone/>
            </a:pPr>
            <a:r>
              <a:rPr lang="en-US" altLang="ko-KR" sz="1600" dirty="0">
                <a:latin typeface="Times New Roman" panose="02020603050405020304" pitchFamily="18" charset="0"/>
                <a:cs typeface="Times New Roman" panose="02020603050405020304" pitchFamily="18" charset="0"/>
              </a:rPr>
              <a:t>SeungWoo Shin</a:t>
            </a:r>
          </a:p>
        </p:txBody>
      </p:sp>
    </p:spTree>
    <p:extLst>
      <p:ext uri="{BB962C8B-B14F-4D97-AF65-F5344CB8AC3E}">
        <p14:creationId xmlns:p14="http://schemas.microsoft.com/office/powerpoint/2010/main" val="2540365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C99480-64EA-4F5E-8199-4F38AA16192A}"/>
              </a:ext>
            </a:extLst>
          </p:cNvPr>
          <p:cNvSpPr txBox="1"/>
          <p:nvPr/>
        </p:nvSpPr>
        <p:spPr>
          <a:xfrm>
            <a:off x="144378" y="152400"/>
            <a:ext cx="8639137" cy="523220"/>
          </a:xfrm>
          <a:prstGeom prst="rect">
            <a:avLst/>
          </a:prstGeom>
          <a:noFill/>
        </p:spPr>
        <p:txBody>
          <a:bodyPr wrap="square" rtlCol="0">
            <a:spAutoFit/>
          </a:bodyPr>
          <a:lstStyle/>
          <a:p>
            <a:r>
              <a:rPr lang="en-US" altLang="ko-KR" sz="2800" b="1" dirty="0">
                <a:latin typeface="+mj-lt"/>
              </a:rPr>
              <a:t>How</a:t>
            </a:r>
            <a:r>
              <a:rPr lang="ko-KR" altLang="en-US" sz="2800" b="1" dirty="0">
                <a:latin typeface="+mj-lt"/>
              </a:rPr>
              <a:t> </a:t>
            </a:r>
            <a:r>
              <a:rPr lang="en-US" altLang="ko-KR" sz="2800" b="1" dirty="0">
                <a:latin typeface="+mj-lt"/>
              </a:rPr>
              <a:t>to define 1/2D-Scan feature (A,D,P)</a:t>
            </a:r>
            <a:endParaRPr lang="ko-KR" altLang="en-US" sz="2800" b="1" dirty="0">
              <a:latin typeface="+mj-lt"/>
            </a:endParaRPr>
          </a:p>
        </p:txBody>
      </p:sp>
      <p:sp>
        <p:nvSpPr>
          <p:cNvPr id="85" name="사각형: 둥근 모서리 84">
            <a:extLst>
              <a:ext uri="{FF2B5EF4-FFF2-40B4-BE49-F238E27FC236}">
                <a16:creationId xmlns:a16="http://schemas.microsoft.com/office/drawing/2014/main" id="{374671BF-EDFF-474C-8B7B-0E7424C466CF}"/>
              </a:ext>
            </a:extLst>
          </p:cNvPr>
          <p:cNvSpPr/>
          <p:nvPr/>
        </p:nvSpPr>
        <p:spPr>
          <a:xfrm>
            <a:off x="360485" y="3555668"/>
            <a:ext cx="8486737" cy="28747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 name="사각형: 둥근 모서리 85">
            <a:extLst>
              <a:ext uri="{FF2B5EF4-FFF2-40B4-BE49-F238E27FC236}">
                <a16:creationId xmlns:a16="http://schemas.microsoft.com/office/drawing/2014/main" id="{ED6734C6-360E-4727-9CD2-FAB3D9018BBD}"/>
              </a:ext>
            </a:extLst>
          </p:cNvPr>
          <p:cNvSpPr/>
          <p:nvPr/>
        </p:nvSpPr>
        <p:spPr>
          <a:xfrm>
            <a:off x="360485" y="767859"/>
            <a:ext cx="8486737" cy="273227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8" name="TextBox 87">
            <a:extLst>
              <a:ext uri="{FF2B5EF4-FFF2-40B4-BE49-F238E27FC236}">
                <a16:creationId xmlns:a16="http://schemas.microsoft.com/office/drawing/2014/main" id="{8E3F598A-DE22-48C3-889F-76FF1B3137C8}"/>
              </a:ext>
            </a:extLst>
          </p:cNvPr>
          <p:cNvSpPr txBox="1"/>
          <p:nvPr/>
        </p:nvSpPr>
        <p:spPr>
          <a:xfrm>
            <a:off x="546355" y="1070749"/>
            <a:ext cx="4164345" cy="369332"/>
          </a:xfrm>
          <a:prstGeom prst="rect">
            <a:avLst/>
          </a:prstGeom>
          <a:noFill/>
        </p:spPr>
        <p:txBody>
          <a:bodyPr wrap="none" rtlCol="0">
            <a:spAutoFit/>
          </a:bodyPr>
          <a:lstStyle/>
          <a:p>
            <a:r>
              <a:rPr lang="en-US" altLang="ko-KR" b="1" dirty="0"/>
              <a:t>Hydrogen bond </a:t>
            </a:r>
            <a:r>
              <a:rPr lang="en-US" altLang="ko-KR" b="1" dirty="0">
                <a:solidFill>
                  <a:srgbClr val="FF0000"/>
                </a:solidFill>
              </a:rPr>
              <a:t>D</a:t>
            </a:r>
            <a:r>
              <a:rPr lang="en-US" altLang="ko-KR" b="1" dirty="0"/>
              <a:t>onor and </a:t>
            </a:r>
            <a:r>
              <a:rPr lang="en-US" altLang="ko-KR" b="1" dirty="0">
                <a:solidFill>
                  <a:srgbClr val="FF0000"/>
                </a:solidFill>
              </a:rPr>
              <a:t>A</a:t>
            </a:r>
            <a:r>
              <a:rPr lang="en-US" altLang="ko-KR" b="1" dirty="0"/>
              <a:t>cceptor</a:t>
            </a:r>
            <a:endParaRPr lang="ko-KR" altLang="en-US" b="1" dirty="0"/>
          </a:p>
        </p:txBody>
      </p:sp>
      <p:sp>
        <p:nvSpPr>
          <p:cNvPr id="89" name="TextBox 88">
            <a:extLst>
              <a:ext uri="{FF2B5EF4-FFF2-40B4-BE49-F238E27FC236}">
                <a16:creationId xmlns:a16="http://schemas.microsoft.com/office/drawing/2014/main" id="{EC3C4E81-39CD-4985-80C4-1199BF643856}"/>
              </a:ext>
            </a:extLst>
          </p:cNvPr>
          <p:cNvSpPr txBox="1"/>
          <p:nvPr/>
        </p:nvSpPr>
        <p:spPr>
          <a:xfrm>
            <a:off x="573193" y="3792184"/>
            <a:ext cx="2377574" cy="369332"/>
          </a:xfrm>
          <a:prstGeom prst="rect">
            <a:avLst/>
          </a:prstGeom>
          <a:noFill/>
        </p:spPr>
        <p:txBody>
          <a:bodyPr wrap="none" rtlCol="0">
            <a:spAutoFit/>
          </a:bodyPr>
          <a:lstStyle/>
          <a:p>
            <a:r>
              <a:rPr lang="en-US" altLang="ko-KR" b="1" dirty="0" err="1"/>
              <a:t>Hydro</a:t>
            </a:r>
            <a:r>
              <a:rPr lang="en-US" altLang="ko-KR" b="1" dirty="0" err="1">
                <a:solidFill>
                  <a:srgbClr val="FF0000"/>
                </a:solidFill>
              </a:rPr>
              <a:t>P</a:t>
            </a:r>
            <a:r>
              <a:rPr lang="en-US" altLang="ko-KR" b="1" dirty="0" err="1"/>
              <a:t>hobic</a:t>
            </a:r>
            <a:r>
              <a:rPr lang="en-US" altLang="ko-KR" b="1" dirty="0"/>
              <a:t> center</a:t>
            </a:r>
            <a:endParaRPr lang="ko-KR" altLang="en-US" b="1" dirty="0"/>
          </a:p>
        </p:txBody>
      </p:sp>
      <p:sp>
        <p:nvSpPr>
          <p:cNvPr id="90" name="TextBox 89">
            <a:extLst>
              <a:ext uri="{FF2B5EF4-FFF2-40B4-BE49-F238E27FC236}">
                <a16:creationId xmlns:a16="http://schemas.microsoft.com/office/drawing/2014/main" id="{8392DA18-F63A-4AB1-BB58-9C42EF59B96A}"/>
              </a:ext>
            </a:extLst>
          </p:cNvPr>
          <p:cNvSpPr txBox="1"/>
          <p:nvPr/>
        </p:nvSpPr>
        <p:spPr>
          <a:xfrm>
            <a:off x="547062" y="1599884"/>
            <a:ext cx="4045423" cy="1292662"/>
          </a:xfrm>
          <a:prstGeom prst="rect">
            <a:avLst/>
          </a:prstGeom>
          <a:noFill/>
        </p:spPr>
        <p:txBody>
          <a:bodyPr wrap="square" rtlCol="0">
            <a:spAutoFit/>
          </a:bodyPr>
          <a:lstStyle/>
          <a:p>
            <a:pPr marL="285750" indent="-285750">
              <a:buFont typeface="Wingdings" panose="05000000000000000000" pitchFamily="2" charset="2"/>
              <a:buChar char="Ø"/>
            </a:pPr>
            <a:r>
              <a:rPr lang="ko-KR" altLang="en-US" sz="1400" dirty="0"/>
              <a:t>약물 후보 물질</a:t>
            </a:r>
            <a:r>
              <a:rPr lang="en-US" altLang="ko-KR" sz="1400" dirty="0"/>
              <a:t>:</a:t>
            </a:r>
          </a:p>
          <a:p>
            <a:pPr marL="742950" lvl="1" indent="-285750">
              <a:buFont typeface="Wingdings" panose="05000000000000000000" pitchFamily="2" charset="2"/>
              <a:buChar char="ü"/>
            </a:pPr>
            <a:r>
              <a:rPr lang="ko-KR" altLang="en-US" sz="1200" u="sng" dirty="0"/>
              <a:t>수소 결합</a:t>
            </a:r>
            <a:r>
              <a:rPr lang="ko-KR" altLang="en-US" sz="1200" dirty="0"/>
              <a:t>이 가능한 원자와 방향을 찾아 매핑</a:t>
            </a:r>
            <a:r>
              <a:rPr lang="en-US" altLang="ko-KR" sz="1200" dirty="0"/>
              <a:t>.</a:t>
            </a:r>
          </a:p>
          <a:p>
            <a:endParaRPr lang="en-US" altLang="ko-KR" sz="1400" dirty="0"/>
          </a:p>
          <a:p>
            <a:pPr marL="285750" indent="-285750">
              <a:buFont typeface="Wingdings" panose="05000000000000000000" pitchFamily="2" charset="2"/>
              <a:buChar char="Ø"/>
            </a:pPr>
            <a:r>
              <a:rPr lang="ko-KR" altLang="en-US" sz="1400" dirty="0"/>
              <a:t>타겟 단백질</a:t>
            </a:r>
            <a:r>
              <a:rPr lang="en-US" altLang="ko-KR" sz="1400" dirty="0"/>
              <a:t>: </a:t>
            </a:r>
          </a:p>
          <a:p>
            <a:pPr marL="742950" lvl="1" indent="-285750">
              <a:buFont typeface="Wingdings" panose="05000000000000000000" pitchFamily="2" charset="2"/>
              <a:buChar char="ü"/>
            </a:pPr>
            <a:r>
              <a:rPr lang="ko-KR" altLang="en-US" sz="1200" u="sng" dirty="0"/>
              <a:t>수소결합</a:t>
            </a:r>
            <a:r>
              <a:rPr lang="ko-KR" altLang="en-US" sz="1200" dirty="0"/>
              <a:t>이 가능한 원자를 찾아 약물 후보물질이 결합할 위치와 방향을 유추하여 매핑</a:t>
            </a:r>
            <a:r>
              <a:rPr lang="en-US" altLang="ko-KR" sz="1200" dirty="0"/>
              <a:t>.</a:t>
            </a:r>
          </a:p>
        </p:txBody>
      </p:sp>
      <p:sp>
        <p:nvSpPr>
          <p:cNvPr id="91" name="TextBox 90">
            <a:extLst>
              <a:ext uri="{FF2B5EF4-FFF2-40B4-BE49-F238E27FC236}">
                <a16:creationId xmlns:a16="http://schemas.microsoft.com/office/drawing/2014/main" id="{C72E6E2F-1825-40A8-8F32-732E7EEBD29E}"/>
              </a:ext>
            </a:extLst>
          </p:cNvPr>
          <p:cNvSpPr txBox="1"/>
          <p:nvPr/>
        </p:nvSpPr>
        <p:spPr>
          <a:xfrm>
            <a:off x="546355" y="4167557"/>
            <a:ext cx="4046130" cy="2108269"/>
          </a:xfrm>
          <a:prstGeom prst="rect">
            <a:avLst/>
          </a:prstGeom>
          <a:noFill/>
        </p:spPr>
        <p:txBody>
          <a:bodyPr wrap="square" rtlCol="0">
            <a:spAutoFit/>
          </a:bodyPr>
          <a:lstStyle/>
          <a:p>
            <a:pPr marL="285750" indent="-285750">
              <a:buFont typeface="Wingdings" panose="05000000000000000000" pitchFamily="2" charset="2"/>
              <a:buChar char="Ø"/>
            </a:pPr>
            <a:r>
              <a:rPr lang="ko-KR" altLang="en-US" sz="1400" dirty="0"/>
              <a:t>약물 후보 물질</a:t>
            </a:r>
            <a:r>
              <a:rPr lang="en-US" altLang="ko-KR" sz="1400" dirty="0"/>
              <a:t>:</a:t>
            </a:r>
          </a:p>
          <a:p>
            <a:pPr marL="742950" lvl="1" indent="-285750">
              <a:buFont typeface="Wingdings" panose="05000000000000000000" pitchFamily="2" charset="2"/>
              <a:buChar char="ü"/>
            </a:pPr>
            <a:r>
              <a:rPr lang="ko-KR" altLang="en-US" sz="1200" u="sng" dirty="0"/>
              <a:t>고리구조</a:t>
            </a:r>
            <a:r>
              <a:rPr lang="ko-KR" altLang="en-US" sz="1200" dirty="0"/>
              <a:t>와 </a:t>
            </a:r>
            <a:r>
              <a:rPr lang="ko-KR" altLang="en-US" sz="1200" u="sng" dirty="0"/>
              <a:t>소수성 사슬 구조</a:t>
            </a:r>
            <a:r>
              <a:rPr lang="ko-KR" altLang="en-US" sz="1200" dirty="0"/>
              <a:t>를 찾아 매핑</a:t>
            </a:r>
            <a:r>
              <a:rPr lang="en-US" altLang="ko-KR" sz="1200" dirty="0"/>
              <a:t>.</a:t>
            </a:r>
          </a:p>
          <a:p>
            <a:pPr lvl="1"/>
            <a:endParaRPr lang="en-US" altLang="ko-KR" sz="1400" dirty="0"/>
          </a:p>
          <a:p>
            <a:pPr marL="285750" indent="-285750">
              <a:buFont typeface="Wingdings" panose="05000000000000000000" pitchFamily="2" charset="2"/>
              <a:buChar char="Ø"/>
            </a:pPr>
            <a:r>
              <a:rPr lang="ko-KR" altLang="en-US" sz="1400" dirty="0"/>
              <a:t>타겟 단백질</a:t>
            </a:r>
            <a:r>
              <a:rPr lang="en-US" altLang="ko-KR" sz="1400" dirty="0"/>
              <a:t>: </a:t>
            </a:r>
          </a:p>
          <a:p>
            <a:pPr marL="742950" lvl="1" indent="-285750">
              <a:buFont typeface="Wingdings" panose="05000000000000000000" pitchFamily="2" charset="2"/>
              <a:buChar char="ü"/>
            </a:pPr>
            <a:r>
              <a:rPr lang="ko-KR" altLang="en-US" sz="1100" dirty="0"/>
              <a:t>단백질의 활성 부위에 격자를 만들고 각 격자점에서 작은 구와 큰 구를 만들어 작은 구에 단백질 원자가 없고 큰 구에 단백질 원자가 </a:t>
            </a:r>
            <a:r>
              <a:rPr lang="en-US" altLang="ko-KR" sz="1100" dirty="0"/>
              <a:t>50</a:t>
            </a:r>
            <a:r>
              <a:rPr lang="ko-KR" altLang="en-US" sz="1100" dirty="0"/>
              <a:t>개 이상인 점을 접근점으로 정의</a:t>
            </a:r>
            <a:r>
              <a:rPr lang="en-US" altLang="ko-KR" sz="1100" dirty="0"/>
              <a:t>.</a:t>
            </a:r>
          </a:p>
          <a:p>
            <a:pPr marL="742950" lvl="1" indent="-285750">
              <a:buFont typeface="Wingdings" panose="05000000000000000000" pitchFamily="2" charset="2"/>
              <a:buChar char="ü"/>
            </a:pPr>
            <a:r>
              <a:rPr lang="ko-KR" altLang="en-US" sz="1100" dirty="0"/>
              <a:t>각 접근점을 군집화 하여 각 군집의 중심점을 </a:t>
            </a:r>
            <a:r>
              <a:rPr lang="en-US" altLang="ko-KR" sz="1100" dirty="0"/>
              <a:t>hydrophobic center</a:t>
            </a:r>
            <a:r>
              <a:rPr lang="ko-KR" altLang="en-US" sz="1100" dirty="0"/>
              <a:t>로 정의</a:t>
            </a:r>
            <a:r>
              <a:rPr lang="en-US" altLang="ko-KR" sz="1100" dirty="0"/>
              <a:t>.</a:t>
            </a:r>
          </a:p>
          <a:p>
            <a:pPr lvl="1"/>
            <a:r>
              <a:rPr lang="en-US" altLang="ko-KR" sz="1100" dirty="0"/>
              <a:t>       (</a:t>
            </a:r>
            <a:r>
              <a:rPr lang="ko-KR" altLang="ko-KR" sz="1100" dirty="0" err="1">
                <a:solidFill>
                  <a:srgbClr val="000000"/>
                </a:solidFill>
                <a:latin typeface="Arial Unicode MS" panose="020B0604020202020204" pitchFamily="50" charset="-127"/>
              </a:rPr>
              <a:t>Zoete</a:t>
            </a:r>
            <a:r>
              <a:rPr lang="ko-KR" altLang="ko-KR" sz="1100" dirty="0">
                <a:solidFill>
                  <a:srgbClr val="000000"/>
                </a:solidFill>
                <a:latin typeface="Arial Unicode MS" panose="020B0604020202020204" pitchFamily="50" charset="-127"/>
              </a:rPr>
              <a:t> </a:t>
            </a:r>
            <a:r>
              <a:rPr lang="ko-KR" altLang="ko-KR" sz="1100" dirty="0" err="1">
                <a:solidFill>
                  <a:srgbClr val="000000"/>
                </a:solidFill>
                <a:latin typeface="Arial Unicode MS" panose="020B0604020202020204" pitchFamily="50" charset="-127"/>
              </a:rPr>
              <a:t>V</a:t>
            </a:r>
            <a:r>
              <a:rPr lang="en-US" altLang="ko-KR" sz="1100" dirty="0">
                <a:solidFill>
                  <a:srgbClr val="000000"/>
                </a:solidFill>
                <a:latin typeface="Arial Unicode MS" panose="020B0604020202020204" pitchFamily="50" charset="-127"/>
              </a:rPr>
              <a:t>. et.al. </a:t>
            </a:r>
            <a:r>
              <a:rPr lang="ko-KR" altLang="ko-KR" sz="1100" i="1" dirty="0" err="1">
                <a:solidFill>
                  <a:srgbClr val="000000"/>
                </a:solidFill>
                <a:latin typeface="Arial Unicode MS" panose="020B0604020202020204" pitchFamily="50" charset="-127"/>
              </a:rPr>
              <a:t>J</a:t>
            </a:r>
            <a:r>
              <a:rPr lang="en-US" altLang="ko-KR" sz="1100" i="1" dirty="0">
                <a:solidFill>
                  <a:srgbClr val="000000"/>
                </a:solidFill>
                <a:latin typeface="Arial Unicode MS" panose="020B0604020202020204" pitchFamily="50" charset="-127"/>
              </a:rPr>
              <a:t>.</a:t>
            </a:r>
            <a:r>
              <a:rPr lang="ko-KR" altLang="ko-KR" sz="1100" i="1" dirty="0">
                <a:solidFill>
                  <a:srgbClr val="000000"/>
                </a:solidFill>
                <a:latin typeface="Arial Unicode MS" panose="020B0604020202020204" pitchFamily="50" charset="-127"/>
              </a:rPr>
              <a:t> </a:t>
            </a:r>
            <a:r>
              <a:rPr lang="ko-KR" altLang="ko-KR" sz="1100" i="1" dirty="0" err="1">
                <a:solidFill>
                  <a:srgbClr val="000000"/>
                </a:solidFill>
                <a:latin typeface="Arial Unicode MS" panose="020B0604020202020204" pitchFamily="50" charset="-127"/>
              </a:rPr>
              <a:t>Comput</a:t>
            </a:r>
            <a:r>
              <a:rPr lang="en-US" altLang="ko-KR" sz="1100" i="1" dirty="0">
                <a:solidFill>
                  <a:srgbClr val="000000"/>
                </a:solidFill>
                <a:latin typeface="Arial Unicode MS" panose="020B0604020202020204" pitchFamily="50" charset="-127"/>
              </a:rPr>
              <a:t>.</a:t>
            </a:r>
            <a:r>
              <a:rPr lang="ko-KR" altLang="ko-KR" sz="1100" i="1" dirty="0">
                <a:solidFill>
                  <a:srgbClr val="000000"/>
                </a:solidFill>
                <a:latin typeface="Arial Unicode MS" panose="020B0604020202020204" pitchFamily="50" charset="-127"/>
              </a:rPr>
              <a:t> </a:t>
            </a:r>
            <a:r>
              <a:rPr lang="ko-KR" altLang="ko-KR" sz="1100" i="1" dirty="0" err="1">
                <a:solidFill>
                  <a:srgbClr val="000000"/>
                </a:solidFill>
                <a:latin typeface="Arial Unicode MS" panose="020B0604020202020204" pitchFamily="50" charset="-127"/>
              </a:rPr>
              <a:t>Chem</a:t>
            </a:r>
            <a:r>
              <a:rPr lang="ko-KR" altLang="ko-KR" sz="1100" i="1" dirty="0">
                <a:solidFill>
                  <a:srgbClr val="000000"/>
                </a:solidFill>
                <a:latin typeface="Arial Unicode MS" panose="020B0604020202020204" pitchFamily="50" charset="-127"/>
              </a:rPr>
              <a:t>.</a:t>
            </a:r>
            <a:r>
              <a:rPr lang="ko-KR" altLang="ko-KR" sz="1100" dirty="0">
                <a:solidFill>
                  <a:srgbClr val="000000"/>
                </a:solidFill>
                <a:latin typeface="Arial Unicode MS" panose="020B0604020202020204" pitchFamily="50" charset="-127"/>
              </a:rPr>
              <a:t> 2016</a:t>
            </a:r>
            <a:r>
              <a:rPr lang="en-US" altLang="ko-KR" sz="1100" dirty="0">
                <a:solidFill>
                  <a:srgbClr val="000000"/>
                </a:solidFill>
                <a:latin typeface="Arial Unicode MS" panose="020B0604020202020204" pitchFamily="50" charset="-127"/>
              </a:rPr>
              <a:t>)</a:t>
            </a:r>
            <a:endParaRPr lang="en-US" altLang="ko-KR" sz="1100" dirty="0"/>
          </a:p>
        </p:txBody>
      </p:sp>
      <p:grpSp>
        <p:nvGrpSpPr>
          <p:cNvPr id="2" name="그룹 1">
            <a:extLst>
              <a:ext uri="{FF2B5EF4-FFF2-40B4-BE49-F238E27FC236}">
                <a16:creationId xmlns:a16="http://schemas.microsoft.com/office/drawing/2014/main" id="{0837A56A-2629-4000-9240-A3CB6447C7A0}"/>
              </a:ext>
            </a:extLst>
          </p:cNvPr>
          <p:cNvGrpSpPr/>
          <p:nvPr/>
        </p:nvGrpSpPr>
        <p:grpSpPr>
          <a:xfrm>
            <a:off x="4785792" y="1025032"/>
            <a:ext cx="3839308" cy="2227775"/>
            <a:chOff x="4652374" y="977370"/>
            <a:chExt cx="3839308" cy="2227775"/>
          </a:xfrm>
        </p:grpSpPr>
        <p:sp>
          <p:nvSpPr>
            <p:cNvPr id="87" name="직사각형 86">
              <a:extLst>
                <a:ext uri="{FF2B5EF4-FFF2-40B4-BE49-F238E27FC236}">
                  <a16:creationId xmlns:a16="http://schemas.microsoft.com/office/drawing/2014/main" id="{265297E5-47FA-478D-971F-68E578AE4DD0}"/>
                </a:ext>
              </a:extLst>
            </p:cNvPr>
            <p:cNvSpPr/>
            <p:nvPr/>
          </p:nvSpPr>
          <p:spPr>
            <a:xfrm>
              <a:off x="4652374" y="977370"/>
              <a:ext cx="3839308" cy="2227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2" name="그룹 91">
              <a:extLst>
                <a:ext uri="{FF2B5EF4-FFF2-40B4-BE49-F238E27FC236}">
                  <a16:creationId xmlns:a16="http://schemas.microsoft.com/office/drawing/2014/main" id="{E4AB7C75-C6C9-4AAC-96C5-A69759232F16}"/>
                </a:ext>
              </a:extLst>
            </p:cNvPr>
            <p:cNvGrpSpPr/>
            <p:nvPr/>
          </p:nvGrpSpPr>
          <p:grpSpPr>
            <a:xfrm>
              <a:off x="4740308" y="1039216"/>
              <a:ext cx="3669314" cy="2161412"/>
              <a:chOff x="4630624" y="1360285"/>
              <a:chExt cx="3669314" cy="2161412"/>
            </a:xfrm>
          </p:grpSpPr>
          <p:pic>
            <p:nvPicPr>
              <p:cNvPr id="93" name="그림 92">
                <a:extLst>
                  <a:ext uri="{FF2B5EF4-FFF2-40B4-BE49-F238E27FC236}">
                    <a16:creationId xmlns:a16="http://schemas.microsoft.com/office/drawing/2014/main" id="{3CEB1128-FD92-4A2D-BB8F-E9377A44BC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30624" y="2552817"/>
                <a:ext cx="2297716" cy="854125"/>
              </a:xfrm>
              <a:prstGeom prst="rect">
                <a:avLst/>
              </a:prstGeom>
            </p:spPr>
          </p:pic>
          <p:pic>
            <p:nvPicPr>
              <p:cNvPr id="94" name="그림 93">
                <a:extLst>
                  <a:ext uri="{FF2B5EF4-FFF2-40B4-BE49-F238E27FC236}">
                    <a16:creationId xmlns:a16="http://schemas.microsoft.com/office/drawing/2014/main" id="{DE6DD7BC-6609-4687-88D9-A90C2BC3A85F}"/>
                  </a:ext>
                </a:extLst>
              </p:cNvPr>
              <p:cNvPicPr>
                <a:picLocks noChangeAspect="1"/>
              </p:cNvPicPr>
              <p:nvPr/>
            </p:nvPicPr>
            <p:blipFill>
              <a:blip r:embed="rId3"/>
              <a:stretch>
                <a:fillRect/>
              </a:stretch>
            </p:blipFill>
            <p:spPr>
              <a:xfrm>
                <a:off x="7051428" y="2454079"/>
                <a:ext cx="1248510" cy="1067618"/>
              </a:xfrm>
              <a:prstGeom prst="rect">
                <a:avLst/>
              </a:prstGeom>
            </p:spPr>
          </p:pic>
          <p:pic>
            <p:nvPicPr>
              <p:cNvPr id="95" name="그림 94">
                <a:extLst>
                  <a:ext uri="{FF2B5EF4-FFF2-40B4-BE49-F238E27FC236}">
                    <a16:creationId xmlns:a16="http://schemas.microsoft.com/office/drawing/2014/main" id="{1179EC20-E8C3-4711-AB4B-E1F819D56F6A}"/>
                  </a:ext>
                </a:extLst>
              </p:cNvPr>
              <p:cNvPicPr>
                <a:picLocks noChangeAspect="1"/>
              </p:cNvPicPr>
              <p:nvPr/>
            </p:nvPicPr>
            <p:blipFill>
              <a:blip r:embed="rId4"/>
              <a:stretch>
                <a:fillRect/>
              </a:stretch>
            </p:blipFill>
            <p:spPr>
              <a:xfrm>
                <a:off x="7042787" y="1360285"/>
                <a:ext cx="1251289" cy="1049362"/>
              </a:xfrm>
              <a:prstGeom prst="rect">
                <a:avLst/>
              </a:prstGeom>
            </p:spPr>
          </p:pic>
          <p:pic>
            <p:nvPicPr>
              <p:cNvPr id="96" name="그림 95">
                <a:extLst>
                  <a:ext uri="{FF2B5EF4-FFF2-40B4-BE49-F238E27FC236}">
                    <a16:creationId xmlns:a16="http://schemas.microsoft.com/office/drawing/2014/main" id="{32D2C47C-078F-4624-9DF1-6656C5B6F79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97759" y="1378024"/>
                <a:ext cx="2151722" cy="1075861"/>
              </a:xfrm>
              <a:prstGeom prst="rect">
                <a:avLst/>
              </a:prstGeom>
            </p:spPr>
          </p:pic>
        </p:grpSp>
      </p:grpSp>
      <p:grpSp>
        <p:nvGrpSpPr>
          <p:cNvPr id="97" name="그룹 96">
            <a:extLst>
              <a:ext uri="{FF2B5EF4-FFF2-40B4-BE49-F238E27FC236}">
                <a16:creationId xmlns:a16="http://schemas.microsoft.com/office/drawing/2014/main" id="{FEB01434-4AD2-4000-A6A3-79D1580ADC98}"/>
              </a:ext>
            </a:extLst>
          </p:cNvPr>
          <p:cNvGrpSpPr/>
          <p:nvPr/>
        </p:nvGrpSpPr>
        <p:grpSpPr>
          <a:xfrm>
            <a:off x="4785792" y="3777134"/>
            <a:ext cx="3839308" cy="2443852"/>
            <a:chOff x="4624762" y="4153727"/>
            <a:chExt cx="3839308" cy="2443852"/>
          </a:xfrm>
        </p:grpSpPr>
        <p:sp>
          <p:nvSpPr>
            <p:cNvPr id="98" name="직사각형 97">
              <a:extLst>
                <a:ext uri="{FF2B5EF4-FFF2-40B4-BE49-F238E27FC236}">
                  <a16:creationId xmlns:a16="http://schemas.microsoft.com/office/drawing/2014/main" id="{9ECB787C-C0D9-418E-B8DF-41CEDF9B543B}"/>
                </a:ext>
              </a:extLst>
            </p:cNvPr>
            <p:cNvSpPr/>
            <p:nvPr/>
          </p:nvSpPr>
          <p:spPr>
            <a:xfrm>
              <a:off x="4624762" y="4153727"/>
              <a:ext cx="3839308" cy="24438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9" name="그룹 98">
              <a:extLst>
                <a:ext uri="{FF2B5EF4-FFF2-40B4-BE49-F238E27FC236}">
                  <a16:creationId xmlns:a16="http://schemas.microsoft.com/office/drawing/2014/main" id="{76C4DC0E-C9E1-4FAC-B33C-DF953A12B032}"/>
                </a:ext>
              </a:extLst>
            </p:cNvPr>
            <p:cNvGrpSpPr/>
            <p:nvPr/>
          </p:nvGrpSpPr>
          <p:grpSpPr>
            <a:xfrm>
              <a:off x="4888723" y="4176789"/>
              <a:ext cx="3405353" cy="2392311"/>
              <a:chOff x="4888723" y="4176789"/>
              <a:chExt cx="3405353" cy="2392311"/>
            </a:xfrm>
          </p:grpSpPr>
          <p:pic>
            <p:nvPicPr>
              <p:cNvPr id="100" name="그림 99">
                <a:extLst>
                  <a:ext uri="{FF2B5EF4-FFF2-40B4-BE49-F238E27FC236}">
                    <a16:creationId xmlns:a16="http://schemas.microsoft.com/office/drawing/2014/main" id="{C3F7FF8C-CEA3-4154-A3DC-9569BCD5F2E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19806" y="5446153"/>
                <a:ext cx="1049954" cy="1052448"/>
              </a:xfrm>
              <a:prstGeom prst="rect">
                <a:avLst/>
              </a:prstGeom>
            </p:spPr>
          </p:pic>
          <p:pic>
            <p:nvPicPr>
              <p:cNvPr id="101" name="그림 100">
                <a:extLst>
                  <a:ext uri="{FF2B5EF4-FFF2-40B4-BE49-F238E27FC236}">
                    <a16:creationId xmlns:a16="http://schemas.microsoft.com/office/drawing/2014/main" id="{EE75F4D4-86D0-4B48-8FAE-CFEC9A5CFE7A}"/>
                  </a:ext>
                </a:extLst>
              </p:cNvPr>
              <p:cNvPicPr>
                <a:picLocks noChangeAspect="1"/>
              </p:cNvPicPr>
              <p:nvPr/>
            </p:nvPicPr>
            <p:blipFill>
              <a:blip r:embed="rId7"/>
              <a:stretch>
                <a:fillRect/>
              </a:stretch>
            </p:blipFill>
            <p:spPr>
              <a:xfrm>
                <a:off x="7042787" y="5375653"/>
                <a:ext cx="1251289" cy="1193447"/>
              </a:xfrm>
              <a:prstGeom prst="rect">
                <a:avLst/>
              </a:prstGeom>
            </p:spPr>
          </p:pic>
          <p:pic>
            <p:nvPicPr>
              <p:cNvPr id="102" name="그림 101">
                <a:extLst>
                  <a:ext uri="{FF2B5EF4-FFF2-40B4-BE49-F238E27FC236}">
                    <a16:creationId xmlns:a16="http://schemas.microsoft.com/office/drawing/2014/main" id="{A08E6D25-A9AA-4C4E-A797-C1CCDF6CD52F}"/>
                  </a:ext>
                </a:extLst>
              </p:cNvPr>
              <p:cNvPicPr>
                <a:picLocks noChangeAspect="1"/>
              </p:cNvPicPr>
              <p:nvPr/>
            </p:nvPicPr>
            <p:blipFill>
              <a:blip r:embed="rId8"/>
              <a:stretch>
                <a:fillRect/>
              </a:stretch>
            </p:blipFill>
            <p:spPr>
              <a:xfrm>
                <a:off x="7042787" y="4176789"/>
                <a:ext cx="1251289" cy="1094029"/>
              </a:xfrm>
              <a:prstGeom prst="rect">
                <a:avLst/>
              </a:prstGeom>
            </p:spPr>
          </p:pic>
          <p:pic>
            <p:nvPicPr>
              <p:cNvPr id="103" name="그림 102">
                <a:extLst>
                  <a:ext uri="{FF2B5EF4-FFF2-40B4-BE49-F238E27FC236}">
                    <a16:creationId xmlns:a16="http://schemas.microsoft.com/office/drawing/2014/main" id="{87DDCC2E-CE7A-481F-8E2E-788B5C1C263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88723" y="4503139"/>
                <a:ext cx="1620008" cy="441327"/>
              </a:xfrm>
              <a:prstGeom prst="rect">
                <a:avLst/>
              </a:prstGeom>
            </p:spPr>
          </p:pic>
        </p:grpSp>
      </p:grpSp>
    </p:spTree>
    <p:extLst>
      <p:ext uri="{BB962C8B-B14F-4D97-AF65-F5344CB8AC3E}">
        <p14:creationId xmlns:p14="http://schemas.microsoft.com/office/powerpoint/2010/main" val="401212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0D97CC-26C2-4EF4-AAD2-8DD1D2783A6C}"/>
              </a:ext>
            </a:extLst>
          </p:cNvPr>
          <p:cNvSpPr>
            <a:spLocks noGrp="1"/>
          </p:cNvSpPr>
          <p:nvPr>
            <p:ph type="ctrTitle"/>
          </p:nvPr>
        </p:nvSpPr>
        <p:spPr/>
        <p:txBody>
          <a:bodyPr>
            <a:noAutofit/>
          </a:bodyPr>
          <a:lstStyle/>
          <a:p>
            <a:r>
              <a:rPr lang="en-US" altLang="ko-KR" sz="4400" b="1" dirty="0"/>
              <a:t>1/2D-Scan Main Process</a:t>
            </a:r>
            <a:endParaRPr lang="ko-KR" altLang="en-US" sz="4400" b="1" dirty="0"/>
          </a:p>
        </p:txBody>
      </p:sp>
    </p:spTree>
    <p:extLst>
      <p:ext uri="{BB962C8B-B14F-4D97-AF65-F5344CB8AC3E}">
        <p14:creationId xmlns:p14="http://schemas.microsoft.com/office/powerpoint/2010/main" val="1661687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C7CE76-2227-4E83-810E-30C492EB57EA}"/>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cs typeface="Times New Roman" panose="02020603050405020304" pitchFamily="18" charset="0"/>
              </a:rPr>
              <a:t>1/2D-Scan Main Process</a:t>
            </a:r>
            <a:endParaRPr lang="ko-KR" altLang="en-US" sz="2800" b="1" dirty="0">
              <a:latin typeface="+mj-lt"/>
              <a:cs typeface="Times New Roman" panose="02020603050405020304" pitchFamily="18" charset="0"/>
            </a:endParaRPr>
          </a:p>
        </p:txBody>
      </p:sp>
      <p:sp>
        <p:nvSpPr>
          <p:cNvPr id="6" name="TextBox 5">
            <a:extLst>
              <a:ext uri="{FF2B5EF4-FFF2-40B4-BE49-F238E27FC236}">
                <a16:creationId xmlns:a16="http://schemas.microsoft.com/office/drawing/2014/main" id="{8F149F4C-A4E8-49A2-A207-BA0F0761A8B0}"/>
              </a:ext>
            </a:extLst>
          </p:cNvPr>
          <p:cNvSpPr txBox="1"/>
          <p:nvPr/>
        </p:nvSpPr>
        <p:spPr>
          <a:xfrm>
            <a:off x="902089" y="2031021"/>
            <a:ext cx="6565231" cy="2795958"/>
          </a:xfrm>
          <a:prstGeom prst="rect">
            <a:avLst/>
          </a:prstGeom>
          <a:noFill/>
        </p:spPr>
        <p:txBody>
          <a:bodyPr wrap="square" rtlCol="0">
            <a:spAutoFit/>
          </a:bodyPr>
          <a:lstStyle/>
          <a:p>
            <a:pPr marL="342900" indent="-342900">
              <a:lnSpc>
                <a:spcPct val="150000"/>
              </a:lnSpc>
              <a:buAutoNum type="arabicPeriod"/>
            </a:pPr>
            <a:r>
              <a:rPr lang="en-US" altLang="ko-KR" sz="2400" dirty="0">
                <a:cs typeface="Times New Roman" panose="02020603050405020304" pitchFamily="18" charset="0"/>
              </a:rPr>
              <a:t>Making Main DB Tables</a:t>
            </a:r>
          </a:p>
          <a:p>
            <a:pPr>
              <a:lnSpc>
                <a:spcPct val="150000"/>
              </a:lnSpc>
            </a:pPr>
            <a:endParaRPr lang="en-US" altLang="ko-KR" sz="2400" dirty="0">
              <a:cs typeface="Times New Roman" panose="02020603050405020304" pitchFamily="18" charset="0"/>
            </a:endParaRPr>
          </a:p>
          <a:p>
            <a:pPr>
              <a:lnSpc>
                <a:spcPct val="150000"/>
              </a:lnSpc>
            </a:pPr>
            <a:r>
              <a:rPr lang="en-US" altLang="ko-KR" sz="2400" dirty="0">
                <a:cs typeface="Times New Roman" panose="02020603050405020304" pitchFamily="18" charset="0"/>
              </a:rPr>
              <a:t>2. Making Keys using Seeds</a:t>
            </a:r>
          </a:p>
          <a:p>
            <a:pPr>
              <a:lnSpc>
                <a:spcPct val="150000"/>
              </a:lnSpc>
            </a:pPr>
            <a:endParaRPr lang="en-US" altLang="ko-KR" sz="2400" dirty="0">
              <a:cs typeface="Times New Roman" panose="02020603050405020304" pitchFamily="18" charset="0"/>
            </a:endParaRPr>
          </a:p>
          <a:p>
            <a:pPr>
              <a:lnSpc>
                <a:spcPct val="150000"/>
              </a:lnSpc>
            </a:pPr>
            <a:r>
              <a:rPr lang="en-US" altLang="ko-KR" sz="2400" dirty="0">
                <a:cs typeface="Times New Roman" panose="02020603050405020304" pitchFamily="18" charset="0"/>
              </a:rPr>
              <a:t>3. Searching using Keys</a:t>
            </a:r>
          </a:p>
        </p:txBody>
      </p:sp>
      <p:sp>
        <p:nvSpPr>
          <p:cNvPr id="4" name="직사각형 3">
            <a:extLst>
              <a:ext uri="{FF2B5EF4-FFF2-40B4-BE49-F238E27FC236}">
                <a16:creationId xmlns:a16="http://schemas.microsoft.com/office/drawing/2014/main" id="{D4DEEAFD-2162-4091-BA88-663847FD82BF}"/>
              </a:ext>
            </a:extLst>
          </p:cNvPr>
          <p:cNvSpPr/>
          <p:nvPr/>
        </p:nvSpPr>
        <p:spPr>
          <a:xfrm>
            <a:off x="584747" y="1125005"/>
            <a:ext cx="5965653" cy="461665"/>
          </a:xfrm>
          <a:prstGeom prst="rect">
            <a:avLst/>
          </a:prstGeom>
        </p:spPr>
        <p:txBody>
          <a:bodyPr wrap="square">
            <a:spAutoFit/>
          </a:bodyPr>
          <a:lstStyle/>
          <a:p>
            <a:pPr marL="285750" indent="-285750">
              <a:buFont typeface="Wingdings" panose="05000000000000000000" pitchFamily="2" charset="2"/>
              <a:buChar char="ü"/>
            </a:pPr>
            <a:r>
              <a:rPr lang="en-US" altLang="ko-KR" sz="2400" b="1" dirty="0">
                <a:solidFill>
                  <a:srgbClr val="FF0000"/>
                </a:solidFill>
                <a:latin typeface="Times New Roman" panose="02020603050405020304" pitchFamily="18" charset="0"/>
                <a:cs typeface="Times New Roman" panose="02020603050405020304" pitchFamily="18" charset="0"/>
              </a:rPr>
              <a:t>Main 3 steps</a:t>
            </a:r>
          </a:p>
        </p:txBody>
      </p:sp>
    </p:spTree>
    <p:extLst>
      <p:ext uri="{BB962C8B-B14F-4D97-AF65-F5344CB8AC3E}">
        <p14:creationId xmlns:p14="http://schemas.microsoft.com/office/powerpoint/2010/main" val="2497142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C7CE76-2227-4E83-810E-30C492EB57EA}"/>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cs typeface="Times New Roman" panose="02020603050405020304" pitchFamily="18" charset="0"/>
              </a:rPr>
              <a:t>ZINC15</a:t>
            </a:r>
            <a:r>
              <a:rPr lang="ko-KR" altLang="en-US" sz="2800" b="1" dirty="0">
                <a:latin typeface="+mj-lt"/>
                <a:cs typeface="Times New Roman" panose="02020603050405020304" pitchFamily="18" charset="0"/>
              </a:rPr>
              <a:t> </a:t>
            </a:r>
            <a:r>
              <a:rPr lang="en-US" altLang="ko-KR" sz="2800" b="1" dirty="0">
                <a:latin typeface="+mj-lt"/>
                <a:cs typeface="Times New Roman" panose="02020603050405020304" pitchFamily="18" charset="0"/>
              </a:rPr>
              <a:t>Information(Num Of IDs)</a:t>
            </a:r>
            <a:endParaRPr lang="ko-KR" altLang="en-US" sz="2800" b="1" dirty="0">
              <a:latin typeface="+mj-lt"/>
              <a:cs typeface="Times New Roman" panose="02020603050405020304" pitchFamily="18" charset="0"/>
            </a:endParaRPr>
          </a:p>
        </p:txBody>
      </p:sp>
      <p:sp>
        <p:nvSpPr>
          <p:cNvPr id="6" name="TextBox 5">
            <a:extLst>
              <a:ext uri="{FF2B5EF4-FFF2-40B4-BE49-F238E27FC236}">
                <a16:creationId xmlns:a16="http://schemas.microsoft.com/office/drawing/2014/main" id="{8F149F4C-A4E8-49A2-A207-BA0F0761A8B0}"/>
              </a:ext>
            </a:extLst>
          </p:cNvPr>
          <p:cNvSpPr txBox="1"/>
          <p:nvPr/>
        </p:nvSpPr>
        <p:spPr>
          <a:xfrm>
            <a:off x="1289384" y="1137169"/>
            <a:ext cx="6565231" cy="3206455"/>
          </a:xfrm>
          <a:prstGeom prst="rect">
            <a:avLst/>
          </a:prstGeom>
          <a:noFill/>
        </p:spPr>
        <p:txBody>
          <a:bodyPr wrap="square" rtlCol="0">
            <a:spAutoFit/>
          </a:bodyPr>
          <a:lstStyle/>
          <a:p>
            <a:pPr marL="342900" indent="-342900">
              <a:lnSpc>
                <a:spcPct val="150000"/>
              </a:lnSpc>
              <a:buAutoNum type="arabicPeriod"/>
            </a:pPr>
            <a:r>
              <a:rPr lang="en-US" altLang="ko-KR" sz="2400" dirty="0">
                <a:cs typeface="Times New Roman" panose="02020603050405020304" pitchFamily="18" charset="0"/>
              </a:rPr>
              <a:t>DB size of ‘Web ZINC15’ : 697,589,721</a:t>
            </a:r>
          </a:p>
          <a:p>
            <a:pPr marL="342900" indent="-342900">
              <a:lnSpc>
                <a:spcPct val="150000"/>
              </a:lnSpc>
              <a:buAutoNum type="arabicPeriod"/>
            </a:pPr>
            <a:endParaRPr lang="en-US" altLang="ko-KR" sz="900" dirty="0">
              <a:cs typeface="Times New Roman" panose="02020603050405020304" pitchFamily="18" charset="0"/>
            </a:endParaRPr>
          </a:p>
          <a:p>
            <a:pPr marL="342900" indent="-342900">
              <a:lnSpc>
                <a:spcPct val="150000"/>
              </a:lnSpc>
              <a:buAutoNum type="arabicPeriod"/>
            </a:pPr>
            <a:r>
              <a:rPr lang="en-US" altLang="ko-KR" sz="2400" dirty="0">
                <a:cs typeface="Times New Roman" panose="02020603050405020304" pitchFamily="18" charset="0"/>
              </a:rPr>
              <a:t>Downloadable : 467,333,278</a:t>
            </a:r>
          </a:p>
          <a:p>
            <a:pPr marL="342900" indent="-342900">
              <a:lnSpc>
                <a:spcPct val="150000"/>
              </a:lnSpc>
              <a:buAutoNum type="arabicPeriod"/>
            </a:pPr>
            <a:endParaRPr lang="en-US" altLang="ko-KR" sz="900" dirty="0">
              <a:cs typeface="Times New Roman" panose="02020603050405020304" pitchFamily="18" charset="0"/>
            </a:endParaRPr>
          </a:p>
          <a:p>
            <a:pPr marL="342900" indent="-342900">
              <a:lnSpc>
                <a:spcPct val="150000"/>
              </a:lnSpc>
              <a:buFontTx/>
              <a:buAutoNum type="arabicPeriod"/>
            </a:pPr>
            <a:r>
              <a:rPr lang="en-US" altLang="ko-KR" sz="2400" dirty="0">
                <a:cs typeface="Times New Roman" panose="02020603050405020304" pitchFamily="18" charset="0"/>
              </a:rPr>
              <a:t>SDF Database : 469,175,911 </a:t>
            </a:r>
            <a:r>
              <a:rPr lang="en-US" altLang="ko-KR" sz="1200" dirty="0">
                <a:cs typeface="Times New Roman" panose="02020603050405020304" pitchFamily="18" charset="0"/>
              </a:rPr>
              <a:t>(zinc15+chembl(1,941,411)+STK(557,360)) </a:t>
            </a:r>
          </a:p>
          <a:p>
            <a:pPr marL="342900" indent="-342900">
              <a:lnSpc>
                <a:spcPct val="150000"/>
              </a:lnSpc>
              <a:buFontTx/>
              <a:buAutoNum type="arabicPeriod"/>
            </a:pPr>
            <a:endParaRPr lang="en-US" altLang="ko-KR" sz="900" dirty="0">
              <a:cs typeface="Times New Roman" panose="02020603050405020304" pitchFamily="18" charset="0"/>
            </a:endParaRPr>
          </a:p>
          <a:p>
            <a:pPr marL="342900" indent="-342900">
              <a:lnSpc>
                <a:spcPct val="150000"/>
              </a:lnSpc>
              <a:buAutoNum type="arabicPeriod"/>
            </a:pPr>
            <a:r>
              <a:rPr lang="en-US" altLang="ko-KR" sz="2400" dirty="0">
                <a:cs typeface="Times New Roman" panose="02020603050405020304" pitchFamily="18" charset="0"/>
              </a:rPr>
              <a:t>ZINC BB Database : 467,985,807</a:t>
            </a:r>
          </a:p>
        </p:txBody>
      </p:sp>
      <p:sp>
        <p:nvSpPr>
          <p:cNvPr id="7" name="TextBox 6">
            <a:extLst>
              <a:ext uri="{FF2B5EF4-FFF2-40B4-BE49-F238E27FC236}">
                <a16:creationId xmlns:a16="http://schemas.microsoft.com/office/drawing/2014/main" id="{DEE2D54C-EE30-4B4A-ACC1-CAD7A58D8E08}"/>
              </a:ext>
            </a:extLst>
          </p:cNvPr>
          <p:cNvSpPr txBox="1"/>
          <p:nvPr/>
        </p:nvSpPr>
        <p:spPr>
          <a:xfrm>
            <a:off x="1289383" y="4568143"/>
            <a:ext cx="6565231" cy="1152688"/>
          </a:xfrm>
          <a:prstGeom prst="rect">
            <a:avLst/>
          </a:prstGeom>
          <a:noFill/>
        </p:spPr>
        <p:txBody>
          <a:bodyPr wrap="square" rtlCol="0">
            <a:spAutoFit/>
          </a:bodyPr>
          <a:lstStyle/>
          <a:p>
            <a:pPr>
              <a:lnSpc>
                <a:spcPct val="150000"/>
              </a:lnSpc>
            </a:pPr>
            <a:r>
              <a:rPr lang="en-US" altLang="ko-KR" sz="1600" dirty="0">
                <a:cs typeface="Times New Roman" panose="02020603050405020304" pitchFamily="18" charset="0"/>
              </a:rPr>
              <a:t>different between ‘</a:t>
            </a:r>
            <a:r>
              <a:rPr lang="en-US" altLang="ko-KR" sz="1600" dirty="0">
                <a:solidFill>
                  <a:srgbClr val="FF0000"/>
                </a:solidFill>
                <a:cs typeface="Times New Roman" panose="02020603050405020304" pitchFamily="18" charset="0"/>
              </a:rPr>
              <a:t>Web ZINC15</a:t>
            </a:r>
            <a:r>
              <a:rPr lang="en-US" altLang="ko-KR" sz="1600" dirty="0">
                <a:cs typeface="Times New Roman" panose="02020603050405020304" pitchFamily="18" charset="0"/>
              </a:rPr>
              <a:t>’ and </a:t>
            </a:r>
            <a:r>
              <a:rPr lang="en-US" altLang="ko-KR" sz="1600" dirty="0">
                <a:solidFill>
                  <a:srgbClr val="FF0000"/>
                </a:solidFill>
                <a:cs typeface="Times New Roman" panose="02020603050405020304" pitchFamily="18" charset="0"/>
              </a:rPr>
              <a:t>Downloadable</a:t>
            </a:r>
            <a:r>
              <a:rPr lang="en-US" altLang="ko-KR" sz="1600" dirty="0">
                <a:cs typeface="Times New Roman" panose="02020603050405020304" pitchFamily="18" charset="0"/>
              </a:rPr>
              <a:t> : 230,256,443</a:t>
            </a:r>
          </a:p>
          <a:p>
            <a:pPr>
              <a:lnSpc>
                <a:spcPct val="150000"/>
              </a:lnSpc>
            </a:pPr>
            <a:endParaRPr lang="en-US" altLang="ko-KR" sz="1600" dirty="0">
              <a:cs typeface="Times New Roman" panose="02020603050405020304" pitchFamily="18" charset="0"/>
            </a:endParaRPr>
          </a:p>
          <a:p>
            <a:pPr>
              <a:lnSpc>
                <a:spcPct val="150000"/>
              </a:lnSpc>
            </a:pPr>
            <a:r>
              <a:rPr lang="en-US" altLang="ko-KR" sz="1600" dirty="0">
                <a:cs typeface="Times New Roman" panose="02020603050405020304" pitchFamily="18" charset="0"/>
              </a:rPr>
              <a:t>different between ‘</a:t>
            </a:r>
            <a:r>
              <a:rPr lang="en-US" altLang="ko-KR" sz="1600" dirty="0">
                <a:solidFill>
                  <a:srgbClr val="FF0000"/>
                </a:solidFill>
                <a:cs typeface="Times New Roman" panose="02020603050405020304" pitchFamily="18" charset="0"/>
              </a:rPr>
              <a:t>SDF DB</a:t>
            </a:r>
            <a:r>
              <a:rPr lang="en-US" altLang="ko-KR" sz="1600" dirty="0">
                <a:cs typeface="Times New Roman" panose="02020603050405020304" pitchFamily="18" charset="0"/>
              </a:rPr>
              <a:t>’ and ‘</a:t>
            </a:r>
            <a:r>
              <a:rPr lang="en-US" altLang="ko-KR" sz="1600" dirty="0">
                <a:solidFill>
                  <a:srgbClr val="FF0000"/>
                </a:solidFill>
                <a:cs typeface="Times New Roman" panose="02020603050405020304" pitchFamily="18" charset="0"/>
              </a:rPr>
              <a:t>BB DB</a:t>
            </a:r>
            <a:r>
              <a:rPr lang="en-US" altLang="ko-KR" sz="1600" dirty="0">
                <a:cs typeface="Times New Roman" panose="02020603050405020304" pitchFamily="18" charset="0"/>
              </a:rPr>
              <a:t>’</a:t>
            </a:r>
            <a:r>
              <a:rPr lang="en-US" altLang="ko-KR" sz="700" dirty="0">
                <a:cs typeface="Times New Roman" panose="02020603050405020304" pitchFamily="18" charset="0"/>
              </a:rPr>
              <a:t>(backbone </a:t>
            </a:r>
            <a:r>
              <a:rPr lang="en-US" altLang="ko-KR" sz="700" dirty="0" err="1">
                <a:cs typeface="Times New Roman" panose="02020603050405020304" pitchFamily="18" charset="0"/>
              </a:rPr>
              <a:t>db</a:t>
            </a:r>
            <a:r>
              <a:rPr lang="en-US" altLang="ko-KR" sz="700" dirty="0">
                <a:cs typeface="Times New Roman" panose="02020603050405020304" pitchFamily="18" charset="0"/>
              </a:rPr>
              <a:t>)</a:t>
            </a:r>
            <a:r>
              <a:rPr lang="en-US" altLang="ko-KR" sz="1600" dirty="0">
                <a:cs typeface="Times New Roman" panose="02020603050405020304" pitchFamily="18" charset="0"/>
              </a:rPr>
              <a:t> : 1,190,104 (</a:t>
            </a:r>
            <a:r>
              <a:rPr lang="en-US" altLang="ko-KR" sz="1600" dirty="0">
                <a:solidFill>
                  <a:srgbClr val="FF0000"/>
                </a:solidFill>
                <a:cs typeface="Times New Roman" panose="02020603050405020304" pitchFamily="18" charset="0"/>
              </a:rPr>
              <a:t>0.25%</a:t>
            </a:r>
            <a:r>
              <a:rPr lang="en-US" altLang="ko-KR" sz="1600" dirty="0">
                <a:cs typeface="Times New Roman" panose="02020603050405020304" pitchFamily="18" charset="0"/>
              </a:rPr>
              <a:t>)</a:t>
            </a:r>
          </a:p>
        </p:txBody>
      </p:sp>
    </p:spTree>
    <p:extLst>
      <p:ext uri="{BB962C8B-B14F-4D97-AF65-F5344CB8AC3E}">
        <p14:creationId xmlns:p14="http://schemas.microsoft.com/office/powerpoint/2010/main" val="392382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C99480-64EA-4F5E-8199-4F38AA16192A}"/>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cs typeface="Times New Roman" panose="02020603050405020304" pitchFamily="18" charset="0"/>
              </a:rPr>
              <a:t>1. Making Main DB Tables</a:t>
            </a:r>
          </a:p>
        </p:txBody>
      </p:sp>
      <p:graphicFrame>
        <p:nvGraphicFramePr>
          <p:cNvPr id="12" name="표 5">
            <a:extLst>
              <a:ext uri="{FF2B5EF4-FFF2-40B4-BE49-F238E27FC236}">
                <a16:creationId xmlns:a16="http://schemas.microsoft.com/office/drawing/2014/main" id="{94D4E150-C15B-4D60-8545-8D16BB57B456}"/>
              </a:ext>
            </a:extLst>
          </p:cNvPr>
          <p:cNvGraphicFramePr>
            <a:graphicFrameLocks noGrp="1"/>
          </p:cNvGraphicFramePr>
          <p:nvPr>
            <p:extLst>
              <p:ext uri="{D42A27DB-BD31-4B8C-83A1-F6EECF244321}">
                <p14:modId xmlns:p14="http://schemas.microsoft.com/office/powerpoint/2010/main" val="3645335781"/>
              </p:ext>
            </p:extLst>
          </p:nvPr>
        </p:nvGraphicFramePr>
        <p:xfrm>
          <a:off x="144378" y="1338196"/>
          <a:ext cx="8883244" cy="770520"/>
        </p:xfrm>
        <a:graphic>
          <a:graphicData uri="http://schemas.openxmlformats.org/drawingml/2006/table">
            <a:tbl>
              <a:tblPr firstRow="1" bandRow="1">
                <a:tableStyleId>{5940675A-B579-460E-94D1-54222C63F5DA}</a:tableStyleId>
              </a:tblPr>
              <a:tblGrid>
                <a:gridCol w="1812759">
                  <a:extLst>
                    <a:ext uri="{9D8B030D-6E8A-4147-A177-3AD203B41FA5}">
                      <a16:colId xmlns:a16="http://schemas.microsoft.com/office/drawing/2014/main" val="2493995560"/>
                    </a:ext>
                  </a:extLst>
                </a:gridCol>
                <a:gridCol w="7070485">
                  <a:extLst>
                    <a:ext uri="{9D8B030D-6E8A-4147-A177-3AD203B41FA5}">
                      <a16:colId xmlns:a16="http://schemas.microsoft.com/office/drawing/2014/main" val="759338059"/>
                    </a:ext>
                  </a:extLst>
                </a:gridCol>
              </a:tblGrid>
              <a:tr h="256840">
                <a:tc>
                  <a:txBody>
                    <a:bodyPr/>
                    <a:lstStyle/>
                    <a:p>
                      <a:pPr algn="ctr" latinLnBrk="1"/>
                      <a:r>
                        <a:rPr lang="en-US" altLang="ko-KR" sz="1050" b="0" dirty="0"/>
                        <a:t>Key</a:t>
                      </a:r>
                      <a:endParaRPr lang="ko-KR" altLang="en-US" sz="1050" b="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050" b="0" dirty="0"/>
                        <a:t>ZID</a:t>
                      </a:r>
                      <a:endParaRPr lang="ko-KR" altLang="en-US" sz="105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9112049"/>
                  </a:ext>
                </a:extLst>
              </a:tr>
              <a:tr h="256840">
                <a:tc>
                  <a:txBody>
                    <a:bodyPr/>
                    <a:lstStyle/>
                    <a:p>
                      <a:pPr algn="ctr" latinLnBrk="1"/>
                      <a:r>
                        <a:rPr lang="en-US" altLang="ko-KR" sz="1050" dirty="0"/>
                        <a:t>AAAAA</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50" dirty="0"/>
                        <a:t>ZINC0001, ZINC0023, ZINC0452, ZINC0841, ZINC0093, ZINC0282, ZINC0111</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6915816"/>
                  </a:ext>
                </a:extLst>
              </a:tr>
              <a:tr h="256840">
                <a:tc>
                  <a:txBody>
                    <a:bodyPr/>
                    <a:lstStyle/>
                    <a:p>
                      <a:pPr algn="ctr" latinLnBrk="1"/>
                      <a:r>
                        <a:rPr lang="en-US" altLang="ko-KR" sz="1050" dirty="0"/>
                        <a:t>AAAAD</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50" dirty="0"/>
                        <a:t>ZINC0101, ZINC0024, ZINC0452, ZINC0741, ZINC0043 </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2395571"/>
                  </a:ext>
                </a:extLst>
              </a:tr>
            </a:tbl>
          </a:graphicData>
        </a:graphic>
      </p:graphicFrame>
      <p:sp>
        <p:nvSpPr>
          <p:cNvPr id="18" name="직사각형 17">
            <a:extLst>
              <a:ext uri="{FF2B5EF4-FFF2-40B4-BE49-F238E27FC236}">
                <a16:creationId xmlns:a16="http://schemas.microsoft.com/office/drawing/2014/main" id="{1391CA44-CC07-4642-86A0-8CDF679ED400}"/>
              </a:ext>
            </a:extLst>
          </p:cNvPr>
          <p:cNvSpPr/>
          <p:nvPr/>
        </p:nvSpPr>
        <p:spPr>
          <a:xfrm>
            <a:off x="144378" y="1013362"/>
            <a:ext cx="8883244" cy="307777"/>
          </a:xfrm>
          <a:prstGeom prst="rect">
            <a:avLst/>
          </a:prstGeom>
        </p:spPr>
        <p:txBody>
          <a:bodyPr wrap="square">
            <a:spAutoFit/>
          </a:bodyPr>
          <a:lstStyle/>
          <a:p>
            <a:r>
              <a:rPr lang="en-US" altLang="ko-KR" sz="1400" b="1" dirty="0">
                <a:solidFill>
                  <a:srgbClr val="FF0000"/>
                </a:solidFill>
                <a:latin typeface="Times New Roman" panose="02020603050405020304" pitchFamily="18" charset="0"/>
                <a:cs typeface="Times New Roman" panose="02020603050405020304" pitchFamily="18" charset="0"/>
              </a:rPr>
              <a:t>1. Key DB table 1(</a:t>
            </a:r>
            <a:r>
              <a:rPr lang="en-US" altLang="ko-KR" sz="1400" b="1" dirty="0" err="1">
                <a:solidFill>
                  <a:srgbClr val="FF0000"/>
                </a:solidFill>
                <a:latin typeface="Times New Roman" panose="02020603050405020304" pitchFamily="18" charset="0"/>
                <a:cs typeface="Times New Roman" panose="02020603050405020304" pitchFamily="18" charset="0"/>
              </a:rPr>
              <a:t>ZINC_K.db</a:t>
            </a:r>
            <a:r>
              <a:rPr lang="en-US" altLang="ko-KR" sz="1400" b="1" dirty="0">
                <a:solidFill>
                  <a:srgbClr val="FF0000"/>
                </a:solidFill>
                <a:latin typeface="Times New Roman" panose="02020603050405020304" pitchFamily="18" charset="0"/>
                <a:cs typeface="Times New Roman" panose="02020603050405020304" pitchFamily="18" charset="0"/>
              </a:rPr>
              <a:t>)</a:t>
            </a:r>
            <a:r>
              <a:rPr lang="en-US" altLang="ko-KR" sz="1400" dirty="0">
                <a:latin typeface="Times New Roman" panose="02020603050405020304" pitchFamily="18" charset="0"/>
                <a:cs typeface="Times New Roman" panose="02020603050405020304" pitchFamily="18" charset="0"/>
              </a:rPr>
              <a:t>: For all possible the length of 5 keys and ZINC15 IDs.</a:t>
            </a:r>
          </a:p>
        </p:txBody>
      </p:sp>
      <p:graphicFrame>
        <p:nvGraphicFramePr>
          <p:cNvPr id="10" name="표 5">
            <a:extLst>
              <a:ext uri="{FF2B5EF4-FFF2-40B4-BE49-F238E27FC236}">
                <a16:creationId xmlns:a16="http://schemas.microsoft.com/office/drawing/2014/main" id="{A77D81CA-30E0-4ED9-B926-02B180F74CEF}"/>
              </a:ext>
            </a:extLst>
          </p:cNvPr>
          <p:cNvGraphicFramePr>
            <a:graphicFrameLocks noGrp="1"/>
          </p:cNvGraphicFramePr>
          <p:nvPr>
            <p:extLst>
              <p:ext uri="{D42A27DB-BD31-4B8C-83A1-F6EECF244321}">
                <p14:modId xmlns:p14="http://schemas.microsoft.com/office/powerpoint/2010/main" val="3430347821"/>
              </p:ext>
            </p:extLst>
          </p:nvPr>
        </p:nvGraphicFramePr>
        <p:xfrm>
          <a:off x="144378" y="2658480"/>
          <a:ext cx="8883244" cy="770520"/>
        </p:xfrm>
        <a:graphic>
          <a:graphicData uri="http://schemas.openxmlformats.org/drawingml/2006/table">
            <a:tbl>
              <a:tblPr firstRow="1" bandRow="1">
                <a:tableStyleId>{5940675A-B579-460E-94D1-54222C63F5DA}</a:tableStyleId>
              </a:tblPr>
              <a:tblGrid>
                <a:gridCol w="1796717">
                  <a:extLst>
                    <a:ext uri="{9D8B030D-6E8A-4147-A177-3AD203B41FA5}">
                      <a16:colId xmlns:a16="http://schemas.microsoft.com/office/drawing/2014/main" val="2493995560"/>
                    </a:ext>
                  </a:extLst>
                </a:gridCol>
                <a:gridCol w="7086527">
                  <a:extLst>
                    <a:ext uri="{9D8B030D-6E8A-4147-A177-3AD203B41FA5}">
                      <a16:colId xmlns:a16="http://schemas.microsoft.com/office/drawing/2014/main" val="759338059"/>
                    </a:ext>
                  </a:extLst>
                </a:gridCol>
              </a:tblGrid>
              <a:tr h="256840">
                <a:tc>
                  <a:txBody>
                    <a:bodyPr/>
                    <a:lstStyle/>
                    <a:p>
                      <a:pPr algn="ctr" latinLnBrk="1"/>
                      <a:r>
                        <a:rPr lang="en-US" altLang="ko-KR" sz="1050" b="0" dirty="0"/>
                        <a:t>ZID</a:t>
                      </a:r>
                      <a:endParaRPr lang="ko-KR" altLang="en-US" sz="1050" b="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050" b="0" dirty="0"/>
                        <a:t>Key</a:t>
                      </a:r>
                      <a:endParaRPr lang="ko-KR" altLang="en-US" sz="105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9112049"/>
                  </a:ext>
                </a:extLst>
              </a:tr>
              <a:tr h="256840">
                <a:tc>
                  <a:txBody>
                    <a:bodyPr/>
                    <a:lstStyle/>
                    <a:p>
                      <a:pPr algn="ctr" latinLnBrk="1"/>
                      <a:r>
                        <a:rPr lang="en-US" altLang="ko-KR" sz="1050" dirty="0"/>
                        <a:t>ZINC0001</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50" dirty="0"/>
                        <a:t>AAAAA, AAADA, AAPAAA</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6915816"/>
                  </a:ext>
                </a:extLst>
              </a:tr>
              <a:tr h="256840">
                <a:tc>
                  <a:txBody>
                    <a:bodyPr/>
                    <a:lstStyle/>
                    <a:p>
                      <a:pPr algn="ctr" latinLnBrk="1"/>
                      <a:r>
                        <a:rPr lang="en-US" altLang="ko-KR" sz="1050" dirty="0"/>
                        <a:t>ZINC0002</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50" dirty="0"/>
                        <a:t>AAADA, AAPPD</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2395571"/>
                  </a:ext>
                </a:extLst>
              </a:tr>
            </a:tbl>
          </a:graphicData>
        </a:graphic>
      </p:graphicFrame>
      <p:sp>
        <p:nvSpPr>
          <p:cNvPr id="11" name="직사각형 10">
            <a:extLst>
              <a:ext uri="{FF2B5EF4-FFF2-40B4-BE49-F238E27FC236}">
                <a16:creationId xmlns:a16="http://schemas.microsoft.com/office/drawing/2014/main" id="{EF6E9396-A967-48A5-B457-BD0E84EE22A9}"/>
              </a:ext>
            </a:extLst>
          </p:cNvPr>
          <p:cNvSpPr/>
          <p:nvPr/>
        </p:nvSpPr>
        <p:spPr>
          <a:xfrm>
            <a:off x="144378" y="2333646"/>
            <a:ext cx="8883244" cy="307777"/>
          </a:xfrm>
          <a:prstGeom prst="rect">
            <a:avLst/>
          </a:prstGeom>
        </p:spPr>
        <p:txBody>
          <a:bodyPr wrap="square">
            <a:spAutoFit/>
          </a:bodyPr>
          <a:lstStyle/>
          <a:p>
            <a:r>
              <a:rPr lang="en-US" altLang="ko-KR" sz="1400" b="1" dirty="0">
                <a:solidFill>
                  <a:srgbClr val="FF0000"/>
                </a:solidFill>
                <a:latin typeface="Times New Roman" panose="02020603050405020304" pitchFamily="18" charset="0"/>
                <a:cs typeface="Times New Roman" panose="02020603050405020304" pitchFamily="18" charset="0"/>
              </a:rPr>
              <a:t>2. Key DB table(</a:t>
            </a:r>
            <a:r>
              <a:rPr lang="en-US" altLang="ko-KR" sz="1400" b="1" dirty="0" err="1">
                <a:solidFill>
                  <a:srgbClr val="FF0000"/>
                </a:solidFill>
                <a:latin typeface="Times New Roman" panose="02020603050405020304" pitchFamily="18" charset="0"/>
                <a:cs typeface="Times New Roman" panose="02020603050405020304" pitchFamily="18" charset="0"/>
              </a:rPr>
              <a:t>ZINC_IDK.db</a:t>
            </a:r>
            <a:r>
              <a:rPr lang="en-US" altLang="ko-KR" sz="1400" b="1" dirty="0">
                <a:solidFill>
                  <a:srgbClr val="FF0000"/>
                </a:solidFill>
                <a:latin typeface="Times New Roman" panose="02020603050405020304" pitchFamily="18" charset="0"/>
                <a:cs typeface="Times New Roman" panose="02020603050405020304" pitchFamily="18" charset="0"/>
              </a:rPr>
              <a:t>)</a:t>
            </a:r>
            <a:r>
              <a:rPr lang="en-US" altLang="ko-KR" sz="1400" dirty="0">
                <a:latin typeface="Times New Roman" panose="02020603050405020304" pitchFamily="18" charset="0"/>
                <a:cs typeface="Times New Roman" panose="02020603050405020304" pitchFamily="18" charset="0"/>
              </a:rPr>
              <a:t>: For all possible the length of 5 keys and ZINC15 IDs.</a:t>
            </a:r>
          </a:p>
        </p:txBody>
      </p:sp>
      <p:graphicFrame>
        <p:nvGraphicFramePr>
          <p:cNvPr id="2" name="표 5">
            <a:extLst>
              <a:ext uri="{FF2B5EF4-FFF2-40B4-BE49-F238E27FC236}">
                <a16:creationId xmlns:a16="http://schemas.microsoft.com/office/drawing/2014/main" id="{B730DCD7-D47E-43C4-BE24-0BDEB255C00A}"/>
              </a:ext>
            </a:extLst>
          </p:cNvPr>
          <p:cNvGraphicFramePr>
            <a:graphicFrameLocks noGrp="1"/>
          </p:cNvGraphicFramePr>
          <p:nvPr>
            <p:extLst>
              <p:ext uri="{D42A27DB-BD31-4B8C-83A1-F6EECF244321}">
                <p14:modId xmlns:p14="http://schemas.microsoft.com/office/powerpoint/2010/main" val="3644470893"/>
              </p:ext>
            </p:extLst>
          </p:nvPr>
        </p:nvGraphicFramePr>
        <p:xfrm>
          <a:off x="144378" y="5459378"/>
          <a:ext cx="8855244" cy="770520"/>
        </p:xfrm>
        <a:graphic>
          <a:graphicData uri="http://schemas.openxmlformats.org/drawingml/2006/table">
            <a:tbl>
              <a:tblPr firstRow="1" bandRow="1">
                <a:tableStyleId>{5940675A-B579-460E-94D1-54222C63F5DA}</a:tableStyleId>
              </a:tblPr>
              <a:tblGrid>
                <a:gridCol w="1788696">
                  <a:extLst>
                    <a:ext uri="{9D8B030D-6E8A-4147-A177-3AD203B41FA5}">
                      <a16:colId xmlns:a16="http://schemas.microsoft.com/office/drawing/2014/main" val="2493995560"/>
                    </a:ext>
                  </a:extLst>
                </a:gridCol>
                <a:gridCol w="7066548">
                  <a:extLst>
                    <a:ext uri="{9D8B030D-6E8A-4147-A177-3AD203B41FA5}">
                      <a16:colId xmlns:a16="http://schemas.microsoft.com/office/drawing/2014/main" val="759338059"/>
                    </a:ext>
                  </a:extLst>
                </a:gridCol>
              </a:tblGrid>
              <a:tr h="256840">
                <a:tc>
                  <a:txBody>
                    <a:bodyPr/>
                    <a:lstStyle/>
                    <a:p>
                      <a:pPr algn="ctr" latinLnBrk="1"/>
                      <a:r>
                        <a:rPr lang="en-US" altLang="ko-KR" sz="1000" b="0" dirty="0">
                          <a:latin typeface="Times New Roman" panose="02020603050405020304" pitchFamily="18" charset="0"/>
                          <a:cs typeface="Times New Roman" panose="02020603050405020304" pitchFamily="18" charset="0"/>
                        </a:rPr>
                        <a:t>ZID</a:t>
                      </a:r>
                      <a:endParaRPr lang="ko-KR" altLang="en-US" sz="1000" b="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000" b="0" dirty="0"/>
                        <a:t>Zipped SDF</a:t>
                      </a:r>
                      <a:endParaRPr lang="ko-KR" altLang="en-US" sz="1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9112049"/>
                  </a:ext>
                </a:extLst>
              </a:tr>
              <a:tr h="256840">
                <a:tc>
                  <a:txBody>
                    <a:bodyPr/>
                    <a:lstStyle/>
                    <a:p>
                      <a:pPr algn="ctr" latinLnBrk="1"/>
                      <a:r>
                        <a:rPr lang="en-US" altLang="ko-KR" sz="1000" dirty="0"/>
                        <a:t>ZINC0001</a:t>
                      </a:r>
                      <a:endParaRPr lang="ko-KR" altLang="en-US" sz="100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800" dirty="0"/>
                        <a:t>ZINC0001\nOpenBabel107543E\n\n50 50  0  0  1  0  0  0  0  0999 V2000\n -0.0187    1.5258    0.0104 E   0  0  0  0  0  0  \n … M  END\n</a:t>
                      </a:r>
                      <a:endParaRPr lang="ko-KR" altLang="en-US" sz="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6915816"/>
                  </a:ext>
                </a:extLst>
              </a:tr>
              <a:tr h="256840">
                <a:tc>
                  <a:txBody>
                    <a:bodyPr/>
                    <a:lstStyle/>
                    <a:p>
                      <a:pPr algn="ctr" latinLnBrk="1"/>
                      <a:r>
                        <a:rPr lang="en-US" altLang="ko-KR" sz="1000" dirty="0"/>
                        <a:t>ZINC0002</a:t>
                      </a:r>
                      <a:endParaRPr lang="ko-KR" altLang="en-US" sz="100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800" dirty="0"/>
                        <a:t>ZINC0002\nOpenBabel100345678E\n\n30 21  0  0 0  1  0  0  0876 V1300\n -0.0268    2.5568    0.0363 E   0  0  0  0  0  0  \n … M  END\n</a:t>
                      </a:r>
                      <a:endParaRPr lang="ko-KR" altLang="en-US" sz="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2395571"/>
                  </a:ext>
                </a:extLst>
              </a:tr>
            </a:tbl>
          </a:graphicData>
        </a:graphic>
      </p:graphicFrame>
      <p:sp>
        <p:nvSpPr>
          <p:cNvPr id="4" name="직사각형 3">
            <a:extLst>
              <a:ext uri="{FF2B5EF4-FFF2-40B4-BE49-F238E27FC236}">
                <a16:creationId xmlns:a16="http://schemas.microsoft.com/office/drawing/2014/main" id="{6057E2EE-36B8-4871-94FD-496F44BBE14A}"/>
              </a:ext>
            </a:extLst>
          </p:cNvPr>
          <p:cNvSpPr/>
          <p:nvPr/>
        </p:nvSpPr>
        <p:spPr>
          <a:xfrm>
            <a:off x="144378" y="4936158"/>
            <a:ext cx="8855242" cy="523220"/>
          </a:xfrm>
          <a:prstGeom prst="rect">
            <a:avLst/>
          </a:prstGeom>
        </p:spPr>
        <p:txBody>
          <a:bodyPr wrap="square">
            <a:spAutoFit/>
          </a:bodyPr>
          <a:lstStyle/>
          <a:p>
            <a:r>
              <a:rPr lang="en-US" altLang="ko-KR" sz="1400" b="1" dirty="0">
                <a:solidFill>
                  <a:srgbClr val="FF0000"/>
                </a:solidFill>
                <a:latin typeface="Times New Roman" panose="02020603050405020304" pitchFamily="18" charset="0"/>
                <a:cs typeface="Times New Roman" panose="02020603050405020304" pitchFamily="18" charset="0"/>
              </a:rPr>
              <a:t>4. SDF File DB(</a:t>
            </a:r>
            <a:r>
              <a:rPr lang="en-US" altLang="ko-KR" sz="1400" b="1" dirty="0" err="1">
                <a:solidFill>
                  <a:srgbClr val="FF0000"/>
                </a:solidFill>
                <a:latin typeface="Times New Roman" panose="02020603050405020304" pitchFamily="18" charset="0"/>
                <a:cs typeface="Times New Roman" panose="02020603050405020304" pitchFamily="18" charset="0"/>
              </a:rPr>
              <a:t>ZINC_S.db</a:t>
            </a:r>
            <a:r>
              <a:rPr lang="en-US" altLang="ko-KR" sz="1400" b="1" dirty="0">
                <a:solidFill>
                  <a:srgbClr val="FF0000"/>
                </a:solidFill>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 For a sdf file search in ZINC15.</a:t>
            </a:r>
          </a:p>
          <a:p>
            <a:r>
              <a:rPr lang="en-US" altLang="ko-KR" sz="1400" dirty="0">
                <a:latin typeface="Times New Roman" panose="02020603050405020304" pitchFamily="18" charset="0"/>
                <a:cs typeface="Times New Roman" panose="02020603050405020304" pitchFamily="18" charset="0"/>
              </a:rPr>
              <a:t>                                                   For search speed and storage efficiency, all </a:t>
            </a:r>
            <a:r>
              <a:rPr lang="en-US" altLang="ko-KR" sz="1400" dirty="0" err="1">
                <a:latin typeface="Times New Roman" panose="02020603050405020304" pitchFamily="18" charset="0"/>
                <a:cs typeface="Times New Roman" panose="02020603050405020304" pitchFamily="18" charset="0"/>
              </a:rPr>
              <a:t>sdf</a:t>
            </a:r>
            <a:r>
              <a:rPr lang="en-US" altLang="ko-KR" sz="1400" dirty="0">
                <a:latin typeface="Times New Roman" panose="02020603050405020304" pitchFamily="18" charset="0"/>
                <a:cs typeface="Times New Roman" panose="02020603050405020304" pitchFamily="18" charset="0"/>
              </a:rPr>
              <a:t> files are zipped and stored.</a:t>
            </a:r>
            <a:endParaRPr lang="ko-KR" altLang="en-US" sz="1400" dirty="0">
              <a:latin typeface="Times New Roman" panose="02020603050405020304" pitchFamily="18" charset="0"/>
              <a:cs typeface="Times New Roman" panose="02020603050405020304" pitchFamily="18" charset="0"/>
            </a:endParaRPr>
          </a:p>
        </p:txBody>
      </p:sp>
      <p:graphicFrame>
        <p:nvGraphicFramePr>
          <p:cNvPr id="5" name="표 5">
            <a:extLst>
              <a:ext uri="{FF2B5EF4-FFF2-40B4-BE49-F238E27FC236}">
                <a16:creationId xmlns:a16="http://schemas.microsoft.com/office/drawing/2014/main" id="{5FB3C5A1-084D-4661-8B24-E12071AEFAB7}"/>
              </a:ext>
            </a:extLst>
          </p:cNvPr>
          <p:cNvGraphicFramePr>
            <a:graphicFrameLocks noGrp="1"/>
          </p:cNvGraphicFramePr>
          <p:nvPr>
            <p:extLst>
              <p:ext uri="{D42A27DB-BD31-4B8C-83A1-F6EECF244321}">
                <p14:modId xmlns:p14="http://schemas.microsoft.com/office/powerpoint/2010/main" val="2398294853"/>
              </p:ext>
            </p:extLst>
          </p:nvPr>
        </p:nvGraphicFramePr>
        <p:xfrm>
          <a:off x="144379" y="3999738"/>
          <a:ext cx="8855242" cy="794484"/>
        </p:xfrm>
        <a:graphic>
          <a:graphicData uri="http://schemas.openxmlformats.org/drawingml/2006/table">
            <a:tbl>
              <a:tblPr firstRow="1" bandRow="1">
                <a:tableStyleId>{5940675A-B579-460E-94D1-54222C63F5DA}</a:tableStyleId>
              </a:tblPr>
              <a:tblGrid>
                <a:gridCol w="1788695">
                  <a:extLst>
                    <a:ext uri="{9D8B030D-6E8A-4147-A177-3AD203B41FA5}">
                      <a16:colId xmlns:a16="http://schemas.microsoft.com/office/drawing/2014/main" val="759338059"/>
                    </a:ext>
                  </a:extLst>
                </a:gridCol>
                <a:gridCol w="7066547">
                  <a:extLst>
                    <a:ext uri="{9D8B030D-6E8A-4147-A177-3AD203B41FA5}">
                      <a16:colId xmlns:a16="http://schemas.microsoft.com/office/drawing/2014/main" val="2280198168"/>
                    </a:ext>
                  </a:extLst>
                </a:gridCol>
              </a:tblGrid>
              <a:tr h="264828">
                <a:tc>
                  <a:txBody>
                    <a:bodyPr/>
                    <a:lstStyle/>
                    <a:p>
                      <a:pPr algn="ctr" latinLnBrk="1"/>
                      <a:r>
                        <a:rPr lang="en-US" altLang="ko-KR" sz="1050" b="0" dirty="0"/>
                        <a:t>ZID</a:t>
                      </a:r>
                      <a:endParaRPr lang="ko-KR" altLang="en-US" sz="1050" b="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050" b="0" dirty="0"/>
                        <a:t>Feature</a:t>
                      </a:r>
                      <a:endParaRPr lang="ko-KR" altLang="en-US" sz="105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9112049"/>
                  </a:ext>
                </a:extLst>
              </a:tr>
              <a:tr h="264828">
                <a:tc>
                  <a:txBody>
                    <a:bodyPr/>
                    <a:lstStyle/>
                    <a:p>
                      <a:pPr algn="ctr" latinLnBrk="1"/>
                      <a:r>
                        <a:rPr lang="en-US" altLang="ko-KR" sz="1050" dirty="0"/>
                        <a:t>ZINC0001</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050" dirty="0"/>
                        <a:t>AAAAAPPAPD</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6915816"/>
                  </a:ext>
                </a:extLst>
              </a:tr>
              <a:tr h="264828">
                <a:tc>
                  <a:txBody>
                    <a:bodyPr/>
                    <a:lstStyle/>
                    <a:p>
                      <a:pPr algn="ctr" latinLnBrk="1"/>
                      <a:r>
                        <a:rPr lang="en-US" altLang="ko-KR" sz="1050" dirty="0"/>
                        <a:t>ZINC0002</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50" dirty="0"/>
                        <a:t>DAAAAAAPA</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2395571"/>
                  </a:ext>
                </a:extLst>
              </a:tr>
            </a:tbl>
          </a:graphicData>
        </a:graphic>
      </p:graphicFrame>
      <p:sp>
        <p:nvSpPr>
          <p:cNvPr id="6" name="직사각형 5">
            <a:extLst>
              <a:ext uri="{FF2B5EF4-FFF2-40B4-BE49-F238E27FC236}">
                <a16:creationId xmlns:a16="http://schemas.microsoft.com/office/drawing/2014/main" id="{CE891254-F33D-4D6F-88D4-6BB0E7C63086}"/>
              </a:ext>
            </a:extLst>
          </p:cNvPr>
          <p:cNvSpPr/>
          <p:nvPr/>
        </p:nvSpPr>
        <p:spPr>
          <a:xfrm>
            <a:off x="144379" y="3683648"/>
            <a:ext cx="7435564" cy="307777"/>
          </a:xfrm>
          <a:prstGeom prst="rect">
            <a:avLst/>
          </a:prstGeom>
        </p:spPr>
        <p:txBody>
          <a:bodyPr wrap="square">
            <a:spAutoFit/>
          </a:bodyPr>
          <a:lstStyle/>
          <a:p>
            <a:r>
              <a:rPr lang="en-US" altLang="ko-KR" sz="1400" b="1" dirty="0">
                <a:solidFill>
                  <a:srgbClr val="FF0000"/>
                </a:solidFill>
                <a:latin typeface="Times New Roman" panose="02020603050405020304" pitchFamily="18" charset="0"/>
                <a:cs typeface="Times New Roman" panose="02020603050405020304" pitchFamily="18" charset="0"/>
              </a:rPr>
              <a:t>3. Feature DB table(</a:t>
            </a:r>
            <a:r>
              <a:rPr lang="en-US" altLang="ko-KR" sz="1400" b="1" dirty="0" err="1">
                <a:solidFill>
                  <a:srgbClr val="FF0000"/>
                </a:solidFill>
                <a:latin typeface="Times New Roman" panose="02020603050405020304" pitchFamily="18" charset="0"/>
                <a:cs typeface="Times New Roman" panose="02020603050405020304" pitchFamily="18" charset="0"/>
              </a:rPr>
              <a:t>ZINC_F.db</a:t>
            </a:r>
            <a:r>
              <a:rPr lang="en-US" altLang="ko-KR" sz="1400" b="1" dirty="0">
                <a:solidFill>
                  <a:srgbClr val="FF0000"/>
                </a:solidFill>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 For all IDs in</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ZINC15</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and their feature.</a:t>
            </a:r>
            <a:endParaRPr lang="ko-KR" altLang="en-US" sz="1400" dirty="0">
              <a:solidFill>
                <a:srgbClr val="FF0000"/>
              </a:solidFill>
            </a:endParaRPr>
          </a:p>
        </p:txBody>
      </p:sp>
    </p:spTree>
    <p:extLst>
      <p:ext uri="{BB962C8B-B14F-4D97-AF65-F5344CB8AC3E}">
        <p14:creationId xmlns:p14="http://schemas.microsoft.com/office/powerpoint/2010/main" val="3255877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C99480-64EA-4F5E-8199-4F38AA16192A}"/>
              </a:ext>
            </a:extLst>
          </p:cNvPr>
          <p:cNvSpPr txBox="1"/>
          <p:nvPr/>
        </p:nvSpPr>
        <p:spPr>
          <a:xfrm>
            <a:off x="144378" y="152400"/>
            <a:ext cx="6344653" cy="523220"/>
          </a:xfrm>
          <a:prstGeom prst="rect">
            <a:avLst/>
          </a:prstGeom>
          <a:noFill/>
        </p:spPr>
        <p:txBody>
          <a:bodyPr wrap="square" rtlCol="0">
            <a:spAutoFit/>
          </a:bodyPr>
          <a:lstStyle/>
          <a:p>
            <a:r>
              <a:rPr lang="en-US" altLang="ko-KR" sz="2800" b="1" dirty="0">
                <a:cs typeface="Times New Roman" panose="02020603050405020304" pitchFamily="18" charset="0"/>
              </a:rPr>
              <a:t>1. Making Main DB Tables</a:t>
            </a:r>
          </a:p>
        </p:txBody>
      </p:sp>
      <p:sp>
        <p:nvSpPr>
          <p:cNvPr id="14" name="직사각형 13">
            <a:extLst>
              <a:ext uri="{FF2B5EF4-FFF2-40B4-BE49-F238E27FC236}">
                <a16:creationId xmlns:a16="http://schemas.microsoft.com/office/drawing/2014/main" id="{1B1B0E6A-50B5-4C99-B492-36B6DED58002}"/>
              </a:ext>
            </a:extLst>
          </p:cNvPr>
          <p:cNvSpPr/>
          <p:nvPr/>
        </p:nvSpPr>
        <p:spPr>
          <a:xfrm>
            <a:off x="144378" y="2262504"/>
            <a:ext cx="7618405" cy="523220"/>
          </a:xfrm>
          <a:prstGeom prst="rect">
            <a:avLst/>
          </a:prstGeom>
        </p:spPr>
        <p:txBody>
          <a:bodyPr wrap="square">
            <a:spAutoFit/>
          </a:bodyPr>
          <a:lstStyle/>
          <a:p>
            <a:r>
              <a:rPr lang="en-US" altLang="ko-KR" sz="1400" b="1" dirty="0">
                <a:solidFill>
                  <a:srgbClr val="FF0000"/>
                </a:solidFill>
                <a:latin typeface="Times New Roman" panose="02020603050405020304" pitchFamily="18" charset="0"/>
                <a:cs typeface="Times New Roman" panose="02020603050405020304" pitchFamily="18" charset="0"/>
              </a:rPr>
              <a:t>6. FDA annotation DB table(</a:t>
            </a:r>
            <a:r>
              <a:rPr lang="en-US" altLang="ko-KR" sz="1400" b="1" dirty="0" err="1">
                <a:solidFill>
                  <a:srgbClr val="FF0000"/>
                </a:solidFill>
                <a:latin typeface="Times New Roman" panose="02020603050405020304" pitchFamily="18" charset="0"/>
                <a:cs typeface="Times New Roman" panose="02020603050405020304" pitchFamily="18" charset="0"/>
              </a:rPr>
              <a:t>ZINC_FDA.db</a:t>
            </a:r>
            <a:r>
              <a:rPr lang="en-US" altLang="ko-KR" sz="1400" b="1" dirty="0">
                <a:solidFill>
                  <a:srgbClr val="FF0000"/>
                </a:solidFill>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 For all IDs in</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ZINC15</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and their FDA </a:t>
            </a:r>
            <a:r>
              <a:rPr lang="en-US" altLang="ko-KR" sz="1400" dirty="0" err="1">
                <a:latin typeface="Times New Roman" panose="02020603050405020304" pitchFamily="18" charset="0"/>
                <a:cs typeface="Times New Roman" panose="02020603050405020304" pitchFamily="18" charset="0"/>
              </a:rPr>
              <a:t>chemprop</a:t>
            </a:r>
            <a:r>
              <a:rPr lang="en-US" altLang="ko-KR" sz="1400" dirty="0">
                <a:latin typeface="Times New Roman" panose="02020603050405020304" pitchFamily="18" charset="0"/>
                <a:cs typeface="Times New Roman" panose="02020603050405020304" pitchFamily="18" charset="0"/>
              </a:rPr>
              <a:t> annotation results</a:t>
            </a:r>
            <a:endParaRPr lang="ko-KR" altLang="en-US" sz="1400" dirty="0">
              <a:latin typeface="Times New Roman" panose="02020603050405020304" pitchFamily="18" charset="0"/>
              <a:cs typeface="Times New Roman" panose="02020603050405020304" pitchFamily="18" charset="0"/>
            </a:endParaRPr>
          </a:p>
        </p:txBody>
      </p:sp>
      <p:graphicFrame>
        <p:nvGraphicFramePr>
          <p:cNvPr id="15" name="표 5">
            <a:extLst>
              <a:ext uri="{FF2B5EF4-FFF2-40B4-BE49-F238E27FC236}">
                <a16:creationId xmlns:a16="http://schemas.microsoft.com/office/drawing/2014/main" id="{53C69E2D-8708-4980-8460-25D4696376D4}"/>
              </a:ext>
            </a:extLst>
          </p:cNvPr>
          <p:cNvGraphicFramePr>
            <a:graphicFrameLocks noGrp="1"/>
          </p:cNvGraphicFramePr>
          <p:nvPr>
            <p:extLst>
              <p:ext uri="{D42A27DB-BD31-4B8C-83A1-F6EECF244321}">
                <p14:modId xmlns:p14="http://schemas.microsoft.com/office/powerpoint/2010/main" val="568572694"/>
              </p:ext>
            </p:extLst>
          </p:nvPr>
        </p:nvGraphicFramePr>
        <p:xfrm>
          <a:off x="144379" y="2745541"/>
          <a:ext cx="8841679" cy="794484"/>
        </p:xfrm>
        <a:graphic>
          <a:graphicData uri="http://schemas.openxmlformats.org/drawingml/2006/table">
            <a:tbl>
              <a:tblPr firstRow="1" bandRow="1">
                <a:tableStyleId>{5940675A-B579-460E-94D1-54222C63F5DA}</a:tableStyleId>
              </a:tblPr>
              <a:tblGrid>
                <a:gridCol w="1876926">
                  <a:extLst>
                    <a:ext uri="{9D8B030D-6E8A-4147-A177-3AD203B41FA5}">
                      <a16:colId xmlns:a16="http://schemas.microsoft.com/office/drawing/2014/main" val="759338059"/>
                    </a:ext>
                  </a:extLst>
                </a:gridCol>
                <a:gridCol w="6964753">
                  <a:extLst>
                    <a:ext uri="{9D8B030D-6E8A-4147-A177-3AD203B41FA5}">
                      <a16:colId xmlns:a16="http://schemas.microsoft.com/office/drawing/2014/main" val="2280198168"/>
                    </a:ext>
                  </a:extLst>
                </a:gridCol>
              </a:tblGrid>
              <a:tr h="264828">
                <a:tc>
                  <a:txBody>
                    <a:bodyPr/>
                    <a:lstStyle/>
                    <a:p>
                      <a:pPr algn="ctr" latinLnBrk="1"/>
                      <a:r>
                        <a:rPr lang="en-US" altLang="ko-KR" sz="1050" b="0" dirty="0"/>
                        <a:t>ZID</a:t>
                      </a:r>
                      <a:endParaRPr lang="ko-KR" altLang="en-US" sz="1050" b="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050" b="0" dirty="0"/>
                        <a:t>FDA </a:t>
                      </a:r>
                      <a:r>
                        <a:rPr lang="en-US" altLang="ko-KR" sz="1050" b="0" dirty="0" err="1"/>
                        <a:t>chemprop</a:t>
                      </a:r>
                      <a:r>
                        <a:rPr lang="en-US" altLang="ko-KR" sz="1050" b="0" dirty="0"/>
                        <a:t> score</a:t>
                      </a:r>
                      <a:endParaRPr lang="ko-KR" altLang="en-US" sz="105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9112049"/>
                  </a:ext>
                </a:extLst>
              </a:tr>
              <a:tr h="264828">
                <a:tc>
                  <a:txBody>
                    <a:bodyPr/>
                    <a:lstStyle/>
                    <a:p>
                      <a:pPr algn="ctr" latinLnBrk="1"/>
                      <a:r>
                        <a:rPr lang="en-US" altLang="ko-KR" sz="1050" dirty="0"/>
                        <a:t>ZINC0001</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050" dirty="0"/>
                        <a:t>0.05</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6915816"/>
                  </a:ext>
                </a:extLst>
              </a:tr>
              <a:tr h="264828">
                <a:tc>
                  <a:txBody>
                    <a:bodyPr/>
                    <a:lstStyle/>
                    <a:p>
                      <a:pPr algn="ctr" latinLnBrk="1"/>
                      <a:r>
                        <a:rPr lang="en-US" altLang="ko-KR" sz="1050" dirty="0"/>
                        <a:t>ZINC0002</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50" dirty="0"/>
                        <a:t>0.12</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2395571"/>
                  </a:ext>
                </a:extLst>
              </a:tr>
            </a:tbl>
          </a:graphicData>
        </a:graphic>
      </p:graphicFrame>
      <p:sp>
        <p:nvSpPr>
          <p:cNvPr id="9" name="직사각형 8">
            <a:extLst>
              <a:ext uri="{FF2B5EF4-FFF2-40B4-BE49-F238E27FC236}">
                <a16:creationId xmlns:a16="http://schemas.microsoft.com/office/drawing/2014/main" id="{3918F814-6972-4FF1-B92F-DC08902FBEDA}"/>
              </a:ext>
            </a:extLst>
          </p:cNvPr>
          <p:cNvSpPr/>
          <p:nvPr/>
        </p:nvSpPr>
        <p:spPr>
          <a:xfrm>
            <a:off x="144378" y="983397"/>
            <a:ext cx="7018617" cy="523220"/>
          </a:xfrm>
          <a:prstGeom prst="rect">
            <a:avLst/>
          </a:prstGeom>
        </p:spPr>
        <p:txBody>
          <a:bodyPr wrap="square">
            <a:spAutoFit/>
          </a:bodyPr>
          <a:lstStyle/>
          <a:p>
            <a:r>
              <a:rPr lang="en-US" altLang="ko-KR" sz="1400" b="1" dirty="0">
                <a:solidFill>
                  <a:srgbClr val="FF0000"/>
                </a:solidFill>
                <a:latin typeface="Times New Roman" panose="02020603050405020304" pitchFamily="18" charset="0"/>
                <a:cs typeface="Times New Roman" panose="02020603050405020304" pitchFamily="18" charset="0"/>
              </a:rPr>
              <a:t>5. RO5 annotation DB table (</a:t>
            </a:r>
            <a:r>
              <a:rPr lang="en-US" altLang="ko-KR" sz="1400" b="1" dirty="0" err="1">
                <a:solidFill>
                  <a:srgbClr val="FF0000"/>
                </a:solidFill>
                <a:latin typeface="Times New Roman" panose="02020603050405020304" pitchFamily="18" charset="0"/>
                <a:cs typeface="Times New Roman" panose="02020603050405020304" pitchFamily="18" charset="0"/>
              </a:rPr>
              <a:t>ZINC_FAF.db</a:t>
            </a:r>
            <a:r>
              <a:rPr lang="en-US" altLang="ko-KR" sz="1400" b="1" dirty="0">
                <a:solidFill>
                  <a:srgbClr val="FF0000"/>
                </a:solidFill>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 For all IDs in</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ZINC15</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and their FAF-Drug2 annotation results</a:t>
            </a:r>
            <a:endParaRPr lang="ko-KR" altLang="en-US" sz="1400" dirty="0">
              <a:latin typeface="Times New Roman" panose="02020603050405020304" pitchFamily="18" charset="0"/>
              <a:cs typeface="Times New Roman" panose="02020603050405020304" pitchFamily="18" charset="0"/>
            </a:endParaRPr>
          </a:p>
        </p:txBody>
      </p:sp>
      <p:graphicFrame>
        <p:nvGraphicFramePr>
          <p:cNvPr id="10" name="표 5">
            <a:extLst>
              <a:ext uri="{FF2B5EF4-FFF2-40B4-BE49-F238E27FC236}">
                <a16:creationId xmlns:a16="http://schemas.microsoft.com/office/drawing/2014/main" id="{39557B46-C7D6-40CD-B0B1-C913A1942335}"/>
              </a:ext>
            </a:extLst>
          </p:cNvPr>
          <p:cNvGraphicFramePr>
            <a:graphicFrameLocks noGrp="1"/>
          </p:cNvGraphicFramePr>
          <p:nvPr>
            <p:extLst>
              <p:ext uri="{D42A27DB-BD31-4B8C-83A1-F6EECF244321}">
                <p14:modId xmlns:p14="http://schemas.microsoft.com/office/powerpoint/2010/main" val="3199370732"/>
              </p:ext>
            </p:extLst>
          </p:nvPr>
        </p:nvGraphicFramePr>
        <p:xfrm>
          <a:off x="144379" y="1291174"/>
          <a:ext cx="8855244" cy="663553"/>
        </p:xfrm>
        <a:graphic>
          <a:graphicData uri="http://schemas.openxmlformats.org/drawingml/2006/table">
            <a:tbl>
              <a:tblPr firstRow="1" bandRow="1">
                <a:tableStyleId>{5940675A-B579-460E-94D1-54222C63F5DA}</a:tableStyleId>
              </a:tblPr>
              <a:tblGrid>
                <a:gridCol w="379323">
                  <a:extLst>
                    <a:ext uri="{9D8B030D-6E8A-4147-A177-3AD203B41FA5}">
                      <a16:colId xmlns:a16="http://schemas.microsoft.com/office/drawing/2014/main" val="759338059"/>
                    </a:ext>
                  </a:extLst>
                </a:gridCol>
                <a:gridCol w="340822">
                  <a:extLst>
                    <a:ext uri="{9D8B030D-6E8A-4147-A177-3AD203B41FA5}">
                      <a16:colId xmlns:a16="http://schemas.microsoft.com/office/drawing/2014/main" val="752653308"/>
                    </a:ext>
                  </a:extLst>
                </a:gridCol>
                <a:gridCol w="241069">
                  <a:extLst>
                    <a:ext uri="{9D8B030D-6E8A-4147-A177-3AD203B41FA5}">
                      <a16:colId xmlns:a16="http://schemas.microsoft.com/office/drawing/2014/main" val="2089137033"/>
                    </a:ext>
                  </a:extLst>
                </a:gridCol>
                <a:gridCol w="241069">
                  <a:extLst>
                    <a:ext uri="{9D8B030D-6E8A-4147-A177-3AD203B41FA5}">
                      <a16:colId xmlns:a16="http://schemas.microsoft.com/office/drawing/2014/main" val="351767459"/>
                    </a:ext>
                  </a:extLst>
                </a:gridCol>
                <a:gridCol w="473825">
                  <a:extLst>
                    <a:ext uri="{9D8B030D-6E8A-4147-A177-3AD203B41FA5}">
                      <a16:colId xmlns:a16="http://schemas.microsoft.com/office/drawing/2014/main" val="2307871788"/>
                    </a:ext>
                  </a:extLst>
                </a:gridCol>
                <a:gridCol w="299258">
                  <a:extLst>
                    <a:ext uri="{9D8B030D-6E8A-4147-A177-3AD203B41FA5}">
                      <a16:colId xmlns:a16="http://schemas.microsoft.com/office/drawing/2014/main" val="3513710086"/>
                    </a:ext>
                  </a:extLst>
                </a:gridCol>
                <a:gridCol w="199506">
                  <a:extLst>
                    <a:ext uri="{9D8B030D-6E8A-4147-A177-3AD203B41FA5}">
                      <a16:colId xmlns:a16="http://schemas.microsoft.com/office/drawing/2014/main" val="3714984067"/>
                    </a:ext>
                  </a:extLst>
                </a:gridCol>
                <a:gridCol w="199505">
                  <a:extLst>
                    <a:ext uri="{9D8B030D-6E8A-4147-A177-3AD203B41FA5}">
                      <a16:colId xmlns:a16="http://schemas.microsoft.com/office/drawing/2014/main" val="1304552604"/>
                    </a:ext>
                  </a:extLst>
                </a:gridCol>
                <a:gridCol w="232757">
                  <a:extLst>
                    <a:ext uri="{9D8B030D-6E8A-4147-A177-3AD203B41FA5}">
                      <a16:colId xmlns:a16="http://schemas.microsoft.com/office/drawing/2014/main" val="2269835439"/>
                    </a:ext>
                  </a:extLst>
                </a:gridCol>
                <a:gridCol w="515389">
                  <a:extLst>
                    <a:ext uri="{9D8B030D-6E8A-4147-A177-3AD203B41FA5}">
                      <a16:colId xmlns:a16="http://schemas.microsoft.com/office/drawing/2014/main" val="2724298205"/>
                    </a:ext>
                  </a:extLst>
                </a:gridCol>
                <a:gridCol w="307571">
                  <a:extLst>
                    <a:ext uri="{9D8B030D-6E8A-4147-A177-3AD203B41FA5}">
                      <a16:colId xmlns:a16="http://schemas.microsoft.com/office/drawing/2014/main" val="1857055558"/>
                    </a:ext>
                  </a:extLst>
                </a:gridCol>
                <a:gridCol w="507076">
                  <a:extLst>
                    <a:ext uri="{9D8B030D-6E8A-4147-A177-3AD203B41FA5}">
                      <a16:colId xmlns:a16="http://schemas.microsoft.com/office/drawing/2014/main" val="2629551332"/>
                    </a:ext>
                  </a:extLst>
                </a:gridCol>
                <a:gridCol w="532015">
                  <a:extLst>
                    <a:ext uri="{9D8B030D-6E8A-4147-A177-3AD203B41FA5}">
                      <a16:colId xmlns:a16="http://schemas.microsoft.com/office/drawing/2014/main" val="2543428734"/>
                    </a:ext>
                  </a:extLst>
                </a:gridCol>
                <a:gridCol w="573578">
                  <a:extLst>
                    <a:ext uri="{9D8B030D-6E8A-4147-A177-3AD203B41FA5}">
                      <a16:colId xmlns:a16="http://schemas.microsoft.com/office/drawing/2014/main" val="4285994771"/>
                    </a:ext>
                  </a:extLst>
                </a:gridCol>
                <a:gridCol w="573154">
                  <a:extLst>
                    <a:ext uri="{9D8B030D-6E8A-4147-A177-3AD203B41FA5}">
                      <a16:colId xmlns:a16="http://schemas.microsoft.com/office/drawing/2014/main" val="2535898890"/>
                    </a:ext>
                  </a:extLst>
                </a:gridCol>
                <a:gridCol w="382809">
                  <a:extLst>
                    <a:ext uri="{9D8B030D-6E8A-4147-A177-3AD203B41FA5}">
                      <a16:colId xmlns:a16="http://schemas.microsoft.com/office/drawing/2014/main" val="2803247335"/>
                    </a:ext>
                  </a:extLst>
                </a:gridCol>
                <a:gridCol w="617912">
                  <a:extLst>
                    <a:ext uri="{9D8B030D-6E8A-4147-A177-3AD203B41FA5}">
                      <a16:colId xmlns:a16="http://schemas.microsoft.com/office/drawing/2014/main" val="2833649878"/>
                    </a:ext>
                  </a:extLst>
                </a:gridCol>
                <a:gridCol w="572667">
                  <a:extLst>
                    <a:ext uri="{9D8B030D-6E8A-4147-A177-3AD203B41FA5}">
                      <a16:colId xmlns:a16="http://schemas.microsoft.com/office/drawing/2014/main" val="1835495047"/>
                    </a:ext>
                  </a:extLst>
                </a:gridCol>
                <a:gridCol w="543743">
                  <a:extLst>
                    <a:ext uri="{9D8B030D-6E8A-4147-A177-3AD203B41FA5}">
                      <a16:colId xmlns:a16="http://schemas.microsoft.com/office/drawing/2014/main" val="3831880562"/>
                    </a:ext>
                  </a:extLst>
                </a:gridCol>
                <a:gridCol w="751184">
                  <a:extLst>
                    <a:ext uri="{9D8B030D-6E8A-4147-A177-3AD203B41FA5}">
                      <a16:colId xmlns:a16="http://schemas.microsoft.com/office/drawing/2014/main" val="3867562500"/>
                    </a:ext>
                  </a:extLst>
                </a:gridCol>
                <a:gridCol w="371012">
                  <a:extLst>
                    <a:ext uri="{9D8B030D-6E8A-4147-A177-3AD203B41FA5}">
                      <a16:colId xmlns:a16="http://schemas.microsoft.com/office/drawing/2014/main" val="97964916"/>
                    </a:ext>
                  </a:extLst>
                </a:gridCol>
              </a:tblGrid>
              <a:tr h="182605">
                <a:tc>
                  <a:txBody>
                    <a:bodyPr/>
                    <a:lstStyle/>
                    <a:p>
                      <a:pPr algn="ctr" latinLnBrk="1"/>
                      <a:r>
                        <a:rPr lang="en-US" altLang="ko-KR" sz="700" b="0" dirty="0">
                          <a:solidFill>
                            <a:sysClr val="windowText" lastClr="000000"/>
                          </a:solidFill>
                        </a:rPr>
                        <a:t>ZID</a:t>
                      </a:r>
                      <a:endParaRPr lang="ko-KR" altLang="en-US" sz="700" b="0" dirty="0">
                        <a:solidFill>
                          <a:sysClr val="windowText" lastClr="000000"/>
                        </a:solidFill>
                        <a:latin typeface="Times New Roman" panose="02020603050405020304" pitchFamily="18" charset="0"/>
                        <a:cs typeface="Times New Roman" panose="02020603050405020304" pitchFamily="18" charset="0"/>
                      </a:endParaRPr>
                    </a:p>
                  </a:txBody>
                  <a:tcPr marL="0" marR="0" marT="0" marB="0" anchor="ctr"/>
                </a:tc>
                <a:tc>
                  <a:txBody>
                    <a:bodyPr/>
                    <a:lstStyle/>
                    <a:p>
                      <a:pPr algn="ctr" fontAlgn="b"/>
                      <a:r>
                        <a:rPr lang="en-US" sz="700" b="0" u="none" strike="noStrike" dirty="0">
                          <a:solidFill>
                            <a:sysClr val="windowText" lastClr="000000"/>
                          </a:solidFill>
                          <a:effectLst/>
                        </a:rPr>
                        <a:t>MW</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LogP</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a:solidFill>
                            <a:sysClr val="windowText" lastClr="000000"/>
                          </a:solidFill>
                          <a:effectLst/>
                        </a:rPr>
                        <a:t>PSA</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RotatableB</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RigidB</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a:solidFill>
                            <a:sysClr val="windowText" lastClr="000000"/>
                          </a:solidFill>
                          <a:effectLst/>
                        </a:rPr>
                        <a:t>HBD</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a:solidFill>
                            <a:sysClr val="windowText" lastClr="000000"/>
                          </a:solidFill>
                          <a:effectLst/>
                        </a:rPr>
                        <a:t>HBA</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a:solidFill>
                            <a:sysClr val="windowText" lastClr="000000"/>
                          </a:solidFill>
                          <a:effectLst/>
                        </a:rPr>
                        <a:t>Rings</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MaxSizeRing</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a:solidFill>
                            <a:sysClr val="windowText" lastClr="000000"/>
                          </a:solidFill>
                          <a:effectLst/>
                        </a:rPr>
                        <a:t>Charge</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TotalCharge</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HeavyAtoms</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CarbonAtoms</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HeteroAtoms</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ratioH</a:t>
                      </a:r>
                      <a:r>
                        <a:rPr lang="en-US" sz="700" b="0" u="none" strike="noStrike" dirty="0">
                          <a:solidFill>
                            <a:sysClr val="windowText" lastClr="000000"/>
                          </a:solidFill>
                          <a:effectLst/>
                        </a:rPr>
                        <a:t>/C</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err="1">
                          <a:solidFill>
                            <a:sysClr val="windowText" lastClr="000000"/>
                          </a:solidFill>
                          <a:effectLst/>
                        </a:rPr>
                        <a:t>Lipinski_Violation</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err="1">
                          <a:solidFill>
                            <a:sysClr val="windowText" lastClr="000000"/>
                          </a:solidFill>
                          <a:effectLst/>
                        </a:rPr>
                        <a:t>Veber_Violation</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err="1">
                          <a:solidFill>
                            <a:sysClr val="windowText" lastClr="000000"/>
                          </a:solidFill>
                          <a:effectLst/>
                        </a:rPr>
                        <a:t>Egan_Violation</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err="1">
                          <a:solidFill>
                            <a:sysClr val="windowText" lastClr="000000"/>
                          </a:solidFill>
                          <a:effectLst/>
                        </a:rPr>
                        <a:t>Functionnal_Group</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a:solidFill>
                            <a:sysClr val="windowText" lastClr="000000"/>
                          </a:solidFill>
                          <a:effectLst/>
                        </a:rPr>
                        <a:t>Toxicity</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extLst>
                  <a:ext uri="{0D108BD9-81ED-4DB2-BD59-A6C34878D82A}">
                    <a16:rowId xmlns:a16="http://schemas.microsoft.com/office/drawing/2014/main" val="2219112049"/>
                  </a:ext>
                </a:extLst>
              </a:tr>
              <a:tr h="240474">
                <a:tc>
                  <a:txBody>
                    <a:bodyPr/>
                    <a:lstStyle/>
                    <a:p>
                      <a:pPr algn="ctr" latinLnBrk="1"/>
                      <a:r>
                        <a:rPr lang="en-US" altLang="ko-KR" sz="600" dirty="0">
                          <a:solidFill>
                            <a:sysClr val="windowText" lastClr="000000"/>
                          </a:solidFill>
                        </a:rPr>
                        <a:t>ZINC0001</a:t>
                      </a:r>
                      <a:endParaRPr lang="ko-KR" altLang="en-US" sz="600" dirty="0">
                        <a:solidFill>
                          <a:sysClr val="windowText" lastClr="000000"/>
                        </a:solidFill>
                        <a:latin typeface="Times New Roman" panose="02020603050405020304" pitchFamily="18" charset="0"/>
                        <a:cs typeface="Times New Roman" panose="02020603050405020304" pitchFamily="18" charset="0"/>
                      </a:endParaRPr>
                    </a:p>
                  </a:txBody>
                  <a:tcPr marL="0" marR="0" marT="0" marB="0" anchor="ctr"/>
                </a:tc>
                <a:tc>
                  <a:txBody>
                    <a:bodyPr/>
                    <a:lstStyle/>
                    <a:p>
                      <a:pPr algn="ctr" fontAlgn="b"/>
                      <a:r>
                        <a:rPr lang="en-US" altLang="ko-KR" sz="600" b="0" u="none" strike="noStrike" dirty="0">
                          <a:solidFill>
                            <a:sysClr val="windowText" lastClr="000000"/>
                          </a:solidFill>
                          <a:effectLst/>
                        </a:rPr>
                        <a:t>320.173</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4.35</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20.31</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4</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8</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0</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1</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1</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6</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0</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0</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18</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13</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5</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0.384</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0</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a:solidFill>
                            <a:sysClr val="windowText" lastClr="000000"/>
                          </a:solidFill>
                          <a:effectLst/>
                        </a:rPr>
                        <a:t>FALSE</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a:solidFill>
                            <a:sysClr val="windowText" lastClr="000000"/>
                          </a:solidFill>
                          <a:effectLst/>
                        </a:rPr>
                        <a:t>FALSE</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a:solidFill>
                            <a:sysClr val="windowText" lastClr="000000"/>
                          </a:solidFill>
                          <a:effectLst/>
                        </a:rPr>
                        <a:t>FALSE</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a:solidFill>
                            <a:sysClr val="windowText" lastClr="000000"/>
                          </a:solidFill>
                          <a:effectLst/>
                        </a:rPr>
                        <a:t>Non Toxic</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extLst>
                  <a:ext uri="{0D108BD9-81ED-4DB2-BD59-A6C34878D82A}">
                    <a16:rowId xmlns:a16="http://schemas.microsoft.com/office/drawing/2014/main" val="926915816"/>
                  </a:ext>
                </a:extLst>
              </a:tr>
              <a:tr h="240474">
                <a:tc>
                  <a:txBody>
                    <a:bodyPr/>
                    <a:lstStyle/>
                    <a:p>
                      <a:pPr algn="ctr" latinLnBrk="1"/>
                      <a:r>
                        <a:rPr lang="en-US" altLang="ko-KR" sz="600" dirty="0">
                          <a:solidFill>
                            <a:sysClr val="windowText" lastClr="000000"/>
                          </a:solidFill>
                        </a:rPr>
                        <a:t>ZINC0002</a:t>
                      </a:r>
                      <a:endParaRPr lang="ko-KR" altLang="en-US" sz="600" dirty="0">
                        <a:solidFill>
                          <a:sysClr val="windowText" lastClr="000000"/>
                        </a:solidFill>
                        <a:latin typeface="Times New Roman" panose="02020603050405020304" pitchFamily="18" charset="0"/>
                        <a:cs typeface="Times New Roman" panose="02020603050405020304" pitchFamily="18" charset="0"/>
                      </a:endParaRPr>
                    </a:p>
                  </a:txBody>
                  <a:tcPr marL="0" marR="0" marT="0" marB="0" anchor="ctr"/>
                </a:tc>
                <a:tc>
                  <a:txBody>
                    <a:bodyPr/>
                    <a:lstStyle/>
                    <a:p>
                      <a:pPr algn="ctr" fontAlgn="b"/>
                      <a:r>
                        <a:rPr lang="en-US" altLang="ko-KR" sz="600" b="0" u="none" strike="noStrike">
                          <a:solidFill>
                            <a:sysClr val="windowText" lastClr="000000"/>
                          </a:solidFill>
                          <a:effectLst/>
                        </a:rPr>
                        <a:t>330.3965</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3.2</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49.41</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4</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20</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1</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2</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3</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6</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0</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0</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24</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19</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5</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0.263</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0</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a:solidFill>
                            <a:sysClr val="windowText" lastClr="000000"/>
                          </a:solidFill>
                          <a:effectLst/>
                        </a:rPr>
                        <a:t>FALSE</a:t>
                      </a:r>
                      <a:endParaRPr lang="en-US"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a:solidFill>
                            <a:sysClr val="windowText" lastClr="000000"/>
                          </a:solidFill>
                          <a:effectLst/>
                        </a:rPr>
                        <a:t>FALSE</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a:solidFill>
                            <a:sysClr val="windowText" lastClr="000000"/>
                          </a:solidFill>
                          <a:effectLst/>
                        </a:rPr>
                        <a:t>TRUE</a:t>
                      </a:r>
                      <a:endParaRPr lang="en-US"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a:solidFill>
                            <a:sysClr val="windowText" lastClr="000000"/>
                          </a:solidFill>
                          <a:effectLst/>
                        </a:rPr>
                        <a:t>Toxic</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extLst>
                  <a:ext uri="{0D108BD9-81ED-4DB2-BD59-A6C34878D82A}">
                    <a16:rowId xmlns:a16="http://schemas.microsoft.com/office/drawing/2014/main" val="1422395571"/>
                  </a:ext>
                </a:extLst>
              </a:tr>
            </a:tbl>
          </a:graphicData>
        </a:graphic>
      </p:graphicFrame>
      <p:sp>
        <p:nvSpPr>
          <p:cNvPr id="2" name="직사각형 1">
            <a:extLst>
              <a:ext uri="{FF2B5EF4-FFF2-40B4-BE49-F238E27FC236}">
                <a16:creationId xmlns:a16="http://schemas.microsoft.com/office/drawing/2014/main" id="{EA7EA373-B8AC-4171-BDA4-962DFB1BB576}"/>
              </a:ext>
            </a:extLst>
          </p:cNvPr>
          <p:cNvSpPr/>
          <p:nvPr/>
        </p:nvSpPr>
        <p:spPr>
          <a:xfrm>
            <a:off x="144379" y="4137362"/>
            <a:ext cx="8031080" cy="307777"/>
          </a:xfrm>
          <a:prstGeom prst="rect">
            <a:avLst/>
          </a:prstGeom>
        </p:spPr>
        <p:txBody>
          <a:bodyPr wrap="square">
            <a:spAutoFit/>
          </a:bodyPr>
          <a:lstStyle/>
          <a:p>
            <a:r>
              <a:rPr lang="en-US" altLang="ko-KR" sz="1400" b="1" dirty="0">
                <a:solidFill>
                  <a:srgbClr val="FF0000"/>
                </a:solidFill>
                <a:latin typeface="Times New Roman" panose="02020603050405020304" pitchFamily="18" charset="0"/>
                <a:cs typeface="Times New Roman" panose="02020603050405020304" pitchFamily="18" charset="0"/>
              </a:rPr>
              <a:t>7. Scaffold DB table(</a:t>
            </a:r>
            <a:r>
              <a:rPr lang="en-US" altLang="ko-KR" sz="1400" b="1" dirty="0" err="1">
                <a:solidFill>
                  <a:srgbClr val="FF0000"/>
                </a:solidFill>
                <a:latin typeface="Times New Roman" panose="02020603050405020304" pitchFamily="18" charset="0"/>
                <a:cs typeface="Times New Roman" panose="02020603050405020304" pitchFamily="18" charset="0"/>
              </a:rPr>
              <a:t>ZINC_S.db</a:t>
            </a:r>
            <a:r>
              <a:rPr lang="en-US" altLang="ko-KR" sz="1400" b="1" dirty="0">
                <a:solidFill>
                  <a:srgbClr val="FF0000"/>
                </a:solidFill>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 For all IDs in</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ZINC15</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and their scaffold</a:t>
            </a:r>
            <a:endParaRPr lang="ko-KR" altLang="en-US" sz="1400" dirty="0">
              <a:latin typeface="Times New Roman" panose="02020603050405020304" pitchFamily="18" charset="0"/>
              <a:cs typeface="Times New Roman" panose="02020603050405020304" pitchFamily="18" charset="0"/>
            </a:endParaRPr>
          </a:p>
        </p:txBody>
      </p:sp>
      <p:graphicFrame>
        <p:nvGraphicFramePr>
          <p:cNvPr id="4" name="표 5">
            <a:extLst>
              <a:ext uri="{FF2B5EF4-FFF2-40B4-BE49-F238E27FC236}">
                <a16:creationId xmlns:a16="http://schemas.microsoft.com/office/drawing/2014/main" id="{D3A0CD22-331E-4D24-BCC7-D387238E859E}"/>
              </a:ext>
            </a:extLst>
          </p:cNvPr>
          <p:cNvGraphicFramePr>
            <a:graphicFrameLocks noGrp="1"/>
          </p:cNvGraphicFramePr>
          <p:nvPr>
            <p:extLst>
              <p:ext uri="{D42A27DB-BD31-4B8C-83A1-F6EECF244321}">
                <p14:modId xmlns:p14="http://schemas.microsoft.com/office/powerpoint/2010/main" val="3353610740"/>
              </p:ext>
            </p:extLst>
          </p:nvPr>
        </p:nvGraphicFramePr>
        <p:xfrm>
          <a:off x="144378" y="4453865"/>
          <a:ext cx="8841679" cy="794484"/>
        </p:xfrm>
        <a:graphic>
          <a:graphicData uri="http://schemas.openxmlformats.org/drawingml/2006/table">
            <a:tbl>
              <a:tblPr firstRow="1" bandRow="1">
                <a:tableStyleId>{5940675A-B579-460E-94D1-54222C63F5DA}</a:tableStyleId>
              </a:tblPr>
              <a:tblGrid>
                <a:gridCol w="2991854">
                  <a:extLst>
                    <a:ext uri="{9D8B030D-6E8A-4147-A177-3AD203B41FA5}">
                      <a16:colId xmlns:a16="http://schemas.microsoft.com/office/drawing/2014/main" val="759338059"/>
                    </a:ext>
                  </a:extLst>
                </a:gridCol>
                <a:gridCol w="5849825">
                  <a:extLst>
                    <a:ext uri="{9D8B030D-6E8A-4147-A177-3AD203B41FA5}">
                      <a16:colId xmlns:a16="http://schemas.microsoft.com/office/drawing/2014/main" val="2280198168"/>
                    </a:ext>
                  </a:extLst>
                </a:gridCol>
              </a:tblGrid>
              <a:tr h="264828">
                <a:tc>
                  <a:txBody>
                    <a:bodyPr/>
                    <a:lstStyle/>
                    <a:p>
                      <a:pPr algn="ctr" latinLnBrk="1"/>
                      <a:r>
                        <a:rPr lang="en-US" altLang="ko-KR" sz="1050" b="0" dirty="0" err="1"/>
                        <a:t>Scaffold_SMILES</a:t>
                      </a:r>
                      <a:endParaRPr lang="ko-KR" altLang="en-US" sz="1050" b="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050" b="0" dirty="0"/>
                        <a:t>ID</a:t>
                      </a:r>
                      <a:endParaRPr lang="ko-KR" altLang="en-US" sz="105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9112049"/>
                  </a:ext>
                </a:extLst>
              </a:tr>
              <a:tr h="264828">
                <a:tc>
                  <a:txBody>
                    <a:bodyPr/>
                    <a:lstStyle/>
                    <a:p>
                      <a:pPr algn="ctr" latinLnBrk="1"/>
                      <a:r>
                        <a:rPr lang="en-US" altLang="ko-KR" sz="1050" dirty="0"/>
                        <a:t>Brc1ccc2OCC(=O)Nc2c1</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50" dirty="0"/>
                        <a:t>ZINC0001,</a:t>
                      </a:r>
                      <a:r>
                        <a:rPr lang="ko-KR" altLang="en-US" sz="1050" dirty="0"/>
                        <a:t> </a:t>
                      </a:r>
                      <a:r>
                        <a:rPr lang="en-US" altLang="ko-KR" sz="1050" dirty="0"/>
                        <a:t>ZINC0002,</a:t>
                      </a:r>
                      <a:r>
                        <a:rPr lang="ko-KR" altLang="en-US" sz="1050" dirty="0"/>
                        <a:t> </a:t>
                      </a:r>
                      <a:r>
                        <a:rPr lang="en-US" altLang="ko-KR" sz="1050" dirty="0"/>
                        <a:t>ZINC0003</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6915816"/>
                  </a:ext>
                </a:extLst>
              </a:tr>
              <a:tr h="264828">
                <a:tc>
                  <a:txBody>
                    <a:bodyPr/>
                    <a:lstStyle/>
                    <a:p>
                      <a:pPr algn="ctr" latinLnBrk="1"/>
                      <a:r>
                        <a:rPr lang="en-US" altLang="ko-KR" sz="1050" dirty="0"/>
                        <a:t>N=C1C=CNC1(=O)</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50" dirty="0"/>
                        <a:t>ZINC0004,</a:t>
                      </a:r>
                      <a:r>
                        <a:rPr lang="ko-KR" altLang="en-US" sz="1050" dirty="0"/>
                        <a:t> </a:t>
                      </a:r>
                      <a:r>
                        <a:rPr lang="en-US" altLang="ko-KR" sz="1050" dirty="0"/>
                        <a:t>ZINC0005,</a:t>
                      </a:r>
                      <a:r>
                        <a:rPr lang="ko-KR" altLang="en-US" sz="1050" dirty="0"/>
                        <a:t> </a:t>
                      </a:r>
                      <a:r>
                        <a:rPr lang="en-US" altLang="ko-KR" sz="1050" dirty="0"/>
                        <a:t>ZINC0006</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2395571"/>
                  </a:ext>
                </a:extLst>
              </a:tr>
            </a:tbl>
          </a:graphicData>
        </a:graphic>
      </p:graphicFrame>
    </p:spTree>
    <p:extLst>
      <p:ext uri="{BB962C8B-B14F-4D97-AF65-F5344CB8AC3E}">
        <p14:creationId xmlns:p14="http://schemas.microsoft.com/office/powerpoint/2010/main" val="3929321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61661E90-EFD7-41CA-ABCC-0AA1AC5C43E4}"/>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cs typeface="Times New Roman" panose="02020603050405020304" pitchFamily="18" charset="0"/>
              </a:rPr>
              <a:t>2. Making Keys using Seeds</a:t>
            </a:r>
            <a:endParaRPr lang="ko-KR" altLang="en-US" sz="2800" b="1" dirty="0">
              <a:latin typeface="+mj-lt"/>
              <a:cs typeface="Times New Roman" panose="02020603050405020304" pitchFamily="18" charset="0"/>
            </a:endParaRPr>
          </a:p>
        </p:txBody>
      </p:sp>
      <p:grpSp>
        <p:nvGrpSpPr>
          <p:cNvPr id="125" name="그룹 124">
            <a:extLst>
              <a:ext uri="{FF2B5EF4-FFF2-40B4-BE49-F238E27FC236}">
                <a16:creationId xmlns:a16="http://schemas.microsoft.com/office/drawing/2014/main" id="{09FC6921-CA59-4AD3-820D-61014551B345}"/>
              </a:ext>
            </a:extLst>
          </p:cNvPr>
          <p:cNvGrpSpPr/>
          <p:nvPr/>
        </p:nvGrpSpPr>
        <p:grpSpPr>
          <a:xfrm>
            <a:off x="135166" y="1002820"/>
            <a:ext cx="8873667" cy="4852359"/>
            <a:chOff x="216834" y="1553416"/>
            <a:chExt cx="8873667" cy="4852359"/>
          </a:xfrm>
        </p:grpSpPr>
        <p:sp>
          <p:nvSpPr>
            <p:cNvPr id="126" name="직사각형 125">
              <a:extLst>
                <a:ext uri="{FF2B5EF4-FFF2-40B4-BE49-F238E27FC236}">
                  <a16:creationId xmlns:a16="http://schemas.microsoft.com/office/drawing/2014/main" id="{E9313036-446A-4EB2-87EB-07C4885AA2F8}"/>
                </a:ext>
              </a:extLst>
            </p:cNvPr>
            <p:cNvSpPr/>
            <p:nvPr/>
          </p:nvSpPr>
          <p:spPr>
            <a:xfrm>
              <a:off x="5132388" y="4830139"/>
              <a:ext cx="2581294" cy="523220"/>
            </a:xfrm>
            <a:prstGeom prst="rect">
              <a:avLst/>
            </a:prstGeom>
          </p:spPr>
          <p:txBody>
            <a:bodyPr wrap="square">
              <a:spAutoFit/>
            </a:bodyPr>
            <a:lstStyle/>
            <a:p>
              <a:pPr algn="ctr"/>
              <a:r>
                <a:rPr lang="en-US" altLang="ko-KR" sz="1400" dirty="0">
                  <a:solidFill>
                    <a:srgbClr val="0000CC"/>
                  </a:solidFill>
                  <a:effectLst>
                    <a:outerShdw blurRad="38100" dist="38100" dir="2700000" algn="tl">
                      <a:srgbClr val="000000">
                        <a:alpha val="43137"/>
                      </a:srgbClr>
                    </a:outerShdw>
                  </a:effectLst>
                </a:rPr>
                <a:t>F</a:t>
              </a:r>
              <a:r>
                <a:rPr lang="ko-KR" altLang="en-US" sz="1400" dirty="0" err="1">
                  <a:solidFill>
                    <a:srgbClr val="0000CC"/>
                  </a:solidFill>
                  <a:effectLst>
                    <a:outerShdw blurRad="38100" dist="38100" dir="2700000" algn="tl">
                      <a:srgbClr val="000000">
                        <a:alpha val="43137"/>
                      </a:srgbClr>
                    </a:outerShdw>
                  </a:effectLst>
                </a:rPr>
                <a:t>ind</a:t>
              </a:r>
              <a:r>
                <a:rPr lang="ko-KR" altLang="en-US" sz="1400" dirty="0">
                  <a:solidFill>
                    <a:srgbClr val="0000CC"/>
                  </a:solidFill>
                  <a:effectLst>
                    <a:outerShdw blurRad="38100" dist="38100" dir="2700000" algn="tl">
                      <a:srgbClr val="000000">
                        <a:alpha val="43137"/>
                      </a:srgbClr>
                    </a:outerShdw>
                  </a:effectLst>
                </a:rPr>
                <a:t> </a:t>
              </a:r>
              <a:r>
                <a:rPr lang="ko-KR" altLang="en-US" sz="1400" dirty="0" err="1">
                  <a:solidFill>
                    <a:srgbClr val="0000CC"/>
                  </a:solidFill>
                  <a:effectLst>
                    <a:outerShdw blurRad="38100" dist="38100" dir="2700000" algn="tl">
                      <a:srgbClr val="000000">
                        <a:alpha val="43137"/>
                      </a:srgbClr>
                    </a:outerShdw>
                  </a:effectLst>
                </a:rPr>
                <a:t>common</a:t>
              </a:r>
              <a:r>
                <a:rPr lang="ko-KR" altLang="en-US" sz="1400" dirty="0">
                  <a:solidFill>
                    <a:srgbClr val="0000CC"/>
                  </a:solidFill>
                  <a:effectLst>
                    <a:outerShdw blurRad="38100" dist="38100" dir="2700000" algn="tl">
                      <a:srgbClr val="000000">
                        <a:alpha val="43137"/>
                      </a:srgbClr>
                    </a:outerShdw>
                  </a:effectLst>
                </a:rPr>
                <a:t> </a:t>
              </a:r>
              <a:r>
                <a:rPr lang="en-US" altLang="ko-KR" sz="1400" dirty="0">
                  <a:solidFill>
                    <a:srgbClr val="0000CC"/>
                  </a:solidFill>
                  <a:effectLst>
                    <a:outerShdw blurRad="38100" dist="38100" dir="2700000" algn="tl">
                      <a:srgbClr val="000000">
                        <a:alpha val="43137"/>
                      </a:srgbClr>
                    </a:outerShdw>
                  </a:effectLst>
                </a:rPr>
                <a:t>k</a:t>
              </a:r>
              <a:r>
                <a:rPr lang="ko-KR" altLang="en-US" sz="1400" dirty="0" err="1">
                  <a:solidFill>
                    <a:srgbClr val="0000CC"/>
                  </a:solidFill>
                  <a:effectLst>
                    <a:outerShdw blurRad="38100" dist="38100" dir="2700000" algn="tl">
                      <a:srgbClr val="000000">
                        <a:alpha val="43137"/>
                      </a:srgbClr>
                    </a:outerShdw>
                  </a:effectLst>
                </a:rPr>
                <a:t>eys</a:t>
              </a:r>
              <a:endParaRPr lang="en-US" altLang="ko-KR" sz="1400" dirty="0">
                <a:solidFill>
                  <a:srgbClr val="0000CC"/>
                </a:solidFill>
                <a:effectLst>
                  <a:outerShdw blurRad="38100" dist="38100" dir="2700000" algn="tl">
                    <a:srgbClr val="000000">
                      <a:alpha val="43137"/>
                    </a:srgbClr>
                  </a:outerShdw>
                </a:effectLst>
              </a:endParaRPr>
            </a:p>
            <a:p>
              <a:pPr algn="ctr"/>
              <a:r>
                <a:rPr lang="en-US" altLang="ko-KR" sz="1400" dirty="0">
                  <a:solidFill>
                    <a:srgbClr val="0000CC"/>
                  </a:solidFill>
                  <a:effectLst>
                    <a:outerShdw blurRad="38100" dist="38100" dir="2700000" algn="tl">
                      <a:srgbClr val="000000">
                        <a:alpha val="43137"/>
                      </a:srgbClr>
                    </a:outerShdw>
                  </a:effectLst>
                </a:rPr>
                <a:t>in cluster N</a:t>
              </a:r>
              <a:endParaRPr lang="ko-KR" altLang="en-US" sz="1400" dirty="0">
                <a:solidFill>
                  <a:srgbClr val="0000CC"/>
                </a:solidFill>
                <a:effectLst>
                  <a:outerShdw blurRad="38100" dist="38100" dir="2700000" algn="tl">
                    <a:srgbClr val="000000">
                      <a:alpha val="43137"/>
                    </a:srgbClr>
                  </a:outerShdw>
                </a:effectLst>
              </a:endParaRPr>
            </a:p>
          </p:txBody>
        </p:sp>
        <p:sp>
          <p:nvSpPr>
            <p:cNvPr id="127" name="직사각형 126">
              <a:extLst>
                <a:ext uri="{FF2B5EF4-FFF2-40B4-BE49-F238E27FC236}">
                  <a16:creationId xmlns:a16="http://schemas.microsoft.com/office/drawing/2014/main" id="{BC39300A-0F5C-45D6-B4D9-AD0AF755E5A5}"/>
                </a:ext>
              </a:extLst>
            </p:cNvPr>
            <p:cNvSpPr/>
            <p:nvPr/>
          </p:nvSpPr>
          <p:spPr>
            <a:xfrm>
              <a:off x="5136425" y="2237158"/>
              <a:ext cx="2581294" cy="523220"/>
            </a:xfrm>
            <a:prstGeom prst="rect">
              <a:avLst/>
            </a:prstGeom>
          </p:spPr>
          <p:txBody>
            <a:bodyPr wrap="square">
              <a:spAutoFit/>
            </a:bodyPr>
            <a:lstStyle/>
            <a:p>
              <a:pPr algn="ctr"/>
              <a:r>
                <a:rPr lang="en-US" altLang="ko-KR" sz="1400" dirty="0">
                  <a:solidFill>
                    <a:srgbClr val="0000CC"/>
                  </a:solidFill>
                  <a:effectLst>
                    <a:outerShdw blurRad="38100" dist="38100" dir="2700000" algn="tl">
                      <a:srgbClr val="000000">
                        <a:alpha val="43137"/>
                      </a:srgbClr>
                    </a:outerShdw>
                  </a:effectLst>
                </a:rPr>
                <a:t>F</a:t>
              </a:r>
              <a:r>
                <a:rPr lang="ko-KR" altLang="en-US" sz="1400" dirty="0" err="1">
                  <a:solidFill>
                    <a:srgbClr val="0000CC"/>
                  </a:solidFill>
                  <a:effectLst>
                    <a:outerShdw blurRad="38100" dist="38100" dir="2700000" algn="tl">
                      <a:srgbClr val="000000">
                        <a:alpha val="43137"/>
                      </a:srgbClr>
                    </a:outerShdw>
                  </a:effectLst>
                </a:rPr>
                <a:t>ind</a:t>
              </a:r>
              <a:r>
                <a:rPr lang="ko-KR" altLang="en-US" sz="1400" dirty="0">
                  <a:solidFill>
                    <a:srgbClr val="0000CC"/>
                  </a:solidFill>
                  <a:effectLst>
                    <a:outerShdw blurRad="38100" dist="38100" dir="2700000" algn="tl">
                      <a:srgbClr val="000000">
                        <a:alpha val="43137"/>
                      </a:srgbClr>
                    </a:outerShdw>
                  </a:effectLst>
                </a:rPr>
                <a:t> </a:t>
              </a:r>
              <a:r>
                <a:rPr lang="ko-KR" altLang="en-US" sz="1400" dirty="0" err="1">
                  <a:solidFill>
                    <a:srgbClr val="0000CC"/>
                  </a:solidFill>
                  <a:effectLst>
                    <a:outerShdw blurRad="38100" dist="38100" dir="2700000" algn="tl">
                      <a:srgbClr val="000000">
                        <a:alpha val="43137"/>
                      </a:srgbClr>
                    </a:outerShdw>
                  </a:effectLst>
                </a:rPr>
                <a:t>common</a:t>
              </a:r>
              <a:r>
                <a:rPr lang="ko-KR" altLang="en-US" sz="1400" dirty="0">
                  <a:solidFill>
                    <a:srgbClr val="0000CC"/>
                  </a:solidFill>
                  <a:effectLst>
                    <a:outerShdw blurRad="38100" dist="38100" dir="2700000" algn="tl">
                      <a:srgbClr val="000000">
                        <a:alpha val="43137"/>
                      </a:srgbClr>
                    </a:outerShdw>
                  </a:effectLst>
                </a:rPr>
                <a:t> </a:t>
              </a:r>
              <a:r>
                <a:rPr lang="en-US" altLang="ko-KR" sz="1400" dirty="0">
                  <a:solidFill>
                    <a:srgbClr val="0000CC"/>
                  </a:solidFill>
                  <a:effectLst>
                    <a:outerShdw blurRad="38100" dist="38100" dir="2700000" algn="tl">
                      <a:srgbClr val="000000">
                        <a:alpha val="43137"/>
                      </a:srgbClr>
                    </a:outerShdw>
                  </a:effectLst>
                </a:rPr>
                <a:t>k</a:t>
              </a:r>
              <a:r>
                <a:rPr lang="ko-KR" altLang="en-US" sz="1400" dirty="0" err="1">
                  <a:solidFill>
                    <a:srgbClr val="0000CC"/>
                  </a:solidFill>
                  <a:effectLst>
                    <a:outerShdw blurRad="38100" dist="38100" dir="2700000" algn="tl">
                      <a:srgbClr val="000000">
                        <a:alpha val="43137"/>
                      </a:srgbClr>
                    </a:outerShdw>
                  </a:effectLst>
                </a:rPr>
                <a:t>eys</a:t>
              </a:r>
              <a:endParaRPr lang="en-US" altLang="ko-KR" sz="1400" dirty="0">
                <a:solidFill>
                  <a:srgbClr val="0000CC"/>
                </a:solidFill>
                <a:effectLst>
                  <a:outerShdw blurRad="38100" dist="38100" dir="2700000" algn="tl">
                    <a:srgbClr val="000000">
                      <a:alpha val="43137"/>
                    </a:srgbClr>
                  </a:outerShdw>
                </a:effectLst>
              </a:endParaRPr>
            </a:p>
            <a:p>
              <a:pPr algn="ctr"/>
              <a:r>
                <a:rPr lang="en-US" altLang="ko-KR" sz="1400" dirty="0">
                  <a:solidFill>
                    <a:srgbClr val="0000CC"/>
                  </a:solidFill>
                  <a:effectLst>
                    <a:outerShdw blurRad="38100" dist="38100" dir="2700000" algn="tl">
                      <a:srgbClr val="000000">
                        <a:alpha val="43137"/>
                      </a:srgbClr>
                    </a:outerShdw>
                  </a:effectLst>
                </a:rPr>
                <a:t>in cluster 1</a:t>
              </a:r>
              <a:endParaRPr lang="ko-KR" altLang="en-US" sz="1400" dirty="0">
                <a:solidFill>
                  <a:srgbClr val="0000CC"/>
                </a:solidFill>
                <a:effectLst>
                  <a:outerShdw blurRad="38100" dist="38100" dir="2700000" algn="tl">
                    <a:srgbClr val="000000">
                      <a:alpha val="43137"/>
                    </a:srgbClr>
                  </a:outerShdw>
                </a:effectLst>
              </a:endParaRPr>
            </a:p>
          </p:txBody>
        </p:sp>
        <p:sp>
          <p:nvSpPr>
            <p:cNvPr id="129" name="TextBox 128">
              <a:extLst>
                <a:ext uri="{FF2B5EF4-FFF2-40B4-BE49-F238E27FC236}">
                  <a16:creationId xmlns:a16="http://schemas.microsoft.com/office/drawing/2014/main" id="{09ECD326-BEBA-40E6-8F2F-F7E416DBA75E}"/>
                </a:ext>
              </a:extLst>
            </p:cNvPr>
            <p:cNvSpPr txBox="1"/>
            <p:nvPr/>
          </p:nvSpPr>
          <p:spPr>
            <a:xfrm>
              <a:off x="1291982" y="3357468"/>
              <a:ext cx="1847605" cy="523220"/>
            </a:xfrm>
            <a:prstGeom prst="rect">
              <a:avLst/>
            </a:prstGeom>
            <a:noFill/>
          </p:spPr>
          <p:txBody>
            <a:bodyPr wrap="square" rtlCol="0">
              <a:spAutoFit/>
            </a:bodyPr>
            <a:lstStyle/>
            <a:p>
              <a:pPr algn="ctr"/>
              <a:r>
                <a:rPr lang="en-US" altLang="ko-KR" sz="1400" dirty="0">
                  <a:solidFill>
                    <a:srgbClr val="0000CC"/>
                  </a:solidFill>
                  <a:effectLst>
                    <a:outerShdw blurRad="38100" dist="38100" dir="2700000" algn="tl">
                      <a:srgbClr val="000000">
                        <a:alpha val="43137"/>
                      </a:srgbClr>
                    </a:outerShdw>
                  </a:effectLst>
                </a:rPr>
                <a:t>Clustering</a:t>
              </a:r>
            </a:p>
            <a:p>
              <a:pPr algn="ctr"/>
              <a:r>
                <a:rPr lang="en-US" altLang="ko-KR" sz="1400" dirty="0">
                  <a:solidFill>
                    <a:srgbClr val="0000CC"/>
                  </a:solidFill>
                  <a:effectLst>
                    <a:outerShdw blurRad="38100" dist="38100" dir="2700000" algn="tl">
                      <a:srgbClr val="000000">
                        <a:alpha val="43137"/>
                      </a:srgbClr>
                    </a:outerShdw>
                  </a:effectLst>
                </a:rPr>
                <a:t>by Tanimoto score</a:t>
              </a:r>
              <a:endParaRPr lang="ko-KR" altLang="en-US" sz="1400" dirty="0">
                <a:solidFill>
                  <a:srgbClr val="0000CC"/>
                </a:solidFill>
                <a:effectLst>
                  <a:outerShdw blurRad="38100" dist="38100" dir="2700000" algn="tl">
                    <a:srgbClr val="000000">
                      <a:alpha val="43137"/>
                    </a:srgbClr>
                  </a:outerShdw>
                </a:effectLst>
              </a:endParaRPr>
            </a:p>
          </p:txBody>
        </p:sp>
        <p:cxnSp>
          <p:nvCxnSpPr>
            <p:cNvPr id="138" name="직선 화살표 연결선 137">
              <a:extLst>
                <a:ext uri="{FF2B5EF4-FFF2-40B4-BE49-F238E27FC236}">
                  <a16:creationId xmlns:a16="http://schemas.microsoft.com/office/drawing/2014/main" id="{929608CC-8C00-4884-90E9-798548394CE3}"/>
                </a:ext>
              </a:extLst>
            </p:cNvPr>
            <p:cNvCxnSpPr>
              <a:cxnSpLocks/>
            </p:cNvCxnSpPr>
            <p:nvPr/>
          </p:nvCxnSpPr>
          <p:spPr>
            <a:xfrm>
              <a:off x="1408253" y="3626330"/>
              <a:ext cx="1647563"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140" name="그룹 139">
              <a:extLst>
                <a:ext uri="{FF2B5EF4-FFF2-40B4-BE49-F238E27FC236}">
                  <a16:creationId xmlns:a16="http://schemas.microsoft.com/office/drawing/2014/main" id="{F7625261-731F-45BE-9215-155CE8FA4DF0}"/>
                </a:ext>
              </a:extLst>
            </p:cNvPr>
            <p:cNvGrpSpPr/>
            <p:nvPr/>
          </p:nvGrpSpPr>
          <p:grpSpPr>
            <a:xfrm>
              <a:off x="216834" y="1553416"/>
              <a:ext cx="1392210" cy="4113907"/>
              <a:chOff x="186754" y="1475209"/>
              <a:chExt cx="1392210" cy="4113907"/>
            </a:xfrm>
          </p:grpSpPr>
          <p:grpSp>
            <p:nvGrpSpPr>
              <p:cNvPr id="212" name="그룹 211">
                <a:extLst>
                  <a:ext uri="{FF2B5EF4-FFF2-40B4-BE49-F238E27FC236}">
                    <a16:creationId xmlns:a16="http://schemas.microsoft.com/office/drawing/2014/main" id="{340C0FA7-327F-42F3-BDFD-E9A4593B4E40}"/>
                  </a:ext>
                </a:extLst>
              </p:cNvPr>
              <p:cNvGrpSpPr/>
              <p:nvPr/>
            </p:nvGrpSpPr>
            <p:grpSpPr>
              <a:xfrm>
                <a:off x="234880" y="1475209"/>
                <a:ext cx="1295958" cy="919994"/>
                <a:chOff x="193037" y="1415049"/>
                <a:chExt cx="1295958" cy="919994"/>
              </a:xfrm>
            </p:grpSpPr>
            <p:grpSp>
              <p:nvGrpSpPr>
                <p:cNvPr id="249" name="그룹 248">
                  <a:extLst>
                    <a:ext uri="{FF2B5EF4-FFF2-40B4-BE49-F238E27FC236}">
                      <a16:creationId xmlns:a16="http://schemas.microsoft.com/office/drawing/2014/main" id="{ECE409FA-FBE3-4FC1-819A-44914A925D61}"/>
                    </a:ext>
                  </a:extLst>
                </p:cNvPr>
                <p:cNvGrpSpPr/>
                <p:nvPr/>
              </p:nvGrpSpPr>
              <p:grpSpPr>
                <a:xfrm rot="764600">
                  <a:off x="630226" y="1415049"/>
                  <a:ext cx="423687" cy="661797"/>
                  <a:chOff x="5660838" y="2646688"/>
                  <a:chExt cx="590550" cy="981075"/>
                </a:xfrm>
              </p:grpSpPr>
              <p:pic>
                <p:nvPicPr>
                  <p:cNvPr id="252" name="그림 251">
                    <a:extLst>
                      <a:ext uri="{FF2B5EF4-FFF2-40B4-BE49-F238E27FC236}">
                        <a16:creationId xmlns:a16="http://schemas.microsoft.com/office/drawing/2014/main" id="{91EF8E35-116D-49A9-9B93-8AC63942FEA5}"/>
                      </a:ext>
                    </a:extLst>
                  </p:cNvPr>
                  <p:cNvPicPr>
                    <a:picLocks noChangeAspect="1"/>
                  </p:cNvPicPr>
                  <p:nvPr/>
                </p:nvPicPr>
                <p:blipFill>
                  <a:blip r:embed="rId2"/>
                  <a:stretch>
                    <a:fillRect/>
                  </a:stretch>
                </p:blipFill>
                <p:spPr>
                  <a:xfrm>
                    <a:off x="5660838" y="2646688"/>
                    <a:ext cx="590550" cy="981075"/>
                  </a:xfrm>
                  <a:prstGeom prst="rect">
                    <a:avLst/>
                  </a:prstGeom>
                </p:spPr>
              </p:pic>
              <p:sp>
                <p:nvSpPr>
                  <p:cNvPr id="253" name="타원 252">
                    <a:extLst>
                      <a:ext uri="{FF2B5EF4-FFF2-40B4-BE49-F238E27FC236}">
                        <a16:creationId xmlns:a16="http://schemas.microsoft.com/office/drawing/2014/main" id="{8226FAF1-F29F-4392-B386-FB39DB7CB412}"/>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54" name="타원 253">
                    <a:extLst>
                      <a:ext uri="{FF2B5EF4-FFF2-40B4-BE49-F238E27FC236}">
                        <a16:creationId xmlns:a16="http://schemas.microsoft.com/office/drawing/2014/main" id="{22FC9EFC-9845-48D6-A664-59024C46CE3B}"/>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55" name="타원 254">
                    <a:extLst>
                      <a:ext uri="{FF2B5EF4-FFF2-40B4-BE49-F238E27FC236}">
                        <a16:creationId xmlns:a16="http://schemas.microsoft.com/office/drawing/2014/main" id="{826AF360-38AE-453D-93E4-B68663CAC906}"/>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56" name="타원 255">
                    <a:extLst>
                      <a:ext uri="{FF2B5EF4-FFF2-40B4-BE49-F238E27FC236}">
                        <a16:creationId xmlns:a16="http://schemas.microsoft.com/office/drawing/2014/main" id="{2D1B0653-3817-4EEC-97FE-4B72D0EF239C}"/>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250" name="TextBox 249">
                  <a:extLst>
                    <a:ext uri="{FF2B5EF4-FFF2-40B4-BE49-F238E27FC236}">
                      <a16:creationId xmlns:a16="http://schemas.microsoft.com/office/drawing/2014/main" id="{FE6112CB-7121-400D-8AD2-3DD30C2F8CBD}"/>
                    </a:ext>
                  </a:extLst>
                </p:cNvPr>
                <p:cNvSpPr txBox="1"/>
                <p:nvPr/>
              </p:nvSpPr>
              <p:spPr>
                <a:xfrm>
                  <a:off x="500208" y="1941022"/>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1</a:t>
                  </a:r>
                  <a:endParaRPr lang="ko-KR" altLang="en-US" sz="1100" b="1" dirty="0">
                    <a:latin typeface="Times New Roman" panose="02020603050405020304" pitchFamily="18" charset="0"/>
                    <a:cs typeface="Times New Roman" panose="02020603050405020304" pitchFamily="18" charset="0"/>
                  </a:endParaRPr>
                </a:p>
              </p:txBody>
            </p:sp>
            <p:sp>
              <p:nvSpPr>
                <p:cNvPr id="251" name="TextBox 250">
                  <a:extLst>
                    <a:ext uri="{FF2B5EF4-FFF2-40B4-BE49-F238E27FC236}">
                      <a16:creationId xmlns:a16="http://schemas.microsoft.com/office/drawing/2014/main" id="{26D821E6-E73A-4E44-86FF-F8754C8EF13E}"/>
                    </a:ext>
                  </a:extLst>
                </p:cNvPr>
                <p:cNvSpPr txBox="1"/>
                <p:nvPr/>
              </p:nvSpPr>
              <p:spPr>
                <a:xfrm>
                  <a:off x="193037" y="2104211"/>
                  <a:ext cx="1295958" cy="230832"/>
                </a:xfrm>
                <a:prstGeom prst="rect">
                  <a:avLst/>
                </a:prstGeom>
                <a:noFill/>
              </p:spPr>
              <p:txBody>
                <a:bodyPr wrap="square" rtlCol="0">
                  <a:spAutoFit/>
                </a:bodyPr>
                <a:lstStyle/>
                <a:p>
                  <a:pPr algn="ctr"/>
                  <a:r>
                    <a:rPr lang="en-US" altLang="ko-KR" sz="900" dirty="0"/>
                    <a:t>PPPADPAADDA</a:t>
                  </a:r>
                  <a:endParaRPr lang="ko-KR" altLang="en-US" sz="900" dirty="0"/>
                </a:p>
              </p:txBody>
            </p:sp>
          </p:grpSp>
          <p:grpSp>
            <p:nvGrpSpPr>
              <p:cNvPr id="213" name="그룹 212">
                <a:extLst>
                  <a:ext uri="{FF2B5EF4-FFF2-40B4-BE49-F238E27FC236}">
                    <a16:creationId xmlns:a16="http://schemas.microsoft.com/office/drawing/2014/main" id="{8428BEBB-C985-4F0B-A5AB-75012F7D5154}"/>
                  </a:ext>
                </a:extLst>
              </p:cNvPr>
              <p:cNvGrpSpPr/>
              <p:nvPr/>
            </p:nvGrpSpPr>
            <p:grpSpPr>
              <a:xfrm>
                <a:off x="234880" y="3139620"/>
                <a:ext cx="1295958" cy="742576"/>
                <a:chOff x="220602" y="3496939"/>
                <a:chExt cx="1295958" cy="742576"/>
              </a:xfrm>
            </p:grpSpPr>
            <p:grpSp>
              <p:nvGrpSpPr>
                <p:cNvPr id="241" name="그룹 240">
                  <a:extLst>
                    <a:ext uri="{FF2B5EF4-FFF2-40B4-BE49-F238E27FC236}">
                      <a16:creationId xmlns:a16="http://schemas.microsoft.com/office/drawing/2014/main" id="{38848685-17EF-4A32-8AB3-DCB0CF4CAC71}"/>
                    </a:ext>
                  </a:extLst>
                </p:cNvPr>
                <p:cNvGrpSpPr/>
                <p:nvPr/>
              </p:nvGrpSpPr>
              <p:grpSpPr>
                <a:xfrm rot="17162111">
                  <a:off x="656738" y="3377884"/>
                  <a:ext cx="423687" cy="661797"/>
                  <a:chOff x="5660838" y="2646688"/>
                  <a:chExt cx="590550" cy="981075"/>
                </a:xfrm>
              </p:grpSpPr>
              <p:pic>
                <p:nvPicPr>
                  <p:cNvPr id="244" name="그림 243">
                    <a:extLst>
                      <a:ext uri="{FF2B5EF4-FFF2-40B4-BE49-F238E27FC236}">
                        <a16:creationId xmlns:a16="http://schemas.microsoft.com/office/drawing/2014/main" id="{5FD92D5D-9A76-4030-8A34-D7727844252F}"/>
                      </a:ext>
                    </a:extLst>
                  </p:cNvPr>
                  <p:cNvPicPr>
                    <a:picLocks noChangeAspect="1"/>
                  </p:cNvPicPr>
                  <p:nvPr/>
                </p:nvPicPr>
                <p:blipFill>
                  <a:blip r:embed="rId2"/>
                  <a:stretch>
                    <a:fillRect/>
                  </a:stretch>
                </p:blipFill>
                <p:spPr>
                  <a:xfrm>
                    <a:off x="5660838" y="2646688"/>
                    <a:ext cx="590550" cy="981075"/>
                  </a:xfrm>
                  <a:prstGeom prst="rect">
                    <a:avLst/>
                  </a:prstGeom>
                </p:spPr>
              </p:pic>
              <p:sp>
                <p:nvSpPr>
                  <p:cNvPr id="245" name="타원 244">
                    <a:extLst>
                      <a:ext uri="{FF2B5EF4-FFF2-40B4-BE49-F238E27FC236}">
                        <a16:creationId xmlns:a16="http://schemas.microsoft.com/office/drawing/2014/main" id="{46939BB5-C11F-4D2C-9521-5C9FA0CA97AD}"/>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46" name="타원 245">
                    <a:extLst>
                      <a:ext uri="{FF2B5EF4-FFF2-40B4-BE49-F238E27FC236}">
                        <a16:creationId xmlns:a16="http://schemas.microsoft.com/office/drawing/2014/main" id="{3CADA94E-F089-4362-BB85-F64F1BC64C6D}"/>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47" name="타원 246">
                    <a:extLst>
                      <a:ext uri="{FF2B5EF4-FFF2-40B4-BE49-F238E27FC236}">
                        <a16:creationId xmlns:a16="http://schemas.microsoft.com/office/drawing/2014/main" id="{7304D13C-0A27-4796-ACA8-97A07758E4D5}"/>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48" name="타원 247">
                    <a:extLst>
                      <a:ext uri="{FF2B5EF4-FFF2-40B4-BE49-F238E27FC236}">
                        <a16:creationId xmlns:a16="http://schemas.microsoft.com/office/drawing/2014/main" id="{DD77D330-842E-4B22-8516-D9E77374B34D}"/>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242" name="TextBox 241">
                  <a:extLst>
                    <a:ext uri="{FF2B5EF4-FFF2-40B4-BE49-F238E27FC236}">
                      <a16:creationId xmlns:a16="http://schemas.microsoft.com/office/drawing/2014/main" id="{ABA2031E-7BF2-4AB6-96E3-6592B32A15A5}"/>
                    </a:ext>
                  </a:extLst>
                </p:cNvPr>
                <p:cNvSpPr txBox="1"/>
                <p:nvPr/>
              </p:nvSpPr>
              <p:spPr>
                <a:xfrm>
                  <a:off x="526720" y="3840260"/>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3</a:t>
                  </a:r>
                  <a:endParaRPr lang="ko-KR" altLang="en-US" sz="1100" b="1" dirty="0">
                    <a:latin typeface="Times New Roman" panose="02020603050405020304" pitchFamily="18" charset="0"/>
                    <a:cs typeface="Times New Roman" panose="02020603050405020304" pitchFamily="18" charset="0"/>
                  </a:endParaRPr>
                </a:p>
              </p:txBody>
            </p:sp>
            <p:sp>
              <p:nvSpPr>
                <p:cNvPr id="243" name="TextBox 242">
                  <a:extLst>
                    <a:ext uri="{FF2B5EF4-FFF2-40B4-BE49-F238E27FC236}">
                      <a16:creationId xmlns:a16="http://schemas.microsoft.com/office/drawing/2014/main" id="{E2ADFB99-55EE-4DD6-9EC8-C24127B2042D}"/>
                    </a:ext>
                  </a:extLst>
                </p:cNvPr>
                <p:cNvSpPr txBox="1"/>
                <p:nvPr/>
              </p:nvSpPr>
              <p:spPr>
                <a:xfrm>
                  <a:off x="220602" y="4008683"/>
                  <a:ext cx="1295958" cy="230832"/>
                </a:xfrm>
                <a:prstGeom prst="rect">
                  <a:avLst/>
                </a:prstGeom>
                <a:noFill/>
              </p:spPr>
              <p:txBody>
                <a:bodyPr wrap="square" rtlCol="0">
                  <a:spAutoFit/>
                </a:bodyPr>
                <a:lstStyle/>
                <a:p>
                  <a:pPr algn="ctr"/>
                  <a:r>
                    <a:rPr lang="en-US" altLang="ko-KR" sz="900" dirty="0"/>
                    <a:t>PPPADPAADAD</a:t>
                  </a:r>
                  <a:endParaRPr lang="ko-KR" altLang="en-US" sz="900" dirty="0"/>
                </a:p>
              </p:txBody>
            </p:sp>
          </p:grpSp>
          <p:grpSp>
            <p:nvGrpSpPr>
              <p:cNvPr id="214" name="그룹 213">
                <a:extLst>
                  <a:ext uri="{FF2B5EF4-FFF2-40B4-BE49-F238E27FC236}">
                    <a16:creationId xmlns:a16="http://schemas.microsoft.com/office/drawing/2014/main" id="{E04E4BBE-EA91-44CD-A204-9FE2719F1031}"/>
                  </a:ext>
                </a:extLst>
              </p:cNvPr>
              <p:cNvGrpSpPr/>
              <p:nvPr/>
            </p:nvGrpSpPr>
            <p:grpSpPr>
              <a:xfrm>
                <a:off x="234880" y="3892182"/>
                <a:ext cx="1295958" cy="930402"/>
                <a:chOff x="213065" y="4315022"/>
                <a:chExt cx="1295958" cy="930402"/>
              </a:xfrm>
            </p:grpSpPr>
            <p:grpSp>
              <p:nvGrpSpPr>
                <p:cNvPr id="233" name="그룹 232">
                  <a:extLst>
                    <a:ext uri="{FF2B5EF4-FFF2-40B4-BE49-F238E27FC236}">
                      <a16:creationId xmlns:a16="http://schemas.microsoft.com/office/drawing/2014/main" id="{23BD9301-9D3A-4EDF-B0A1-130C6242A095}"/>
                    </a:ext>
                  </a:extLst>
                </p:cNvPr>
                <p:cNvGrpSpPr/>
                <p:nvPr/>
              </p:nvGrpSpPr>
              <p:grpSpPr>
                <a:xfrm rot="8667860">
                  <a:off x="630227" y="4315022"/>
                  <a:ext cx="423687" cy="661797"/>
                  <a:chOff x="5660838" y="2646688"/>
                  <a:chExt cx="590550" cy="981075"/>
                </a:xfrm>
              </p:grpSpPr>
              <p:pic>
                <p:nvPicPr>
                  <p:cNvPr id="236" name="그림 235">
                    <a:extLst>
                      <a:ext uri="{FF2B5EF4-FFF2-40B4-BE49-F238E27FC236}">
                        <a16:creationId xmlns:a16="http://schemas.microsoft.com/office/drawing/2014/main" id="{4176E497-0A26-4312-9358-0AC78DBC1F40}"/>
                      </a:ext>
                    </a:extLst>
                  </p:cNvPr>
                  <p:cNvPicPr>
                    <a:picLocks noChangeAspect="1"/>
                  </p:cNvPicPr>
                  <p:nvPr/>
                </p:nvPicPr>
                <p:blipFill>
                  <a:blip r:embed="rId2"/>
                  <a:stretch>
                    <a:fillRect/>
                  </a:stretch>
                </p:blipFill>
                <p:spPr>
                  <a:xfrm>
                    <a:off x="5660838" y="2646688"/>
                    <a:ext cx="590550" cy="981075"/>
                  </a:xfrm>
                  <a:prstGeom prst="rect">
                    <a:avLst/>
                  </a:prstGeom>
                </p:spPr>
              </p:pic>
              <p:sp>
                <p:nvSpPr>
                  <p:cNvPr id="237" name="타원 236">
                    <a:extLst>
                      <a:ext uri="{FF2B5EF4-FFF2-40B4-BE49-F238E27FC236}">
                        <a16:creationId xmlns:a16="http://schemas.microsoft.com/office/drawing/2014/main" id="{B9BF70C7-006C-4911-9129-C878E09A564B}"/>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38" name="타원 237">
                    <a:extLst>
                      <a:ext uri="{FF2B5EF4-FFF2-40B4-BE49-F238E27FC236}">
                        <a16:creationId xmlns:a16="http://schemas.microsoft.com/office/drawing/2014/main" id="{6FD26CCD-62C8-41DD-B4DE-CF03B3AEFC79}"/>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39" name="타원 238">
                    <a:extLst>
                      <a:ext uri="{FF2B5EF4-FFF2-40B4-BE49-F238E27FC236}">
                        <a16:creationId xmlns:a16="http://schemas.microsoft.com/office/drawing/2014/main" id="{11CB8FB6-FDFF-4D41-97F0-CB389C585B4E}"/>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40" name="타원 239">
                    <a:extLst>
                      <a:ext uri="{FF2B5EF4-FFF2-40B4-BE49-F238E27FC236}">
                        <a16:creationId xmlns:a16="http://schemas.microsoft.com/office/drawing/2014/main" id="{209B1C6C-36C2-48DF-B7F0-82E4A3876533}"/>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234" name="TextBox 233">
                  <a:extLst>
                    <a:ext uri="{FF2B5EF4-FFF2-40B4-BE49-F238E27FC236}">
                      <a16:creationId xmlns:a16="http://schemas.microsoft.com/office/drawing/2014/main" id="{E41EC85E-376E-4332-BBD6-1D1A6370ECD4}"/>
                    </a:ext>
                  </a:extLst>
                </p:cNvPr>
                <p:cNvSpPr txBox="1"/>
                <p:nvPr/>
              </p:nvSpPr>
              <p:spPr>
                <a:xfrm>
                  <a:off x="500209" y="4840995"/>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4</a:t>
                  </a:r>
                  <a:endParaRPr lang="ko-KR" altLang="en-US" sz="1100" b="1" dirty="0">
                    <a:latin typeface="Times New Roman" panose="02020603050405020304" pitchFamily="18" charset="0"/>
                    <a:cs typeface="Times New Roman" panose="02020603050405020304" pitchFamily="18" charset="0"/>
                  </a:endParaRPr>
                </a:p>
              </p:txBody>
            </p:sp>
            <p:sp>
              <p:nvSpPr>
                <p:cNvPr id="235" name="TextBox 234">
                  <a:extLst>
                    <a:ext uri="{FF2B5EF4-FFF2-40B4-BE49-F238E27FC236}">
                      <a16:creationId xmlns:a16="http://schemas.microsoft.com/office/drawing/2014/main" id="{D910DBA7-1E14-4192-B5B2-416A1019E934}"/>
                    </a:ext>
                  </a:extLst>
                </p:cNvPr>
                <p:cNvSpPr txBox="1"/>
                <p:nvPr/>
              </p:nvSpPr>
              <p:spPr>
                <a:xfrm>
                  <a:off x="213065" y="5014592"/>
                  <a:ext cx="1295958" cy="230832"/>
                </a:xfrm>
                <a:prstGeom prst="rect">
                  <a:avLst/>
                </a:prstGeom>
                <a:noFill/>
              </p:spPr>
              <p:txBody>
                <a:bodyPr wrap="square" rtlCol="0">
                  <a:spAutoFit/>
                </a:bodyPr>
                <a:lstStyle/>
                <a:p>
                  <a:pPr algn="ctr"/>
                  <a:r>
                    <a:rPr lang="en-US" altLang="ko-KR" sz="900" dirty="0"/>
                    <a:t>PPPDAPPPPAA</a:t>
                  </a:r>
                  <a:endParaRPr lang="ko-KR" altLang="en-US" sz="900" dirty="0"/>
                </a:p>
              </p:txBody>
            </p:sp>
          </p:grpSp>
          <p:grpSp>
            <p:nvGrpSpPr>
              <p:cNvPr id="215" name="그룹 214">
                <a:extLst>
                  <a:ext uri="{FF2B5EF4-FFF2-40B4-BE49-F238E27FC236}">
                    <a16:creationId xmlns:a16="http://schemas.microsoft.com/office/drawing/2014/main" id="{9B7C8A85-481F-47F5-92C8-223B2F78FD7B}"/>
                  </a:ext>
                </a:extLst>
              </p:cNvPr>
              <p:cNvGrpSpPr/>
              <p:nvPr/>
            </p:nvGrpSpPr>
            <p:grpSpPr>
              <a:xfrm>
                <a:off x="186754" y="4832571"/>
                <a:ext cx="1392210" cy="756545"/>
                <a:chOff x="206435" y="5500330"/>
                <a:chExt cx="1392210" cy="756545"/>
              </a:xfrm>
            </p:grpSpPr>
            <p:grpSp>
              <p:nvGrpSpPr>
                <p:cNvPr id="225" name="그룹 224">
                  <a:extLst>
                    <a:ext uri="{FF2B5EF4-FFF2-40B4-BE49-F238E27FC236}">
                      <a16:creationId xmlns:a16="http://schemas.microsoft.com/office/drawing/2014/main" id="{245F7C87-8F2B-4AF3-BB4C-9E3E1172C8F2}"/>
                    </a:ext>
                  </a:extLst>
                </p:cNvPr>
                <p:cNvGrpSpPr/>
                <p:nvPr/>
              </p:nvGrpSpPr>
              <p:grpSpPr>
                <a:xfrm rot="13774718">
                  <a:off x="630227" y="5381275"/>
                  <a:ext cx="423687" cy="661797"/>
                  <a:chOff x="5660838" y="2646688"/>
                  <a:chExt cx="590550" cy="981075"/>
                </a:xfrm>
              </p:grpSpPr>
              <p:pic>
                <p:nvPicPr>
                  <p:cNvPr id="228" name="그림 227">
                    <a:extLst>
                      <a:ext uri="{FF2B5EF4-FFF2-40B4-BE49-F238E27FC236}">
                        <a16:creationId xmlns:a16="http://schemas.microsoft.com/office/drawing/2014/main" id="{06179736-EE90-4BBB-90F7-BED263BB824E}"/>
                      </a:ext>
                    </a:extLst>
                  </p:cNvPr>
                  <p:cNvPicPr>
                    <a:picLocks noChangeAspect="1"/>
                  </p:cNvPicPr>
                  <p:nvPr/>
                </p:nvPicPr>
                <p:blipFill>
                  <a:blip r:embed="rId2"/>
                  <a:stretch>
                    <a:fillRect/>
                  </a:stretch>
                </p:blipFill>
                <p:spPr>
                  <a:xfrm>
                    <a:off x="5660838" y="2646688"/>
                    <a:ext cx="590550" cy="981075"/>
                  </a:xfrm>
                  <a:prstGeom prst="rect">
                    <a:avLst/>
                  </a:prstGeom>
                </p:spPr>
              </p:pic>
              <p:sp>
                <p:nvSpPr>
                  <p:cNvPr id="229" name="타원 228">
                    <a:extLst>
                      <a:ext uri="{FF2B5EF4-FFF2-40B4-BE49-F238E27FC236}">
                        <a16:creationId xmlns:a16="http://schemas.microsoft.com/office/drawing/2014/main" id="{CA1FF35D-DA12-45B0-BFA0-E1960D082204}"/>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30" name="타원 229">
                    <a:extLst>
                      <a:ext uri="{FF2B5EF4-FFF2-40B4-BE49-F238E27FC236}">
                        <a16:creationId xmlns:a16="http://schemas.microsoft.com/office/drawing/2014/main" id="{7B4D5BFA-D5AB-4142-8957-FFA9D5E791DC}"/>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31" name="타원 230">
                    <a:extLst>
                      <a:ext uri="{FF2B5EF4-FFF2-40B4-BE49-F238E27FC236}">
                        <a16:creationId xmlns:a16="http://schemas.microsoft.com/office/drawing/2014/main" id="{01FD9257-5A4A-4D50-A83E-0E517548B027}"/>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32" name="타원 231">
                    <a:extLst>
                      <a:ext uri="{FF2B5EF4-FFF2-40B4-BE49-F238E27FC236}">
                        <a16:creationId xmlns:a16="http://schemas.microsoft.com/office/drawing/2014/main" id="{6593337F-AA99-41F6-AE99-9D961AF0A7D8}"/>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226" name="TextBox 225">
                  <a:extLst>
                    <a:ext uri="{FF2B5EF4-FFF2-40B4-BE49-F238E27FC236}">
                      <a16:creationId xmlns:a16="http://schemas.microsoft.com/office/drawing/2014/main" id="{B0EA831C-893D-4D39-9082-D0F06FE605E0}"/>
                    </a:ext>
                  </a:extLst>
                </p:cNvPr>
                <p:cNvSpPr txBox="1"/>
                <p:nvPr/>
              </p:nvSpPr>
              <p:spPr>
                <a:xfrm>
                  <a:off x="500209" y="5840452"/>
                  <a:ext cx="75373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N</a:t>
                  </a:r>
                  <a:endParaRPr lang="ko-KR" altLang="en-US" sz="1100" b="1" dirty="0">
                    <a:latin typeface="Times New Roman" panose="02020603050405020304" pitchFamily="18" charset="0"/>
                    <a:cs typeface="Times New Roman" panose="02020603050405020304" pitchFamily="18" charset="0"/>
                  </a:endParaRPr>
                </a:p>
              </p:txBody>
            </p:sp>
            <p:sp>
              <p:nvSpPr>
                <p:cNvPr id="227" name="TextBox 226">
                  <a:extLst>
                    <a:ext uri="{FF2B5EF4-FFF2-40B4-BE49-F238E27FC236}">
                      <a16:creationId xmlns:a16="http://schemas.microsoft.com/office/drawing/2014/main" id="{0BD49CC0-AA31-4994-AD54-97819B84867B}"/>
                    </a:ext>
                  </a:extLst>
                </p:cNvPr>
                <p:cNvSpPr txBox="1"/>
                <p:nvPr/>
              </p:nvSpPr>
              <p:spPr>
                <a:xfrm>
                  <a:off x="206435" y="6026043"/>
                  <a:ext cx="1392210" cy="230832"/>
                </a:xfrm>
                <a:prstGeom prst="rect">
                  <a:avLst/>
                </a:prstGeom>
                <a:noFill/>
              </p:spPr>
              <p:txBody>
                <a:bodyPr wrap="square" rtlCol="0">
                  <a:spAutoFit/>
                </a:bodyPr>
                <a:lstStyle/>
                <a:p>
                  <a:pPr algn="ctr"/>
                  <a:r>
                    <a:rPr lang="en-US" altLang="ko-KR" sz="900" dirty="0"/>
                    <a:t>PPPPPAAPPDAP</a:t>
                  </a:r>
                  <a:endParaRPr lang="ko-KR" altLang="en-US" sz="900" dirty="0"/>
                </a:p>
              </p:txBody>
            </p:sp>
          </p:grpSp>
          <p:grpSp>
            <p:nvGrpSpPr>
              <p:cNvPr id="216" name="그룹 215">
                <a:extLst>
                  <a:ext uri="{FF2B5EF4-FFF2-40B4-BE49-F238E27FC236}">
                    <a16:creationId xmlns:a16="http://schemas.microsoft.com/office/drawing/2014/main" id="{7BE6174E-A817-442E-B965-E3620B0AE72C}"/>
                  </a:ext>
                </a:extLst>
              </p:cNvPr>
              <p:cNvGrpSpPr/>
              <p:nvPr/>
            </p:nvGrpSpPr>
            <p:grpSpPr>
              <a:xfrm>
                <a:off x="234880" y="2399170"/>
                <a:ext cx="1295958" cy="730457"/>
                <a:chOff x="167074" y="2494061"/>
                <a:chExt cx="1295958" cy="730457"/>
              </a:xfrm>
            </p:grpSpPr>
            <p:grpSp>
              <p:nvGrpSpPr>
                <p:cNvPr id="217" name="그룹 216">
                  <a:extLst>
                    <a:ext uri="{FF2B5EF4-FFF2-40B4-BE49-F238E27FC236}">
                      <a16:creationId xmlns:a16="http://schemas.microsoft.com/office/drawing/2014/main" id="{0A5ECAF8-4242-4CBF-B2D7-0504A3E68B2D}"/>
                    </a:ext>
                  </a:extLst>
                </p:cNvPr>
                <p:cNvGrpSpPr/>
                <p:nvPr/>
              </p:nvGrpSpPr>
              <p:grpSpPr>
                <a:xfrm rot="5840111">
                  <a:off x="585430" y="2375006"/>
                  <a:ext cx="423687" cy="661797"/>
                  <a:chOff x="5660838" y="2646688"/>
                  <a:chExt cx="590550" cy="981075"/>
                </a:xfrm>
              </p:grpSpPr>
              <p:pic>
                <p:nvPicPr>
                  <p:cNvPr id="220" name="그림 219">
                    <a:extLst>
                      <a:ext uri="{FF2B5EF4-FFF2-40B4-BE49-F238E27FC236}">
                        <a16:creationId xmlns:a16="http://schemas.microsoft.com/office/drawing/2014/main" id="{BFEE5953-3F70-44F4-83DF-71E5545FA3B0}"/>
                      </a:ext>
                    </a:extLst>
                  </p:cNvPr>
                  <p:cNvPicPr>
                    <a:picLocks noChangeAspect="1"/>
                  </p:cNvPicPr>
                  <p:nvPr/>
                </p:nvPicPr>
                <p:blipFill>
                  <a:blip r:embed="rId2"/>
                  <a:stretch>
                    <a:fillRect/>
                  </a:stretch>
                </p:blipFill>
                <p:spPr>
                  <a:xfrm>
                    <a:off x="5660838" y="2646688"/>
                    <a:ext cx="590550" cy="981075"/>
                  </a:xfrm>
                  <a:prstGeom prst="rect">
                    <a:avLst/>
                  </a:prstGeom>
                </p:spPr>
              </p:pic>
              <p:sp>
                <p:nvSpPr>
                  <p:cNvPr id="221" name="타원 220">
                    <a:extLst>
                      <a:ext uri="{FF2B5EF4-FFF2-40B4-BE49-F238E27FC236}">
                        <a16:creationId xmlns:a16="http://schemas.microsoft.com/office/drawing/2014/main" id="{FD601DBF-ECEA-4887-BB13-67A9902F0F9A}"/>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22" name="타원 221">
                    <a:extLst>
                      <a:ext uri="{FF2B5EF4-FFF2-40B4-BE49-F238E27FC236}">
                        <a16:creationId xmlns:a16="http://schemas.microsoft.com/office/drawing/2014/main" id="{6480DA98-C0E6-428B-ABF5-B6338A624CF1}"/>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23" name="타원 222">
                    <a:extLst>
                      <a:ext uri="{FF2B5EF4-FFF2-40B4-BE49-F238E27FC236}">
                        <a16:creationId xmlns:a16="http://schemas.microsoft.com/office/drawing/2014/main" id="{0DD4D022-EFA1-44A8-BB98-E263307B4062}"/>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24" name="타원 223">
                    <a:extLst>
                      <a:ext uri="{FF2B5EF4-FFF2-40B4-BE49-F238E27FC236}">
                        <a16:creationId xmlns:a16="http://schemas.microsoft.com/office/drawing/2014/main" id="{0943EBF6-24AC-4E01-9943-21606AFFB5B0}"/>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218" name="TextBox 217">
                  <a:extLst>
                    <a:ext uri="{FF2B5EF4-FFF2-40B4-BE49-F238E27FC236}">
                      <a16:creationId xmlns:a16="http://schemas.microsoft.com/office/drawing/2014/main" id="{F3025975-D936-4444-A493-504FDD0817A9}"/>
                    </a:ext>
                  </a:extLst>
                </p:cNvPr>
                <p:cNvSpPr txBox="1"/>
                <p:nvPr/>
              </p:nvSpPr>
              <p:spPr>
                <a:xfrm>
                  <a:off x="455412" y="2819512"/>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2</a:t>
                  </a:r>
                  <a:endParaRPr lang="ko-KR" altLang="en-US" sz="1100" b="1" dirty="0">
                    <a:latin typeface="Times New Roman" panose="02020603050405020304" pitchFamily="18" charset="0"/>
                    <a:cs typeface="Times New Roman" panose="02020603050405020304" pitchFamily="18" charset="0"/>
                  </a:endParaRPr>
                </a:p>
              </p:txBody>
            </p:sp>
            <p:sp>
              <p:nvSpPr>
                <p:cNvPr id="219" name="TextBox 218">
                  <a:extLst>
                    <a:ext uri="{FF2B5EF4-FFF2-40B4-BE49-F238E27FC236}">
                      <a16:creationId xmlns:a16="http://schemas.microsoft.com/office/drawing/2014/main" id="{4A6CB3A1-4BE1-450E-82AA-25C4580485F8}"/>
                    </a:ext>
                  </a:extLst>
                </p:cNvPr>
                <p:cNvSpPr txBox="1"/>
                <p:nvPr/>
              </p:nvSpPr>
              <p:spPr>
                <a:xfrm>
                  <a:off x="167074" y="2993686"/>
                  <a:ext cx="1295958" cy="230832"/>
                </a:xfrm>
                <a:prstGeom prst="rect">
                  <a:avLst/>
                </a:prstGeom>
                <a:noFill/>
              </p:spPr>
              <p:txBody>
                <a:bodyPr wrap="square" rtlCol="0">
                  <a:spAutoFit/>
                </a:bodyPr>
                <a:lstStyle/>
                <a:p>
                  <a:pPr algn="ctr"/>
                  <a:r>
                    <a:rPr lang="en-US" altLang="ko-KR" sz="900" dirty="0"/>
                    <a:t>PADPAAPDA</a:t>
                  </a:r>
                  <a:endParaRPr lang="ko-KR" altLang="en-US" sz="900" dirty="0"/>
                </a:p>
              </p:txBody>
            </p:sp>
          </p:grpSp>
        </p:grpSp>
        <p:grpSp>
          <p:nvGrpSpPr>
            <p:cNvPr id="141" name="그룹 140">
              <a:extLst>
                <a:ext uri="{FF2B5EF4-FFF2-40B4-BE49-F238E27FC236}">
                  <a16:creationId xmlns:a16="http://schemas.microsoft.com/office/drawing/2014/main" id="{EC782E35-3315-4F34-9422-DBCBF20CB421}"/>
                </a:ext>
              </a:extLst>
            </p:cNvPr>
            <p:cNvGrpSpPr/>
            <p:nvPr/>
          </p:nvGrpSpPr>
          <p:grpSpPr>
            <a:xfrm>
              <a:off x="3003682" y="2021239"/>
              <a:ext cx="1295958" cy="931208"/>
              <a:chOff x="2943522" y="2021239"/>
              <a:chExt cx="1295958" cy="931208"/>
            </a:xfrm>
          </p:grpSpPr>
          <p:grpSp>
            <p:nvGrpSpPr>
              <p:cNvPr id="204" name="그룹 203">
                <a:extLst>
                  <a:ext uri="{FF2B5EF4-FFF2-40B4-BE49-F238E27FC236}">
                    <a16:creationId xmlns:a16="http://schemas.microsoft.com/office/drawing/2014/main" id="{11D9E49D-43B8-4117-8766-DE6684AB89BE}"/>
                  </a:ext>
                </a:extLst>
              </p:cNvPr>
              <p:cNvGrpSpPr/>
              <p:nvPr/>
            </p:nvGrpSpPr>
            <p:grpSpPr>
              <a:xfrm rot="764600">
                <a:off x="3379658" y="2021239"/>
                <a:ext cx="423687" cy="661797"/>
                <a:chOff x="5660838" y="2646688"/>
                <a:chExt cx="590550" cy="981075"/>
              </a:xfrm>
            </p:grpSpPr>
            <p:pic>
              <p:nvPicPr>
                <p:cNvPr id="207" name="그림 206">
                  <a:extLst>
                    <a:ext uri="{FF2B5EF4-FFF2-40B4-BE49-F238E27FC236}">
                      <a16:creationId xmlns:a16="http://schemas.microsoft.com/office/drawing/2014/main" id="{4EC1F046-7AA7-4486-9601-9C11FB28F1C3}"/>
                    </a:ext>
                  </a:extLst>
                </p:cNvPr>
                <p:cNvPicPr>
                  <a:picLocks noChangeAspect="1"/>
                </p:cNvPicPr>
                <p:nvPr/>
              </p:nvPicPr>
              <p:blipFill>
                <a:blip r:embed="rId2"/>
                <a:stretch>
                  <a:fillRect/>
                </a:stretch>
              </p:blipFill>
              <p:spPr>
                <a:xfrm>
                  <a:off x="5660838" y="2646688"/>
                  <a:ext cx="590550" cy="981075"/>
                </a:xfrm>
                <a:prstGeom prst="rect">
                  <a:avLst/>
                </a:prstGeom>
              </p:spPr>
            </p:pic>
            <p:sp>
              <p:nvSpPr>
                <p:cNvPr id="208" name="타원 207">
                  <a:extLst>
                    <a:ext uri="{FF2B5EF4-FFF2-40B4-BE49-F238E27FC236}">
                      <a16:creationId xmlns:a16="http://schemas.microsoft.com/office/drawing/2014/main" id="{ECBFB3AF-8CE9-4684-B043-D32E1E0B4BF9}"/>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09" name="타원 208">
                  <a:extLst>
                    <a:ext uri="{FF2B5EF4-FFF2-40B4-BE49-F238E27FC236}">
                      <a16:creationId xmlns:a16="http://schemas.microsoft.com/office/drawing/2014/main" id="{94F506AF-5109-4506-BC80-AB8BBD556B9A}"/>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10" name="타원 209">
                  <a:extLst>
                    <a:ext uri="{FF2B5EF4-FFF2-40B4-BE49-F238E27FC236}">
                      <a16:creationId xmlns:a16="http://schemas.microsoft.com/office/drawing/2014/main" id="{3A60DADC-7C23-4797-85F4-BC25B9DA9B7C}"/>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11" name="타원 210">
                  <a:extLst>
                    <a:ext uri="{FF2B5EF4-FFF2-40B4-BE49-F238E27FC236}">
                      <a16:creationId xmlns:a16="http://schemas.microsoft.com/office/drawing/2014/main" id="{C5AF340B-89B0-4A69-A968-722801BA1D9B}"/>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205" name="TextBox 204">
                <a:extLst>
                  <a:ext uri="{FF2B5EF4-FFF2-40B4-BE49-F238E27FC236}">
                    <a16:creationId xmlns:a16="http://schemas.microsoft.com/office/drawing/2014/main" id="{750024F5-B2D1-4EB6-924E-E1B0B919F9F8}"/>
                  </a:ext>
                </a:extLst>
              </p:cNvPr>
              <p:cNvSpPr txBox="1"/>
              <p:nvPr/>
            </p:nvSpPr>
            <p:spPr>
              <a:xfrm>
                <a:off x="3230665" y="2547212"/>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1</a:t>
                </a:r>
                <a:endParaRPr lang="ko-KR" altLang="en-US" sz="1100" b="1" dirty="0">
                  <a:latin typeface="Times New Roman" panose="02020603050405020304" pitchFamily="18" charset="0"/>
                  <a:cs typeface="Times New Roman" panose="02020603050405020304" pitchFamily="18" charset="0"/>
                </a:endParaRPr>
              </a:p>
            </p:txBody>
          </p:sp>
          <p:sp>
            <p:nvSpPr>
              <p:cNvPr id="206" name="TextBox 205">
                <a:extLst>
                  <a:ext uri="{FF2B5EF4-FFF2-40B4-BE49-F238E27FC236}">
                    <a16:creationId xmlns:a16="http://schemas.microsoft.com/office/drawing/2014/main" id="{5FB28B26-AB6C-4C1B-B0BF-F5DEC5E5B40E}"/>
                  </a:ext>
                </a:extLst>
              </p:cNvPr>
              <p:cNvSpPr txBox="1"/>
              <p:nvPr/>
            </p:nvSpPr>
            <p:spPr>
              <a:xfrm>
                <a:off x="2943522" y="2721615"/>
                <a:ext cx="1295958" cy="230832"/>
              </a:xfrm>
              <a:prstGeom prst="rect">
                <a:avLst/>
              </a:prstGeom>
              <a:noFill/>
            </p:spPr>
            <p:txBody>
              <a:bodyPr wrap="square" rtlCol="0">
                <a:spAutoFit/>
              </a:bodyPr>
              <a:lstStyle/>
              <a:p>
                <a:pPr algn="ctr"/>
                <a:r>
                  <a:rPr lang="en-US" altLang="ko-KR" sz="900" dirty="0"/>
                  <a:t>PPPADPAADDA</a:t>
                </a:r>
                <a:endParaRPr lang="ko-KR" altLang="en-US" sz="900" dirty="0"/>
              </a:p>
            </p:txBody>
          </p:sp>
        </p:grpSp>
        <p:grpSp>
          <p:nvGrpSpPr>
            <p:cNvPr id="143" name="그룹 142">
              <a:extLst>
                <a:ext uri="{FF2B5EF4-FFF2-40B4-BE49-F238E27FC236}">
                  <a16:creationId xmlns:a16="http://schemas.microsoft.com/office/drawing/2014/main" id="{0CCCBC45-7A70-4AF1-B550-C11BDF523B26}"/>
                </a:ext>
              </a:extLst>
            </p:cNvPr>
            <p:cNvGrpSpPr/>
            <p:nvPr/>
          </p:nvGrpSpPr>
          <p:grpSpPr>
            <a:xfrm>
              <a:off x="4053701" y="2200224"/>
              <a:ext cx="1295958" cy="748556"/>
              <a:chOff x="4143941" y="2200224"/>
              <a:chExt cx="1295958" cy="748556"/>
            </a:xfrm>
          </p:grpSpPr>
          <p:grpSp>
            <p:nvGrpSpPr>
              <p:cNvPr id="196" name="그룹 195">
                <a:extLst>
                  <a:ext uri="{FF2B5EF4-FFF2-40B4-BE49-F238E27FC236}">
                    <a16:creationId xmlns:a16="http://schemas.microsoft.com/office/drawing/2014/main" id="{9D746677-BC0E-4A99-AF28-4ABEE84BD838}"/>
                  </a:ext>
                </a:extLst>
              </p:cNvPr>
              <p:cNvGrpSpPr/>
              <p:nvPr/>
            </p:nvGrpSpPr>
            <p:grpSpPr>
              <a:xfrm rot="17162111">
                <a:off x="4580077" y="2081169"/>
                <a:ext cx="423687" cy="661797"/>
                <a:chOff x="5660838" y="2646688"/>
                <a:chExt cx="590550" cy="981075"/>
              </a:xfrm>
            </p:grpSpPr>
            <p:pic>
              <p:nvPicPr>
                <p:cNvPr id="199" name="그림 198">
                  <a:extLst>
                    <a:ext uri="{FF2B5EF4-FFF2-40B4-BE49-F238E27FC236}">
                      <a16:creationId xmlns:a16="http://schemas.microsoft.com/office/drawing/2014/main" id="{D28E4711-5118-47CA-B1A9-49F32D9FC171}"/>
                    </a:ext>
                  </a:extLst>
                </p:cNvPr>
                <p:cNvPicPr>
                  <a:picLocks noChangeAspect="1"/>
                </p:cNvPicPr>
                <p:nvPr/>
              </p:nvPicPr>
              <p:blipFill>
                <a:blip r:embed="rId2"/>
                <a:stretch>
                  <a:fillRect/>
                </a:stretch>
              </p:blipFill>
              <p:spPr>
                <a:xfrm>
                  <a:off x="5660838" y="2646688"/>
                  <a:ext cx="590550" cy="981075"/>
                </a:xfrm>
                <a:prstGeom prst="rect">
                  <a:avLst/>
                </a:prstGeom>
              </p:spPr>
            </p:pic>
            <p:sp>
              <p:nvSpPr>
                <p:cNvPr id="200" name="타원 199">
                  <a:extLst>
                    <a:ext uri="{FF2B5EF4-FFF2-40B4-BE49-F238E27FC236}">
                      <a16:creationId xmlns:a16="http://schemas.microsoft.com/office/drawing/2014/main" id="{FFDBA284-7C8F-4455-92B9-0A3D0142DE2B}"/>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01" name="타원 200">
                  <a:extLst>
                    <a:ext uri="{FF2B5EF4-FFF2-40B4-BE49-F238E27FC236}">
                      <a16:creationId xmlns:a16="http://schemas.microsoft.com/office/drawing/2014/main" id="{C3C1AACF-06FB-4B10-8E5C-B322ADA3A878}"/>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02" name="타원 201">
                  <a:extLst>
                    <a:ext uri="{FF2B5EF4-FFF2-40B4-BE49-F238E27FC236}">
                      <a16:creationId xmlns:a16="http://schemas.microsoft.com/office/drawing/2014/main" id="{25A3AA9D-E857-456D-8601-9B533012D90C}"/>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03" name="타원 202">
                  <a:extLst>
                    <a:ext uri="{FF2B5EF4-FFF2-40B4-BE49-F238E27FC236}">
                      <a16:creationId xmlns:a16="http://schemas.microsoft.com/office/drawing/2014/main" id="{E1452253-4C8D-473F-8549-49F3ACDC7F16}"/>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197" name="TextBox 196">
                <a:extLst>
                  <a:ext uri="{FF2B5EF4-FFF2-40B4-BE49-F238E27FC236}">
                    <a16:creationId xmlns:a16="http://schemas.microsoft.com/office/drawing/2014/main" id="{00C12459-6774-40AB-AC8F-FED6A21FD24B}"/>
                  </a:ext>
                </a:extLst>
              </p:cNvPr>
              <p:cNvSpPr txBox="1"/>
              <p:nvPr/>
            </p:nvSpPr>
            <p:spPr>
              <a:xfrm>
                <a:off x="4431084" y="2543545"/>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3</a:t>
                </a:r>
                <a:endParaRPr lang="ko-KR" altLang="en-US" sz="1100" b="1" dirty="0">
                  <a:latin typeface="Times New Roman" panose="02020603050405020304" pitchFamily="18" charset="0"/>
                  <a:cs typeface="Times New Roman" panose="02020603050405020304" pitchFamily="18" charset="0"/>
                </a:endParaRPr>
              </a:p>
            </p:txBody>
          </p:sp>
          <p:sp>
            <p:nvSpPr>
              <p:cNvPr id="198" name="TextBox 197">
                <a:extLst>
                  <a:ext uri="{FF2B5EF4-FFF2-40B4-BE49-F238E27FC236}">
                    <a16:creationId xmlns:a16="http://schemas.microsoft.com/office/drawing/2014/main" id="{A206D47B-F03F-415F-B429-56CC40183193}"/>
                  </a:ext>
                </a:extLst>
              </p:cNvPr>
              <p:cNvSpPr txBox="1"/>
              <p:nvPr/>
            </p:nvSpPr>
            <p:spPr>
              <a:xfrm>
                <a:off x="4143941" y="2717948"/>
                <a:ext cx="1295958" cy="230832"/>
              </a:xfrm>
              <a:prstGeom prst="rect">
                <a:avLst/>
              </a:prstGeom>
              <a:noFill/>
            </p:spPr>
            <p:txBody>
              <a:bodyPr wrap="square" rtlCol="0">
                <a:spAutoFit/>
              </a:bodyPr>
              <a:lstStyle/>
              <a:p>
                <a:pPr algn="ctr"/>
                <a:r>
                  <a:rPr lang="en-US" altLang="ko-KR" sz="900" dirty="0"/>
                  <a:t>PPPADPAADAD</a:t>
                </a:r>
                <a:endParaRPr lang="ko-KR" altLang="en-US" sz="900" dirty="0"/>
              </a:p>
            </p:txBody>
          </p:sp>
        </p:grpSp>
        <p:grpSp>
          <p:nvGrpSpPr>
            <p:cNvPr id="144" name="그룹 143">
              <a:extLst>
                <a:ext uri="{FF2B5EF4-FFF2-40B4-BE49-F238E27FC236}">
                  <a16:creationId xmlns:a16="http://schemas.microsoft.com/office/drawing/2014/main" id="{169BE27E-D4F8-46D0-AF73-B67F18C029F0}"/>
                </a:ext>
              </a:extLst>
            </p:cNvPr>
            <p:cNvGrpSpPr/>
            <p:nvPr/>
          </p:nvGrpSpPr>
          <p:grpSpPr>
            <a:xfrm>
              <a:off x="4004752" y="4498545"/>
              <a:ext cx="1295958" cy="931208"/>
              <a:chOff x="4058896" y="4498545"/>
              <a:chExt cx="1295958" cy="931208"/>
            </a:xfrm>
          </p:grpSpPr>
          <p:grpSp>
            <p:nvGrpSpPr>
              <p:cNvPr id="188" name="그룹 187">
                <a:extLst>
                  <a:ext uri="{FF2B5EF4-FFF2-40B4-BE49-F238E27FC236}">
                    <a16:creationId xmlns:a16="http://schemas.microsoft.com/office/drawing/2014/main" id="{EB876C5B-FDA5-4E23-B58B-A15418BFF8AB}"/>
                  </a:ext>
                </a:extLst>
              </p:cNvPr>
              <p:cNvGrpSpPr/>
              <p:nvPr/>
            </p:nvGrpSpPr>
            <p:grpSpPr>
              <a:xfrm rot="8667860">
                <a:off x="4504638" y="4498545"/>
                <a:ext cx="423687" cy="661797"/>
                <a:chOff x="5660838" y="2646688"/>
                <a:chExt cx="590550" cy="981075"/>
              </a:xfrm>
            </p:grpSpPr>
            <p:pic>
              <p:nvPicPr>
                <p:cNvPr id="191" name="그림 190">
                  <a:extLst>
                    <a:ext uri="{FF2B5EF4-FFF2-40B4-BE49-F238E27FC236}">
                      <a16:creationId xmlns:a16="http://schemas.microsoft.com/office/drawing/2014/main" id="{DCD45813-E9D2-470E-97E6-2E782E39A349}"/>
                    </a:ext>
                  </a:extLst>
                </p:cNvPr>
                <p:cNvPicPr>
                  <a:picLocks noChangeAspect="1"/>
                </p:cNvPicPr>
                <p:nvPr/>
              </p:nvPicPr>
              <p:blipFill>
                <a:blip r:embed="rId2"/>
                <a:stretch>
                  <a:fillRect/>
                </a:stretch>
              </p:blipFill>
              <p:spPr>
                <a:xfrm>
                  <a:off x="5660838" y="2646688"/>
                  <a:ext cx="590550" cy="981075"/>
                </a:xfrm>
                <a:prstGeom prst="rect">
                  <a:avLst/>
                </a:prstGeom>
              </p:spPr>
            </p:pic>
            <p:sp>
              <p:nvSpPr>
                <p:cNvPr id="192" name="타원 191">
                  <a:extLst>
                    <a:ext uri="{FF2B5EF4-FFF2-40B4-BE49-F238E27FC236}">
                      <a16:creationId xmlns:a16="http://schemas.microsoft.com/office/drawing/2014/main" id="{855F650D-3126-4ADB-9CB5-57C2C3F8FE74}"/>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93" name="타원 192">
                  <a:extLst>
                    <a:ext uri="{FF2B5EF4-FFF2-40B4-BE49-F238E27FC236}">
                      <a16:creationId xmlns:a16="http://schemas.microsoft.com/office/drawing/2014/main" id="{C5C0C43B-1C11-46EF-BB31-FC3DB97614EA}"/>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94" name="타원 193">
                  <a:extLst>
                    <a:ext uri="{FF2B5EF4-FFF2-40B4-BE49-F238E27FC236}">
                      <a16:creationId xmlns:a16="http://schemas.microsoft.com/office/drawing/2014/main" id="{37140EE8-ADFB-44F5-B9C6-D33FADB13827}"/>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95" name="타원 194">
                  <a:extLst>
                    <a:ext uri="{FF2B5EF4-FFF2-40B4-BE49-F238E27FC236}">
                      <a16:creationId xmlns:a16="http://schemas.microsoft.com/office/drawing/2014/main" id="{9FC6D3C2-571B-4DAD-B17B-6233112E51D1}"/>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189" name="TextBox 188">
                <a:extLst>
                  <a:ext uri="{FF2B5EF4-FFF2-40B4-BE49-F238E27FC236}">
                    <a16:creationId xmlns:a16="http://schemas.microsoft.com/office/drawing/2014/main" id="{9D185E6F-6BCE-4165-8FFF-DCA1B264A1DC}"/>
                  </a:ext>
                </a:extLst>
              </p:cNvPr>
              <p:cNvSpPr txBox="1"/>
              <p:nvPr/>
            </p:nvSpPr>
            <p:spPr>
              <a:xfrm>
                <a:off x="4374620" y="5024518"/>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4</a:t>
                </a:r>
                <a:endParaRPr lang="ko-KR" altLang="en-US" sz="1100" b="1" dirty="0">
                  <a:latin typeface="Times New Roman" panose="02020603050405020304" pitchFamily="18" charset="0"/>
                  <a:cs typeface="Times New Roman" panose="02020603050405020304" pitchFamily="18" charset="0"/>
                </a:endParaRPr>
              </a:p>
            </p:txBody>
          </p:sp>
          <p:sp>
            <p:nvSpPr>
              <p:cNvPr id="190" name="TextBox 189">
                <a:extLst>
                  <a:ext uri="{FF2B5EF4-FFF2-40B4-BE49-F238E27FC236}">
                    <a16:creationId xmlns:a16="http://schemas.microsoft.com/office/drawing/2014/main" id="{C2C8ACA8-ED07-4AB4-A014-ED3B7384AFB2}"/>
                  </a:ext>
                </a:extLst>
              </p:cNvPr>
              <p:cNvSpPr txBox="1"/>
              <p:nvPr/>
            </p:nvSpPr>
            <p:spPr>
              <a:xfrm>
                <a:off x="4058896" y="5198921"/>
                <a:ext cx="1295958" cy="230832"/>
              </a:xfrm>
              <a:prstGeom prst="rect">
                <a:avLst/>
              </a:prstGeom>
              <a:noFill/>
            </p:spPr>
            <p:txBody>
              <a:bodyPr wrap="square" rtlCol="0">
                <a:spAutoFit/>
              </a:bodyPr>
              <a:lstStyle/>
              <a:p>
                <a:pPr algn="ctr"/>
                <a:r>
                  <a:rPr lang="en-US" altLang="ko-KR" sz="900" dirty="0"/>
                  <a:t>PPPDAPPPPAA</a:t>
                </a:r>
                <a:endParaRPr lang="ko-KR" altLang="en-US" sz="900" dirty="0"/>
              </a:p>
            </p:txBody>
          </p:sp>
        </p:grpSp>
        <p:grpSp>
          <p:nvGrpSpPr>
            <p:cNvPr id="152" name="그룹 151">
              <a:extLst>
                <a:ext uri="{FF2B5EF4-FFF2-40B4-BE49-F238E27FC236}">
                  <a16:creationId xmlns:a16="http://schemas.microsoft.com/office/drawing/2014/main" id="{2528A10A-A06A-4594-AE11-878E7F81D6FD}"/>
                </a:ext>
              </a:extLst>
            </p:cNvPr>
            <p:cNvGrpSpPr/>
            <p:nvPr/>
          </p:nvGrpSpPr>
          <p:grpSpPr>
            <a:xfrm>
              <a:off x="3133433" y="5166884"/>
              <a:ext cx="1392210" cy="745357"/>
              <a:chOff x="3079289" y="5239076"/>
              <a:chExt cx="1392210" cy="745357"/>
            </a:xfrm>
          </p:grpSpPr>
          <p:grpSp>
            <p:nvGrpSpPr>
              <p:cNvPr id="180" name="그룹 179">
                <a:extLst>
                  <a:ext uri="{FF2B5EF4-FFF2-40B4-BE49-F238E27FC236}">
                    <a16:creationId xmlns:a16="http://schemas.microsoft.com/office/drawing/2014/main" id="{9B2C264D-1268-4A1E-9D4F-CC6B16277BCD}"/>
                  </a:ext>
                </a:extLst>
              </p:cNvPr>
              <p:cNvGrpSpPr/>
              <p:nvPr/>
            </p:nvGrpSpPr>
            <p:grpSpPr>
              <a:xfrm rot="13774718">
                <a:off x="3525031" y="5120021"/>
                <a:ext cx="423687" cy="661797"/>
                <a:chOff x="5660838" y="2646688"/>
                <a:chExt cx="590550" cy="981075"/>
              </a:xfrm>
            </p:grpSpPr>
            <p:pic>
              <p:nvPicPr>
                <p:cNvPr id="183" name="그림 182">
                  <a:extLst>
                    <a:ext uri="{FF2B5EF4-FFF2-40B4-BE49-F238E27FC236}">
                      <a16:creationId xmlns:a16="http://schemas.microsoft.com/office/drawing/2014/main" id="{90625E55-66BA-48A5-8E04-F7B62FEB54A6}"/>
                    </a:ext>
                  </a:extLst>
                </p:cNvPr>
                <p:cNvPicPr>
                  <a:picLocks noChangeAspect="1"/>
                </p:cNvPicPr>
                <p:nvPr/>
              </p:nvPicPr>
              <p:blipFill>
                <a:blip r:embed="rId2"/>
                <a:stretch>
                  <a:fillRect/>
                </a:stretch>
              </p:blipFill>
              <p:spPr>
                <a:xfrm>
                  <a:off x="5660838" y="2646688"/>
                  <a:ext cx="590550" cy="981075"/>
                </a:xfrm>
                <a:prstGeom prst="rect">
                  <a:avLst/>
                </a:prstGeom>
              </p:spPr>
            </p:pic>
            <p:sp>
              <p:nvSpPr>
                <p:cNvPr id="184" name="타원 183">
                  <a:extLst>
                    <a:ext uri="{FF2B5EF4-FFF2-40B4-BE49-F238E27FC236}">
                      <a16:creationId xmlns:a16="http://schemas.microsoft.com/office/drawing/2014/main" id="{1EF96F09-2407-4712-B9B5-092D5158B8B3}"/>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85" name="타원 184">
                  <a:extLst>
                    <a:ext uri="{FF2B5EF4-FFF2-40B4-BE49-F238E27FC236}">
                      <a16:creationId xmlns:a16="http://schemas.microsoft.com/office/drawing/2014/main" id="{66232BA9-FE29-4102-8854-E8364D3A4262}"/>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86" name="타원 185">
                  <a:extLst>
                    <a:ext uri="{FF2B5EF4-FFF2-40B4-BE49-F238E27FC236}">
                      <a16:creationId xmlns:a16="http://schemas.microsoft.com/office/drawing/2014/main" id="{0AF08337-3300-4F1F-909C-2824F11BA41A}"/>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87" name="타원 186">
                  <a:extLst>
                    <a:ext uri="{FF2B5EF4-FFF2-40B4-BE49-F238E27FC236}">
                      <a16:creationId xmlns:a16="http://schemas.microsoft.com/office/drawing/2014/main" id="{C17F79CE-7EF6-4017-9296-638E4FDB692B}"/>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181" name="TextBox 180">
                <a:extLst>
                  <a:ext uri="{FF2B5EF4-FFF2-40B4-BE49-F238E27FC236}">
                    <a16:creationId xmlns:a16="http://schemas.microsoft.com/office/drawing/2014/main" id="{A170EF6A-38B2-4BC1-B574-F88A133DFB1A}"/>
                  </a:ext>
                </a:extLst>
              </p:cNvPr>
              <p:cNvSpPr txBox="1"/>
              <p:nvPr/>
            </p:nvSpPr>
            <p:spPr>
              <a:xfrm>
                <a:off x="3395013" y="5579198"/>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5</a:t>
                </a:r>
                <a:endParaRPr lang="ko-KR" altLang="en-US" sz="1100" b="1" dirty="0">
                  <a:latin typeface="Times New Roman" panose="02020603050405020304" pitchFamily="18" charset="0"/>
                  <a:cs typeface="Times New Roman" panose="02020603050405020304" pitchFamily="18" charset="0"/>
                </a:endParaRPr>
              </a:p>
            </p:txBody>
          </p:sp>
          <p:sp>
            <p:nvSpPr>
              <p:cNvPr id="182" name="TextBox 181">
                <a:extLst>
                  <a:ext uri="{FF2B5EF4-FFF2-40B4-BE49-F238E27FC236}">
                    <a16:creationId xmlns:a16="http://schemas.microsoft.com/office/drawing/2014/main" id="{0C3288B9-47B5-4A2D-9B60-7E8B972BEC44}"/>
                  </a:ext>
                </a:extLst>
              </p:cNvPr>
              <p:cNvSpPr txBox="1"/>
              <p:nvPr/>
            </p:nvSpPr>
            <p:spPr>
              <a:xfrm>
                <a:off x="3079289" y="5753601"/>
                <a:ext cx="1392210" cy="230832"/>
              </a:xfrm>
              <a:prstGeom prst="rect">
                <a:avLst/>
              </a:prstGeom>
              <a:noFill/>
            </p:spPr>
            <p:txBody>
              <a:bodyPr wrap="square" rtlCol="0">
                <a:spAutoFit/>
              </a:bodyPr>
              <a:lstStyle/>
              <a:p>
                <a:pPr algn="ctr"/>
                <a:r>
                  <a:rPr lang="en-US" altLang="ko-KR" sz="900" dirty="0"/>
                  <a:t>PPPPPAAPPDAP</a:t>
                </a:r>
                <a:endParaRPr lang="ko-KR" altLang="en-US" sz="900" dirty="0"/>
              </a:p>
            </p:txBody>
          </p:sp>
        </p:grpSp>
        <p:grpSp>
          <p:nvGrpSpPr>
            <p:cNvPr id="153" name="그룹 152">
              <a:extLst>
                <a:ext uri="{FF2B5EF4-FFF2-40B4-BE49-F238E27FC236}">
                  <a16:creationId xmlns:a16="http://schemas.microsoft.com/office/drawing/2014/main" id="{1DBF72E3-9064-4A45-9A10-E42E90015349}"/>
                </a:ext>
              </a:extLst>
            </p:cNvPr>
            <p:cNvGrpSpPr/>
            <p:nvPr/>
          </p:nvGrpSpPr>
          <p:grpSpPr>
            <a:xfrm>
              <a:off x="3055816" y="4319539"/>
              <a:ext cx="1295958" cy="730686"/>
              <a:chOff x="3055816" y="4253363"/>
              <a:chExt cx="1295958" cy="730686"/>
            </a:xfrm>
          </p:grpSpPr>
          <p:grpSp>
            <p:nvGrpSpPr>
              <p:cNvPr id="172" name="그룹 171">
                <a:extLst>
                  <a:ext uri="{FF2B5EF4-FFF2-40B4-BE49-F238E27FC236}">
                    <a16:creationId xmlns:a16="http://schemas.microsoft.com/office/drawing/2014/main" id="{E5B30D47-45B3-4F76-B49A-38CEBB2E70EA}"/>
                  </a:ext>
                </a:extLst>
              </p:cNvPr>
              <p:cNvGrpSpPr/>
              <p:nvPr/>
            </p:nvGrpSpPr>
            <p:grpSpPr>
              <a:xfrm rot="5840111">
                <a:off x="3501558" y="4134308"/>
                <a:ext cx="423687" cy="661797"/>
                <a:chOff x="5660838" y="2646688"/>
                <a:chExt cx="590550" cy="981075"/>
              </a:xfrm>
            </p:grpSpPr>
            <p:pic>
              <p:nvPicPr>
                <p:cNvPr id="175" name="그림 174">
                  <a:extLst>
                    <a:ext uri="{FF2B5EF4-FFF2-40B4-BE49-F238E27FC236}">
                      <a16:creationId xmlns:a16="http://schemas.microsoft.com/office/drawing/2014/main" id="{E2D63DC8-3D14-4172-9CCD-6458A2FF44F1}"/>
                    </a:ext>
                  </a:extLst>
                </p:cNvPr>
                <p:cNvPicPr>
                  <a:picLocks noChangeAspect="1"/>
                </p:cNvPicPr>
                <p:nvPr/>
              </p:nvPicPr>
              <p:blipFill>
                <a:blip r:embed="rId2"/>
                <a:stretch>
                  <a:fillRect/>
                </a:stretch>
              </p:blipFill>
              <p:spPr>
                <a:xfrm>
                  <a:off x="5660838" y="2646688"/>
                  <a:ext cx="590550" cy="981075"/>
                </a:xfrm>
                <a:prstGeom prst="rect">
                  <a:avLst/>
                </a:prstGeom>
              </p:spPr>
            </p:pic>
            <p:sp>
              <p:nvSpPr>
                <p:cNvPr id="176" name="타원 175">
                  <a:extLst>
                    <a:ext uri="{FF2B5EF4-FFF2-40B4-BE49-F238E27FC236}">
                      <a16:creationId xmlns:a16="http://schemas.microsoft.com/office/drawing/2014/main" id="{F967CE92-2ACF-4CA8-9684-A6BFE4AAD5FE}"/>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77" name="타원 176">
                  <a:extLst>
                    <a:ext uri="{FF2B5EF4-FFF2-40B4-BE49-F238E27FC236}">
                      <a16:creationId xmlns:a16="http://schemas.microsoft.com/office/drawing/2014/main" id="{37893C33-B584-4206-A3B2-10C0365CF1F9}"/>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78" name="타원 177">
                  <a:extLst>
                    <a:ext uri="{FF2B5EF4-FFF2-40B4-BE49-F238E27FC236}">
                      <a16:creationId xmlns:a16="http://schemas.microsoft.com/office/drawing/2014/main" id="{CC09D2E2-18B9-417E-AE70-D42BFC8FC60A}"/>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79" name="타원 178">
                  <a:extLst>
                    <a:ext uri="{FF2B5EF4-FFF2-40B4-BE49-F238E27FC236}">
                      <a16:creationId xmlns:a16="http://schemas.microsoft.com/office/drawing/2014/main" id="{644ED87E-DFC5-479A-BAF3-2A0B114987F0}"/>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173" name="TextBox 172">
                <a:extLst>
                  <a:ext uri="{FF2B5EF4-FFF2-40B4-BE49-F238E27FC236}">
                    <a16:creationId xmlns:a16="http://schemas.microsoft.com/office/drawing/2014/main" id="{02A844F9-3A6C-4FAF-AE0D-BFD13568A4EB}"/>
                  </a:ext>
                </a:extLst>
              </p:cNvPr>
              <p:cNvSpPr txBox="1"/>
              <p:nvPr/>
            </p:nvSpPr>
            <p:spPr>
              <a:xfrm>
                <a:off x="3371540" y="4578814"/>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2</a:t>
                </a:r>
                <a:endParaRPr lang="ko-KR" altLang="en-US" sz="1100" b="1" dirty="0">
                  <a:latin typeface="Times New Roman" panose="02020603050405020304" pitchFamily="18" charset="0"/>
                  <a:cs typeface="Times New Roman" panose="02020603050405020304" pitchFamily="18" charset="0"/>
                </a:endParaRPr>
              </a:p>
            </p:txBody>
          </p:sp>
          <p:sp>
            <p:nvSpPr>
              <p:cNvPr id="174" name="TextBox 173">
                <a:extLst>
                  <a:ext uri="{FF2B5EF4-FFF2-40B4-BE49-F238E27FC236}">
                    <a16:creationId xmlns:a16="http://schemas.microsoft.com/office/drawing/2014/main" id="{F7302876-24F7-4283-AE0C-CE0CF7FA8C31}"/>
                  </a:ext>
                </a:extLst>
              </p:cNvPr>
              <p:cNvSpPr txBox="1"/>
              <p:nvPr/>
            </p:nvSpPr>
            <p:spPr>
              <a:xfrm>
                <a:off x="3055816" y="4753217"/>
                <a:ext cx="1295958" cy="230832"/>
              </a:xfrm>
              <a:prstGeom prst="rect">
                <a:avLst/>
              </a:prstGeom>
              <a:noFill/>
            </p:spPr>
            <p:txBody>
              <a:bodyPr wrap="square" rtlCol="0">
                <a:spAutoFit/>
              </a:bodyPr>
              <a:lstStyle/>
              <a:p>
                <a:pPr algn="ctr"/>
                <a:r>
                  <a:rPr lang="en-US" altLang="ko-KR" sz="900" dirty="0"/>
                  <a:t>PADPAAPDA</a:t>
                </a:r>
                <a:endParaRPr lang="ko-KR" altLang="en-US" sz="900" dirty="0"/>
              </a:p>
            </p:txBody>
          </p:sp>
        </p:grpSp>
        <p:sp>
          <p:nvSpPr>
            <p:cNvPr id="154" name="사각형: 둥근 모서리 153">
              <a:extLst>
                <a:ext uri="{FF2B5EF4-FFF2-40B4-BE49-F238E27FC236}">
                  <a16:creationId xmlns:a16="http://schemas.microsoft.com/office/drawing/2014/main" id="{178E381C-6D30-440A-8EBB-A8BA88AAEB62}"/>
                </a:ext>
              </a:extLst>
            </p:cNvPr>
            <p:cNvSpPr/>
            <p:nvPr/>
          </p:nvSpPr>
          <p:spPr>
            <a:xfrm>
              <a:off x="2951234" y="1913020"/>
              <a:ext cx="2488665" cy="11800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5" name="사각형: 둥근 모서리 154">
              <a:extLst>
                <a:ext uri="{FF2B5EF4-FFF2-40B4-BE49-F238E27FC236}">
                  <a16:creationId xmlns:a16="http://schemas.microsoft.com/office/drawing/2014/main" id="{A3450548-FAF6-4998-B05C-9CCDA723398F}"/>
                </a:ext>
              </a:extLst>
            </p:cNvPr>
            <p:cNvSpPr/>
            <p:nvPr/>
          </p:nvSpPr>
          <p:spPr>
            <a:xfrm>
              <a:off x="2943522" y="4072515"/>
              <a:ext cx="2488665" cy="205991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56" name="직선 화살표 연결선 155">
              <a:extLst>
                <a:ext uri="{FF2B5EF4-FFF2-40B4-BE49-F238E27FC236}">
                  <a16:creationId xmlns:a16="http://schemas.microsoft.com/office/drawing/2014/main" id="{7F614A18-6653-4374-B9A4-8FE973FCD1EE}"/>
                </a:ext>
              </a:extLst>
            </p:cNvPr>
            <p:cNvCxnSpPr>
              <a:cxnSpLocks/>
              <a:stCxn id="154" idx="3"/>
            </p:cNvCxnSpPr>
            <p:nvPr/>
          </p:nvCxnSpPr>
          <p:spPr>
            <a:xfrm>
              <a:off x="5439899" y="2503047"/>
              <a:ext cx="197434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7" name="직선 화살표 연결선 156">
              <a:extLst>
                <a:ext uri="{FF2B5EF4-FFF2-40B4-BE49-F238E27FC236}">
                  <a16:creationId xmlns:a16="http://schemas.microsoft.com/office/drawing/2014/main" id="{87D7E257-3780-4AB6-BEB6-C4EC4E5D8738}"/>
                </a:ext>
              </a:extLst>
            </p:cNvPr>
            <p:cNvCxnSpPr>
              <a:cxnSpLocks/>
              <a:stCxn id="155" idx="3"/>
            </p:cNvCxnSpPr>
            <p:nvPr/>
          </p:nvCxnSpPr>
          <p:spPr>
            <a:xfrm>
              <a:off x="5432187" y="5102474"/>
              <a:ext cx="198205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E800DEC5-5293-427D-848F-C301C49DA5CC}"/>
                </a:ext>
              </a:extLst>
            </p:cNvPr>
            <p:cNvSpPr txBox="1"/>
            <p:nvPr/>
          </p:nvSpPr>
          <p:spPr>
            <a:xfrm>
              <a:off x="3192882" y="3090252"/>
              <a:ext cx="1847605" cy="461665"/>
            </a:xfrm>
            <a:prstGeom prst="rect">
              <a:avLst/>
            </a:prstGeom>
            <a:noFill/>
          </p:spPr>
          <p:txBody>
            <a:bodyPr wrap="square" rtlCol="0">
              <a:spAutoFit/>
            </a:bodyPr>
            <a:lstStyle/>
            <a:p>
              <a:pPr algn="ctr"/>
              <a:r>
                <a:rPr lang="en-US" altLang="ko-KR" sz="1200" dirty="0"/>
                <a:t>Cluster 1</a:t>
              </a:r>
            </a:p>
            <a:p>
              <a:pPr algn="ctr"/>
              <a:r>
                <a:rPr lang="en-US" altLang="ko-KR" sz="1200" dirty="0"/>
                <a:t>:</a:t>
              </a:r>
            </a:p>
          </p:txBody>
        </p:sp>
        <p:sp>
          <p:nvSpPr>
            <p:cNvPr id="159" name="TextBox 158">
              <a:extLst>
                <a:ext uri="{FF2B5EF4-FFF2-40B4-BE49-F238E27FC236}">
                  <a16:creationId xmlns:a16="http://schemas.microsoft.com/office/drawing/2014/main" id="{492053FC-669E-43DD-8382-DA6AF66F208C}"/>
                </a:ext>
              </a:extLst>
            </p:cNvPr>
            <p:cNvSpPr txBox="1"/>
            <p:nvPr/>
          </p:nvSpPr>
          <p:spPr>
            <a:xfrm>
              <a:off x="3277335" y="6128776"/>
              <a:ext cx="1847605" cy="276999"/>
            </a:xfrm>
            <a:prstGeom prst="rect">
              <a:avLst/>
            </a:prstGeom>
            <a:noFill/>
          </p:spPr>
          <p:txBody>
            <a:bodyPr wrap="square" rtlCol="0">
              <a:spAutoFit/>
            </a:bodyPr>
            <a:lstStyle/>
            <a:p>
              <a:pPr algn="ctr"/>
              <a:r>
                <a:rPr lang="en-US" altLang="ko-KR" sz="1200" dirty="0"/>
                <a:t>Cluster N</a:t>
              </a:r>
            </a:p>
          </p:txBody>
        </p:sp>
        <p:grpSp>
          <p:nvGrpSpPr>
            <p:cNvPr id="160" name="그룹 159">
              <a:extLst>
                <a:ext uri="{FF2B5EF4-FFF2-40B4-BE49-F238E27FC236}">
                  <a16:creationId xmlns:a16="http://schemas.microsoft.com/office/drawing/2014/main" id="{B6CFB7BB-54D0-47F9-9FE8-661B3CC09A60}"/>
                </a:ext>
              </a:extLst>
            </p:cNvPr>
            <p:cNvGrpSpPr/>
            <p:nvPr/>
          </p:nvGrpSpPr>
          <p:grpSpPr>
            <a:xfrm>
              <a:off x="7251780" y="1565902"/>
              <a:ext cx="1838721" cy="4413792"/>
              <a:chOff x="7251780" y="1565902"/>
              <a:chExt cx="1838721" cy="4413792"/>
            </a:xfrm>
          </p:grpSpPr>
          <p:sp>
            <p:nvSpPr>
              <p:cNvPr id="161" name="TextBox 160">
                <a:extLst>
                  <a:ext uri="{FF2B5EF4-FFF2-40B4-BE49-F238E27FC236}">
                    <a16:creationId xmlns:a16="http://schemas.microsoft.com/office/drawing/2014/main" id="{4B334E48-EA00-4B31-A81A-74DDCA45A539}"/>
                  </a:ext>
                </a:extLst>
              </p:cNvPr>
              <p:cNvSpPr txBox="1"/>
              <p:nvPr/>
            </p:nvSpPr>
            <p:spPr>
              <a:xfrm>
                <a:off x="7251780" y="1565902"/>
                <a:ext cx="1800946" cy="307777"/>
              </a:xfrm>
              <a:prstGeom prst="rect">
                <a:avLst/>
              </a:prstGeom>
              <a:noFill/>
            </p:spPr>
            <p:txBody>
              <a:bodyPr wrap="square" rtlCol="0">
                <a:spAutoFit/>
              </a:bodyPr>
              <a:lstStyle/>
              <a:p>
                <a:pPr algn="ctr"/>
                <a:r>
                  <a:rPr lang="en-US" altLang="ko-KR" sz="1400" dirty="0">
                    <a:solidFill>
                      <a:srgbClr val="0000CC"/>
                    </a:solidFill>
                    <a:effectLst>
                      <a:outerShdw blurRad="38100" dist="38100" dir="2700000" algn="tl">
                        <a:srgbClr val="000000">
                          <a:alpha val="43137"/>
                        </a:srgbClr>
                      </a:outerShdw>
                    </a:effectLst>
                  </a:rPr>
                  <a:t>Key Table</a:t>
                </a:r>
                <a:endParaRPr lang="ko-KR" altLang="en-US" sz="1400" dirty="0">
                  <a:solidFill>
                    <a:srgbClr val="0000CC"/>
                  </a:solidFill>
                  <a:effectLst>
                    <a:outerShdw blurRad="38100" dist="38100" dir="2700000" algn="tl">
                      <a:srgbClr val="000000">
                        <a:alpha val="43137"/>
                      </a:srgbClr>
                    </a:outerShdw>
                  </a:effectLst>
                </a:endParaRPr>
              </a:p>
            </p:txBody>
          </p:sp>
          <p:sp>
            <p:nvSpPr>
              <p:cNvPr id="162" name="직사각형 161">
                <a:extLst>
                  <a:ext uri="{FF2B5EF4-FFF2-40B4-BE49-F238E27FC236}">
                    <a16:creationId xmlns:a16="http://schemas.microsoft.com/office/drawing/2014/main" id="{5C07040A-ABFD-4B38-BF27-1FF3BB605F9F}"/>
                  </a:ext>
                </a:extLst>
              </p:cNvPr>
              <p:cNvSpPr/>
              <p:nvPr/>
            </p:nvSpPr>
            <p:spPr>
              <a:xfrm>
                <a:off x="7502621" y="1999098"/>
                <a:ext cx="1387642" cy="279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dirty="0"/>
                  <a:t>'ADPAA', 3</a:t>
                </a:r>
              </a:p>
            </p:txBody>
          </p:sp>
          <p:sp>
            <p:nvSpPr>
              <p:cNvPr id="163" name="직사각형 162">
                <a:extLst>
                  <a:ext uri="{FF2B5EF4-FFF2-40B4-BE49-F238E27FC236}">
                    <a16:creationId xmlns:a16="http://schemas.microsoft.com/office/drawing/2014/main" id="{58AFC224-5E3C-49C9-B427-D64885FC0657}"/>
                  </a:ext>
                </a:extLst>
              </p:cNvPr>
              <p:cNvSpPr/>
              <p:nvPr/>
            </p:nvSpPr>
            <p:spPr>
              <a:xfrm>
                <a:off x="7502621" y="2368430"/>
                <a:ext cx="1387642" cy="279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dirty="0"/>
                  <a:t>'PADPA', 3</a:t>
                </a:r>
              </a:p>
            </p:txBody>
          </p:sp>
          <p:sp>
            <p:nvSpPr>
              <p:cNvPr id="164" name="직사각형 163">
                <a:extLst>
                  <a:ext uri="{FF2B5EF4-FFF2-40B4-BE49-F238E27FC236}">
                    <a16:creationId xmlns:a16="http://schemas.microsoft.com/office/drawing/2014/main" id="{54C1A3BA-9FFE-4E1C-B15C-52FDED67707A}"/>
                  </a:ext>
                </a:extLst>
              </p:cNvPr>
              <p:cNvSpPr/>
              <p:nvPr/>
            </p:nvSpPr>
            <p:spPr>
              <a:xfrm>
                <a:off x="7502621" y="3017143"/>
                <a:ext cx="1387642" cy="279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dirty="0"/>
                  <a:t>'PAADD', 1</a:t>
                </a:r>
              </a:p>
            </p:txBody>
          </p:sp>
          <p:sp>
            <p:nvSpPr>
              <p:cNvPr id="165" name="TextBox 164">
                <a:extLst>
                  <a:ext uri="{FF2B5EF4-FFF2-40B4-BE49-F238E27FC236}">
                    <a16:creationId xmlns:a16="http://schemas.microsoft.com/office/drawing/2014/main" id="{AF735AC8-4626-4A51-987B-A11B8E98BD5E}"/>
                  </a:ext>
                </a:extLst>
              </p:cNvPr>
              <p:cNvSpPr txBox="1"/>
              <p:nvPr/>
            </p:nvSpPr>
            <p:spPr>
              <a:xfrm>
                <a:off x="8074048" y="2655170"/>
                <a:ext cx="156411" cy="261610"/>
              </a:xfrm>
              <a:prstGeom prst="rect">
                <a:avLst/>
              </a:prstGeom>
              <a:noFill/>
            </p:spPr>
            <p:txBody>
              <a:bodyPr wrap="square" rtlCol="0">
                <a:spAutoFit/>
              </a:bodyPr>
              <a:lstStyle/>
              <a:p>
                <a:r>
                  <a:rPr lang="en-US" altLang="ko-KR" sz="1100" dirty="0"/>
                  <a:t>⁞</a:t>
                </a:r>
              </a:p>
            </p:txBody>
          </p:sp>
          <p:sp>
            <p:nvSpPr>
              <p:cNvPr id="166" name="직사각형 165">
                <a:extLst>
                  <a:ext uri="{FF2B5EF4-FFF2-40B4-BE49-F238E27FC236}">
                    <a16:creationId xmlns:a16="http://schemas.microsoft.com/office/drawing/2014/main" id="{6FB3EF64-90ED-478A-A37B-E4BEB7F96596}"/>
                  </a:ext>
                </a:extLst>
              </p:cNvPr>
              <p:cNvSpPr/>
              <p:nvPr/>
            </p:nvSpPr>
            <p:spPr>
              <a:xfrm>
                <a:off x="7502621" y="4594843"/>
                <a:ext cx="1387642" cy="279381"/>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'PPPPA', 2</a:t>
                </a:r>
                <a:endParaRPr lang="ko-KR" altLang="en-US" sz="1100" dirty="0"/>
              </a:p>
            </p:txBody>
          </p:sp>
          <p:sp>
            <p:nvSpPr>
              <p:cNvPr id="167" name="직사각형 166">
                <a:extLst>
                  <a:ext uri="{FF2B5EF4-FFF2-40B4-BE49-F238E27FC236}">
                    <a16:creationId xmlns:a16="http://schemas.microsoft.com/office/drawing/2014/main" id="{E6B599D3-DDCC-4A8E-BB3A-89D9101F0FEB}"/>
                  </a:ext>
                </a:extLst>
              </p:cNvPr>
              <p:cNvSpPr/>
              <p:nvPr/>
            </p:nvSpPr>
            <p:spPr>
              <a:xfrm>
                <a:off x="7502621" y="4963709"/>
                <a:ext cx="1387642" cy="279381"/>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'PPDAP', 2</a:t>
                </a:r>
                <a:endParaRPr lang="ko-KR" altLang="en-US" sz="1100" dirty="0"/>
              </a:p>
            </p:txBody>
          </p:sp>
          <p:sp>
            <p:nvSpPr>
              <p:cNvPr id="168" name="직사각형 167">
                <a:extLst>
                  <a:ext uri="{FF2B5EF4-FFF2-40B4-BE49-F238E27FC236}">
                    <a16:creationId xmlns:a16="http://schemas.microsoft.com/office/drawing/2014/main" id="{75CF8BE3-575A-49F2-B69E-031FA6B67823}"/>
                  </a:ext>
                </a:extLst>
              </p:cNvPr>
              <p:cNvSpPr/>
              <p:nvPr/>
            </p:nvSpPr>
            <p:spPr>
              <a:xfrm>
                <a:off x="7502621" y="5612422"/>
                <a:ext cx="1387642" cy="279381"/>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'PPPAA', 2</a:t>
                </a:r>
                <a:endParaRPr lang="ko-KR" altLang="en-US" sz="1100" dirty="0"/>
              </a:p>
            </p:txBody>
          </p:sp>
          <p:sp>
            <p:nvSpPr>
              <p:cNvPr id="169" name="TextBox 168">
                <a:extLst>
                  <a:ext uri="{FF2B5EF4-FFF2-40B4-BE49-F238E27FC236}">
                    <a16:creationId xmlns:a16="http://schemas.microsoft.com/office/drawing/2014/main" id="{CCF4F4BA-6F1F-45F3-8F2A-F67A2F0A67E1}"/>
                  </a:ext>
                </a:extLst>
              </p:cNvPr>
              <p:cNvSpPr txBox="1"/>
              <p:nvPr/>
            </p:nvSpPr>
            <p:spPr>
              <a:xfrm>
                <a:off x="8118236" y="5243090"/>
                <a:ext cx="156411" cy="261610"/>
              </a:xfrm>
              <a:prstGeom prst="rect">
                <a:avLst/>
              </a:prstGeom>
              <a:noFill/>
            </p:spPr>
            <p:txBody>
              <a:bodyPr wrap="square" rtlCol="0">
                <a:spAutoFit/>
              </a:bodyPr>
              <a:lstStyle/>
              <a:p>
                <a:r>
                  <a:rPr lang="en-US" altLang="ko-KR" sz="1100" dirty="0"/>
                  <a:t>⁞</a:t>
                </a:r>
              </a:p>
            </p:txBody>
          </p:sp>
          <p:sp>
            <p:nvSpPr>
              <p:cNvPr id="170" name="사각형: 둥근 모서리 169">
                <a:extLst>
                  <a:ext uri="{FF2B5EF4-FFF2-40B4-BE49-F238E27FC236}">
                    <a16:creationId xmlns:a16="http://schemas.microsoft.com/office/drawing/2014/main" id="{45DDBE1E-9F00-45D6-A7DF-832BD50D5FB5}"/>
                  </a:ext>
                </a:extLst>
              </p:cNvPr>
              <p:cNvSpPr/>
              <p:nvPr/>
            </p:nvSpPr>
            <p:spPr>
              <a:xfrm>
                <a:off x="7430428" y="1913020"/>
                <a:ext cx="1519201" cy="40666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1" name="TextBox 170">
                <a:extLst>
                  <a:ext uri="{FF2B5EF4-FFF2-40B4-BE49-F238E27FC236}">
                    <a16:creationId xmlns:a16="http://schemas.microsoft.com/office/drawing/2014/main" id="{38B9FB5A-2968-4BB5-B8D2-68AD6802EC2B}"/>
                  </a:ext>
                </a:extLst>
              </p:cNvPr>
              <p:cNvSpPr txBox="1"/>
              <p:nvPr/>
            </p:nvSpPr>
            <p:spPr>
              <a:xfrm>
                <a:off x="7289555" y="3260000"/>
                <a:ext cx="1800946" cy="261610"/>
              </a:xfrm>
              <a:prstGeom prst="rect">
                <a:avLst/>
              </a:prstGeom>
              <a:noFill/>
            </p:spPr>
            <p:txBody>
              <a:bodyPr wrap="square" rtlCol="0">
                <a:spAutoFit/>
              </a:bodyPr>
              <a:lstStyle/>
              <a:p>
                <a:pPr algn="ctr"/>
                <a:r>
                  <a:rPr lang="en-US" altLang="ko-KR" sz="1100" dirty="0"/>
                  <a:t>Keys with count</a:t>
                </a:r>
                <a:endParaRPr lang="ko-KR" altLang="en-US" sz="1100" dirty="0"/>
              </a:p>
            </p:txBody>
          </p:sp>
        </p:grpSp>
      </p:grpSp>
    </p:spTree>
    <p:extLst>
      <p:ext uri="{BB962C8B-B14F-4D97-AF65-F5344CB8AC3E}">
        <p14:creationId xmlns:p14="http://schemas.microsoft.com/office/powerpoint/2010/main" val="856712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50E56A1-877E-4298-987C-D42492F84ECF}"/>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cs typeface="Times New Roman" panose="02020603050405020304" pitchFamily="18" charset="0"/>
              </a:rPr>
              <a:t>3. Searching using Keys</a:t>
            </a:r>
            <a:endParaRPr lang="ko-KR" altLang="en-US" sz="2800" b="1" dirty="0">
              <a:latin typeface="+mj-lt"/>
              <a:cs typeface="Times New Roman" panose="02020603050405020304" pitchFamily="18" charset="0"/>
            </a:endParaRPr>
          </a:p>
        </p:txBody>
      </p:sp>
      <p:grpSp>
        <p:nvGrpSpPr>
          <p:cNvPr id="37" name="그룹 36">
            <a:extLst>
              <a:ext uri="{FF2B5EF4-FFF2-40B4-BE49-F238E27FC236}">
                <a16:creationId xmlns:a16="http://schemas.microsoft.com/office/drawing/2014/main" id="{DDD9FC01-2654-4216-BF4C-52E0F9E10271}"/>
              </a:ext>
            </a:extLst>
          </p:cNvPr>
          <p:cNvGrpSpPr/>
          <p:nvPr/>
        </p:nvGrpSpPr>
        <p:grpSpPr>
          <a:xfrm>
            <a:off x="722866" y="1663898"/>
            <a:ext cx="7698268" cy="3530204"/>
            <a:chOff x="722866" y="1406057"/>
            <a:chExt cx="7698268" cy="3530204"/>
          </a:xfrm>
        </p:grpSpPr>
        <p:grpSp>
          <p:nvGrpSpPr>
            <p:cNvPr id="39" name="그룹 38">
              <a:extLst>
                <a:ext uri="{FF2B5EF4-FFF2-40B4-BE49-F238E27FC236}">
                  <a16:creationId xmlns:a16="http://schemas.microsoft.com/office/drawing/2014/main" id="{CDBDFA4B-C133-4811-849B-AAC55C151322}"/>
                </a:ext>
              </a:extLst>
            </p:cNvPr>
            <p:cNvGrpSpPr/>
            <p:nvPr/>
          </p:nvGrpSpPr>
          <p:grpSpPr>
            <a:xfrm>
              <a:off x="2805573" y="2385937"/>
              <a:ext cx="1242648" cy="1524206"/>
              <a:chOff x="2474311" y="2869006"/>
              <a:chExt cx="1242648" cy="1524206"/>
            </a:xfrm>
          </p:grpSpPr>
          <p:sp>
            <p:nvSpPr>
              <p:cNvPr id="79" name="직사각형 78">
                <a:extLst>
                  <a:ext uri="{FF2B5EF4-FFF2-40B4-BE49-F238E27FC236}">
                    <a16:creationId xmlns:a16="http://schemas.microsoft.com/office/drawing/2014/main" id="{B3FB68C7-B5BD-48BD-B23D-2041CD095289}"/>
                  </a:ext>
                </a:extLst>
              </p:cNvPr>
              <p:cNvSpPr/>
              <p:nvPr/>
            </p:nvSpPr>
            <p:spPr>
              <a:xfrm>
                <a:off x="2687773" y="4085435"/>
                <a:ext cx="779381" cy="307777"/>
              </a:xfrm>
              <a:prstGeom prst="rect">
                <a:avLst/>
              </a:prstGeom>
            </p:spPr>
            <p:txBody>
              <a:bodyPr wrap="none">
                <a:spAutoFit/>
              </a:bodyPr>
              <a:lstStyle/>
              <a:p>
                <a:r>
                  <a:rPr lang="en-US" altLang="ko-KR" sz="1400" dirty="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 DB</a:t>
                </a:r>
                <a:endParaRPr lang="ko-KR" altLang="en-US" sz="1400" dirty="0">
                  <a:solidFill>
                    <a:srgbClr val="0000CC"/>
                  </a:solidFill>
                  <a:effectLst>
                    <a:outerShdw blurRad="38100" dist="38100" dir="2700000" algn="tl">
                      <a:srgbClr val="000000">
                        <a:alpha val="43137"/>
                      </a:srgbClr>
                    </a:outerShdw>
                  </a:effectLst>
                </a:endParaRPr>
              </a:p>
            </p:txBody>
          </p:sp>
          <p:pic>
            <p:nvPicPr>
              <p:cNvPr id="80" name="Picture 2" descr="indexed file icon 이미지 검색결과">
                <a:extLst>
                  <a:ext uri="{FF2B5EF4-FFF2-40B4-BE49-F238E27FC236}">
                    <a16:creationId xmlns:a16="http://schemas.microsoft.com/office/drawing/2014/main" id="{172A3DEC-FE46-43B8-8B92-1757AD4C7F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4311" y="2869006"/>
                <a:ext cx="1242648" cy="1242648"/>
              </a:xfrm>
              <a:prstGeom prst="rect">
                <a:avLst/>
              </a:prstGeom>
              <a:noFill/>
              <a:extLst>
                <a:ext uri="{909E8E84-426E-40DD-AFC4-6F175D3DCCD1}">
                  <a14:hiddenFill xmlns:a14="http://schemas.microsoft.com/office/drawing/2010/main">
                    <a:solidFill>
                      <a:srgbClr val="FFFFFF"/>
                    </a:solidFill>
                  </a14:hiddenFill>
                </a:ext>
              </a:extLst>
            </p:spPr>
          </p:pic>
        </p:grpSp>
        <p:sp>
          <p:nvSpPr>
            <p:cNvPr id="41" name="화살표: 오른쪽 40">
              <a:extLst>
                <a:ext uri="{FF2B5EF4-FFF2-40B4-BE49-F238E27FC236}">
                  <a16:creationId xmlns:a16="http://schemas.microsoft.com/office/drawing/2014/main" id="{D51D78EF-75DB-4514-9F4B-166437BF25AF}"/>
                </a:ext>
              </a:extLst>
            </p:cNvPr>
            <p:cNvSpPr/>
            <p:nvPr/>
          </p:nvSpPr>
          <p:spPr>
            <a:xfrm>
              <a:off x="4170510" y="3069137"/>
              <a:ext cx="322262" cy="1942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2" name="그룹 41">
              <a:extLst>
                <a:ext uri="{FF2B5EF4-FFF2-40B4-BE49-F238E27FC236}">
                  <a16:creationId xmlns:a16="http://schemas.microsoft.com/office/drawing/2014/main" id="{9B85E9D7-D703-4609-AFA8-91F7EFC7B98F}"/>
                </a:ext>
              </a:extLst>
            </p:cNvPr>
            <p:cNvGrpSpPr/>
            <p:nvPr/>
          </p:nvGrpSpPr>
          <p:grpSpPr>
            <a:xfrm>
              <a:off x="4603237" y="2680040"/>
              <a:ext cx="1385316" cy="798896"/>
              <a:chOff x="5236651" y="3260534"/>
              <a:chExt cx="1385316" cy="798896"/>
            </a:xfrm>
          </p:grpSpPr>
          <p:pic>
            <p:nvPicPr>
              <p:cNvPr id="74" name="Picture 2" descr="score function iconì ëí ì´ë¯¸ì§ ê²ìê²°ê³¼">
                <a:extLst>
                  <a:ext uri="{FF2B5EF4-FFF2-40B4-BE49-F238E27FC236}">
                    <a16:creationId xmlns:a16="http://schemas.microsoft.com/office/drawing/2014/main" id="{FD229B1E-25C7-45AC-A282-A09A722BE78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70709" y="3260534"/>
                <a:ext cx="580920" cy="570684"/>
              </a:xfrm>
              <a:prstGeom prst="rect">
                <a:avLst/>
              </a:prstGeom>
              <a:noFill/>
              <a:extLst>
                <a:ext uri="{909E8E84-426E-40DD-AFC4-6F175D3DCCD1}">
                  <a14:hiddenFill xmlns:a14="http://schemas.microsoft.com/office/drawing/2010/main">
                    <a:solidFill>
                      <a:srgbClr val="FFFFFF"/>
                    </a:solidFill>
                  </a14:hiddenFill>
                </a:ext>
              </a:extLst>
            </p:spPr>
          </p:pic>
          <p:sp>
            <p:nvSpPr>
              <p:cNvPr id="75" name="TextBox 74">
                <a:extLst>
                  <a:ext uri="{FF2B5EF4-FFF2-40B4-BE49-F238E27FC236}">
                    <a16:creationId xmlns:a16="http://schemas.microsoft.com/office/drawing/2014/main" id="{29CA83C2-6D50-49A3-BABD-9536A8AED3EC}"/>
                  </a:ext>
                </a:extLst>
              </p:cNvPr>
              <p:cNvSpPr txBox="1"/>
              <p:nvPr/>
            </p:nvSpPr>
            <p:spPr>
              <a:xfrm>
                <a:off x="5236651" y="3751653"/>
                <a:ext cx="1385316" cy="307777"/>
              </a:xfrm>
              <a:prstGeom prst="rect">
                <a:avLst/>
              </a:prstGeom>
              <a:noFill/>
            </p:spPr>
            <p:txBody>
              <a:bodyPr wrap="none" rtlCol="0">
                <a:spAutoFit/>
              </a:bodyPr>
              <a:lstStyle/>
              <a:p>
                <a:r>
                  <a:rPr lang="en-US" altLang="ko-KR" sz="1400" dirty="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Scoring function</a:t>
                </a:r>
              </a:p>
            </p:txBody>
          </p:sp>
        </p:grpSp>
        <p:sp>
          <p:nvSpPr>
            <p:cNvPr id="43" name="설명선: 위쪽 화살표 42">
              <a:extLst>
                <a:ext uri="{FF2B5EF4-FFF2-40B4-BE49-F238E27FC236}">
                  <a16:creationId xmlns:a16="http://schemas.microsoft.com/office/drawing/2014/main" id="{6C377B08-B78A-4D11-AF14-A08052355DC8}"/>
                </a:ext>
              </a:extLst>
            </p:cNvPr>
            <p:cNvSpPr/>
            <p:nvPr/>
          </p:nvSpPr>
          <p:spPr>
            <a:xfrm>
              <a:off x="4777625" y="3512403"/>
              <a:ext cx="1134654" cy="1012595"/>
            </a:xfrm>
            <a:prstGeom prst="upArrowCallout">
              <a:avLst>
                <a:gd name="adj1" fmla="val 20455"/>
                <a:gd name="adj2" fmla="val 19660"/>
                <a:gd name="adj3" fmla="val 25000"/>
                <a:gd name="adj4" fmla="val 671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a:solidFill>
                    <a:schemeClr val="bg1"/>
                  </a:solidFill>
                  <a:latin typeface="Times New Roman" panose="02020603050405020304" pitchFamily="18" charset="0"/>
                  <a:cs typeface="Times New Roman" panose="02020603050405020304" pitchFamily="18" charset="0"/>
                </a:rPr>
                <a:t>Sort by score</a:t>
              </a:r>
            </a:p>
            <a:p>
              <a:pPr algn="ctr"/>
              <a:r>
                <a:rPr lang="en-US" altLang="ko-KR" sz="900" b="1" dirty="0">
                  <a:solidFill>
                    <a:schemeClr val="bg1"/>
                  </a:solidFill>
                  <a:latin typeface="Times New Roman" panose="02020603050405020304" pitchFamily="18" charset="0"/>
                  <a:cs typeface="Times New Roman" panose="02020603050405020304" pitchFamily="18" charset="0"/>
                </a:rPr>
                <a:t>&amp; </a:t>
              </a:r>
            </a:p>
            <a:p>
              <a:pPr algn="ctr"/>
              <a:r>
                <a:rPr lang="en-US" altLang="ko-KR" sz="900" b="1" dirty="0">
                  <a:solidFill>
                    <a:schemeClr val="bg1"/>
                  </a:solidFill>
                  <a:latin typeface="Times New Roman" panose="02020603050405020304" pitchFamily="18" charset="0"/>
                  <a:cs typeface="Times New Roman" panose="02020603050405020304" pitchFamily="18" charset="0"/>
                </a:rPr>
                <a:t>Select N</a:t>
              </a:r>
            </a:p>
            <a:p>
              <a:pPr algn="ctr"/>
              <a:r>
                <a:rPr lang="en-US" altLang="ko-KR" sz="900" b="1" dirty="0">
                  <a:solidFill>
                    <a:schemeClr val="bg1"/>
                  </a:solidFill>
                  <a:latin typeface="Times New Roman" panose="02020603050405020304" pitchFamily="18" charset="0"/>
                  <a:cs typeface="Times New Roman" panose="02020603050405020304" pitchFamily="18" charset="0"/>
                </a:rPr>
                <a:t>candidate!</a:t>
              </a:r>
            </a:p>
          </p:txBody>
        </p:sp>
        <p:sp>
          <p:nvSpPr>
            <p:cNvPr id="44" name="화살표: 오른쪽 43">
              <a:extLst>
                <a:ext uri="{FF2B5EF4-FFF2-40B4-BE49-F238E27FC236}">
                  <a16:creationId xmlns:a16="http://schemas.microsoft.com/office/drawing/2014/main" id="{7FA0C39D-FFFE-4815-B4B7-7444C37178F2}"/>
                </a:ext>
              </a:extLst>
            </p:cNvPr>
            <p:cNvSpPr/>
            <p:nvPr/>
          </p:nvSpPr>
          <p:spPr>
            <a:xfrm>
              <a:off x="6161480" y="3063500"/>
              <a:ext cx="322262" cy="1942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5" name="그룹 44">
              <a:extLst>
                <a:ext uri="{FF2B5EF4-FFF2-40B4-BE49-F238E27FC236}">
                  <a16:creationId xmlns:a16="http://schemas.microsoft.com/office/drawing/2014/main" id="{A073C98D-F68D-4070-A307-E50098A8738A}"/>
                </a:ext>
              </a:extLst>
            </p:cNvPr>
            <p:cNvGrpSpPr/>
            <p:nvPr/>
          </p:nvGrpSpPr>
          <p:grpSpPr>
            <a:xfrm>
              <a:off x="6644686" y="1456355"/>
              <a:ext cx="1776448" cy="3429608"/>
              <a:chOff x="6656669" y="1714196"/>
              <a:chExt cx="1776448" cy="3429608"/>
            </a:xfrm>
          </p:grpSpPr>
          <p:grpSp>
            <p:nvGrpSpPr>
              <p:cNvPr id="50" name="그룹 49">
                <a:extLst>
                  <a:ext uri="{FF2B5EF4-FFF2-40B4-BE49-F238E27FC236}">
                    <a16:creationId xmlns:a16="http://schemas.microsoft.com/office/drawing/2014/main" id="{4CA333BC-C6EB-4557-9A50-F0AD6D49F04C}"/>
                  </a:ext>
                </a:extLst>
              </p:cNvPr>
              <p:cNvGrpSpPr/>
              <p:nvPr/>
            </p:nvGrpSpPr>
            <p:grpSpPr>
              <a:xfrm>
                <a:off x="7165110" y="1714196"/>
                <a:ext cx="759567" cy="2913925"/>
                <a:chOff x="7563585" y="1972037"/>
                <a:chExt cx="759567" cy="2913925"/>
              </a:xfrm>
            </p:grpSpPr>
            <p:grpSp>
              <p:nvGrpSpPr>
                <p:cNvPr id="52" name="그룹 51">
                  <a:extLst>
                    <a:ext uri="{FF2B5EF4-FFF2-40B4-BE49-F238E27FC236}">
                      <a16:creationId xmlns:a16="http://schemas.microsoft.com/office/drawing/2014/main" id="{103A139B-56AB-4EE9-B2BF-F6395640D100}"/>
                    </a:ext>
                  </a:extLst>
                </p:cNvPr>
                <p:cNvGrpSpPr/>
                <p:nvPr/>
              </p:nvGrpSpPr>
              <p:grpSpPr>
                <a:xfrm>
                  <a:off x="7563585" y="3599797"/>
                  <a:ext cx="741715" cy="1158555"/>
                  <a:chOff x="5660838" y="2646688"/>
                  <a:chExt cx="590550" cy="981075"/>
                </a:xfrm>
              </p:grpSpPr>
              <p:pic>
                <p:nvPicPr>
                  <p:cNvPr id="67" name="그림 66">
                    <a:extLst>
                      <a:ext uri="{FF2B5EF4-FFF2-40B4-BE49-F238E27FC236}">
                        <a16:creationId xmlns:a16="http://schemas.microsoft.com/office/drawing/2014/main" id="{BDD404F3-4B94-4251-8270-BCFC19C611E9}"/>
                      </a:ext>
                    </a:extLst>
                  </p:cNvPr>
                  <p:cNvPicPr>
                    <a:picLocks noChangeAspect="1"/>
                  </p:cNvPicPr>
                  <p:nvPr/>
                </p:nvPicPr>
                <p:blipFill>
                  <a:blip r:embed="rId4"/>
                  <a:stretch>
                    <a:fillRect/>
                  </a:stretch>
                </p:blipFill>
                <p:spPr>
                  <a:xfrm>
                    <a:off x="5660838" y="2646688"/>
                    <a:ext cx="590550" cy="981075"/>
                  </a:xfrm>
                  <a:prstGeom prst="rect">
                    <a:avLst/>
                  </a:prstGeom>
                </p:spPr>
              </p:pic>
              <p:sp>
                <p:nvSpPr>
                  <p:cNvPr id="68" name="타원 67">
                    <a:extLst>
                      <a:ext uri="{FF2B5EF4-FFF2-40B4-BE49-F238E27FC236}">
                        <a16:creationId xmlns:a16="http://schemas.microsoft.com/office/drawing/2014/main" id="{9EE3CDB2-B983-4408-B34E-6B5EAFA3EAAA}"/>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69" name="타원 68">
                    <a:extLst>
                      <a:ext uri="{FF2B5EF4-FFF2-40B4-BE49-F238E27FC236}">
                        <a16:creationId xmlns:a16="http://schemas.microsoft.com/office/drawing/2014/main" id="{8B069451-F261-4E83-A744-66158FD1515E}"/>
                      </a:ext>
                    </a:extLst>
                  </p:cNvPr>
                  <p:cNvSpPr/>
                  <p:nvPr/>
                </p:nvSpPr>
                <p:spPr>
                  <a:xfrm>
                    <a:off x="5804459" y="2843748"/>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70" name="타원 69">
                    <a:extLst>
                      <a:ext uri="{FF2B5EF4-FFF2-40B4-BE49-F238E27FC236}">
                        <a16:creationId xmlns:a16="http://schemas.microsoft.com/office/drawing/2014/main" id="{C7D1EC08-A175-40AA-AADF-7CD33637EFB0}"/>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71" name="타원 70">
                    <a:extLst>
                      <a:ext uri="{FF2B5EF4-FFF2-40B4-BE49-F238E27FC236}">
                        <a16:creationId xmlns:a16="http://schemas.microsoft.com/office/drawing/2014/main" id="{ABADD64B-0701-4B3B-B210-A3EA43C74B55}"/>
                      </a:ext>
                    </a:extLst>
                  </p:cNvPr>
                  <p:cNvSpPr/>
                  <p:nvPr/>
                </p:nvSpPr>
                <p:spPr>
                  <a:xfrm>
                    <a:off x="5859649" y="3421243"/>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72" name="타원 71">
                    <a:extLst>
                      <a:ext uri="{FF2B5EF4-FFF2-40B4-BE49-F238E27FC236}">
                        <a16:creationId xmlns:a16="http://schemas.microsoft.com/office/drawing/2014/main" id="{1BE9C3F3-E7E4-49B5-89B2-4C7700EA4FBE}"/>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73" name="타원 72">
                    <a:extLst>
                      <a:ext uri="{FF2B5EF4-FFF2-40B4-BE49-F238E27FC236}">
                        <a16:creationId xmlns:a16="http://schemas.microsoft.com/office/drawing/2014/main" id="{DCD3CA50-5157-450F-92F1-F60DB24F3282}"/>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Times New Roman" panose="02020603050405020304" pitchFamily="18" charset="0"/>
                      <a:cs typeface="Times New Roman" panose="02020603050405020304" pitchFamily="18" charset="0"/>
                    </a:endParaRPr>
                  </a:p>
                </p:txBody>
              </p:sp>
            </p:grpSp>
            <p:sp>
              <p:nvSpPr>
                <p:cNvPr id="54" name="TextBox 53">
                  <a:extLst>
                    <a:ext uri="{FF2B5EF4-FFF2-40B4-BE49-F238E27FC236}">
                      <a16:creationId xmlns:a16="http://schemas.microsoft.com/office/drawing/2014/main" id="{9A855CDA-36E3-4A4F-98BA-8975CEA995F0}"/>
                    </a:ext>
                  </a:extLst>
                </p:cNvPr>
                <p:cNvSpPr txBox="1"/>
                <p:nvPr/>
              </p:nvSpPr>
              <p:spPr>
                <a:xfrm>
                  <a:off x="7593465" y="4624352"/>
                  <a:ext cx="729687" cy="261610"/>
                </a:xfrm>
                <a:prstGeom prst="rect">
                  <a:avLst/>
                </a:prstGeom>
                <a:noFill/>
              </p:spPr>
              <p:txBody>
                <a:bodyPr wrap="none" rtlCol="0">
                  <a:spAutoFit/>
                </a:bodyPr>
                <a:lstStyle/>
                <a:p>
                  <a:r>
                    <a:rPr lang="en-US" altLang="ko-KR" sz="1100" b="1" dirty="0">
                      <a:solidFill>
                        <a:srgbClr val="0000CC"/>
                      </a:solidFill>
                      <a:latin typeface="Times New Roman" panose="02020603050405020304" pitchFamily="18" charset="0"/>
                      <a:cs typeface="Times New Roman" panose="02020603050405020304" pitchFamily="18" charset="0"/>
                    </a:rPr>
                    <a:t>Ligand n</a:t>
                  </a:r>
                  <a:endParaRPr lang="ko-KR" altLang="en-US" sz="1100" b="1" dirty="0">
                    <a:solidFill>
                      <a:srgbClr val="0000CC"/>
                    </a:solidFill>
                    <a:latin typeface="Times New Roman" panose="02020603050405020304" pitchFamily="18" charset="0"/>
                    <a:cs typeface="Times New Roman" panose="02020603050405020304" pitchFamily="18" charset="0"/>
                  </a:endParaRPr>
                </a:p>
              </p:txBody>
            </p:sp>
            <p:grpSp>
              <p:nvGrpSpPr>
                <p:cNvPr id="55" name="그룹 54">
                  <a:extLst>
                    <a:ext uri="{FF2B5EF4-FFF2-40B4-BE49-F238E27FC236}">
                      <a16:creationId xmlns:a16="http://schemas.microsoft.com/office/drawing/2014/main" id="{C730A7C8-A1EB-42E5-92DC-00FF5F0080E0}"/>
                    </a:ext>
                  </a:extLst>
                </p:cNvPr>
                <p:cNvGrpSpPr/>
                <p:nvPr/>
              </p:nvGrpSpPr>
              <p:grpSpPr>
                <a:xfrm rot="764600">
                  <a:off x="7577158" y="1972037"/>
                  <a:ext cx="741715" cy="1158555"/>
                  <a:chOff x="5660838" y="2646688"/>
                  <a:chExt cx="590550" cy="981075"/>
                </a:xfrm>
              </p:grpSpPr>
              <p:pic>
                <p:nvPicPr>
                  <p:cNvPr id="61" name="그림 60">
                    <a:extLst>
                      <a:ext uri="{FF2B5EF4-FFF2-40B4-BE49-F238E27FC236}">
                        <a16:creationId xmlns:a16="http://schemas.microsoft.com/office/drawing/2014/main" id="{DCEF2310-2B4B-4132-81B2-6E961883A9F4}"/>
                      </a:ext>
                    </a:extLst>
                  </p:cNvPr>
                  <p:cNvPicPr>
                    <a:picLocks noChangeAspect="1"/>
                  </p:cNvPicPr>
                  <p:nvPr/>
                </p:nvPicPr>
                <p:blipFill>
                  <a:blip r:embed="rId4"/>
                  <a:stretch>
                    <a:fillRect/>
                  </a:stretch>
                </p:blipFill>
                <p:spPr>
                  <a:xfrm>
                    <a:off x="5660838" y="2646688"/>
                    <a:ext cx="590550" cy="981075"/>
                  </a:xfrm>
                  <a:prstGeom prst="rect">
                    <a:avLst/>
                  </a:prstGeom>
                </p:spPr>
              </p:pic>
              <p:sp>
                <p:nvSpPr>
                  <p:cNvPr id="62" name="타원 61">
                    <a:extLst>
                      <a:ext uri="{FF2B5EF4-FFF2-40B4-BE49-F238E27FC236}">
                        <a16:creationId xmlns:a16="http://schemas.microsoft.com/office/drawing/2014/main" id="{77E5BD91-C7CE-45B7-BE64-C557EBD356C0}"/>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64" name="타원 63">
                    <a:extLst>
                      <a:ext uri="{FF2B5EF4-FFF2-40B4-BE49-F238E27FC236}">
                        <a16:creationId xmlns:a16="http://schemas.microsoft.com/office/drawing/2014/main" id="{9AB75256-6E68-41BE-ACC3-B5FF1A71FF7F}"/>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65" name="타원 64">
                    <a:extLst>
                      <a:ext uri="{FF2B5EF4-FFF2-40B4-BE49-F238E27FC236}">
                        <a16:creationId xmlns:a16="http://schemas.microsoft.com/office/drawing/2014/main" id="{9C32DA34-07AA-4A3F-901E-BA09CE81EBFB}"/>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66" name="타원 65">
                    <a:extLst>
                      <a:ext uri="{FF2B5EF4-FFF2-40B4-BE49-F238E27FC236}">
                        <a16:creationId xmlns:a16="http://schemas.microsoft.com/office/drawing/2014/main" id="{26979ACC-57E1-4DD4-8BA2-1126B055FBD3}"/>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57" name="TextBox 56">
                  <a:extLst>
                    <a:ext uri="{FF2B5EF4-FFF2-40B4-BE49-F238E27FC236}">
                      <a16:creationId xmlns:a16="http://schemas.microsoft.com/office/drawing/2014/main" id="{6BBBBB30-C879-42FF-9E8D-4F3EC3C2ADC4}"/>
                    </a:ext>
                  </a:extLst>
                </p:cNvPr>
                <p:cNvSpPr txBox="1"/>
                <p:nvPr/>
              </p:nvSpPr>
              <p:spPr>
                <a:xfrm>
                  <a:off x="7577723" y="2856128"/>
                  <a:ext cx="721672" cy="261610"/>
                </a:xfrm>
                <a:prstGeom prst="rect">
                  <a:avLst/>
                </a:prstGeom>
                <a:noFill/>
              </p:spPr>
              <p:txBody>
                <a:bodyPr wrap="none" rtlCol="0">
                  <a:spAutoFit/>
                </a:bodyPr>
                <a:lstStyle/>
                <a:p>
                  <a:r>
                    <a:rPr lang="en-US" altLang="ko-KR" sz="1100" b="1" dirty="0">
                      <a:solidFill>
                        <a:srgbClr val="0000CC"/>
                      </a:solidFill>
                      <a:latin typeface="Times New Roman" panose="02020603050405020304" pitchFamily="18" charset="0"/>
                      <a:cs typeface="Times New Roman" panose="02020603050405020304" pitchFamily="18" charset="0"/>
                    </a:rPr>
                    <a:t>Ligand 1</a:t>
                  </a:r>
                  <a:endParaRPr lang="ko-KR" altLang="en-US" sz="1100" b="1" dirty="0">
                    <a:solidFill>
                      <a:srgbClr val="0000CC"/>
                    </a:solidFill>
                    <a:latin typeface="Times New Roman" panose="02020603050405020304" pitchFamily="18" charset="0"/>
                    <a:cs typeface="Times New Roman" panose="02020603050405020304" pitchFamily="18" charset="0"/>
                  </a:endParaRPr>
                </a:p>
              </p:txBody>
            </p:sp>
            <p:sp>
              <p:nvSpPr>
                <p:cNvPr id="58" name="TextBox 57">
                  <a:extLst>
                    <a:ext uri="{FF2B5EF4-FFF2-40B4-BE49-F238E27FC236}">
                      <a16:creationId xmlns:a16="http://schemas.microsoft.com/office/drawing/2014/main" id="{34CE6E66-1961-4DEA-8EB2-1AA1CA57BF63}"/>
                    </a:ext>
                  </a:extLst>
                </p:cNvPr>
                <p:cNvSpPr txBox="1"/>
                <p:nvPr/>
              </p:nvSpPr>
              <p:spPr>
                <a:xfrm>
                  <a:off x="7818463" y="3257334"/>
                  <a:ext cx="22313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t>
                  </a:r>
                  <a:endParaRPr lang="ko-KR" altLang="en-US" sz="1100" dirty="0">
                    <a:latin typeface="Times New Roman" panose="02020603050405020304" pitchFamily="18" charset="0"/>
                    <a:cs typeface="Times New Roman" panose="02020603050405020304" pitchFamily="18" charset="0"/>
                  </a:endParaRPr>
                </a:p>
              </p:txBody>
            </p:sp>
          </p:grpSp>
          <p:sp>
            <p:nvSpPr>
              <p:cNvPr id="51" name="직사각형 50">
                <a:extLst>
                  <a:ext uri="{FF2B5EF4-FFF2-40B4-BE49-F238E27FC236}">
                    <a16:creationId xmlns:a16="http://schemas.microsoft.com/office/drawing/2014/main" id="{05597F00-2A9E-4D88-83C6-2C5E5CB5BCE0}"/>
                  </a:ext>
                </a:extLst>
              </p:cNvPr>
              <p:cNvSpPr/>
              <p:nvPr/>
            </p:nvSpPr>
            <p:spPr>
              <a:xfrm>
                <a:off x="6656669" y="4620584"/>
                <a:ext cx="1776448" cy="523220"/>
              </a:xfrm>
              <a:prstGeom prst="rect">
                <a:avLst/>
              </a:prstGeom>
            </p:spPr>
            <p:txBody>
              <a:bodyPr wrap="none">
                <a:spAutoFit/>
              </a:bodyPr>
              <a:lstStyle/>
              <a:p>
                <a:pPr algn="ctr"/>
                <a:r>
                  <a:rPr lang="en-US" altLang="ko-KR" sz="1400" dirty="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Candidate ligands for </a:t>
                </a:r>
              </a:p>
              <a:p>
                <a:pPr algn="ctr"/>
                <a:r>
                  <a:rPr lang="en-US" altLang="ko-KR" sz="1400" dirty="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Deep Matcher</a:t>
                </a:r>
                <a:endParaRPr lang="ko-KR" altLang="en-US" sz="1400" dirty="0">
                  <a:solidFill>
                    <a:srgbClr val="0000CC"/>
                  </a:solidFill>
                  <a:effectLst>
                    <a:outerShdw blurRad="38100" dist="38100" dir="2700000" algn="tl">
                      <a:srgbClr val="000000">
                        <a:alpha val="43137"/>
                      </a:srgbClr>
                    </a:outerShdw>
                  </a:effectLst>
                </a:endParaRPr>
              </a:p>
            </p:txBody>
          </p:sp>
        </p:grpSp>
        <p:sp>
          <p:nvSpPr>
            <p:cNvPr id="46" name="화살표: 오른쪽 45">
              <a:extLst>
                <a:ext uri="{FF2B5EF4-FFF2-40B4-BE49-F238E27FC236}">
                  <a16:creationId xmlns:a16="http://schemas.microsoft.com/office/drawing/2014/main" id="{D0D61EC2-E4FA-494E-9000-73E0E331AA85}"/>
                </a:ext>
              </a:extLst>
            </p:cNvPr>
            <p:cNvSpPr/>
            <p:nvPr/>
          </p:nvSpPr>
          <p:spPr>
            <a:xfrm>
              <a:off x="2392586" y="3068111"/>
              <a:ext cx="322262" cy="1942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7" name="그룹 46">
              <a:extLst>
                <a:ext uri="{FF2B5EF4-FFF2-40B4-BE49-F238E27FC236}">
                  <a16:creationId xmlns:a16="http://schemas.microsoft.com/office/drawing/2014/main" id="{74F91827-1355-4F2D-BC33-61067DDD8901}"/>
                </a:ext>
              </a:extLst>
            </p:cNvPr>
            <p:cNvGrpSpPr/>
            <p:nvPr/>
          </p:nvGrpSpPr>
          <p:grpSpPr>
            <a:xfrm>
              <a:off x="722866" y="1406057"/>
              <a:ext cx="1542410" cy="3530204"/>
              <a:chOff x="717296" y="1435924"/>
              <a:chExt cx="1542410" cy="3530204"/>
            </a:xfrm>
          </p:grpSpPr>
          <p:sp>
            <p:nvSpPr>
              <p:cNvPr id="48" name="직사각형 47">
                <a:extLst>
                  <a:ext uri="{FF2B5EF4-FFF2-40B4-BE49-F238E27FC236}">
                    <a16:creationId xmlns:a16="http://schemas.microsoft.com/office/drawing/2014/main" id="{2EB9DC4C-147D-42DD-A05D-0A21A57B6503}"/>
                  </a:ext>
                </a:extLst>
              </p:cNvPr>
              <p:cNvSpPr/>
              <p:nvPr/>
            </p:nvSpPr>
            <p:spPr>
              <a:xfrm>
                <a:off x="717296" y="4658351"/>
                <a:ext cx="1542410" cy="307777"/>
              </a:xfrm>
              <a:prstGeom prst="rect">
                <a:avLst/>
              </a:prstGeom>
            </p:spPr>
            <p:txBody>
              <a:bodyPr wrap="none">
                <a:spAutoFit/>
              </a:bodyPr>
              <a:lstStyle/>
              <a:p>
                <a:r>
                  <a:rPr lang="en-US" altLang="ko-KR" sz="1400" dirty="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Keys for searching</a:t>
                </a:r>
                <a:endParaRPr lang="ko-KR" altLang="en-US" sz="1400" dirty="0">
                  <a:solidFill>
                    <a:srgbClr val="0000CC"/>
                  </a:solidFill>
                  <a:effectLst>
                    <a:outerShdw blurRad="38100" dist="38100" dir="2700000" algn="tl">
                      <a:srgbClr val="000000">
                        <a:alpha val="43137"/>
                      </a:srgbClr>
                    </a:outerShdw>
                  </a:effectLst>
                </a:endParaRPr>
              </a:p>
            </p:txBody>
          </p:sp>
          <p:pic>
            <p:nvPicPr>
              <p:cNvPr id="49" name="그림 48">
                <a:extLst>
                  <a:ext uri="{FF2B5EF4-FFF2-40B4-BE49-F238E27FC236}">
                    <a16:creationId xmlns:a16="http://schemas.microsoft.com/office/drawing/2014/main" id="{50724454-B22E-4B95-A1EF-5E6C0E58F775}"/>
                  </a:ext>
                </a:extLst>
              </p:cNvPr>
              <p:cNvPicPr>
                <a:picLocks noChangeAspect="1"/>
              </p:cNvPicPr>
              <p:nvPr/>
            </p:nvPicPr>
            <p:blipFill>
              <a:blip r:embed="rId5"/>
              <a:stretch>
                <a:fillRect/>
              </a:stretch>
            </p:blipFill>
            <p:spPr>
              <a:xfrm>
                <a:off x="816428" y="1435924"/>
                <a:ext cx="1345880" cy="3255152"/>
              </a:xfrm>
              <a:prstGeom prst="rect">
                <a:avLst/>
              </a:prstGeom>
            </p:spPr>
          </p:pic>
        </p:grpSp>
      </p:grpSp>
    </p:spTree>
    <p:extLst>
      <p:ext uri="{BB962C8B-B14F-4D97-AF65-F5344CB8AC3E}">
        <p14:creationId xmlns:p14="http://schemas.microsoft.com/office/powerpoint/2010/main" val="363717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0D97CC-26C2-4EF4-AAD2-8DD1D2783A6C}"/>
              </a:ext>
            </a:extLst>
          </p:cNvPr>
          <p:cNvSpPr>
            <a:spLocks noGrp="1"/>
          </p:cNvSpPr>
          <p:nvPr>
            <p:ph type="ctrTitle"/>
          </p:nvPr>
        </p:nvSpPr>
        <p:spPr/>
        <p:txBody>
          <a:bodyPr>
            <a:noAutofit/>
          </a:bodyPr>
          <a:lstStyle/>
          <a:p>
            <a:r>
              <a:rPr lang="en-US" altLang="ko-KR" sz="4400" b="1" dirty="0"/>
              <a:t>1/2D-Scan Detail Process </a:t>
            </a:r>
            <a:endParaRPr lang="ko-KR" altLang="en-US" sz="4400" dirty="0"/>
          </a:p>
        </p:txBody>
      </p:sp>
    </p:spTree>
    <p:extLst>
      <p:ext uri="{BB962C8B-B14F-4D97-AF65-F5344CB8AC3E}">
        <p14:creationId xmlns:p14="http://schemas.microsoft.com/office/powerpoint/2010/main" val="152842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5B81632-5059-4108-A34F-C64587F28690}"/>
              </a:ext>
            </a:extLst>
          </p:cNvPr>
          <p:cNvSpPr>
            <a:spLocks noGrp="1"/>
          </p:cNvSpPr>
          <p:nvPr>
            <p:ph type="title"/>
          </p:nvPr>
        </p:nvSpPr>
        <p:spPr/>
        <p:txBody>
          <a:bodyPr/>
          <a:lstStyle/>
          <a:p>
            <a:r>
              <a:rPr lang="en-US" altLang="ko-KR" dirty="0"/>
              <a:t>1/2DScan DB </a:t>
            </a:r>
            <a:r>
              <a:rPr lang="ko-KR" altLang="en-US" dirty="0"/>
              <a:t>생성</a:t>
            </a:r>
          </a:p>
        </p:txBody>
      </p:sp>
      <p:sp>
        <p:nvSpPr>
          <p:cNvPr id="3" name="내용 개체 틀 2">
            <a:extLst>
              <a:ext uri="{FF2B5EF4-FFF2-40B4-BE49-F238E27FC236}">
                <a16:creationId xmlns:a16="http://schemas.microsoft.com/office/drawing/2014/main" id="{1CBA6133-0952-4193-A082-C7673BDC67ED}"/>
              </a:ext>
            </a:extLst>
          </p:cNvPr>
          <p:cNvSpPr>
            <a:spLocks noGrp="1"/>
          </p:cNvSpPr>
          <p:nvPr>
            <p:ph idx="1"/>
          </p:nvPr>
        </p:nvSpPr>
        <p:spPr>
          <a:xfrm>
            <a:off x="138794" y="855662"/>
            <a:ext cx="8866414" cy="5533863"/>
          </a:xfrm>
        </p:spPr>
        <p:txBody>
          <a:bodyPr>
            <a:normAutofit/>
          </a:bodyPr>
          <a:lstStyle/>
          <a:p>
            <a:pPr marL="0" indent="0">
              <a:buNone/>
            </a:pPr>
            <a:r>
              <a:rPr lang="en-US" altLang="ko-KR" sz="1200" dirty="0"/>
              <a:t>1. </a:t>
            </a:r>
            <a:r>
              <a:rPr lang="ko-KR" altLang="en-US" sz="1200" dirty="0"/>
              <a:t>계산용 </a:t>
            </a:r>
            <a:r>
              <a:rPr lang="en-US" altLang="ko-KR" sz="1200" dirty="0"/>
              <a:t>server IP:</a:t>
            </a:r>
            <a:r>
              <a:rPr lang="ko-KR" altLang="en-US" sz="1200" dirty="0"/>
              <a:t> </a:t>
            </a:r>
            <a:r>
              <a:rPr lang="en-US" altLang="ko-KR" sz="1200" dirty="0"/>
              <a:t>10.0.3.16 ~ 25</a:t>
            </a:r>
          </a:p>
          <a:p>
            <a:pPr marL="342900" indent="-342900">
              <a:buAutoNum type="arabicPeriod"/>
            </a:pPr>
            <a:endParaRPr lang="en-US" altLang="ko-KR" sz="1200" dirty="0"/>
          </a:p>
          <a:p>
            <a:pPr marL="0" indent="0">
              <a:buNone/>
            </a:pPr>
            <a:r>
              <a:rPr lang="en-US" altLang="ko-KR" sz="1200" dirty="0"/>
              <a:t>2. DB</a:t>
            </a:r>
            <a:r>
              <a:rPr lang="ko-KR" altLang="en-US" sz="1200" dirty="0"/>
              <a:t>를 생성시 </a:t>
            </a:r>
            <a:r>
              <a:rPr lang="en-US" altLang="ko-KR" sz="1200" dirty="0"/>
              <a:t>ID</a:t>
            </a:r>
            <a:r>
              <a:rPr lang="ko-KR" altLang="en-US" sz="1200" dirty="0"/>
              <a:t>의 중복때문에 </a:t>
            </a:r>
            <a:r>
              <a:rPr lang="en-US" altLang="ko-KR" sz="1200" dirty="0"/>
              <a:t>multiprocessing</a:t>
            </a:r>
            <a:r>
              <a:rPr lang="ko-KR" altLang="en-US" sz="1200" dirty="0"/>
              <a:t>을 하지 않음</a:t>
            </a:r>
            <a:r>
              <a:rPr lang="en-US" altLang="ko-KR" sz="1200" dirty="0"/>
              <a:t>.</a:t>
            </a:r>
          </a:p>
          <a:p>
            <a:pPr marL="0" indent="0">
              <a:buNone/>
            </a:pPr>
            <a:r>
              <a:rPr lang="en-US" altLang="ko-KR" sz="1200" dirty="0"/>
              <a:t>     </a:t>
            </a:r>
            <a:r>
              <a:rPr lang="en-US" altLang="ko-KR" sz="1200" dirty="0">
                <a:latin typeface="맑은 고딕" panose="020B0503020000020004" pitchFamily="50" charset="-127"/>
                <a:ea typeface="맑은 고딕" panose="020B0503020000020004" pitchFamily="50" charset="-127"/>
                <a:cs typeface="Times New Roman" panose="02020603050405020304" pitchFamily="18" charset="0"/>
              </a:rPr>
              <a:t>→ </a:t>
            </a:r>
            <a:r>
              <a:rPr lang="en-US" altLang="ko-KR" sz="1200" dirty="0"/>
              <a:t>Sequential </a:t>
            </a:r>
            <a:r>
              <a:rPr lang="ko-KR" altLang="en-US" sz="1200" dirty="0"/>
              <a:t>하게</a:t>
            </a:r>
            <a:r>
              <a:rPr lang="en-US" altLang="ko-KR" sz="1200" dirty="0"/>
              <a:t> </a:t>
            </a:r>
            <a:r>
              <a:rPr lang="ko-KR" altLang="en-US" sz="1200" dirty="0"/>
              <a:t>처리 </a:t>
            </a:r>
            <a:endParaRPr lang="en-US" altLang="ko-KR" sz="1200" dirty="0"/>
          </a:p>
          <a:p>
            <a:pPr marL="0" indent="0">
              <a:buNone/>
            </a:pPr>
            <a:endParaRPr lang="en-US" altLang="ko-KR" sz="1200" dirty="0"/>
          </a:p>
          <a:p>
            <a:pPr marL="0" indent="0">
              <a:buNone/>
            </a:pPr>
            <a:r>
              <a:rPr lang="en-US" altLang="ko-KR" sz="1200" dirty="0"/>
              <a:t>3. </a:t>
            </a:r>
            <a:r>
              <a:rPr lang="ko-KR" altLang="en-US" sz="1200" dirty="0"/>
              <a:t>각 서버의 </a:t>
            </a:r>
            <a:r>
              <a:rPr lang="en-US" altLang="ko-KR" sz="1200" dirty="0" err="1"/>
              <a:t>zinc_work</a:t>
            </a:r>
            <a:r>
              <a:rPr lang="en-US" altLang="ko-KR" sz="1200" dirty="0"/>
              <a:t>/</a:t>
            </a:r>
            <a:r>
              <a:rPr lang="en-US" altLang="ko-KR" sz="1200" dirty="0" err="1"/>
              <a:t>zinc_split</a:t>
            </a:r>
            <a:r>
              <a:rPr lang="en-US" altLang="ko-KR" sz="1200" dirty="0"/>
              <a:t>/XIn_181/</a:t>
            </a:r>
            <a:r>
              <a:rPr lang="en-US" altLang="ko-KR" sz="1200" dirty="0" err="1"/>
              <a:t>merge_sdf</a:t>
            </a:r>
            <a:r>
              <a:rPr lang="ko-KR" altLang="en-US" sz="1200" dirty="0"/>
              <a:t>에 있는 </a:t>
            </a:r>
            <a:r>
              <a:rPr lang="en-US" altLang="ko-KR" sz="1200" dirty="0" err="1"/>
              <a:t>sdf</a:t>
            </a:r>
            <a:r>
              <a:rPr lang="en-US" altLang="ko-KR" sz="1200" dirty="0"/>
              <a:t> </a:t>
            </a:r>
            <a:r>
              <a:rPr lang="ko-KR" altLang="en-US" sz="1200" dirty="0"/>
              <a:t>파일을 이용</a:t>
            </a:r>
            <a:r>
              <a:rPr lang="en-US" altLang="ko-KR" sz="1200" dirty="0"/>
              <a:t>.</a:t>
            </a:r>
          </a:p>
          <a:p>
            <a:pPr marL="0" indent="0">
              <a:buNone/>
            </a:pPr>
            <a:endParaRPr lang="en-US" altLang="ko-KR" sz="1200" dirty="0"/>
          </a:p>
          <a:p>
            <a:pPr marL="0" indent="0">
              <a:buNone/>
            </a:pPr>
            <a:r>
              <a:rPr lang="en-US" altLang="ko-KR" sz="1200" dirty="0"/>
              <a:t>4. </a:t>
            </a:r>
            <a:r>
              <a:rPr lang="ko-KR" altLang="en-US" sz="1200" dirty="0"/>
              <a:t>대용량 메모리 필요한 관계로 시스템에 있는 고성능 서버를 이용</a:t>
            </a:r>
            <a:r>
              <a:rPr lang="en-US" altLang="ko-KR" sz="1200" dirty="0"/>
              <a:t>(256G ram)</a:t>
            </a:r>
          </a:p>
          <a:p>
            <a:pPr marL="0" indent="0">
              <a:buNone/>
            </a:pPr>
            <a:endParaRPr lang="en-US" altLang="ko-KR" sz="1200" dirty="0"/>
          </a:p>
          <a:p>
            <a:pPr marL="0" indent="0">
              <a:buNone/>
            </a:pPr>
            <a:r>
              <a:rPr lang="en-US" altLang="ko-KR" sz="1200" dirty="0"/>
              <a:t>5. </a:t>
            </a:r>
            <a:r>
              <a:rPr lang="ko-KR" altLang="en-US" sz="1200" dirty="0"/>
              <a:t>현재는 고성능 서버에 </a:t>
            </a:r>
            <a:r>
              <a:rPr lang="en-US" altLang="ko-KR" sz="1200" dirty="0" err="1"/>
              <a:t>merge_sdf</a:t>
            </a:r>
            <a:r>
              <a:rPr lang="en-US" altLang="ko-KR" sz="1200" dirty="0"/>
              <a:t> </a:t>
            </a:r>
            <a:r>
              <a:rPr lang="ko-KR" altLang="en-US" sz="1200" dirty="0"/>
              <a:t>파일이 있다고 가정함</a:t>
            </a:r>
            <a:r>
              <a:rPr lang="en-US" altLang="ko-KR" sz="1200" dirty="0"/>
              <a:t>(</a:t>
            </a:r>
            <a:r>
              <a:rPr lang="ko-KR" altLang="en-US" sz="1200" dirty="0"/>
              <a:t>실제 복사해야 됨</a:t>
            </a:r>
            <a:r>
              <a:rPr lang="en-US" altLang="ko-KR" sz="1200" dirty="0"/>
              <a:t>.)</a:t>
            </a:r>
          </a:p>
          <a:p>
            <a:pPr marL="0" indent="0">
              <a:buNone/>
            </a:pPr>
            <a:r>
              <a:rPr lang="en-US" altLang="ko-KR" sz="1200" dirty="0"/>
              <a:t>   F_DB:           </a:t>
            </a:r>
            <a:r>
              <a:rPr lang="en-US" altLang="ko-KR" sz="1200" dirty="0">
                <a:solidFill>
                  <a:srgbClr val="FF0000"/>
                </a:solidFill>
              </a:rPr>
              <a:t>Make_ZINC15_F_DB.G.v6.py</a:t>
            </a:r>
          </a:p>
          <a:p>
            <a:pPr marL="0" indent="0">
              <a:buNone/>
            </a:pPr>
            <a:r>
              <a:rPr lang="en-US" altLang="ko-KR" sz="1200" dirty="0"/>
              <a:t>   IDK_DB:        </a:t>
            </a:r>
            <a:r>
              <a:rPr lang="en-US" altLang="ko-KR" sz="1200" dirty="0">
                <a:solidFill>
                  <a:srgbClr val="FF0000"/>
                </a:solidFill>
              </a:rPr>
              <a:t>Make_ZINC15_IDK_DB.G.v3.py</a:t>
            </a:r>
          </a:p>
          <a:p>
            <a:pPr marL="0" indent="0">
              <a:buNone/>
            </a:pPr>
            <a:r>
              <a:rPr lang="en-US" altLang="ko-KR" sz="1200" dirty="0"/>
              <a:t>   K_DB:           </a:t>
            </a:r>
            <a:r>
              <a:rPr lang="en-US" altLang="ko-KR" sz="1200" dirty="0">
                <a:solidFill>
                  <a:srgbClr val="FF0000"/>
                </a:solidFill>
              </a:rPr>
              <a:t>Make_ZINC15_K_DB.G.v9.py</a:t>
            </a:r>
          </a:p>
          <a:p>
            <a:pPr marL="0" indent="0">
              <a:buNone/>
            </a:pPr>
            <a:r>
              <a:rPr lang="en-US" altLang="ko-KR" sz="1200" dirty="0">
                <a:latin typeface="+mj-lt"/>
                <a:cs typeface="Times New Roman" panose="02020603050405020304" pitchFamily="18" charset="0"/>
              </a:rPr>
              <a:t>   Scaffold DB:  </a:t>
            </a:r>
            <a:r>
              <a:rPr lang="en-US" altLang="ko-KR" sz="1200" dirty="0">
                <a:solidFill>
                  <a:srgbClr val="FF0000"/>
                </a:solidFill>
                <a:latin typeface="+mj-lt"/>
                <a:cs typeface="Times New Roman" panose="02020603050405020304" pitchFamily="18" charset="0"/>
              </a:rPr>
              <a:t>Make_ZINC15_1.Scaffold_pickle.v1.py </a:t>
            </a:r>
            <a:r>
              <a:rPr lang="en-US" altLang="ko-KR" sz="1200" dirty="0">
                <a:solidFill>
                  <a:srgbClr val="FF0000"/>
                </a:solidFill>
                <a:latin typeface="맑은 고딕" panose="020B0503020000020004" pitchFamily="50" charset="-127"/>
                <a:ea typeface="맑은 고딕" panose="020B0503020000020004" pitchFamily="50" charset="-127"/>
                <a:cs typeface="Times New Roman" panose="02020603050405020304" pitchFamily="18" charset="0"/>
              </a:rPr>
              <a:t>→</a:t>
            </a:r>
            <a:endParaRPr lang="en-US" altLang="ko-KR" sz="1200" dirty="0">
              <a:solidFill>
                <a:srgbClr val="FF0000"/>
              </a:solidFill>
              <a:latin typeface="+mj-lt"/>
              <a:cs typeface="Times New Roman" panose="02020603050405020304" pitchFamily="18" charset="0"/>
            </a:endParaRPr>
          </a:p>
          <a:p>
            <a:pPr marL="0" indent="0">
              <a:buNone/>
            </a:pPr>
            <a:r>
              <a:rPr lang="en-US" altLang="ko-KR" sz="1200" dirty="0">
                <a:latin typeface="+mj-lt"/>
                <a:cs typeface="Times New Roman" panose="02020603050405020304" pitchFamily="18" charset="0"/>
              </a:rPr>
              <a:t>                     </a:t>
            </a:r>
            <a:r>
              <a:rPr lang="en-US" altLang="ko-KR" sz="1200" dirty="0">
                <a:solidFill>
                  <a:srgbClr val="FF0000"/>
                </a:solidFill>
                <a:latin typeface="+mj-lt"/>
                <a:cs typeface="Times New Roman" panose="02020603050405020304" pitchFamily="18" charset="0"/>
              </a:rPr>
              <a:t>Make_ZINC15_2.ScaffoldDB_from_pickle.v1.py</a:t>
            </a:r>
          </a:p>
          <a:p>
            <a:pPr marL="0" indent="0">
              <a:buNone/>
            </a:pPr>
            <a:r>
              <a:rPr lang="en-US" altLang="ko-KR" sz="1200" dirty="0">
                <a:latin typeface="+mj-lt"/>
                <a:cs typeface="Times New Roman" panose="02020603050405020304" pitchFamily="18" charset="0"/>
              </a:rPr>
              <a:t>   </a:t>
            </a:r>
            <a:r>
              <a:rPr lang="en-US" altLang="ko-KR" sz="1200" dirty="0" err="1">
                <a:latin typeface="+mj-lt"/>
                <a:cs typeface="Times New Roman" panose="02020603050405020304" pitchFamily="18" charset="0"/>
              </a:rPr>
              <a:t>ZINC_FAF.db</a:t>
            </a:r>
            <a:r>
              <a:rPr lang="en-US" altLang="ko-KR" sz="1200" dirty="0">
                <a:latin typeface="+mj-lt"/>
                <a:cs typeface="Times New Roman" panose="02020603050405020304" pitchFamily="18" charset="0"/>
              </a:rPr>
              <a:t>: </a:t>
            </a:r>
            <a:r>
              <a:rPr lang="en-US" altLang="ko-KR" sz="1200" dirty="0">
                <a:solidFill>
                  <a:srgbClr val="FF0000"/>
                </a:solidFill>
                <a:latin typeface="+mj-lt"/>
                <a:cs typeface="Times New Roman" panose="02020603050405020304" pitchFamily="18" charset="0"/>
              </a:rPr>
              <a:t>Make_ZINC15_FAF.G.v1.py</a:t>
            </a:r>
          </a:p>
          <a:p>
            <a:pPr marL="0" indent="0">
              <a:buNone/>
            </a:pPr>
            <a:r>
              <a:rPr lang="en-US" altLang="ko-KR" sz="1200" dirty="0">
                <a:latin typeface="+mj-lt"/>
                <a:cs typeface="Times New Roman" panose="02020603050405020304" pitchFamily="18" charset="0"/>
              </a:rPr>
              <a:t>   </a:t>
            </a:r>
            <a:r>
              <a:rPr lang="en-US" altLang="ko-KR" sz="1200" dirty="0" err="1">
                <a:latin typeface="+mj-lt"/>
                <a:cs typeface="Times New Roman" panose="02020603050405020304" pitchFamily="18" charset="0"/>
              </a:rPr>
              <a:t>ZINC_FDA.db</a:t>
            </a:r>
            <a:r>
              <a:rPr lang="en-US" altLang="ko-KR" sz="1200" dirty="0">
                <a:latin typeface="+mj-lt"/>
                <a:cs typeface="Times New Roman" panose="02020603050405020304" pitchFamily="18" charset="0"/>
              </a:rPr>
              <a:t>: </a:t>
            </a:r>
            <a:r>
              <a:rPr lang="en-US" altLang="ko-KR" sz="1200" dirty="0">
                <a:solidFill>
                  <a:srgbClr val="FF0000"/>
                </a:solidFill>
                <a:latin typeface="+mj-lt"/>
                <a:cs typeface="Times New Roman" panose="02020603050405020304" pitchFamily="18" charset="0"/>
              </a:rPr>
              <a:t>Make_ZINC15_1.chemprop.apsw.v1.py</a:t>
            </a:r>
          </a:p>
          <a:p>
            <a:pPr marL="0" indent="0">
              <a:buNone/>
            </a:pPr>
            <a:endParaRPr lang="en-US" altLang="ko-KR" dirty="0">
              <a:latin typeface="+mj-lt"/>
            </a:endParaRPr>
          </a:p>
        </p:txBody>
      </p:sp>
      <p:sp>
        <p:nvSpPr>
          <p:cNvPr id="4" name="슬라이드 번호 개체 틀 3">
            <a:extLst>
              <a:ext uri="{FF2B5EF4-FFF2-40B4-BE49-F238E27FC236}">
                <a16:creationId xmlns:a16="http://schemas.microsoft.com/office/drawing/2014/main" id="{3DF8BF63-5512-4127-A3F4-EDCA526E9D9A}"/>
              </a:ext>
            </a:extLst>
          </p:cNvPr>
          <p:cNvSpPr>
            <a:spLocks noGrp="1"/>
          </p:cNvSpPr>
          <p:nvPr>
            <p:ph type="sldNum" sz="quarter" idx="12"/>
          </p:nvPr>
        </p:nvSpPr>
        <p:spPr/>
        <p:txBody>
          <a:bodyPr/>
          <a:lstStyle/>
          <a:p>
            <a:fld id="{A341F850-1BD0-46B3-85C6-C768B8AE4FCC}" type="slidenum">
              <a:rPr lang="en-US" smtClean="0">
                <a:solidFill>
                  <a:srgbClr val="000000">
                    <a:tint val="75000"/>
                  </a:srgbClr>
                </a:solidFill>
              </a:rPr>
              <a:pPr/>
              <a:t>19</a:t>
            </a:fld>
            <a:endParaRPr lang="en-US" dirty="0">
              <a:solidFill>
                <a:srgbClr val="000000">
                  <a:tint val="75000"/>
                </a:srgbClr>
              </a:solidFill>
            </a:endParaRPr>
          </a:p>
        </p:txBody>
      </p:sp>
    </p:spTree>
    <p:extLst>
      <p:ext uri="{BB962C8B-B14F-4D97-AF65-F5344CB8AC3E}">
        <p14:creationId xmlns:p14="http://schemas.microsoft.com/office/powerpoint/2010/main" val="1222544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C99480-64EA-4F5E-8199-4F38AA16192A}"/>
              </a:ext>
            </a:extLst>
          </p:cNvPr>
          <p:cNvSpPr txBox="1"/>
          <p:nvPr/>
        </p:nvSpPr>
        <p:spPr>
          <a:xfrm>
            <a:off x="144378" y="152400"/>
            <a:ext cx="6344653" cy="523220"/>
          </a:xfrm>
          <a:prstGeom prst="rect">
            <a:avLst/>
          </a:prstGeom>
          <a:noFill/>
        </p:spPr>
        <p:txBody>
          <a:bodyPr wrap="square" rtlCol="0">
            <a:spAutoFit/>
          </a:bodyPr>
          <a:lstStyle/>
          <a:p>
            <a:r>
              <a:rPr lang="en-US" altLang="ko-KR" sz="2800" b="1" dirty="0"/>
              <a:t>1/2D-Scan Data</a:t>
            </a:r>
            <a:endParaRPr lang="ko-KR" altLang="en-US" sz="2800" b="1" dirty="0"/>
          </a:p>
        </p:txBody>
      </p:sp>
      <p:pic>
        <p:nvPicPr>
          <p:cNvPr id="1028" name="Picture 4">
            <a:extLst>
              <a:ext uri="{FF2B5EF4-FFF2-40B4-BE49-F238E27FC236}">
                <a16:creationId xmlns:a16="http://schemas.microsoft.com/office/drawing/2014/main" id="{BD21FBAB-32AD-41F4-ADBE-A2408C558B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3327" y="3239300"/>
            <a:ext cx="2085975" cy="9239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ѱ�ȭ�չ�����">
            <a:extLst>
              <a:ext uri="{FF2B5EF4-FFF2-40B4-BE49-F238E27FC236}">
                <a16:creationId xmlns:a16="http://schemas.microsoft.com/office/drawing/2014/main" id="{005517D8-07EB-493D-8D3E-A78C9ADB62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6736" y="4452940"/>
            <a:ext cx="2399155" cy="52322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6CE7A856-BD48-470B-B881-10D555F714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8578" y="2337936"/>
            <a:ext cx="1895475" cy="581025"/>
          </a:xfrm>
          <a:prstGeom prst="rect">
            <a:avLst/>
          </a:prstGeom>
          <a:noFill/>
          <a:extLst>
            <a:ext uri="{909E8E84-426E-40DD-AFC4-6F175D3DCCD1}">
              <a14:hiddenFill xmlns:a14="http://schemas.microsoft.com/office/drawing/2010/main">
                <a:solidFill>
                  <a:srgbClr val="FFFFFF"/>
                </a:solidFill>
              </a14:hiddenFill>
            </a:ext>
          </a:extLst>
        </p:spPr>
      </p:pic>
      <p:sp>
        <p:nvSpPr>
          <p:cNvPr id="8" name="사각형: 둥근 모서리 7">
            <a:extLst>
              <a:ext uri="{FF2B5EF4-FFF2-40B4-BE49-F238E27FC236}">
                <a16:creationId xmlns:a16="http://schemas.microsoft.com/office/drawing/2014/main" id="{75CCFCCF-A37D-4624-8534-B53333C6AEB6}"/>
              </a:ext>
            </a:extLst>
          </p:cNvPr>
          <p:cNvSpPr/>
          <p:nvPr/>
        </p:nvSpPr>
        <p:spPr>
          <a:xfrm>
            <a:off x="705852" y="1551932"/>
            <a:ext cx="3400927" cy="40108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2" name="Picture 8" descr="Image result for Data base">
            <a:extLst>
              <a:ext uri="{FF2B5EF4-FFF2-40B4-BE49-F238E27FC236}">
                <a16:creationId xmlns:a16="http://schemas.microsoft.com/office/drawing/2014/main" id="{4F96CA55-3E55-4964-9A68-E594EDB4BE5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58079" y="4898951"/>
            <a:ext cx="1113921" cy="111318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FF064C9-7AA1-4BE3-83EB-58AC7AECD971}"/>
              </a:ext>
            </a:extLst>
          </p:cNvPr>
          <p:cNvSpPr txBox="1"/>
          <p:nvPr/>
        </p:nvSpPr>
        <p:spPr>
          <a:xfrm>
            <a:off x="5485572" y="3295727"/>
            <a:ext cx="2935705" cy="523220"/>
          </a:xfrm>
          <a:prstGeom prst="rect">
            <a:avLst/>
          </a:prstGeom>
          <a:noFill/>
        </p:spPr>
        <p:txBody>
          <a:bodyPr wrap="square" rtlCol="0">
            <a:spAutoFit/>
          </a:bodyPr>
          <a:lstStyle/>
          <a:p>
            <a:r>
              <a:rPr lang="en-US" altLang="ko-KR" sz="2800" b="1" dirty="0">
                <a:solidFill>
                  <a:srgbClr val="FF0000"/>
                </a:solidFill>
                <a:latin typeface="Arial Black" panose="020B0A04020102020204" pitchFamily="34" charset="0"/>
              </a:rPr>
              <a:t>ONE Billion!</a:t>
            </a:r>
            <a:endParaRPr lang="ko-KR" altLang="en-US" sz="2800" b="1" dirty="0">
              <a:solidFill>
                <a:srgbClr val="FF0000"/>
              </a:solidFill>
              <a:latin typeface="Arial Black" panose="020B0A04020102020204" pitchFamily="34" charset="0"/>
            </a:endParaRPr>
          </a:p>
        </p:txBody>
      </p:sp>
      <p:sp>
        <p:nvSpPr>
          <p:cNvPr id="20" name="화살표: 오른쪽 19">
            <a:extLst>
              <a:ext uri="{FF2B5EF4-FFF2-40B4-BE49-F238E27FC236}">
                <a16:creationId xmlns:a16="http://schemas.microsoft.com/office/drawing/2014/main" id="{D293917C-A889-4009-8618-833FC3FCE556}"/>
              </a:ext>
            </a:extLst>
          </p:cNvPr>
          <p:cNvSpPr/>
          <p:nvPr/>
        </p:nvSpPr>
        <p:spPr>
          <a:xfrm>
            <a:off x="4379495" y="3429000"/>
            <a:ext cx="745958" cy="2687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TextBox 23">
            <a:extLst>
              <a:ext uri="{FF2B5EF4-FFF2-40B4-BE49-F238E27FC236}">
                <a16:creationId xmlns:a16="http://schemas.microsoft.com/office/drawing/2014/main" id="{B6E1BC44-E2CF-48C7-8E97-28AF0F13472B}"/>
              </a:ext>
            </a:extLst>
          </p:cNvPr>
          <p:cNvSpPr txBox="1"/>
          <p:nvPr/>
        </p:nvSpPr>
        <p:spPr>
          <a:xfrm>
            <a:off x="5125453" y="2926395"/>
            <a:ext cx="3235437" cy="369332"/>
          </a:xfrm>
          <a:prstGeom prst="rect">
            <a:avLst/>
          </a:prstGeom>
          <a:noFill/>
        </p:spPr>
        <p:txBody>
          <a:bodyPr wrap="none" rtlCol="0">
            <a:spAutoFit/>
          </a:bodyPr>
          <a:lstStyle/>
          <a:p>
            <a:r>
              <a:rPr lang="en-US" altLang="ko-KR" dirty="0"/>
              <a:t>ZINC15 + </a:t>
            </a:r>
            <a:r>
              <a:rPr lang="en-US" altLang="ko-KR" dirty="0" err="1"/>
              <a:t>ChEMBL</a:t>
            </a:r>
            <a:r>
              <a:rPr lang="en-US" altLang="ko-KR" dirty="0"/>
              <a:t> + KCB DB</a:t>
            </a:r>
            <a:endParaRPr lang="ko-KR" altLang="en-US" dirty="0"/>
          </a:p>
        </p:txBody>
      </p:sp>
    </p:spTree>
    <p:extLst>
      <p:ext uri="{BB962C8B-B14F-4D97-AF65-F5344CB8AC3E}">
        <p14:creationId xmlns:p14="http://schemas.microsoft.com/office/powerpoint/2010/main" val="1998495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1F5925FB-61CC-4619-9C31-EDD5ECEF6DDB}"/>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rPr>
              <a:t>1/2DScan-ARS Schema</a:t>
            </a:r>
            <a:endParaRPr lang="ko-KR" altLang="en-US" sz="2800" b="1" dirty="0">
              <a:latin typeface="+mj-lt"/>
            </a:endParaRPr>
          </a:p>
        </p:txBody>
      </p:sp>
      <p:cxnSp>
        <p:nvCxnSpPr>
          <p:cNvPr id="85" name="직선 화살표 연결선 84">
            <a:extLst>
              <a:ext uri="{FF2B5EF4-FFF2-40B4-BE49-F238E27FC236}">
                <a16:creationId xmlns:a16="http://schemas.microsoft.com/office/drawing/2014/main" id="{F1089B73-6395-4C1C-A150-BD02D6A2E3E0}"/>
              </a:ext>
            </a:extLst>
          </p:cNvPr>
          <p:cNvCxnSpPr>
            <a:cxnSpLocks/>
            <a:stCxn id="77" idx="0"/>
            <a:endCxn id="80" idx="0"/>
          </p:cNvCxnSpPr>
          <p:nvPr/>
        </p:nvCxnSpPr>
        <p:spPr>
          <a:xfrm>
            <a:off x="6652478" y="2805423"/>
            <a:ext cx="0" cy="12279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3" name="직선 화살표 연결선 82">
            <a:extLst>
              <a:ext uri="{FF2B5EF4-FFF2-40B4-BE49-F238E27FC236}">
                <a16:creationId xmlns:a16="http://schemas.microsoft.com/office/drawing/2014/main" id="{0CB2B80F-1AF1-44C7-8914-F2799064BC7F}"/>
              </a:ext>
            </a:extLst>
          </p:cNvPr>
          <p:cNvCxnSpPr>
            <a:cxnSpLocks/>
            <a:stCxn id="80" idx="0"/>
            <a:endCxn id="82" idx="0"/>
          </p:cNvCxnSpPr>
          <p:nvPr/>
        </p:nvCxnSpPr>
        <p:spPr>
          <a:xfrm>
            <a:off x="6652478" y="4033359"/>
            <a:ext cx="0" cy="174735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7" name="직사각형 36">
            <a:extLst>
              <a:ext uri="{FF2B5EF4-FFF2-40B4-BE49-F238E27FC236}">
                <a16:creationId xmlns:a16="http://schemas.microsoft.com/office/drawing/2014/main" id="{B12AAFA4-6BC5-462C-BE0A-A362227ABB06}"/>
              </a:ext>
            </a:extLst>
          </p:cNvPr>
          <p:cNvSpPr/>
          <p:nvPr/>
        </p:nvSpPr>
        <p:spPr>
          <a:xfrm>
            <a:off x="3769471" y="1576240"/>
            <a:ext cx="1702562" cy="779250"/>
          </a:xfrm>
          <a:prstGeom prst="rect">
            <a:avLst/>
          </a:prstGeom>
          <a:ln w="22225"/>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dirty="0">
                <a:ln>
                  <a:noFill/>
                </a:ln>
                <a:solidFill>
                  <a:prstClr val="white"/>
                </a:solidFill>
                <a:effectLst/>
                <a:uLnTx/>
                <a:uFillTx/>
                <a:latin typeface="Arial"/>
                <a:ea typeface="맑은 고딕"/>
                <a:cs typeface="+mn-cs"/>
              </a:rPr>
              <a:t>Extract key</a:t>
            </a:r>
            <a:endParaRPr kumimoji="0" lang="ko-KR" altLang="en-US" sz="1100" b="1" i="0" u="none" strike="noStrike" kern="1200" cap="none" spc="0" normalizeH="0" baseline="0" noProof="0" dirty="0">
              <a:ln>
                <a:noFill/>
              </a:ln>
              <a:solidFill>
                <a:prstClr val="white"/>
              </a:solidFill>
              <a:effectLst/>
              <a:uLnTx/>
              <a:uFillTx/>
              <a:latin typeface="Arial"/>
              <a:ea typeface="맑은 고딕"/>
              <a:cs typeface="+mn-cs"/>
            </a:endParaRPr>
          </a:p>
        </p:txBody>
      </p:sp>
      <p:sp>
        <p:nvSpPr>
          <p:cNvPr id="38" name="직사각형 37">
            <a:extLst>
              <a:ext uri="{FF2B5EF4-FFF2-40B4-BE49-F238E27FC236}">
                <a16:creationId xmlns:a16="http://schemas.microsoft.com/office/drawing/2014/main" id="{492F1020-9FD3-488B-9E8C-3F5BA54575B1}"/>
              </a:ext>
            </a:extLst>
          </p:cNvPr>
          <p:cNvSpPr/>
          <p:nvPr/>
        </p:nvSpPr>
        <p:spPr>
          <a:xfrm>
            <a:off x="1687264" y="2809760"/>
            <a:ext cx="1831571" cy="345815"/>
          </a:xfrm>
          <a:prstGeom prst="rect">
            <a:avLst/>
          </a:prstGeom>
          <a:ln w="2222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dirty="0">
                <a:ln>
                  <a:noFill/>
                </a:ln>
                <a:solidFill>
                  <a:prstClr val="white"/>
                </a:solidFill>
                <a:effectLst/>
                <a:uLnTx/>
                <a:uFillTx/>
                <a:latin typeface="Arial"/>
                <a:ea typeface="맑은 고딕"/>
                <a:cs typeface="+mn-cs"/>
              </a:rPr>
              <a:t>Key DB</a:t>
            </a:r>
          </a:p>
        </p:txBody>
      </p:sp>
      <p:sp>
        <p:nvSpPr>
          <p:cNvPr id="39" name="직사각형 38">
            <a:extLst>
              <a:ext uri="{FF2B5EF4-FFF2-40B4-BE49-F238E27FC236}">
                <a16:creationId xmlns:a16="http://schemas.microsoft.com/office/drawing/2014/main" id="{FC4A35F5-2578-42B0-B014-467D505E612F}"/>
              </a:ext>
            </a:extLst>
          </p:cNvPr>
          <p:cNvSpPr/>
          <p:nvPr/>
        </p:nvSpPr>
        <p:spPr>
          <a:xfrm>
            <a:off x="3769471" y="2809760"/>
            <a:ext cx="1702562" cy="779250"/>
          </a:xfrm>
          <a:prstGeom prst="rect">
            <a:avLst/>
          </a:prstGeom>
          <a:solidFill>
            <a:srgbClr val="4A9CA3"/>
          </a:solidFill>
          <a:ln w="22225">
            <a:solidFill>
              <a:schemeClr val="accent2">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dirty="0">
                <a:ln>
                  <a:noFill/>
                </a:ln>
                <a:solidFill>
                  <a:prstClr val="white"/>
                </a:solidFill>
                <a:effectLst/>
                <a:uLnTx/>
                <a:uFillTx/>
                <a:latin typeface="Arial"/>
                <a:ea typeface="맑은 고딕"/>
                <a:cs typeface="+mn-cs"/>
              </a:rPr>
              <a:t>Search key</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b="1" dirty="0">
                <a:solidFill>
                  <a:prstClr val="white"/>
                </a:solidFill>
                <a:latin typeface="Arial"/>
                <a:ea typeface="맑은 고딕"/>
              </a:rPr>
              <a:t>&amp; Score</a:t>
            </a:r>
            <a:endParaRPr kumimoji="0" lang="ko-KR" altLang="en-US" sz="1100" b="1" i="0" u="none" strike="noStrike" kern="1200" cap="none" spc="0" normalizeH="0" baseline="0" noProof="0" dirty="0">
              <a:ln>
                <a:noFill/>
              </a:ln>
              <a:solidFill>
                <a:prstClr val="white"/>
              </a:solidFill>
              <a:effectLst/>
              <a:uLnTx/>
              <a:uFillTx/>
              <a:latin typeface="Arial"/>
              <a:ea typeface="맑은 고딕"/>
              <a:cs typeface="+mn-cs"/>
            </a:endParaRPr>
          </a:p>
        </p:txBody>
      </p:sp>
      <p:sp>
        <p:nvSpPr>
          <p:cNvPr id="40" name="직사각형 39">
            <a:extLst>
              <a:ext uri="{FF2B5EF4-FFF2-40B4-BE49-F238E27FC236}">
                <a16:creationId xmlns:a16="http://schemas.microsoft.com/office/drawing/2014/main" id="{237EC56C-6F0D-4B6C-9FDB-0AAAFFAADCCF}"/>
              </a:ext>
            </a:extLst>
          </p:cNvPr>
          <p:cNvSpPr/>
          <p:nvPr/>
        </p:nvSpPr>
        <p:spPr>
          <a:xfrm>
            <a:off x="3769471" y="4043280"/>
            <a:ext cx="1702562" cy="779250"/>
          </a:xfrm>
          <a:prstGeom prst="rect">
            <a:avLst/>
          </a:prstGeom>
          <a:ln w="22225"/>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dirty="0">
                <a:ln>
                  <a:noFill/>
                </a:ln>
                <a:solidFill>
                  <a:prstClr val="white"/>
                </a:solidFill>
                <a:effectLst/>
                <a:uLnTx/>
                <a:uFillTx/>
                <a:latin typeface="Arial"/>
                <a:ea typeface="맑은 고딕"/>
                <a:cs typeface="+mn-cs"/>
              </a:rPr>
              <a:t>Extract the SDF</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b="1" dirty="0">
                <a:solidFill>
                  <a:prstClr val="white"/>
                </a:solidFill>
                <a:latin typeface="Arial"/>
                <a:ea typeface="맑은 고딕"/>
              </a:rPr>
              <a:t>&amp; Filter (RO5, FDA)</a:t>
            </a:r>
            <a:endParaRPr kumimoji="0" lang="ko-KR" altLang="en-US" sz="1100" b="1" i="0" u="none" strike="noStrike" kern="1200" cap="none" spc="0" normalizeH="0" baseline="0" noProof="0" dirty="0">
              <a:ln>
                <a:noFill/>
              </a:ln>
              <a:solidFill>
                <a:prstClr val="white"/>
              </a:solidFill>
              <a:effectLst/>
              <a:uLnTx/>
              <a:uFillTx/>
              <a:latin typeface="Arial"/>
              <a:ea typeface="맑은 고딕"/>
              <a:cs typeface="+mn-cs"/>
            </a:endParaRPr>
          </a:p>
        </p:txBody>
      </p:sp>
      <p:sp>
        <p:nvSpPr>
          <p:cNvPr id="41" name="직사각형 40">
            <a:extLst>
              <a:ext uri="{FF2B5EF4-FFF2-40B4-BE49-F238E27FC236}">
                <a16:creationId xmlns:a16="http://schemas.microsoft.com/office/drawing/2014/main" id="{9D1ED0D8-8B32-4F4F-BF5E-C3989E346562}"/>
              </a:ext>
            </a:extLst>
          </p:cNvPr>
          <p:cNvSpPr/>
          <p:nvPr/>
        </p:nvSpPr>
        <p:spPr>
          <a:xfrm>
            <a:off x="3769471" y="5224635"/>
            <a:ext cx="1702562" cy="779250"/>
          </a:xfrm>
          <a:prstGeom prst="rect">
            <a:avLst/>
          </a:prstGeom>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dirty="0">
                <a:ln>
                  <a:noFill/>
                </a:ln>
                <a:solidFill>
                  <a:prstClr val="white"/>
                </a:solidFill>
                <a:effectLst/>
                <a:uLnTx/>
                <a:uFillTx/>
                <a:latin typeface="Arial"/>
                <a:ea typeface="맑은 고딕"/>
                <a:cs typeface="+mn-cs"/>
              </a:rPr>
              <a:t>Convert SDF to PDB</a:t>
            </a:r>
          </a:p>
        </p:txBody>
      </p:sp>
      <p:cxnSp>
        <p:nvCxnSpPr>
          <p:cNvPr id="42" name="직선 화살표 연결선 41">
            <a:extLst>
              <a:ext uri="{FF2B5EF4-FFF2-40B4-BE49-F238E27FC236}">
                <a16:creationId xmlns:a16="http://schemas.microsoft.com/office/drawing/2014/main" id="{9E84EED2-B6C8-4BD0-AF2D-1F6D5080A52E}"/>
              </a:ext>
            </a:extLst>
          </p:cNvPr>
          <p:cNvCxnSpPr>
            <a:cxnSpLocks/>
            <a:endCxn id="39" idx="1"/>
          </p:cNvCxnSpPr>
          <p:nvPr/>
        </p:nvCxnSpPr>
        <p:spPr>
          <a:xfrm>
            <a:off x="3517650" y="3199384"/>
            <a:ext cx="251821"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4" name="직선 화살표 연결선 43">
            <a:extLst>
              <a:ext uri="{FF2B5EF4-FFF2-40B4-BE49-F238E27FC236}">
                <a16:creationId xmlns:a16="http://schemas.microsoft.com/office/drawing/2014/main" id="{2E64AAB9-911C-4081-877B-9D0CF290BBBE}"/>
              </a:ext>
            </a:extLst>
          </p:cNvPr>
          <p:cNvCxnSpPr>
            <a:cxnSpLocks/>
            <a:stCxn id="37" idx="2"/>
            <a:endCxn id="39" idx="0"/>
          </p:cNvCxnSpPr>
          <p:nvPr/>
        </p:nvCxnSpPr>
        <p:spPr>
          <a:xfrm>
            <a:off x="4620752" y="2355490"/>
            <a:ext cx="0" cy="45427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1" name="직선 화살표 연결선 50">
            <a:extLst>
              <a:ext uri="{FF2B5EF4-FFF2-40B4-BE49-F238E27FC236}">
                <a16:creationId xmlns:a16="http://schemas.microsoft.com/office/drawing/2014/main" id="{508B72C2-4817-46E9-B2CA-8D2AC7546CE7}"/>
              </a:ext>
            </a:extLst>
          </p:cNvPr>
          <p:cNvCxnSpPr>
            <a:cxnSpLocks/>
            <a:stCxn id="39" idx="2"/>
            <a:endCxn id="40" idx="0"/>
          </p:cNvCxnSpPr>
          <p:nvPr/>
        </p:nvCxnSpPr>
        <p:spPr>
          <a:xfrm>
            <a:off x="4620752" y="3589010"/>
            <a:ext cx="0" cy="45427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3" name="직선 화살표 연결선 52">
            <a:extLst>
              <a:ext uri="{FF2B5EF4-FFF2-40B4-BE49-F238E27FC236}">
                <a16:creationId xmlns:a16="http://schemas.microsoft.com/office/drawing/2014/main" id="{E73B401D-F146-459A-8773-890F1B10F7B9}"/>
              </a:ext>
            </a:extLst>
          </p:cNvPr>
          <p:cNvCxnSpPr>
            <a:cxnSpLocks/>
            <a:stCxn id="40" idx="2"/>
            <a:endCxn id="41" idx="0"/>
          </p:cNvCxnSpPr>
          <p:nvPr/>
        </p:nvCxnSpPr>
        <p:spPr>
          <a:xfrm>
            <a:off x="4620752" y="4822530"/>
            <a:ext cx="0" cy="40210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5" name="직사각형 54">
            <a:extLst>
              <a:ext uri="{FF2B5EF4-FFF2-40B4-BE49-F238E27FC236}">
                <a16:creationId xmlns:a16="http://schemas.microsoft.com/office/drawing/2014/main" id="{9F9D993F-4B99-4D22-8406-95E84E6CD506}"/>
              </a:ext>
            </a:extLst>
          </p:cNvPr>
          <p:cNvSpPr/>
          <p:nvPr/>
        </p:nvSpPr>
        <p:spPr>
          <a:xfrm>
            <a:off x="1687264" y="1576240"/>
            <a:ext cx="1831571" cy="779250"/>
          </a:xfrm>
          <a:prstGeom prst="rect">
            <a:avLst/>
          </a:prstGeom>
          <a:ln w="2222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dirty="0">
                <a:ln>
                  <a:noFill/>
                </a:ln>
                <a:solidFill>
                  <a:prstClr val="white"/>
                </a:solidFill>
                <a:effectLst/>
                <a:uLnTx/>
                <a:uFillTx/>
                <a:latin typeface="Arial"/>
                <a:ea typeface="맑은 고딕"/>
                <a:cs typeface="+mn-cs"/>
              </a:rPr>
              <a:t>Seed for searching</a:t>
            </a:r>
            <a:endParaRPr kumimoji="0" lang="ko-KR" altLang="en-US" sz="1100" b="1" i="0" u="none" strike="noStrike" kern="1200" cap="none" spc="0" normalizeH="0" baseline="0" noProof="0" dirty="0">
              <a:ln>
                <a:noFill/>
              </a:ln>
              <a:solidFill>
                <a:prstClr val="white"/>
              </a:solidFill>
              <a:effectLst/>
              <a:uLnTx/>
              <a:uFillTx/>
              <a:latin typeface="Arial"/>
              <a:ea typeface="맑은 고딕"/>
              <a:cs typeface="+mn-cs"/>
            </a:endParaRPr>
          </a:p>
        </p:txBody>
      </p:sp>
      <p:cxnSp>
        <p:nvCxnSpPr>
          <p:cNvPr id="74" name="직선 화살표 연결선 73">
            <a:extLst>
              <a:ext uri="{FF2B5EF4-FFF2-40B4-BE49-F238E27FC236}">
                <a16:creationId xmlns:a16="http://schemas.microsoft.com/office/drawing/2014/main" id="{870DF74A-F111-4528-95DE-1E7CFF281986}"/>
              </a:ext>
            </a:extLst>
          </p:cNvPr>
          <p:cNvCxnSpPr>
            <a:cxnSpLocks/>
            <a:stCxn id="55" idx="3"/>
            <a:endCxn id="37" idx="1"/>
          </p:cNvCxnSpPr>
          <p:nvPr/>
        </p:nvCxnSpPr>
        <p:spPr>
          <a:xfrm>
            <a:off x="3518835" y="1965865"/>
            <a:ext cx="25063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5" name="직사각형 74">
            <a:extLst>
              <a:ext uri="{FF2B5EF4-FFF2-40B4-BE49-F238E27FC236}">
                <a16:creationId xmlns:a16="http://schemas.microsoft.com/office/drawing/2014/main" id="{B540CC43-1E0B-4150-9ADD-AEDF5F3E53FB}"/>
              </a:ext>
            </a:extLst>
          </p:cNvPr>
          <p:cNvSpPr/>
          <p:nvPr/>
        </p:nvSpPr>
        <p:spPr>
          <a:xfrm>
            <a:off x="5736693" y="1556674"/>
            <a:ext cx="1831570" cy="223173"/>
          </a:xfrm>
          <a:prstGeom prst="rect">
            <a:avLst/>
          </a:prstGeom>
          <a:solidFill>
            <a:schemeClr val="bg1">
              <a:lumMod val="5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white"/>
                </a:solidFill>
                <a:effectLst/>
                <a:uLnTx/>
                <a:uFillTx/>
                <a:latin typeface="Arial"/>
                <a:ea typeface="맑은 고딕"/>
                <a:cs typeface="+mn-cs"/>
              </a:rPr>
              <a:t>Cluster seed</a:t>
            </a:r>
          </a:p>
        </p:txBody>
      </p:sp>
      <p:sp>
        <p:nvSpPr>
          <p:cNvPr id="76" name="직사각형 75">
            <a:extLst>
              <a:ext uri="{FF2B5EF4-FFF2-40B4-BE49-F238E27FC236}">
                <a16:creationId xmlns:a16="http://schemas.microsoft.com/office/drawing/2014/main" id="{48C474E2-4B30-4ED4-891E-1DE794E58F96}"/>
              </a:ext>
            </a:extLst>
          </p:cNvPr>
          <p:cNvSpPr/>
          <p:nvPr/>
        </p:nvSpPr>
        <p:spPr>
          <a:xfrm>
            <a:off x="5736693" y="2138187"/>
            <a:ext cx="1831570" cy="223173"/>
          </a:xfrm>
          <a:prstGeom prst="rect">
            <a:avLst/>
          </a:prstGeom>
          <a:solidFill>
            <a:schemeClr val="bg1">
              <a:lumMod val="5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schemeClr val="bg1"/>
                </a:solidFill>
                <a:effectLst/>
                <a:uLnTx/>
                <a:uFillTx/>
                <a:latin typeface="Arial"/>
                <a:ea typeface="맑은 고딕"/>
                <a:cs typeface="+mn-cs"/>
              </a:rPr>
              <a:t>Make key table</a:t>
            </a:r>
          </a:p>
        </p:txBody>
      </p:sp>
      <p:sp>
        <p:nvSpPr>
          <p:cNvPr id="77" name="직사각형 76">
            <a:extLst>
              <a:ext uri="{FF2B5EF4-FFF2-40B4-BE49-F238E27FC236}">
                <a16:creationId xmlns:a16="http://schemas.microsoft.com/office/drawing/2014/main" id="{E3403168-8B23-49BF-957D-CEEBCB2E52D7}"/>
              </a:ext>
            </a:extLst>
          </p:cNvPr>
          <p:cNvSpPr/>
          <p:nvPr/>
        </p:nvSpPr>
        <p:spPr>
          <a:xfrm>
            <a:off x="5736693" y="2805423"/>
            <a:ext cx="1831570" cy="223173"/>
          </a:xfrm>
          <a:prstGeom prst="rect">
            <a:avLst/>
          </a:prstGeom>
          <a:solidFill>
            <a:schemeClr val="bg1">
              <a:lumMod val="5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schemeClr val="bg1"/>
                </a:solidFill>
                <a:effectLst/>
                <a:uLnTx/>
                <a:uFillTx/>
                <a:latin typeface="Arial"/>
                <a:ea typeface="맑은 고딕"/>
                <a:cs typeface="+mn-cs"/>
              </a:rPr>
              <a:t>Select main keys</a:t>
            </a:r>
          </a:p>
        </p:txBody>
      </p:sp>
      <p:sp>
        <p:nvSpPr>
          <p:cNvPr id="78" name="직사각형 77">
            <a:extLst>
              <a:ext uri="{FF2B5EF4-FFF2-40B4-BE49-F238E27FC236}">
                <a16:creationId xmlns:a16="http://schemas.microsoft.com/office/drawing/2014/main" id="{365CF689-978A-427C-97DD-9E0CEC1F82BC}"/>
              </a:ext>
            </a:extLst>
          </p:cNvPr>
          <p:cNvSpPr/>
          <p:nvPr/>
        </p:nvSpPr>
        <p:spPr>
          <a:xfrm>
            <a:off x="5736693" y="3087797"/>
            <a:ext cx="1831570" cy="223173"/>
          </a:xfrm>
          <a:prstGeom prst="rect">
            <a:avLst/>
          </a:prstGeom>
          <a:solidFill>
            <a:schemeClr val="bg1">
              <a:lumMod val="5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schemeClr val="bg1"/>
                </a:solidFill>
                <a:effectLst/>
                <a:uLnTx/>
                <a:uFillTx/>
                <a:latin typeface="Arial"/>
                <a:ea typeface="맑은 고딕"/>
                <a:cs typeface="+mn-cs"/>
              </a:rPr>
              <a:t>Search with keys</a:t>
            </a:r>
          </a:p>
        </p:txBody>
      </p:sp>
      <p:sp>
        <p:nvSpPr>
          <p:cNvPr id="79" name="직사각형 78">
            <a:extLst>
              <a:ext uri="{FF2B5EF4-FFF2-40B4-BE49-F238E27FC236}">
                <a16:creationId xmlns:a16="http://schemas.microsoft.com/office/drawing/2014/main" id="{8FA3925E-7D63-4F2C-9634-E6390B5B2BD7}"/>
              </a:ext>
            </a:extLst>
          </p:cNvPr>
          <p:cNvSpPr/>
          <p:nvPr/>
        </p:nvSpPr>
        <p:spPr>
          <a:xfrm>
            <a:off x="5736693" y="3376194"/>
            <a:ext cx="1831570" cy="223173"/>
          </a:xfrm>
          <a:prstGeom prst="rect">
            <a:avLst/>
          </a:prstGeom>
          <a:solidFill>
            <a:schemeClr val="bg1">
              <a:lumMod val="5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white"/>
                </a:solidFill>
                <a:effectLst/>
                <a:uLnTx/>
                <a:uFillTx/>
                <a:latin typeface="Arial"/>
                <a:ea typeface="맑은 고딕"/>
                <a:cs typeface="+mn-cs"/>
              </a:rPr>
              <a:t>Score results</a:t>
            </a:r>
          </a:p>
        </p:txBody>
      </p:sp>
      <p:sp>
        <p:nvSpPr>
          <p:cNvPr id="80" name="직사각형 79">
            <a:extLst>
              <a:ext uri="{FF2B5EF4-FFF2-40B4-BE49-F238E27FC236}">
                <a16:creationId xmlns:a16="http://schemas.microsoft.com/office/drawing/2014/main" id="{9E036364-9A55-4246-A5EE-2EE17E47A8B7}"/>
              </a:ext>
            </a:extLst>
          </p:cNvPr>
          <p:cNvSpPr/>
          <p:nvPr/>
        </p:nvSpPr>
        <p:spPr>
          <a:xfrm>
            <a:off x="5736693" y="4033359"/>
            <a:ext cx="1831570" cy="223173"/>
          </a:xfrm>
          <a:prstGeom prst="rect">
            <a:avLst/>
          </a:prstGeom>
          <a:solidFill>
            <a:schemeClr val="bg1">
              <a:lumMod val="5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white"/>
                </a:solidFill>
                <a:effectLst/>
                <a:uLnTx/>
                <a:uFillTx/>
                <a:latin typeface="Arial"/>
                <a:ea typeface="맑은 고딕"/>
                <a:cs typeface="+mn-cs"/>
              </a:rPr>
              <a:t>Extract SDFs</a:t>
            </a:r>
          </a:p>
        </p:txBody>
      </p:sp>
      <p:cxnSp>
        <p:nvCxnSpPr>
          <p:cNvPr id="84" name="직선 화살표 연결선 83">
            <a:extLst>
              <a:ext uri="{FF2B5EF4-FFF2-40B4-BE49-F238E27FC236}">
                <a16:creationId xmlns:a16="http://schemas.microsoft.com/office/drawing/2014/main" id="{0156056B-0981-4A70-BEFF-7972E4C10A5F}"/>
              </a:ext>
            </a:extLst>
          </p:cNvPr>
          <p:cNvCxnSpPr>
            <a:stCxn id="76" idx="2"/>
            <a:endCxn id="77" idx="0"/>
          </p:cNvCxnSpPr>
          <p:nvPr/>
        </p:nvCxnSpPr>
        <p:spPr>
          <a:xfrm>
            <a:off x="6652478" y="2361360"/>
            <a:ext cx="0" cy="44406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6" name="직선 연결선 85">
            <a:extLst>
              <a:ext uri="{FF2B5EF4-FFF2-40B4-BE49-F238E27FC236}">
                <a16:creationId xmlns:a16="http://schemas.microsoft.com/office/drawing/2014/main" id="{1A0660A7-47D2-4430-8BB6-50AA9DBB5D45}"/>
              </a:ext>
            </a:extLst>
          </p:cNvPr>
          <p:cNvCxnSpPr>
            <a:stCxn id="75" idx="2"/>
            <a:endCxn id="76" idx="0"/>
          </p:cNvCxnSpPr>
          <p:nvPr/>
        </p:nvCxnSpPr>
        <p:spPr>
          <a:xfrm>
            <a:off x="6652478" y="1779847"/>
            <a:ext cx="0" cy="358340"/>
          </a:xfrm>
          <a:prstGeom prst="line">
            <a:avLst/>
          </a:prstGeom>
          <a:ln w="28575"/>
        </p:spPr>
        <p:style>
          <a:lnRef idx="1">
            <a:schemeClr val="dk1"/>
          </a:lnRef>
          <a:fillRef idx="0">
            <a:schemeClr val="dk1"/>
          </a:fillRef>
          <a:effectRef idx="0">
            <a:schemeClr val="dk1"/>
          </a:effectRef>
          <a:fontRef idx="minor">
            <a:schemeClr val="tx1"/>
          </a:fontRef>
        </p:style>
      </p:cxnSp>
      <p:sp>
        <p:nvSpPr>
          <p:cNvPr id="91" name="TextBox 90">
            <a:extLst>
              <a:ext uri="{FF2B5EF4-FFF2-40B4-BE49-F238E27FC236}">
                <a16:creationId xmlns:a16="http://schemas.microsoft.com/office/drawing/2014/main" id="{4B5362A4-480D-4BA6-9F4E-631D7AC90CE4}"/>
              </a:ext>
            </a:extLst>
          </p:cNvPr>
          <p:cNvSpPr txBox="1"/>
          <p:nvPr/>
        </p:nvSpPr>
        <p:spPr>
          <a:xfrm>
            <a:off x="3656214" y="1134986"/>
            <a:ext cx="1831571" cy="307777"/>
          </a:xfrm>
          <a:prstGeom prst="rect">
            <a:avLst/>
          </a:prstGeom>
          <a:noFill/>
        </p:spPr>
        <p:txBody>
          <a:bodyPr wrap="square" rtlCol="0">
            <a:spAutoFit/>
          </a:bodyPr>
          <a:lstStyle/>
          <a:p>
            <a:pPr algn="ctr"/>
            <a:r>
              <a:rPr lang="en-US" altLang="ko-KR" sz="1400" dirty="0">
                <a:effectLst>
                  <a:outerShdw blurRad="38100" dist="38100" dir="2700000" algn="tl">
                    <a:srgbClr val="000000">
                      <a:alpha val="43137"/>
                    </a:srgbClr>
                  </a:outerShdw>
                </a:effectLst>
              </a:rPr>
              <a:t>Main process</a:t>
            </a:r>
            <a:endParaRPr lang="ko-KR" altLang="en-US" sz="1400" dirty="0">
              <a:effectLst>
                <a:outerShdw blurRad="38100" dist="38100" dir="2700000" algn="tl">
                  <a:srgbClr val="000000">
                    <a:alpha val="43137"/>
                  </a:srgbClr>
                </a:outerShdw>
              </a:effectLst>
            </a:endParaRPr>
          </a:p>
        </p:txBody>
      </p:sp>
      <p:sp>
        <p:nvSpPr>
          <p:cNvPr id="92" name="TextBox 91">
            <a:extLst>
              <a:ext uri="{FF2B5EF4-FFF2-40B4-BE49-F238E27FC236}">
                <a16:creationId xmlns:a16="http://schemas.microsoft.com/office/drawing/2014/main" id="{4B04ABFC-1928-44C5-8BD1-0CFA04DD69F9}"/>
              </a:ext>
            </a:extLst>
          </p:cNvPr>
          <p:cNvSpPr txBox="1"/>
          <p:nvPr/>
        </p:nvSpPr>
        <p:spPr>
          <a:xfrm>
            <a:off x="5736693" y="1134986"/>
            <a:ext cx="1831571" cy="307777"/>
          </a:xfrm>
          <a:prstGeom prst="rect">
            <a:avLst/>
          </a:prstGeom>
          <a:noFill/>
        </p:spPr>
        <p:txBody>
          <a:bodyPr wrap="square" rtlCol="0">
            <a:spAutoFit/>
          </a:bodyPr>
          <a:lstStyle/>
          <a:p>
            <a:pPr algn="ctr"/>
            <a:r>
              <a:rPr lang="en-US" altLang="ko-KR" sz="1400" dirty="0">
                <a:effectLst>
                  <a:outerShdw blurRad="38100" dist="38100" dir="2700000" algn="tl">
                    <a:srgbClr val="000000">
                      <a:alpha val="43137"/>
                    </a:srgbClr>
                  </a:outerShdw>
                </a:effectLst>
              </a:rPr>
              <a:t>Sub process</a:t>
            </a:r>
            <a:endParaRPr lang="ko-KR" altLang="en-US" sz="1400" dirty="0">
              <a:effectLst>
                <a:outerShdw blurRad="38100" dist="38100" dir="2700000" algn="tl">
                  <a:srgbClr val="000000">
                    <a:alpha val="43137"/>
                  </a:srgbClr>
                </a:outerShdw>
              </a:effectLst>
            </a:endParaRPr>
          </a:p>
        </p:txBody>
      </p:sp>
      <p:sp>
        <p:nvSpPr>
          <p:cNvPr id="93" name="TextBox 92">
            <a:extLst>
              <a:ext uri="{FF2B5EF4-FFF2-40B4-BE49-F238E27FC236}">
                <a16:creationId xmlns:a16="http://schemas.microsoft.com/office/drawing/2014/main" id="{EFD599B8-3A1A-4E93-9682-773ACAC1B717}"/>
              </a:ext>
            </a:extLst>
          </p:cNvPr>
          <p:cNvSpPr txBox="1"/>
          <p:nvPr/>
        </p:nvSpPr>
        <p:spPr>
          <a:xfrm>
            <a:off x="1686078" y="1134986"/>
            <a:ext cx="1831571" cy="307777"/>
          </a:xfrm>
          <a:prstGeom prst="rect">
            <a:avLst/>
          </a:prstGeom>
          <a:noFill/>
        </p:spPr>
        <p:txBody>
          <a:bodyPr wrap="square" rtlCol="0">
            <a:spAutoFit/>
          </a:bodyPr>
          <a:lstStyle/>
          <a:p>
            <a:pPr algn="ctr"/>
            <a:r>
              <a:rPr lang="en-US" altLang="ko-KR" sz="1400" dirty="0">
                <a:effectLst>
                  <a:outerShdw blurRad="38100" dist="38100" dir="2700000" algn="tl">
                    <a:srgbClr val="000000">
                      <a:alpha val="43137"/>
                    </a:srgbClr>
                  </a:outerShdw>
                </a:effectLst>
              </a:rPr>
              <a:t>Input</a:t>
            </a:r>
            <a:endParaRPr lang="ko-KR" altLang="en-US" sz="1400" dirty="0">
              <a:effectLst>
                <a:outerShdw blurRad="38100" dist="38100" dir="2700000" algn="tl">
                  <a:srgbClr val="000000">
                    <a:alpha val="43137"/>
                  </a:srgbClr>
                </a:outerShdw>
              </a:effectLst>
            </a:endParaRPr>
          </a:p>
        </p:txBody>
      </p:sp>
      <p:sp>
        <p:nvSpPr>
          <p:cNvPr id="94" name="직사각형 93">
            <a:extLst>
              <a:ext uri="{FF2B5EF4-FFF2-40B4-BE49-F238E27FC236}">
                <a16:creationId xmlns:a16="http://schemas.microsoft.com/office/drawing/2014/main" id="{CDD13759-5D9B-43D4-A4DC-765D5EF27B6C}"/>
              </a:ext>
            </a:extLst>
          </p:cNvPr>
          <p:cNvSpPr/>
          <p:nvPr/>
        </p:nvSpPr>
        <p:spPr>
          <a:xfrm>
            <a:off x="1687263" y="4043280"/>
            <a:ext cx="1831571" cy="345814"/>
          </a:xfrm>
          <a:prstGeom prst="rect">
            <a:avLst/>
          </a:prstGeom>
          <a:ln w="2222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b="1" dirty="0">
                <a:solidFill>
                  <a:prstClr val="white"/>
                </a:solidFill>
                <a:latin typeface="Arial"/>
                <a:ea typeface="맑은 고딕"/>
              </a:rPr>
              <a:t>S</a:t>
            </a:r>
            <a:r>
              <a:rPr kumimoji="0" lang="en-US" altLang="ko-KR" sz="1100" b="1" i="0" u="none" strike="noStrike" kern="1200" cap="none" spc="0" normalizeH="0" baseline="0" noProof="0" dirty="0">
                <a:ln>
                  <a:noFill/>
                </a:ln>
                <a:solidFill>
                  <a:prstClr val="white"/>
                </a:solidFill>
                <a:effectLst/>
                <a:uLnTx/>
                <a:uFillTx/>
                <a:latin typeface="Arial"/>
                <a:ea typeface="맑은 고딕"/>
                <a:cs typeface="+mn-cs"/>
              </a:rPr>
              <a:t>DF DB</a:t>
            </a:r>
          </a:p>
        </p:txBody>
      </p:sp>
      <p:sp>
        <p:nvSpPr>
          <p:cNvPr id="82" name="직사각형 81">
            <a:extLst>
              <a:ext uri="{FF2B5EF4-FFF2-40B4-BE49-F238E27FC236}">
                <a16:creationId xmlns:a16="http://schemas.microsoft.com/office/drawing/2014/main" id="{C388293E-8BC1-4ED6-9D17-647347F54E61}"/>
              </a:ext>
            </a:extLst>
          </p:cNvPr>
          <p:cNvSpPr/>
          <p:nvPr/>
        </p:nvSpPr>
        <p:spPr>
          <a:xfrm>
            <a:off x="5736693" y="5780712"/>
            <a:ext cx="1831570" cy="223173"/>
          </a:xfrm>
          <a:prstGeom prst="rect">
            <a:avLst/>
          </a:prstGeom>
          <a:solidFill>
            <a:schemeClr val="bg1">
              <a:lumMod val="5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white"/>
                </a:solidFill>
                <a:effectLst/>
                <a:uLnTx/>
                <a:uFillTx/>
                <a:latin typeface="Arial"/>
                <a:ea typeface="맑은 고딕"/>
                <a:cs typeface="+mn-cs"/>
              </a:rPr>
              <a:t>Convert SDF to PDB</a:t>
            </a:r>
          </a:p>
        </p:txBody>
      </p:sp>
      <p:sp>
        <p:nvSpPr>
          <p:cNvPr id="46" name="직사각형 45">
            <a:extLst>
              <a:ext uri="{FF2B5EF4-FFF2-40B4-BE49-F238E27FC236}">
                <a16:creationId xmlns:a16="http://schemas.microsoft.com/office/drawing/2014/main" id="{BDA6E2DF-E958-4B47-882C-42615B69BF17}"/>
              </a:ext>
            </a:extLst>
          </p:cNvPr>
          <p:cNvSpPr/>
          <p:nvPr/>
        </p:nvSpPr>
        <p:spPr>
          <a:xfrm>
            <a:off x="5736693" y="4597552"/>
            <a:ext cx="1831570" cy="223173"/>
          </a:xfrm>
          <a:prstGeom prst="rect">
            <a:avLst/>
          </a:prstGeom>
          <a:solidFill>
            <a:schemeClr val="bg1">
              <a:lumMod val="5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white"/>
                </a:solidFill>
                <a:effectLst/>
                <a:uLnTx/>
                <a:uFillTx/>
                <a:latin typeface="Arial"/>
                <a:ea typeface="맑은 고딕"/>
                <a:cs typeface="+mn-cs"/>
              </a:rPr>
              <a:t>Filter by RO5, FDA</a:t>
            </a:r>
          </a:p>
        </p:txBody>
      </p:sp>
      <p:sp>
        <p:nvSpPr>
          <p:cNvPr id="49" name="직사각형 48">
            <a:extLst>
              <a:ext uri="{FF2B5EF4-FFF2-40B4-BE49-F238E27FC236}">
                <a16:creationId xmlns:a16="http://schemas.microsoft.com/office/drawing/2014/main" id="{38C01749-B2CC-424B-AB2B-5C3BA2BE591C}"/>
              </a:ext>
            </a:extLst>
          </p:cNvPr>
          <p:cNvSpPr/>
          <p:nvPr/>
        </p:nvSpPr>
        <p:spPr>
          <a:xfrm>
            <a:off x="1687261" y="3250827"/>
            <a:ext cx="1831571" cy="345815"/>
          </a:xfrm>
          <a:prstGeom prst="rect">
            <a:avLst/>
          </a:prstGeom>
          <a:ln w="2222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dirty="0">
                <a:ln>
                  <a:noFill/>
                </a:ln>
                <a:solidFill>
                  <a:prstClr val="white"/>
                </a:solidFill>
                <a:effectLst/>
                <a:uLnTx/>
                <a:uFillTx/>
                <a:latin typeface="Arial"/>
                <a:ea typeface="맑은 고딕"/>
                <a:cs typeface="+mn-cs"/>
              </a:rPr>
              <a:t>Feature DB</a:t>
            </a:r>
          </a:p>
        </p:txBody>
      </p:sp>
      <p:sp>
        <p:nvSpPr>
          <p:cNvPr id="52" name="직사각형 51">
            <a:extLst>
              <a:ext uri="{FF2B5EF4-FFF2-40B4-BE49-F238E27FC236}">
                <a16:creationId xmlns:a16="http://schemas.microsoft.com/office/drawing/2014/main" id="{C32DE3B9-A0AE-4282-BAC9-AA1021ADB0E4}"/>
              </a:ext>
            </a:extLst>
          </p:cNvPr>
          <p:cNvSpPr/>
          <p:nvPr/>
        </p:nvSpPr>
        <p:spPr>
          <a:xfrm>
            <a:off x="1687261" y="4457467"/>
            <a:ext cx="1831571" cy="345815"/>
          </a:xfrm>
          <a:prstGeom prst="rect">
            <a:avLst/>
          </a:prstGeom>
          <a:ln w="2222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1" i="0" u="none" strike="noStrike" kern="1200" cap="none" spc="0" normalizeH="0" baseline="0" noProof="0" dirty="0">
                <a:ln>
                  <a:noFill/>
                </a:ln>
                <a:solidFill>
                  <a:prstClr val="white"/>
                </a:solidFill>
                <a:effectLst/>
                <a:uLnTx/>
                <a:uFillTx/>
                <a:latin typeface="Arial"/>
                <a:ea typeface="맑은 고딕"/>
                <a:cs typeface="+mn-cs"/>
              </a:rPr>
              <a:t>Annotation DB (RO5, FDA)</a:t>
            </a:r>
          </a:p>
        </p:txBody>
      </p:sp>
      <p:cxnSp>
        <p:nvCxnSpPr>
          <p:cNvPr id="43" name="직선 화살표 연결선 42">
            <a:extLst>
              <a:ext uri="{FF2B5EF4-FFF2-40B4-BE49-F238E27FC236}">
                <a16:creationId xmlns:a16="http://schemas.microsoft.com/office/drawing/2014/main" id="{5D7D6560-EF94-4187-A1CB-D1A693DC6513}"/>
              </a:ext>
            </a:extLst>
          </p:cNvPr>
          <p:cNvCxnSpPr>
            <a:cxnSpLocks/>
          </p:cNvCxnSpPr>
          <p:nvPr/>
        </p:nvCxnSpPr>
        <p:spPr>
          <a:xfrm>
            <a:off x="3517650" y="4424801"/>
            <a:ext cx="251821"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1197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1F5925FB-61CC-4619-9C31-EDD5ECEF6DDB}"/>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rPr>
              <a:t>1) Extract key</a:t>
            </a:r>
            <a:endParaRPr lang="ko-KR" altLang="en-US" sz="2800" b="1" dirty="0">
              <a:latin typeface="+mj-lt"/>
            </a:endParaRPr>
          </a:p>
        </p:txBody>
      </p:sp>
      <p:sp>
        <p:nvSpPr>
          <p:cNvPr id="18" name="TextBox 17">
            <a:extLst>
              <a:ext uri="{FF2B5EF4-FFF2-40B4-BE49-F238E27FC236}">
                <a16:creationId xmlns:a16="http://schemas.microsoft.com/office/drawing/2014/main" id="{7F9BC2CC-398C-463F-B6E0-D3E52C35E6F4}"/>
              </a:ext>
            </a:extLst>
          </p:cNvPr>
          <p:cNvSpPr txBox="1"/>
          <p:nvPr/>
        </p:nvSpPr>
        <p:spPr>
          <a:xfrm>
            <a:off x="144378" y="939002"/>
            <a:ext cx="8656494" cy="1077218"/>
          </a:xfrm>
          <a:prstGeom prst="rect">
            <a:avLst/>
          </a:prstGeom>
          <a:noFill/>
        </p:spPr>
        <p:txBody>
          <a:bodyPr wrap="square" rtlCol="0">
            <a:spAutoFit/>
          </a:bodyPr>
          <a:lstStyle/>
          <a:p>
            <a:pPr marL="342900" indent="-342900">
              <a:buAutoNum type="arabicPeriod"/>
            </a:pPr>
            <a:r>
              <a:rPr lang="en-US" altLang="ko-KR" b="1" dirty="0"/>
              <a:t>Cluster the seeds. (Tanimoto score 0.7)</a:t>
            </a:r>
          </a:p>
          <a:p>
            <a:pPr marL="742950" lvl="1" indent="-285750">
              <a:buFontTx/>
              <a:buChar char="-"/>
            </a:pPr>
            <a:r>
              <a:rPr lang="en-US" altLang="ko-KR" sz="1400" dirty="0"/>
              <a:t>DBSCAN</a:t>
            </a:r>
          </a:p>
          <a:p>
            <a:pPr marL="742950" lvl="1" indent="-285750">
              <a:buFontTx/>
              <a:buChar char="-"/>
            </a:pPr>
            <a:endParaRPr lang="en-US" altLang="ko-KR" sz="1400" dirty="0"/>
          </a:p>
          <a:p>
            <a:pPr marL="342900" indent="-342900">
              <a:buFont typeface="+mj-lt"/>
              <a:buAutoNum type="arabicPeriod"/>
            </a:pPr>
            <a:r>
              <a:rPr lang="en-US" altLang="ko-KR" b="1" dirty="0"/>
              <a:t>Make key table from clusters.</a:t>
            </a:r>
            <a:endParaRPr lang="ko-KR" altLang="en-US" b="1" dirty="0"/>
          </a:p>
        </p:txBody>
      </p:sp>
      <p:sp>
        <p:nvSpPr>
          <p:cNvPr id="3" name="오른쪽 중괄호 2">
            <a:extLst>
              <a:ext uri="{FF2B5EF4-FFF2-40B4-BE49-F238E27FC236}">
                <a16:creationId xmlns:a16="http://schemas.microsoft.com/office/drawing/2014/main" id="{63AEB4F1-83E9-4789-933F-F680F4660149}"/>
              </a:ext>
            </a:extLst>
          </p:cNvPr>
          <p:cNvSpPr/>
          <p:nvPr/>
        </p:nvSpPr>
        <p:spPr>
          <a:xfrm>
            <a:off x="4520751" y="2416344"/>
            <a:ext cx="176463" cy="20694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1" name="오른쪽 중괄호 20">
            <a:extLst>
              <a:ext uri="{FF2B5EF4-FFF2-40B4-BE49-F238E27FC236}">
                <a16:creationId xmlns:a16="http://schemas.microsoft.com/office/drawing/2014/main" id="{ADE87F37-05B7-47E0-BA88-3CB996331F7A}"/>
              </a:ext>
            </a:extLst>
          </p:cNvPr>
          <p:cNvSpPr/>
          <p:nvPr/>
        </p:nvSpPr>
        <p:spPr>
          <a:xfrm>
            <a:off x="4520751" y="4517860"/>
            <a:ext cx="176463" cy="184087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CB6AC5A9-1A49-40A4-B49D-69DB0D2011F4}"/>
              </a:ext>
            </a:extLst>
          </p:cNvPr>
          <p:cNvSpPr/>
          <p:nvPr/>
        </p:nvSpPr>
        <p:spPr>
          <a:xfrm>
            <a:off x="4737319" y="3298730"/>
            <a:ext cx="1933505" cy="523220"/>
          </a:xfrm>
          <a:prstGeom prst="rect">
            <a:avLst/>
          </a:prstGeom>
        </p:spPr>
        <p:txBody>
          <a:bodyPr wrap="square">
            <a:spAutoFit/>
          </a:bodyPr>
          <a:lstStyle/>
          <a:p>
            <a:r>
              <a:rPr lang="en-US" altLang="ko-KR" sz="1400" dirty="0"/>
              <a:t>&gt; </a:t>
            </a:r>
            <a:r>
              <a:rPr lang="en-US" altLang="ko-KR" sz="1400" dirty="0" err="1"/>
              <a:t>tanimoto</a:t>
            </a:r>
            <a:r>
              <a:rPr lang="en-US" altLang="ko-KR" sz="1400" dirty="0"/>
              <a:t> score 0.7</a:t>
            </a:r>
          </a:p>
          <a:p>
            <a:r>
              <a:rPr lang="en-US" altLang="ko-KR" sz="1400" dirty="0"/>
              <a:t>DBSCAN</a:t>
            </a:r>
            <a:endParaRPr lang="ko-KR" altLang="en-US" sz="1400" dirty="0"/>
          </a:p>
        </p:txBody>
      </p:sp>
      <p:sp>
        <p:nvSpPr>
          <p:cNvPr id="28" name="직사각형 27">
            <a:extLst>
              <a:ext uri="{FF2B5EF4-FFF2-40B4-BE49-F238E27FC236}">
                <a16:creationId xmlns:a16="http://schemas.microsoft.com/office/drawing/2014/main" id="{B93D4AA3-132E-44B2-839D-7F1F73CF13BB}"/>
              </a:ext>
            </a:extLst>
          </p:cNvPr>
          <p:cNvSpPr/>
          <p:nvPr/>
        </p:nvSpPr>
        <p:spPr>
          <a:xfrm>
            <a:off x="4737319" y="5301533"/>
            <a:ext cx="1933505" cy="523220"/>
          </a:xfrm>
          <a:prstGeom prst="rect">
            <a:avLst/>
          </a:prstGeom>
        </p:spPr>
        <p:txBody>
          <a:bodyPr wrap="square">
            <a:spAutoFit/>
          </a:bodyPr>
          <a:lstStyle/>
          <a:p>
            <a:r>
              <a:rPr lang="en-US" altLang="ko-KR" sz="1400" dirty="0"/>
              <a:t>&lt; </a:t>
            </a:r>
            <a:r>
              <a:rPr lang="en-US" altLang="ko-KR" sz="1400" dirty="0" err="1"/>
              <a:t>tanimoto</a:t>
            </a:r>
            <a:r>
              <a:rPr lang="en-US" altLang="ko-KR" sz="1400" dirty="0"/>
              <a:t> score 0.7</a:t>
            </a:r>
          </a:p>
          <a:p>
            <a:r>
              <a:rPr lang="en-US" altLang="ko-KR" sz="1400" dirty="0"/>
              <a:t>DBSCAN </a:t>
            </a:r>
            <a:endParaRPr lang="ko-KR" altLang="en-US" sz="1400" dirty="0"/>
          </a:p>
        </p:txBody>
      </p:sp>
      <p:pic>
        <p:nvPicPr>
          <p:cNvPr id="13" name="그림 12">
            <a:extLst>
              <a:ext uri="{FF2B5EF4-FFF2-40B4-BE49-F238E27FC236}">
                <a16:creationId xmlns:a16="http://schemas.microsoft.com/office/drawing/2014/main" id="{68B8302B-0691-472E-A99B-17E078E246D4}"/>
              </a:ext>
            </a:extLst>
          </p:cNvPr>
          <p:cNvPicPr>
            <a:picLocks noChangeAspect="1"/>
          </p:cNvPicPr>
          <p:nvPr/>
        </p:nvPicPr>
        <p:blipFill>
          <a:blip r:embed="rId2"/>
          <a:stretch>
            <a:fillRect/>
          </a:stretch>
        </p:blipFill>
        <p:spPr>
          <a:xfrm>
            <a:off x="594495" y="2301705"/>
            <a:ext cx="3886151" cy="4057031"/>
          </a:xfrm>
          <a:prstGeom prst="rect">
            <a:avLst/>
          </a:prstGeom>
          <a:ln>
            <a:solidFill>
              <a:schemeClr val="tx1"/>
            </a:solidFill>
          </a:ln>
        </p:spPr>
      </p:pic>
    </p:spTree>
    <p:extLst>
      <p:ext uri="{BB962C8B-B14F-4D97-AF65-F5344CB8AC3E}">
        <p14:creationId xmlns:p14="http://schemas.microsoft.com/office/powerpoint/2010/main" val="20844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1F5925FB-61CC-4619-9C31-EDD5ECEF6DDB}"/>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rPr>
              <a:t>2) Search key &amp; Score</a:t>
            </a:r>
            <a:endParaRPr lang="ko-KR" altLang="en-US" sz="2800" b="1" dirty="0">
              <a:latin typeface="+mj-lt"/>
            </a:endParaRPr>
          </a:p>
        </p:txBody>
      </p:sp>
      <p:sp>
        <p:nvSpPr>
          <p:cNvPr id="18" name="TextBox 17">
            <a:extLst>
              <a:ext uri="{FF2B5EF4-FFF2-40B4-BE49-F238E27FC236}">
                <a16:creationId xmlns:a16="http://schemas.microsoft.com/office/drawing/2014/main" id="{7F9BC2CC-398C-463F-B6E0-D3E52C35E6F4}"/>
              </a:ext>
            </a:extLst>
          </p:cNvPr>
          <p:cNvSpPr txBox="1"/>
          <p:nvPr/>
        </p:nvSpPr>
        <p:spPr>
          <a:xfrm>
            <a:off x="144378" y="939002"/>
            <a:ext cx="8656494" cy="369332"/>
          </a:xfrm>
          <a:prstGeom prst="rect">
            <a:avLst/>
          </a:prstGeom>
          <a:noFill/>
        </p:spPr>
        <p:txBody>
          <a:bodyPr wrap="square" rtlCol="0">
            <a:spAutoFit/>
          </a:bodyPr>
          <a:lstStyle/>
          <a:p>
            <a:pPr marL="342900" indent="-342900">
              <a:buAutoNum type="arabicPeriod"/>
            </a:pPr>
            <a:r>
              <a:rPr lang="en-US" altLang="ko-KR" b="1" dirty="0"/>
              <a:t>Select main keys from key table. (8 Methods)</a:t>
            </a:r>
          </a:p>
        </p:txBody>
      </p:sp>
      <p:sp>
        <p:nvSpPr>
          <p:cNvPr id="9" name="직사각형 8">
            <a:extLst>
              <a:ext uri="{FF2B5EF4-FFF2-40B4-BE49-F238E27FC236}">
                <a16:creationId xmlns:a16="http://schemas.microsoft.com/office/drawing/2014/main" id="{31225A23-6EA4-4423-9645-EFB7C7786535}"/>
              </a:ext>
            </a:extLst>
          </p:cNvPr>
          <p:cNvSpPr/>
          <p:nvPr/>
        </p:nvSpPr>
        <p:spPr>
          <a:xfrm>
            <a:off x="144379" y="1259689"/>
            <a:ext cx="8855244" cy="1669688"/>
          </a:xfrm>
          <a:prstGeom prst="rect">
            <a:avLst/>
          </a:prstGeom>
        </p:spPr>
        <p:txBody>
          <a:bodyPr wrap="square">
            <a:spAutoFit/>
          </a:bodyPr>
          <a:lstStyle/>
          <a:p>
            <a:r>
              <a:rPr lang="en-US" altLang="ko-KR" sz="1050" dirty="0"/>
              <a:t>1. </a:t>
            </a:r>
            <a:r>
              <a:rPr lang="ko-KR" altLang="en-US" sz="1050" dirty="0"/>
              <a:t>모든 </a:t>
            </a:r>
            <a:r>
              <a:rPr lang="en-US" altLang="ko-KR" sz="1050" dirty="0"/>
              <a:t>key</a:t>
            </a:r>
            <a:r>
              <a:rPr lang="ko-KR" altLang="en-US" sz="1050" dirty="0"/>
              <a:t>을</a:t>
            </a:r>
            <a:r>
              <a:rPr lang="en-US" altLang="ko-KR" sz="1050" dirty="0"/>
              <a:t> </a:t>
            </a:r>
            <a:r>
              <a:rPr lang="ko-KR" altLang="en-US" sz="1050" dirty="0"/>
              <a:t>추출하여 가장 많이 나타나는 </a:t>
            </a:r>
            <a:r>
              <a:rPr lang="en-US" altLang="ko-KR" sz="1050" dirty="0"/>
              <a:t>10 key </a:t>
            </a:r>
            <a:r>
              <a:rPr lang="ko-KR" altLang="en-US" sz="1050" dirty="0"/>
              <a:t>선택 </a:t>
            </a:r>
            <a:r>
              <a:rPr lang="en-US" altLang="ko-KR" sz="1050" dirty="0"/>
              <a:t>→</a:t>
            </a:r>
            <a:r>
              <a:rPr lang="en-US" altLang="ko-KR" sz="1050" dirty="0">
                <a:solidFill>
                  <a:srgbClr val="FF0000"/>
                </a:solidFill>
              </a:rPr>
              <a:t> </a:t>
            </a:r>
            <a:r>
              <a:rPr lang="en-US" altLang="ko-KR" sz="1050" dirty="0"/>
              <a:t>1 set</a:t>
            </a:r>
          </a:p>
          <a:p>
            <a:r>
              <a:rPr lang="en-US" altLang="ko-KR" sz="1050" dirty="0"/>
              <a:t>2. </a:t>
            </a:r>
            <a:r>
              <a:rPr lang="en-US" altLang="ko-KR" sz="1050" dirty="0" err="1"/>
              <a:t>Tanimoto</a:t>
            </a:r>
            <a:r>
              <a:rPr lang="en-US" altLang="ko-KR" sz="1050" dirty="0"/>
              <a:t> &gt; 0.7</a:t>
            </a:r>
            <a:r>
              <a:rPr lang="ko-KR" altLang="en-US" sz="1050" dirty="0"/>
              <a:t>에서 </a:t>
            </a:r>
            <a:r>
              <a:rPr lang="en-US" altLang="ko-KR" sz="1050" dirty="0"/>
              <a:t>member</a:t>
            </a:r>
            <a:r>
              <a:rPr lang="ko-KR" altLang="en-US" sz="1050" dirty="0"/>
              <a:t>수가 </a:t>
            </a:r>
            <a:r>
              <a:rPr lang="en-US" altLang="ko-KR" sz="1050" dirty="0"/>
              <a:t>3</a:t>
            </a:r>
            <a:r>
              <a:rPr lang="ko-KR" altLang="en-US" sz="1050" dirty="0"/>
              <a:t>개이상인 </a:t>
            </a:r>
            <a:r>
              <a:rPr lang="en-US" altLang="ko-KR" sz="1050" dirty="0"/>
              <a:t>cluster</a:t>
            </a:r>
            <a:r>
              <a:rPr lang="ko-KR" altLang="en-US" sz="1050" dirty="0"/>
              <a:t>의</a:t>
            </a:r>
            <a:r>
              <a:rPr lang="en-US" altLang="ko-KR" sz="1050" dirty="0"/>
              <a:t> </a:t>
            </a:r>
            <a:r>
              <a:rPr lang="ko-KR" altLang="en-US" sz="1050" dirty="0"/>
              <a:t>모든 </a:t>
            </a:r>
            <a:r>
              <a:rPr lang="en-US" altLang="ko-KR" sz="1050" dirty="0"/>
              <a:t>key </a:t>
            </a:r>
            <a:r>
              <a:rPr lang="ko-KR" altLang="en-US" sz="1050" dirty="0"/>
              <a:t>선택 </a:t>
            </a:r>
            <a:r>
              <a:rPr lang="en-US" altLang="ko-KR" sz="1050" dirty="0"/>
              <a:t>→ 1 set</a:t>
            </a:r>
          </a:p>
          <a:p>
            <a:r>
              <a:rPr lang="en-US" altLang="ko-KR" sz="1050" dirty="0"/>
              <a:t>3. </a:t>
            </a:r>
            <a:r>
              <a:rPr lang="en-US" altLang="ko-KR" sz="1050" dirty="0" err="1"/>
              <a:t>Tanimoto</a:t>
            </a:r>
            <a:r>
              <a:rPr lang="en-US" altLang="ko-KR" sz="1050" dirty="0"/>
              <a:t> &gt; 0.7</a:t>
            </a:r>
            <a:r>
              <a:rPr lang="ko-KR" altLang="en-US" sz="1050" dirty="0"/>
              <a:t>의 각 </a:t>
            </a:r>
            <a:r>
              <a:rPr lang="en-US" altLang="ko-KR" sz="1050" dirty="0"/>
              <a:t>cluster</a:t>
            </a:r>
            <a:r>
              <a:rPr lang="ko-KR" altLang="en-US" sz="1050" dirty="0"/>
              <a:t>에서 </a:t>
            </a:r>
            <a:r>
              <a:rPr lang="en-US" altLang="ko-KR" sz="1050" dirty="0"/>
              <a:t>Rank1</a:t>
            </a:r>
            <a:r>
              <a:rPr lang="ko-KR" altLang="en-US" sz="1050" dirty="0"/>
              <a:t>에 해당하는</a:t>
            </a:r>
            <a:r>
              <a:rPr lang="en-US" altLang="ko-KR" sz="1050" dirty="0"/>
              <a:t> </a:t>
            </a:r>
            <a:r>
              <a:rPr lang="ko-KR" altLang="en-US" sz="1050" dirty="0"/>
              <a:t>모든 </a:t>
            </a:r>
            <a:r>
              <a:rPr lang="en-US" altLang="ko-KR" sz="1050" dirty="0"/>
              <a:t>key </a:t>
            </a:r>
            <a:r>
              <a:rPr lang="ko-KR" altLang="en-US" sz="1050" dirty="0"/>
              <a:t>선택 </a:t>
            </a:r>
            <a:r>
              <a:rPr lang="en-US" altLang="ko-KR" sz="1050" dirty="0"/>
              <a:t>→ 1 set</a:t>
            </a:r>
          </a:p>
          <a:p>
            <a:r>
              <a:rPr lang="en-US" altLang="ko-KR" sz="1050" dirty="0"/>
              <a:t>4. </a:t>
            </a:r>
            <a:r>
              <a:rPr lang="en-US" altLang="ko-KR" sz="1050" dirty="0" err="1"/>
              <a:t>Tanimoto</a:t>
            </a:r>
            <a:r>
              <a:rPr lang="en-US" altLang="ko-KR" sz="1050" dirty="0"/>
              <a:t> &gt; 0.7</a:t>
            </a:r>
            <a:r>
              <a:rPr lang="ko-KR" altLang="en-US" sz="1050" dirty="0"/>
              <a:t>에서 </a:t>
            </a:r>
            <a:r>
              <a:rPr lang="en-US" altLang="ko-KR" sz="1050" dirty="0"/>
              <a:t>occurrence frequency of key top 10 </a:t>
            </a:r>
            <a:r>
              <a:rPr lang="ko-KR" altLang="en-US" sz="1050" dirty="0"/>
              <a:t>선택 </a:t>
            </a:r>
            <a:r>
              <a:rPr lang="en-US" altLang="ko-KR" sz="1050" dirty="0"/>
              <a:t>→ 1 set</a:t>
            </a:r>
          </a:p>
          <a:p>
            <a:r>
              <a:rPr lang="en-US" altLang="ko-KR" sz="1050" dirty="0"/>
              <a:t>5. Tanimoto &gt; 0.7</a:t>
            </a:r>
            <a:r>
              <a:rPr lang="ko-KR" altLang="en-US" sz="1050" dirty="0"/>
              <a:t>에서 </a:t>
            </a:r>
            <a:r>
              <a:rPr lang="en-US" altLang="ko-KR" sz="1050" dirty="0"/>
              <a:t>occurrence frequency of key top 5 </a:t>
            </a:r>
            <a:r>
              <a:rPr lang="ko-KR" altLang="en-US" sz="1050" dirty="0"/>
              <a:t>선택</a:t>
            </a:r>
            <a:r>
              <a:rPr lang="en-US" altLang="ko-KR" sz="1050" dirty="0"/>
              <a:t>, Tanimoto &lt; 0.7</a:t>
            </a:r>
            <a:r>
              <a:rPr lang="ko-KR" altLang="en-US" sz="1050" dirty="0"/>
              <a:t>에서</a:t>
            </a:r>
            <a:r>
              <a:rPr lang="en-US" altLang="ko-KR" sz="1050" dirty="0"/>
              <a:t> occurrence frequency of key top 5 </a:t>
            </a:r>
            <a:r>
              <a:rPr lang="ko-KR" altLang="en-US" sz="1050" dirty="0"/>
              <a:t>선택</a:t>
            </a:r>
            <a:r>
              <a:rPr lang="en-US" altLang="ko-KR" sz="1050" dirty="0"/>
              <a:t>. </a:t>
            </a:r>
          </a:p>
          <a:p>
            <a:r>
              <a:rPr lang="ko-KR" altLang="en-US" sz="1050" dirty="0"/>
              <a:t>단 타이가 많을 땐 클러스터 </a:t>
            </a:r>
            <a:r>
              <a:rPr lang="en-US" altLang="ko-KR" sz="1050" dirty="0"/>
              <a:t>member</a:t>
            </a:r>
            <a:r>
              <a:rPr lang="ko-KR" altLang="en-US" sz="1050" dirty="0"/>
              <a:t>수가 많은 </a:t>
            </a:r>
            <a:r>
              <a:rPr lang="en-US" altLang="ko-KR" sz="1050" dirty="0"/>
              <a:t>cluster</a:t>
            </a:r>
            <a:r>
              <a:rPr lang="ko-KR" altLang="en-US" sz="1050" dirty="0"/>
              <a:t>를 중심으로</a:t>
            </a:r>
            <a:r>
              <a:rPr lang="en-US" altLang="ko-KR" sz="1050" dirty="0"/>
              <a:t>→ 1 set</a:t>
            </a:r>
          </a:p>
          <a:p>
            <a:r>
              <a:rPr lang="en-US" altLang="ko-KR" sz="1050" dirty="0"/>
              <a:t>6. Cluster member</a:t>
            </a:r>
            <a:r>
              <a:rPr lang="ko-KR" altLang="en-US" sz="1050" dirty="0"/>
              <a:t>의 개수로 </a:t>
            </a:r>
            <a:r>
              <a:rPr lang="en-US" altLang="ko-KR" sz="1050" dirty="0"/>
              <a:t>sorting</a:t>
            </a:r>
            <a:r>
              <a:rPr lang="ko-KR" altLang="en-US" sz="1050" dirty="0"/>
              <a:t>하여 상위 </a:t>
            </a:r>
            <a:r>
              <a:rPr lang="en-US" altLang="ko-KR" sz="1050" dirty="0"/>
              <a:t>10</a:t>
            </a:r>
            <a:r>
              <a:rPr lang="ko-KR" altLang="en-US" sz="1050" dirty="0"/>
              <a:t>개 </a:t>
            </a:r>
            <a:r>
              <a:rPr lang="en-US" altLang="ko-KR" sz="1050" dirty="0"/>
              <a:t>cluster</a:t>
            </a:r>
            <a:r>
              <a:rPr lang="ko-KR" altLang="en-US" sz="1050" dirty="0"/>
              <a:t>의 </a:t>
            </a:r>
            <a:r>
              <a:rPr lang="en-US" altLang="ko-KR" sz="1050" dirty="0"/>
              <a:t>rank</a:t>
            </a:r>
            <a:r>
              <a:rPr lang="ko-KR" altLang="en-US" sz="1050" dirty="0"/>
              <a:t> </a:t>
            </a:r>
            <a:r>
              <a:rPr lang="en-US" altLang="ko-KR" sz="1050" dirty="0"/>
              <a:t>1</a:t>
            </a:r>
            <a:r>
              <a:rPr lang="ko-KR" altLang="en-US" sz="1050" dirty="0"/>
              <a:t> </a:t>
            </a:r>
            <a:r>
              <a:rPr lang="en-US" altLang="ko-KR" sz="1050" dirty="0"/>
              <a:t>key</a:t>
            </a:r>
            <a:r>
              <a:rPr lang="ko-KR" altLang="en-US" sz="1050" dirty="0"/>
              <a:t>을 선택</a:t>
            </a:r>
            <a:r>
              <a:rPr lang="en-US" altLang="ko-KR" sz="1050" dirty="0"/>
              <a:t> </a:t>
            </a:r>
            <a:r>
              <a:rPr lang="ko-KR" altLang="en-US" sz="1050" dirty="0"/>
              <a:t>단 </a:t>
            </a:r>
            <a:r>
              <a:rPr lang="en-US" altLang="ko-KR" sz="1050" dirty="0"/>
              <a:t>cluster </a:t>
            </a:r>
            <a:r>
              <a:rPr lang="ko-KR" altLang="en-US" sz="1050" dirty="0"/>
              <a:t>개수가 </a:t>
            </a:r>
            <a:r>
              <a:rPr lang="en-US" altLang="ko-KR" sz="1050" dirty="0"/>
              <a:t>10</a:t>
            </a:r>
            <a:r>
              <a:rPr lang="ko-KR" altLang="en-US" sz="1050" dirty="0"/>
              <a:t>개 이하면</a:t>
            </a:r>
            <a:r>
              <a:rPr lang="en-US" altLang="ko-KR" sz="1050" dirty="0"/>
              <a:t>, cluster</a:t>
            </a:r>
            <a:r>
              <a:rPr lang="ko-KR" altLang="en-US" sz="1050" dirty="0"/>
              <a:t> </a:t>
            </a:r>
            <a:r>
              <a:rPr lang="ko-KR" altLang="en-US" sz="1050" dirty="0" err="1"/>
              <a:t>갯수만큼</a:t>
            </a:r>
            <a:r>
              <a:rPr lang="ko-KR" altLang="en-US" sz="1050" dirty="0"/>
              <a:t> </a:t>
            </a:r>
            <a:r>
              <a:rPr lang="en-US" altLang="ko-KR" sz="1050" dirty="0"/>
              <a:t>→ 1 set</a:t>
            </a:r>
            <a:r>
              <a:rPr lang="ko-KR" altLang="en-US" sz="1050" dirty="0"/>
              <a:t> </a:t>
            </a:r>
            <a:endParaRPr lang="en-US" altLang="ko-KR" sz="1050" dirty="0"/>
          </a:p>
          <a:p>
            <a:r>
              <a:rPr lang="en-US" altLang="ko-KR" sz="1050" dirty="0"/>
              <a:t>7. Tanimoto &gt; 0.7</a:t>
            </a:r>
            <a:r>
              <a:rPr lang="ko-KR" altLang="en-US" sz="1050" dirty="0"/>
              <a:t>에서 </a:t>
            </a:r>
            <a:r>
              <a:rPr lang="en-US" altLang="ko-KR" sz="1050" dirty="0"/>
              <a:t>member</a:t>
            </a:r>
            <a:r>
              <a:rPr lang="ko-KR" altLang="en-US" sz="1050" dirty="0"/>
              <a:t>수가 가장 적은 </a:t>
            </a:r>
            <a:r>
              <a:rPr lang="en-US" altLang="ko-KR" sz="1050" dirty="0"/>
              <a:t>cluster(2</a:t>
            </a:r>
            <a:r>
              <a:rPr lang="ko-KR" altLang="en-US" sz="1050" dirty="0"/>
              <a:t>이하</a:t>
            </a:r>
            <a:r>
              <a:rPr lang="en-US" altLang="ko-KR" sz="1050" dirty="0"/>
              <a:t>)</a:t>
            </a:r>
            <a:r>
              <a:rPr lang="ko-KR" altLang="en-US" sz="1050" dirty="0"/>
              <a:t>의</a:t>
            </a:r>
            <a:r>
              <a:rPr lang="en-US" altLang="ko-KR" sz="1050" dirty="0"/>
              <a:t> occurrence frequency</a:t>
            </a:r>
            <a:r>
              <a:rPr lang="ko-KR" altLang="en-US" sz="1050" dirty="0"/>
              <a:t>가 낮은 것</a:t>
            </a:r>
            <a:r>
              <a:rPr lang="en-US" altLang="ko-KR" sz="1050" dirty="0"/>
              <a:t>(1</a:t>
            </a:r>
            <a:r>
              <a:rPr lang="ko-KR" altLang="en-US" sz="1050" dirty="0"/>
              <a:t>인 것만</a:t>
            </a:r>
            <a:r>
              <a:rPr lang="en-US" altLang="ko-KR" sz="1050" dirty="0"/>
              <a:t>)</a:t>
            </a:r>
            <a:r>
              <a:rPr lang="ko-KR" altLang="en-US" sz="1050" dirty="0"/>
              <a:t> </a:t>
            </a:r>
            <a:r>
              <a:rPr lang="en-US" altLang="ko-KR" sz="1050" dirty="0"/>
              <a:t>Max</a:t>
            </a:r>
            <a:r>
              <a:rPr lang="ko-KR" altLang="en-US" sz="1050" dirty="0"/>
              <a:t> </a:t>
            </a:r>
            <a:r>
              <a:rPr lang="en-US" altLang="ko-KR" sz="1050" dirty="0"/>
              <a:t>20</a:t>
            </a:r>
            <a:r>
              <a:rPr lang="ko-KR" altLang="en-US" sz="1050" dirty="0"/>
              <a:t>개 </a:t>
            </a:r>
            <a:r>
              <a:rPr lang="en-US" altLang="ko-KR" sz="1050" dirty="0"/>
              <a:t>key </a:t>
            </a:r>
            <a:r>
              <a:rPr lang="ko-KR" altLang="en-US" sz="1050" dirty="0"/>
              <a:t>선택 </a:t>
            </a:r>
            <a:r>
              <a:rPr lang="en-US" altLang="ko-KR" sz="1050" dirty="0"/>
              <a:t>→ 1 set</a:t>
            </a:r>
          </a:p>
          <a:p>
            <a:r>
              <a:rPr lang="en-US" altLang="ko-KR" sz="1050" dirty="0"/>
              <a:t>8. Tanimoto &lt; 0.7 </a:t>
            </a:r>
            <a:r>
              <a:rPr lang="ko-KR" altLang="en-US" sz="1050" dirty="0"/>
              <a:t>에서 각 </a:t>
            </a:r>
            <a:r>
              <a:rPr lang="en-US" altLang="ko-KR" sz="1050" dirty="0"/>
              <a:t>member</a:t>
            </a:r>
            <a:r>
              <a:rPr lang="ko-KR" altLang="en-US" sz="1050" dirty="0"/>
              <a:t>수가 가장 적은 </a:t>
            </a:r>
            <a:r>
              <a:rPr lang="en-US" altLang="ko-KR" sz="1050" dirty="0"/>
              <a:t>cluster(2</a:t>
            </a:r>
            <a:r>
              <a:rPr lang="ko-KR" altLang="en-US" sz="1050" dirty="0"/>
              <a:t>이하</a:t>
            </a:r>
            <a:r>
              <a:rPr lang="en-US" altLang="ko-KR" sz="1050" dirty="0"/>
              <a:t>)</a:t>
            </a:r>
            <a:r>
              <a:rPr lang="ko-KR" altLang="en-US" sz="1050" dirty="0"/>
              <a:t>의</a:t>
            </a:r>
            <a:r>
              <a:rPr lang="en-US" altLang="ko-KR" sz="1050" dirty="0"/>
              <a:t> occurrence frequency</a:t>
            </a:r>
            <a:r>
              <a:rPr lang="ko-KR" altLang="en-US" sz="1050" dirty="0"/>
              <a:t>가 낮은 것</a:t>
            </a:r>
            <a:r>
              <a:rPr lang="en-US" altLang="ko-KR" sz="1050" dirty="0"/>
              <a:t>(1</a:t>
            </a:r>
            <a:r>
              <a:rPr lang="ko-KR" altLang="en-US" sz="1050" dirty="0"/>
              <a:t>인 것만</a:t>
            </a:r>
            <a:r>
              <a:rPr lang="en-US" altLang="ko-KR" sz="1050" dirty="0"/>
              <a:t>)</a:t>
            </a:r>
            <a:r>
              <a:rPr lang="ko-KR" altLang="en-US" sz="1050" dirty="0"/>
              <a:t> </a:t>
            </a:r>
            <a:r>
              <a:rPr lang="en-US" altLang="ko-KR" sz="1050" dirty="0"/>
              <a:t>Max</a:t>
            </a:r>
            <a:r>
              <a:rPr lang="ko-KR" altLang="en-US" sz="1050" dirty="0"/>
              <a:t> </a:t>
            </a:r>
            <a:r>
              <a:rPr lang="en-US" altLang="ko-KR" sz="1050" dirty="0"/>
              <a:t>20</a:t>
            </a:r>
            <a:r>
              <a:rPr lang="ko-KR" altLang="en-US" sz="1050" dirty="0"/>
              <a:t>개 </a:t>
            </a:r>
            <a:r>
              <a:rPr lang="en-US" altLang="ko-KR" sz="1050" dirty="0"/>
              <a:t>key </a:t>
            </a:r>
            <a:r>
              <a:rPr lang="ko-KR" altLang="en-US" sz="1050" dirty="0"/>
              <a:t>선택 </a:t>
            </a:r>
            <a:r>
              <a:rPr lang="en-US" altLang="ko-KR" sz="1050" dirty="0"/>
              <a:t>→ 1 set</a:t>
            </a:r>
          </a:p>
          <a:p>
            <a:r>
              <a:rPr lang="en-US" altLang="ko-KR" sz="800" dirty="0">
                <a:solidFill>
                  <a:srgbClr val="0000FF"/>
                </a:solidFill>
                <a:latin typeface="Times New Roman" panose="02020603050405020304" pitchFamily="18" charset="0"/>
                <a:cs typeface="Times New Roman" panose="02020603050405020304" pitchFamily="18" charset="0"/>
              </a:rPr>
              <a:t>- </a:t>
            </a:r>
            <a:r>
              <a:rPr lang="en-US" altLang="ko-KR" sz="800" dirty="0">
                <a:solidFill>
                  <a:srgbClr val="FF0000"/>
                </a:solidFill>
                <a:latin typeface="Times New Roman" panose="02020603050405020304" pitchFamily="18" charset="0"/>
                <a:cs typeface="Times New Roman" panose="02020603050405020304" pitchFamily="18" charset="0"/>
              </a:rPr>
              <a:t>1~6</a:t>
            </a:r>
            <a:r>
              <a:rPr lang="ko-KR" altLang="en-US" sz="800" dirty="0">
                <a:solidFill>
                  <a:srgbClr val="FF0000"/>
                </a:solidFill>
                <a:latin typeface="Times New Roman" panose="02020603050405020304" pitchFamily="18" charset="0"/>
                <a:cs typeface="Times New Roman" panose="02020603050405020304" pitchFamily="18" charset="0"/>
              </a:rPr>
              <a:t>에서는</a:t>
            </a:r>
            <a:r>
              <a:rPr lang="en-US" altLang="ko-KR" sz="800" dirty="0">
                <a:solidFill>
                  <a:srgbClr val="FF0000"/>
                </a:solidFill>
                <a:latin typeface="Times New Roman" panose="02020603050405020304" pitchFamily="18" charset="0"/>
                <a:cs typeface="Times New Roman" panose="02020603050405020304" pitchFamily="18" charset="0"/>
              </a:rPr>
              <a:t> </a:t>
            </a:r>
            <a:r>
              <a:rPr lang="ko-KR" altLang="en-US" sz="800" dirty="0">
                <a:solidFill>
                  <a:srgbClr val="FF0000"/>
                </a:solidFill>
                <a:latin typeface="Times New Roman" panose="02020603050405020304" pitchFamily="18" charset="0"/>
                <a:cs typeface="Times New Roman" panose="02020603050405020304" pitchFamily="18" charset="0"/>
              </a:rPr>
              <a:t>상위</a:t>
            </a:r>
            <a:r>
              <a:rPr lang="en-US" altLang="ko-KR" sz="800" dirty="0">
                <a:solidFill>
                  <a:srgbClr val="FF0000"/>
                </a:solidFill>
                <a:latin typeface="Times New Roman" panose="02020603050405020304" pitchFamily="18" charset="0"/>
                <a:cs typeface="Times New Roman" panose="02020603050405020304" pitchFamily="18" charset="0"/>
              </a:rPr>
              <a:t> </a:t>
            </a:r>
            <a:r>
              <a:rPr lang="en-US" altLang="ko-KR" sz="800" dirty="0">
                <a:solidFill>
                  <a:srgbClr val="FF0000"/>
                </a:solidFill>
              </a:rPr>
              <a:t>occurrence frequency</a:t>
            </a:r>
            <a:r>
              <a:rPr lang="ko-KR" altLang="en-US" sz="800" dirty="0">
                <a:solidFill>
                  <a:srgbClr val="FF0000"/>
                </a:solidFill>
              </a:rPr>
              <a:t>을 위주로 </a:t>
            </a:r>
            <a:r>
              <a:rPr lang="en-US" altLang="ko-KR" sz="800" dirty="0">
                <a:solidFill>
                  <a:srgbClr val="FF0000"/>
                </a:solidFill>
              </a:rPr>
              <a:t>Key</a:t>
            </a:r>
            <a:r>
              <a:rPr lang="ko-KR" altLang="en-US" sz="800" dirty="0">
                <a:solidFill>
                  <a:srgbClr val="FF0000"/>
                </a:solidFill>
              </a:rPr>
              <a:t>를 추출하여 선택하였으나 </a:t>
            </a:r>
            <a:r>
              <a:rPr lang="en-US" altLang="ko-KR" sz="800" dirty="0">
                <a:solidFill>
                  <a:srgbClr val="FF0000"/>
                </a:solidFill>
              </a:rPr>
              <a:t>7~8</a:t>
            </a:r>
            <a:r>
              <a:rPr lang="ko-KR" altLang="en-US" sz="800" dirty="0">
                <a:solidFill>
                  <a:srgbClr val="FF0000"/>
                </a:solidFill>
              </a:rPr>
              <a:t>에서는 다양성을 보완하기 위하여 하위 </a:t>
            </a:r>
            <a:r>
              <a:rPr lang="en-US" altLang="ko-KR" sz="800" dirty="0">
                <a:solidFill>
                  <a:srgbClr val="FF0000"/>
                </a:solidFill>
              </a:rPr>
              <a:t>occurrence frequency</a:t>
            </a:r>
            <a:r>
              <a:rPr lang="ko-KR" altLang="en-US" sz="800" dirty="0">
                <a:solidFill>
                  <a:srgbClr val="FF0000"/>
                </a:solidFill>
              </a:rPr>
              <a:t>을 위주로 </a:t>
            </a:r>
            <a:r>
              <a:rPr lang="en-US" altLang="ko-KR" sz="800" dirty="0">
                <a:solidFill>
                  <a:srgbClr val="FF0000"/>
                </a:solidFill>
              </a:rPr>
              <a:t>Key</a:t>
            </a:r>
            <a:r>
              <a:rPr lang="ko-KR" altLang="en-US" sz="800" dirty="0">
                <a:solidFill>
                  <a:srgbClr val="FF0000"/>
                </a:solidFill>
              </a:rPr>
              <a:t>를 선택함</a:t>
            </a:r>
            <a:r>
              <a:rPr lang="en-US" altLang="ko-KR" sz="800" dirty="0">
                <a:solidFill>
                  <a:srgbClr val="FF0000"/>
                </a:solidFill>
              </a:rPr>
              <a:t>.</a:t>
            </a:r>
          </a:p>
        </p:txBody>
      </p:sp>
      <p:grpSp>
        <p:nvGrpSpPr>
          <p:cNvPr id="2" name="그룹 1">
            <a:extLst>
              <a:ext uri="{FF2B5EF4-FFF2-40B4-BE49-F238E27FC236}">
                <a16:creationId xmlns:a16="http://schemas.microsoft.com/office/drawing/2014/main" id="{41DCE004-0157-44C7-B2AC-79C8993FBDD4}"/>
              </a:ext>
            </a:extLst>
          </p:cNvPr>
          <p:cNvGrpSpPr/>
          <p:nvPr/>
        </p:nvGrpSpPr>
        <p:grpSpPr>
          <a:xfrm>
            <a:off x="2775284" y="3172592"/>
            <a:ext cx="2971800" cy="3309641"/>
            <a:chOff x="549442" y="3172592"/>
            <a:chExt cx="2971800" cy="3309641"/>
          </a:xfrm>
        </p:grpSpPr>
        <p:sp>
          <p:nvSpPr>
            <p:cNvPr id="31" name="TextBox 30">
              <a:extLst>
                <a:ext uri="{FF2B5EF4-FFF2-40B4-BE49-F238E27FC236}">
                  <a16:creationId xmlns:a16="http://schemas.microsoft.com/office/drawing/2014/main" id="{099F91E5-060E-4438-91D6-7B458494E58B}"/>
                </a:ext>
              </a:extLst>
            </p:cNvPr>
            <p:cNvSpPr txBox="1"/>
            <p:nvPr/>
          </p:nvSpPr>
          <p:spPr>
            <a:xfrm>
              <a:off x="549442" y="3172592"/>
              <a:ext cx="1734770" cy="276999"/>
            </a:xfrm>
            <a:prstGeom prst="rect">
              <a:avLst/>
            </a:prstGeom>
            <a:noFill/>
          </p:spPr>
          <p:txBody>
            <a:bodyPr wrap="square" rtlCol="0">
              <a:spAutoFit/>
            </a:bodyPr>
            <a:lstStyle/>
            <a:p>
              <a:r>
                <a:rPr lang="en-US" altLang="ko-KR" sz="1200" dirty="0">
                  <a:latin typeface="Times New Roman" panose="02020603050405020304" pitchFamily="18" charset="0"/>
                  <a:cs typeface="Times New Roman" panose="02020603050405020304" pitchFamily="18" charset="0"/>
                </a:rPr>
                <a:t>Example of method 3</a:t>
              </a:r>
              <a:endParaRPr lang="ko-KR" altLang="en-US" sz="1200" dirty="0">
                <a:latin typeface="Times New Roman" panose="02020603050405020304" pitchFamily="18" charset="0"/>
                <a:cs typeface="Times New Roman" panose="02020603050405020304" pitchFamily="18" charset="0"/>
              </a:endParaRPr>
            </a:p>
          </p:txBody>
        </p:sp>
        <p:grpSp>
          <p:nvGrpSpPr>
            <p:cNvPr id="5" name="그룹 4">
              <a:extLst>
                <a:ext uri="{FF2B5EF4-FFF2-40B4-BE49-F238E27FC236}">
                  <a16:creationId xmlns:a16="http://schemas.microsoft.com/office/drawing/2014/main" id="{054F30D2-36BA-41F7-A044-3B90BDC1EE07}"/>
                </a:ext>
              </a:extLst>
            </p:cNvPr>
            <p:cNvGrpSpPr/>
            <p:nvPr/>
          </p:nvGrpSpPr>
          <p:grpSpPr>
            <a:xfrm>
              <a:off x="609600" y="3442561"/>
              <a:ext cx="2911642" cy="3039672"/>
              <a:chOff x="609600" y="3698358"/>
              <a:chExt cx="2689668" cy="2807937"/>
            </a:xfrm>
          </p:grpSpPr>
          <p:pic>
            <p:nvPicPr>
              <p:cNvPr id="33" name="그림 32">
                <a:extLst>
                  <a:ext uri="{FF2B5EF4-FFF2-40B4-BE49-F238E27FC236}">
                    <a16:creationId xmlns:a16="http://schemas.microsoft.com/office/drawing/2014/main" id="{A9386129-7438-457B-BD32-E95F3709C0E6}"/>
                  </a:ext>
                </a:extLst>
              </p:cNvPr>
              <p:cNvPicPr>
                <a:picLocks noChangeAspect="1"/>
              </p:cNvPicPr>
              <p:nvPr/>
            </p:nvPicPr>
            <p:blipFill>
              <a:blip r:embed="rId2"/>
              <a:stretch>
                <a:fillRect/>
              </a:stretch>
            </p:blipFill>
            <p:spPr>
              <a:xfrm>
                <a:off x="609600" y="3698358"/>
                <a:ext cx="2689668" cy="2807937"/>
              </a:xfrm>
              <a:prstGeom prst="rect">
                <a:avLst/>
              </a:prstGeom>
              <a:ln>
                <a:solidFill>
                  <a:schemeClr val="tx1"/>
                </a:solidFill>
              </a:ln>
            </p:spPr>
          </p:pic>
          <p:sp>
            <p:nvSpPr>
              <p:cNvPr id="32" name="직사각형 31">
                <a:extLst>
                  <a:ext uri="{FF2B5EF4-FFF2-40B4-BE49-F238E27FC236}">
                    <a16:creationId xmlns:a16="http://schemas.microsoft.com/office/drawing/2014/main" id="{0884DB14-3D09-4495-8FC6-77C6775BC9E5}"/>
                  </a:ext>
                </a:extLst>
              </p:cNvPr>
              <p:cNvSpPr/>
              <p:nvPr/>
            </p:nvSpPr>
            <p:spPr>
              <a:xfrm>
                <a:off x="1596468" y="3769894"/>
                <a:ext cx="304521" cy="1443790"/>
              </a:xfrm>
              <a:prstGeom prst="rect">
                <a:avLst/>
              </a:prstGeom>
              <a:solidFill>
                <a:srgbClr val="C00000">
                  <a:alpha val="20000"/>
                </a:srgbClr>
              </a:solid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sp>
        <p:nvSpPr>
          <p:cNvPr id="13" name="오른쪽 중괄호 12">
            <a:extLst>
              <a:ext uri="{FF2B5EF4-FFF2-40B4-BE49-F238E27FC236}">
                <a16:creationId xmlns:a16="http://schemas.microsoft.com/office/drawing/2014/main" id="{D716EDB6-E369-456B-A030-7F1BA3A7AB63}"/>
              </a:ext>
            </a:extLst>
          </p:cNvPr>
          <p:cNvSpPr/>
          <p:nvPr/>
        </p:nvSpPr>
        <p:spPr>
          <a:xfrm>
            <a:off x="5767809" y="3428727"/>
            <a:ext cx="176463" cy="165233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4" name="오른쪽 중괄호 13">
            <a:extLst>
              <a:ext uri="{FF2B5EF4-FFF2-40B4-BE49-F238E27FC236}">
                <a16:creationId xmlns:a16="http://schemas.microsoft.com/office/drawing/2014/main" id="{06EFB7A8-DDC3-41CD-AEFB-85BBCE28BBE8}"/>
              </a:ext>
            </a:extLst>
          </p:cNvPr>
          <p:cNvSpPr/>
          <p:nvPr/>
        </p:nvSpPr>
        <p:spPr>
          <a:xfrm>
            <a:off x="5767809" y="5113141"/>
            <a:ext cx="176463" cy="136909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5D2F215A-CA44-4EEE-B0D9-37209706A7B2}"/>
              </a:ext>
            </a:extLst>
          </p:cNvPr>
          <p:cNvSpPr/>
          <p:nvPr/>
        </p:nvSpPr>
        <p:spPr>
          <a:xfrm>
            <a:off x="5944272" y="4120042"/>
            <a:ext cx="1933505" cy="461665"/>
          </a:xfrm>
          <a:prstGeom prst="rect">
            <a:avLst/>
          </a:prstGeom>
        </p:spPr>
        <p:txBody>
          <a:bodyPr wrap="square">
            <a:spAutoFit/>
          </a:bodyPr>
          <a:lstStyle/>
          <a:p>
            <a:r>
              <a:rPr lang="en-US" altLang="ko-KR" sz="1200" dirty="0"/>
              <a:t>&gt; </a:t>
            </a:r>
            <a:r>
              <a:rPr lang="en-US" altLang="ko-KR" sz="1200" dirty="0" err="1"/>
              <a:t>tanimoto</a:t>
            </a:r>
            <a:r>
              <a:rPr lang="en-US" altLang="ko-KR" sz="1200" dirty="0"/>
              <a:t> score 0.7</a:t>
            </a:r>
          </a:p>
          <a:p>
            <a:r>
              <a:rPr lang="en-US" altLang="ko-KR" sz="1200" dirty="0"/>
              <a:t>DBSCAN</a:t>
            </a:r>
            <a:endParaRPr lang="ko-KR" altLang="en-US" sz="1200" dirty="0"/>
          </a:p>
        </p:txBody>
      </p:sp>
      <p:sp>
        <p:nvSpPr>
          <p:cNvPr id="16" name="직사각형 15">
            <a:extLst>
              <a:ext uri="{FF2B5EF4-FFF2-40B4-BE49-F238E27FC236}">
                <a16:creationId xmlns:a16="http://schemas.microsoft.com/office/drawing/2014/main" id="{CCD9C304-1EAF-4E20-9890-26FC54EB8AF4}"/>
              </a:ext>
            </a:extLst>
          </p:cNvPr>
          <p:cNvSpPr/>
          <p:nvPr/>
        </p:nvSpPr>
        <p:spPr>
          <a:xfrm>
            <a:off x="5964997" y="5657388"/>
            <a:ext cx="1933505" cy="461665"/>
          </a:xfrm>
          <a:prstGeom prst="rect">
            <a:avLst/>
          </a:prstGeom>
        </p:spPr>
        <p:txBody>
          <a:bodyPr wrap="square">
            <a:spAutoFit/>
          </a:bodyPr>
          <a:lstStyle/>
          <a:p>
            <a:r>
              <a:rPr lang="en-US" altLang="ko-KR" sz="1200" dirty="0"/>
              <a:t>&lt; </a:t>
            </a:r>
            <a:r>
              <a:rPr lang="en-US" altLang="ko-KR" sz="1200" dirty="0" err="1"/>
              <a:t>tanimoto</a:t>
            </a:r>
            <a:r>
              <a:rPr lang="en-US" altLang="ko-KR" sz="1200" dirty="0"/>
              <a:t> score 0.7</a:t>
            </a:r>
          </a:p>
          <a:p>
            <a:r>
              <a:rPr lang="en-US" altLang="ko-KR" sz="1200" dirty="0"/>
              <a:t>DBSCAN </a:t>
            </a:r>
            <a:endParaRPr lang="ko-KR" altLang="en-US" sz="1200" dirty="0"/>
          </a:p>
        </p:txBody>
      </p:sp>
    </p:spTree>
    <p:extLst>
      <p:ext uri="{BB962C8B-B14F-4D97-AF65-F5344CB8AC3E}">
        <p14:creationId xmlns:p14="http://schemas.microsoft.com/office/powerpoint/2010/main" val="2320191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7F9BC2CC-398C-463F-B6E0-D3E52C35E6F4}"/>
              </a:ext>
            </a:extLst>
          </p:cNvPr>
          <p:cNvSpPr txBox="1"/>
          <p:nvPr/>
        </p:nvSpPr>
        <p:spPr>
          <a:xfrm>
            <a:off x="144378" y="939002"/>
            <a:ext cx="8656494" cy="1200329"/>
          </a:xfrm>
          <a:prstGeom prst="rect">
            <a:avLst/>
          </a:prstGeom>
          <a:noFill/>
        </p:spPr>
        <p:txBody>
          <a:bodyPr wrap="square" rtlCol="0">
            <a:spAutoFit/>
          </a:bodyPr>
          <a:lstStyle/>
          <a:p>
            <a:pPr marL="342900" indent="-342900">
              <a:buFont typeface="+mj-lt"/>
              <a:buAutoNum type="arabicPeriod" startAt="2"/>
            </a:pPr>
            <a:r>
              <a:rPr lang="en-US" altLang="ko-KR" b="1" dirty="0"/>
              <a:t>Find IDs which have been selected main keys.</a:t>
            </a:r>
          </a:p>
          <a:p>
            <a:pPr marL="342900" indent="-342900">
              <a:buAutoNum type="arabicPeriod" startAt="2"/>
            </a:pPr>
            <a:r>
              <a:rPr lang="en-US" altLang="ko-KR" b="1" dirty="0"/>
              <a:t>Cluster to make sub keys.</a:t>
            </a:r>
          </a:p>
          <a:p>
            <a:pPr marL="342900" indent="-342900">
              <a:buAutoNum type="arabicPeriod" startAt="2"/>
            </a:pPr>
            <a:r>
              <a:rPr lang="en-US" altLang="ko-KR" b="1" dirty="0"/>
              <a:t>Score ID.</a:t>
            </a:r>
          </a:p>
          <a:p>
            <a:pPr lvl="1"/>
            <a:r>
              <a:rPr lang="en-US" altLang="ko-KR" dirty="0"/>
              <a:t>score = </a:t>
            </a:r>
            <a:r>
              <a:rPr lang="en-US" altLang="ko-KR" dirty="0" err="1"/>
              <a:t>ID_freq</a:t>
            </a:r>
            <a:r>
              <a:rPr lang="en-US" altLang="ko-KR" dirty="0"/>
              <a:t> + </a:t>
            </a:r>
            <a:r>
              <a:rPr lang="en-US" altLang="ko-KR" dirty="0" err="1"/>
              <a:t>Main_Key_freq</a:t>
            </a:r>
            <a:r>
              <a:rPr lang="en-US" altLang="ko-KR" dirty="0"/>
              <a:t> + </a:t>
            </a:r>
            <a:r>
              <a:rPr lang="en-US" altLang="ko-KR" dirty="0" err="1"/>
              <a:t>Sub_Key_freq</a:t>
            </a:r>
            <a:endParaRPr lang="en-US" altLang="ko-KR" dirty="0"/>
          </a:p>
        </p:txBody>
      </p:sp>
      <p:pic>
        <p:nvPicPr>
          <p:cNvPr id="5" name="그림 4">
            <a:extLst>
              <a:ext uri="{FF2B5EF4-FFF2-40B4-BE49-F238E27FC236}">
                <a16:creationId xmlns:a16="http://schemas.microsoft.com/office/drawing/2014/main" id="{7B8E725A-C800-42B7-BB62-754A8CC6C5D2}"/>
              </a:ext>
            </a:extLst>
          </p:cNvPr>
          <p:cNvPicPr>
            <a:picLocks noChangeAspect="1"/>
          </p:cNvPicPr>
          <p:nvPr/>
        </p:nvPicPr>
        <p:blipFill>
          <a:blip r:embed="rId2"/>
          <a:stretch>
            <a:fillRect/>
          </a:stretch>
        </p:blipFill>
        <p:spPr>
          <a:xfrm>
            <a:off x="687948" y="2237873"/>
            <a:ext cx="3564892" cy="4207543"/>
          </a:xfrm>
          <a:prstGeom prst="rect">
            <a:avLst/>
          </a:prstGeom>
        </p:spPr>
      </p:pic>
      <p:pic>
        <p:nvPicPr>
          <p:cNvPr id="6" name="그림 5">
            <a:extLst>
              <a:ext uri="{FF2B5EF4-FFF2-40B4-BE49-F238E27FC236}">
                <a16:creationId xmlns:a16="http://schemas.microsoft.com/office/drawing/2014/main" id="{FC582A21-1221-4FCE-9003-73F2A058D848}"/>
              </a:ext>
            </a:extLst>
          </p:cNvPr>
          <p:cNvPicPr>
            <a:picLocks noChangeAspect="1"/>
          </p:cNvPicPr>
          <p:nvPr/>
        </p:nvPicPr>
        <p:blipFill>
          <a:blip r:embed="rId3"/>
          <a:stretch>
            <a:fillRect/>
          </a:stretch>
        </p:blipFill>
        <p:spPr>
          <a:xfrm>
            <a:off x="5081405" y="2237873"/>
            <a:ext cx="1658802" cy="4207544"/>
          </a:xfrm>
          <a:prstGeom prst="rect">
            <a:avLst/>
          </a:prstGeom>
        </p:spPr>
      </p:pic>
      <p:sp>
        <p:nvSpPr>
          <p:cNvPr id="14" name="화살표: 오른쪽 13">
            <a:extLst>
              <a:ext uri="{FF2B5EF4-FFF2-40B4-BE49-F238E27FC236}">
                <a16:creationId xmlns:a16="http://schemas.microsoft.com/office/drawing/2014/main" id="{781C7772-7513-402B-ABD2-0FD85DD06E3C}"/>
              </a:ext>
            </a:extLst>
          </p:cNvPr>
          <p:cNvSpPr/>
          <p:nvPr/>
        </p:nvSpPr>
        <p:spPr>
          <a:xfrm>
            <a:off x="4381756" y="4197648"/>
            <a:ext cx="570733" cy="3129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a:extLst>
              <a:ext uri="{FF2B5EF4-FFF2-40B4-BE49-F238E27FC236}">
                <a16:creationId xmlns:a16="http://schemas.microsoft.com/office/drawing/2014/main" id="{8153A761-2FA6-4EDC-AAA8-02B50E180964}"/>
              </a:ext>
            </a:extLst>
          </p:cNvPr>
          <p:cNvSpPr/>
          <p:nvPr/>
        </p:nvSpPr>
        <p:spPr>
          <a:xfrm>
            <a:off x="2514600" y="2376237"/>
            <a:ext cx="685807" cy="4069179"/>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38132EB6-B33E-4FD0-A104-1B8F7DCE3020}"/>
              </a:ext>
            </a:extLst>
          </p:cNvPr>
          <p:cNvSpPr/>
          <p:nvPr/>
        </p:nvSpPr>
        <p:spPr>
          <a:xfrm>
            <a:off x="3617020" y="2390681"/>
            <a:ext cx="625643" cy="4069179"/>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A94B8F47-5128-453E-966C-BFE3F06B04C5}"/>
              </a:ext>
            </a:extLst>
          </p:cNvPr>
          <p:cNvSpPr/>
          <p:nvPr/>
        </p:nvSpPr>
        <p:spPr>
          <a:xfrm>
            <a:off x="687948" y="3915741"/>
            <a:ext cx="1219057" cy="281907"/>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6D76DF21-5B9D-4885-AEA8-F53555D1CA77}"/>
              </a:ext>
            </a:extLst>
          </p:cNvPr>
          <p:cNvSpPr txBox="1"/>
          <p:nvPr/>
        </p:nvSpPr>
        <p:spPr>
          <a:xfrm>
            <a:off x="144378" y="152400"/>
            <a:ext cx="6344653" cy="523220"/>
          </a:xfrm>
          <a:prstGeom prst="rect">
            <a:avLst/>
          </a:prstGeom>
          <a:noFill/>
        </p:spPr>
        <p:txBody>
          <a:bodyPr wrap="square" rtlCol="0">
            <a:spAutoFit/>
          </a:bodyPr>
          <a:lstStyle/>
          <a:p>
            <a:r>
              <a:rPr lang="en-US" altLang="ko-KR" sz="2800" b="1" dirty="0"/>
              <a:t>2) Search key &amp; Score</a:t>
            </a:r>
            <a:endParaRPr lang="ko-KR" altLang="en-US" sz="2800" b="1" dirty="0"/>
          </a:p>
        </p:txBody>
      </p:sp>
    </p:spTree>
    <p:extLst>
      <p:ext uri="{BB962C8B-B14F-4D97-AF65-F5344CB8AC3E}">
        <p14:creationId xmlns:p14="http://schemas.microsoft.com/office/powerpoint/2010/main" val="3054770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7F9BC2CC-398C-463F-B6E0-D3E52C35E6F4}"/>
              </a:ext>
            </a:extLst>
          </p:cNvPr>
          <p:cNvSpPr txBox="1"/>
          <p:nvPr/>
        </p:nvSpPr>
        <p:spPr>
          <a:xfrm>
            <a:off x="189611" y="805225"/>
            <a:ext cx="8656494" cy="2031325"/>
          </a:xfrm>
          <a:prstGeom prst="rect">
            <a:avLst/>
          </a:prstGeom>
          <a:noFill/>
        </p:spPr>
        <p:txBody>
          <a:bodyPr wrap="square" rtlCol="0">
            <a:spAutoFit/>
          </a:bodyPr>
          <a:lstStyle/>
          <a:p>
            <a:pPr marL="342900" indent="-342900">
              <a:buFont typeface="+mj-lt"/>
              <a:buAutoNum type="arabicPeriod"/>
            </a:pPr>
            <a:r>
              <a:rPr lang="en-US" altLang="ko-KR" b="1" dirty="0"/>
              <a:t>Extract the SDF by using DB.</a:t>
            </a:r>
          </a:p>
          <a:p>
            <a:pPr marL="342900" indent="-342900">
              <a:buFont typeface="+mj-lt"/>
              <a:buAutoNum type="arabicPeriod"/>
            </a:pPr>
            <a:r>
              <a:rPr lang="en-US" altLang="ko-KR" b="1" dirty="0"/>
              <a:t>Filter by RO5 annotation. (ADMET)</a:t>
            </a:r>
          </a:p>
          <a:p>
            <a:pPr marL="742950" lvl="1" indent="-285750">
              <a:buFontTx/>
              <a:buChar char="-"/>
            </a:pPr>
            <a:r>
              <a:rPr lang="en-US" altLang="ko-KR" dirty="0"/>
              <a:t>FAF-Drug2 (Filter : MW ≤ 500, </a:t>
            </a:r>
            <a:r>
              <a:rPr lang="en-US" altLang="ko-KR" dirty="0" err="1"/>
              <a:t>LogP</a:t>
            </a:r>
            <a:r>
              <a:rPr lang="en-US" altLang="ko-KR" dirty="0"/>
              <a:t> ≤ 5, HBD ≤ 5, HBA ≤ 10)</a:t>
            </a:r>
          </a:p>
          <a:p>
            <a:pPr marL="342900" indent="-342900">
              <a:buFont typeface="+mj-lt"/>
              <a:buAutoNum type="arabicPeriod"/>
            </a:pPr>
            <a:r>
              <a:rPr lang="en-US" altLang="ko-KR" b="1" dirty="0"/>
              <a:t>Filter by FDA annotation. </a:t>
            </a:r>
          </a:p>
          <a:p>
            <a:pPr marL="742950" lvl="1" indent="-285750">
              <a:buFontTx/>
              <a:buChar char="-"/>
            </a:pPr>
            <a:r>
              <a:rPr lang="en-US" altLang="ko-KR" dirty="0"/>
              <a:t>Deep Learning </a:t>
            </a:r>
            <a:r>
              <a:rPr lang="en-US" altLang="ko-KR" dirty="0" err="1"/>
              <a:t>chemprop</a:t>
            </a:r>
            <a:r>
              <a:rPr lang="en-US" altLang="ko-KR" dirty="0"/>
              <a:t> (Filter : FDA ≥ 0.5)</a:t>
            </a:r>
          </a:p>
          <a:p>
            <a:pPr marL="742950" lvl="1" indent="-285750">
              <a:buFontTx/>
              <a:buChar char="-"/>
            </a:pPr>
            <a:r>
              <a:rPr lang="en-US" altLang="ko-KR" dirty="0"/>
              <a:t>Only ZINC15 results existed. (0~1)</a:t>
            </a:r>
          </a:p>
          <a:p>
            <a:pPr marL="742950" lvl="1" indent="-285750">
              <a:buFontTx/>
              <a:buChar char="-"/>
            </a:pPr>
            <a:r>
              <a:rPr lang="en-US" altLang="ko-KR" dirty="0" err="1"/>
              <a:t>ChEMBL</a:t>
            </a:r>
            <a:r>
              <a:rPr lang="en-US" altLang="ko-KR" dirty="0"/>
              <a:t> or KCB has no result. (So, a random number 1 was assigned.)</a:t>
            </a:r>
          </a:p>
        </p:txBody>
      </p:sp>
      <p:sp>
        <p:nvSpPr>
          <p:cNvPr id="22" name="TextBox 21">
            <a:extLst>
              <a:ext uri="{FF2B5EF4-FFF2-40B4-BE49-F238E27FC236}">
                <a16:creationId xmlns:a16="http://schemas.microsoft.com/office/drawing/2014/main" id="{76A026C1-37E9-4F0F-AC58-FC2433B3AEDD}"/>
              </a:ext>
            </a:extLst>
          </p:cNvPr>
          <p:cNvSpPr txBox="1"/>
          <p:nvPr/>
        </p:nvSpPr>
        <p:spPr>
          <a:xfrm>
            <a:off x="144378" y="152400"/>
            <a:ext cx="8238645" cy="523220"/>
          </a:xfrm>
          <a:prstGeom prst="rect">
            <a:avLst/>
          </a:prstGeom>
          <a:noFill/>
        </p:spPr>
        <p:txBody>
          <a:bodyPr wrap="square" rtlCol="0">
            <a:spAutoFit/>
          </a:bodyPr>
          <a:lstStyle/>
          <a:p>
            <a:r>
              <a:rPr lang="en-US" altLang="ko-KR" sz="2800" b="1" dirty="0"/>
              <a:t>3) Extract the SDF &amp; Filter (RO5, FDA DL)</a:t>
            </a:r>
          </a:p>
        </p:txBody>
      </p:sp>
      <p:pic>
        <p:nvPicPr>
          <p:cNvPr id="3" name="그림 2">
            <a:extLst>
              <a:ext uri="{FF2B5EF4-FFF2-40B4-BE49-F238E27FC236}">
                <a16:creationId xmlns:a16="http://schemas.microsoft.com/office/drawing/2014/main" id="{6596F79B-6C13-4057-A17D-5FAE0D9E94A7}"/>
              </a:ext>
            </a:extLst>
          </p:cNvPr>
          <p:cNvPicPr>
            <a:picLocks noChangeAspect="1"/>
          </p:cNvPicPr>
          <p:nvPr/>
        </p:nvPicPr>
        <p:blipFill>
          <a:blip r:embed="rId2"/>
          <a:stretch>
            <a:fillRect/>
          </a:stretch>
        </p:blipFill>
        <p:spPr>
          <a:xfrm>
            <a:off x="0" y="3122112"/>
            <a:ext cx="9144000" cy="2442575"/>
          </a:xfrm>
          <a:prstGeom prst="rect">
            <a:avLst/>
          </a:prstGeom>
        </p:spPr>
      </p:pic>
      <p:sp>
        <p:nvSpPr>
          <p:cNvPr id="14" name="직사각형 13">
            <a:extLst>
              <a:ext uri="{FF2B5EF4-FFF2-40B4-BE49-F238E27FC236}">
                <a16:creationId xmlns:a16="http://schemas.microsoft.com/office/drawing/2014/main" id="{EF72FDF1-F279-4F48-9A4E-660AFF1ED401}"/>
              </a:ext>
            </a:extLst>
          </p:cNvPr>
          <p:cNvSpPr/>
          <p:nvPr/>
        </p:nvSpPr>
        <p:spPr>
          <a:xfrm>
            <a:off x="249105" y="5564687"/>
            <a:ext cx="8790167" cy="430887"/>
          </a:xfrm>
          <a:prstGeom prst="rect">
            <a:avLst/>
          </a:prstGeom>
        </p:spPr>
        <p:txBody>
          <a:bodyPr wrap="square">
            <a:spAutoFit/>
          </a:bodyPr>
          <a:lstStyle/>
          <a:p>
            <a:r>
              <a:rPr lang="en-US" altLang="ko-KR" sz="1100" dirty="0"/>
              <a:t>David </a:t>
            </a:r>
            <a:r>
              <a:rPr lang="en-US" altLang="ko-KR" sz="1100" dirty="0" err="1"/>
              <a:t>Lagorce</a:t>
            </a:r>
            <a:r>
              <a:rPr lang="en-US" altLang="ko-KR" sz="1100" dirty="0"/>
              <a:t>, Olivier </a:t>
            </a:r>
            <a:r>
              <a:rPr lang="en-US" altLang="ko-KR" sz="1100" dirty="0" err="1"/>
              <a:t>Sperandio</a:t>
            </a:r>
            <a:r>
              <a:rPr lang="en-US" altLang="ko-KR" sz="1100" dirty="0"/>
              <a:t>, </a:t>
            </a:r>
            <a:r>
              <a:rPr lang="en-US" altLang="ko-KR" sz="1100" dirty="0" err="1"/>
              <a:t>Hervé</a:t>
            </a:r>
            <a:r>
              <a:rPr lang="en-US" altLang="ko-KR" sz="1100" dirty="0"/>
              <a:t> </a:t>
            </a:r>
            <a:r>
              <a:rPr lang="en-US" altLang="ko-KR" sz="1100" dirty="0" err="1"/>
              <a:t>Galons</a:t>
            </a:r>
            <a:r>
              <a:rPr lang="en-US" altLang="ko-KR" sz="1100" dirty="0"/>
              <a:t>, Maria A </a:t>
            </a:r>
            <a:r>
              <a:rPr lang="en-US" altLang="ko-KR" sz="1100" dirty="0" err="1"/>
              <a:t>Miteva</a:t>
            </a:r>
            <a:r>
              <a:rPr lang="en-US" altLang="ko-KR" sz="1100" dirty="0"/>
              <a:t>, Bruno O </a:t>
            </a:r>
            <a:r>
              <a:rPr lang="en-US" altLang="ko-KR" sz="1100" dirty="0" err="1"/>
              <a:t>Villoutreix</a:t>
            </a:r>
            <a:r>
              <a:rPr lang="en-US" altLang="ko-KR" sz="1100" dirty="0"/>
              <a:t> "FAF-Drugs2: Free ADME/tox filtering tool to assist drug discovery and chemical biology projects "BMC Bioinformatics. 2008; 9: 396</a:t>
            </a:r>
          </a:p>
        </p:txBody>
      </p:sp>
    </p:spTree>
    <p:extLst>
      <p:ext uri="{BB962C8B-B14F-4D97-AF65-F5344CB8AC3E}">
        <p14:creationId xmlns:p14="http://schemas.microsoft.com/office/powerpoint/2010/main" val="3988916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2F966EDE-C112-4CB2-8062-B8A5E3FB393E}"/>
              </a:ext>
            </a:extLst>
          </p:cNvPr>
          <p:cNvSpPr txBox="1"/>
          <p:nvPr/>
        </p:nvSpPr>
        <p:spPr>
          <a:xfrm>
            <a:off x="216567" y="681637"/>
            <a:ext cx="7972928" cy="338554"/>
          </a:xfrm>
          <a:prstGeom prst="rect">
            <a:avLst/>
          </a:prstGeom>
          <a:noFill/>
        </p:spPr>
        <p:txBody>
          <a:bodyPr wrap="square" rtlCol="0">
            <a:spAutoFit/>
          </a:bodyPr>
          <a:lstStyle/>
          <a:p>
            <a:r>
              <a:rPr lang="en-US" altLang="ko-KR" sz="1600" b="1" dirty="0"/>
              <a:t>FAF-Drug2</a:t>
            </a:r>
          </a:p>
        </p:txBody>
      </p:sp>
      <p:sp>
        <p:nvSpPr>
          <p:cNvPr id="7" name="TextBox 6">
            <a:extLst>
              <a:ext uri="{FF2B5EF4-FFF2-40B4-BE49-F238E27FC236}">
                <a16:creationId xmlns:a16="http://schemas.microsoft.com/office/drawing/2014/main" id="{AD3A3780-82E5-4270-BEBC-CA57CD689860}"/>
              </a:ext>
            </a:extLst>
          </p:cNvPr>
          <p:cNvSpPr txBox="1"/>
          <p:nvPr/>
        </p:nvSpPr>
        <p:spPr>
          <a:xfrm>
            <a:off x="144378" y="152400"/>
            <a:ext cx="8238645" cy="523220"/>
          </a:xfrm>
          <a:prstGeom prst="rect">
            <a:avLst/>
          </a:prstGeom>
          <a:noFill/>
        </p:spPr>
        <p:txBody>
          <a:bodyPr wrap="square" rtlCol="0">
            <a:spAutoFit/>
          </a:bodyPr>
          <a:lstStyle/>
          <a:p>
            <a:r>
              <a:rPr lang="en-US" altLang="ko-KR" sz="2800" b="1" dirty="0"/>
              <a:t>3) Extract the SDF &amp; Filter (RO5, FDA DL)</a:t>
            </a:r>
          </a:p>
        </p:txBody>
      </p:sp>
      <p:graphicFrame>
        <p:nvGraphicFramePr>
          <p:cNvPr id="5" name="표 4">
            <a:extLst>
              <a:ext uri="{FF2B5EF4-FFF2-40B4-BE49-F238E27FC236}">
                <a16:creationId xmlns:a16="http://schemas.microsoft.com/office/drawing/2014/main" id="{A73D1A70-A5B4-48F3-9469-6B6633FEDD67}"/>
              </a:ext>
            </a:extLst>
          </p:cNvPr>
          <p:cNvGraphicFramePr>
            <a:graphicFrameLocks noGrp="1"/>
          </p:cNvGraphicFramePr>
          <p:nvPr>
            <p:extLst>
              <p:ext uri="{D42A27DB-BD31-4B8C-83A1-F6EECF244321}">
                <p14:modId xmlns:p14="http://schemas.microsoft.com/office/powerpoint/2010/main" val="2251152221"/>
              </p:ext>
            </p:extLst>
          </p:nvPr>
        </p:nvGraphicFramePr>
        <p:xfrm>
          <a:off x="216567" y="1020190"/>
          <a:ext cx="8710866" cy="4899356"/>
        </p:xfrm>
        <a:graphic>
          <a:graphicData uri="http://schemas.openxmlformats.org/drawingml/2006/table">
            <a:tbl>
              <a:tblPr>
                <a:tableStyleId>{5C22544A-7EE6-4342-B048-85BDC9FD1C3A}</a:tableStyleId>
              </a:tblPr>
              <a:tblGrid>
                <a:gridCol w="2045370">
                  <a:extLst>
                    <a:ext uri="{9D8B030D-6E8A-4147-A177-3AD203B41FA5}">
                      <a16:colId xmlns:a16="http://schemas.microsoft.com/office/drawing/2014/main" val="1905396137"/>
                    </a:ext>
                  </a:extLst>
                </a:gridCol>
                <a:gridCol w="5085347">
                  <a:extLst>
                    <a:ext uri="{9D8B030D-6E8A-4147-A177-3AD203B41FA5}">
                      <a16:colId xmlns:a16="http://schemas.microsoft.com/office/drawing/2014/main" val="3704200779"/>
                    </a:ext>
                  </a:extLst>
                </a:gridCol>
                <a:gridCol w="1580149">
                  <a:extLst>
                    <a:ext uri="{9D8B030D-6E8A-4147-A177-3AD203B41FA5}">
                      <a16:colId xmlns:a16="http://schemas.microsoft.com/office/drawing/2014/main" val="3302306656"/>
                    </a:ext>
                  </a:extLst>
                </a:gridCol>
              </a:tblGrid>
              <a:tr h="222698">
                <a:tc>
                  <a:txBody>
                    <a:bodyPr/>
                    <a:lstStyle/>
                    <a:p>
                      <a:pPr algn="ctr" fontAlgn="ctr"/>
                      <a:r>
                        <a:rPr lang="en-US" sz="1000" b="1" u="none" strike="noStrike" dirty="0">
                          <a:effectLst/>
                        </a:rPr>
                        <a:t>Annotation</a:t>
                      </a:r>
                      <a:endParaRPr lang="en-US" sz="10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solidFill>
                      <a:schemeClr val="tx2">
                        <a:lumMod val="60000"/>
                        <a:lumOff val="40000"/>
                      </a:schemeClr>
                    </a:solidFill>
                  </a:tcPr>
                </a:tc>
                <a:tc>
                  <a:txBody>
                    <a:bodyPr/>
                    <a:lstStyle/>
                    <a:p>
                      <a:pPr algn="ctr" fontAlgn="ctr"/>
                      <a:r>
                        <a:rPr lang="en-US" sz="1000" b="1" u="none" strike="noStrike" dirty="0">
                          <a:effectLst/>
                        </a:rPr>
                        <a:t>Information</a:t>
                      </a:r>
                      <a:endParaRPr lang="en-US" sz="10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solidFill>
                      <a:schemeClr val="tx2">
                        <a:lumMod val="60000"/>
                        <a:lumOff val="40000"/>
                      </a:schemeClr>
                    </a:solidFill>
                  </a:tcPr>
                </a:tc>
                <a:tc>
                  <a:txBody>
                    <a:bodyPr/>
                    <a:lstStyle/>
                    <a:p>
                      <a:pPr algn="ctr" fontAlgn="ctr"/>
                      <a:r>
                        <a:rPr lang="en-US" sz="1000" b="1" u="none" strike="noStrike" dirty="0">
                          <a:effectLst/>
                        </a:rPr>
                        <a:t>Example</a:t>
                      </a:r>
                      <a:endParaRPr lang="en-US" sz="10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2952799781"/>
                  </a:ext>
                </a:extLst>
              </a:tr>
              <a:tr h="222698">
                <a:tc>
                  <a:txBody>
                    <a:bodyPr/>
                    <a:lstStyle/>
                    <a:p>
                      <a:pPr algn="ctr" fontAlgn="ctr"/>
                      <a:r>
                        <a:rPr lang="en-US" sz="1000" u="none" strike="noStrike">
                          <a:effectLst/>
                        </a:rPr>
                        <a:t>ID</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ID</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ZINC0001</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969545221"/>
                  </a:ext>
                </a:extLst>
              </a:tr>
              <a:tr h="222698">
                <a:tc>
                  <a:txBody>
                    <a:bodyPr/>
                    <a:lstStyle/>
                    <a:p>
                      <a:pPr algn="ctr" fontAlgn="ctr"/>
                      <a:r>
                        <a:rPr lang="en-US" sz="1000" u="none" strike="noStrike">
                          <a:effectLst/>
                        </a:rPr>
                        <a:t>MW</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Molecular weight</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320.173</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2975071845"/>
                  </a:ext>
                </a:extLst>
              </a:tr>
              <a:tr h="222698">
                <a:tc>
                  <a:txBody>
                    <a:bodyPr/>
                    <a:lstStyle/>
                    <a:p>
                      <a:pPr algn="ctr" fontAlgn="ctr"/>
                      <a:r>
                        <a:rPr lang="en-US" sz="1000" u="none" strike="noStrike" dirty="0" err="1">
                          <a:effectLst/>
                        </a:rPr>
                        <a:t>LogP</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Log of the octanol/water partition coefficient (including implicit hydrogens).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a:effectLst/>
                        </a:rPr>
                        <a:t>4.35</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510914211"/>
                  </a:ext>
                </a:extLst>
              </a:tr>
              <a:tr h="222698">
                <a:tc>
                  <a:txBody>
                    <a:bodyPr/>
                    <a:lstStyle/>
                    <a:p>
                      <a:pPr algn="ctr" fontAlgn="ctr"/>
                      <a:r>
                        <a:rPr lang="en-US" sz="1000" u="none" strike="noStrike">
                          <a:effectLst/>
                        </a:rPr>
                        <a:t>PSA</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Topological Polar Surface Area</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20.31</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967097352"/>
                  </a:ext>
                </a:extLst>
              </a:tr>
              <a:tr h="222698">
                <a:tc>
                  <a:txBody>
                    <a:bodyPr/>
                    <a:lstStyle/>
                    <a:p>
                      <a:pPr algn="ctr" fontAlgn="ctr"/>
                      <a:r>
                        <a:rPr lang="en-US" sz="1000" u="none" strike="noStrike">
                          <a:effectLst/>
                        </a:rPr>
                        <a:t>RotatableB</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 of rotatable bonds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4</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3542441998"/>
                  </a:ext>
                </a:extLst>
              </a:tr>
              <a:tr h="222698">
                <a:tc>
                  <a:txBody>
                    <a:bodyPr/>
                    <a:lstStyle/>
                    <a:p>
                      <a:pPr algn="ctr" fontAlgn="ctr"/>
                      <a:r>
                        <a:rPr lang="en-US" sz="1000" u="none" strike="noStrike">
                          <a:effectLst/>
                        </a:rPr>
                        <a:t>RigidB</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 of rigid bonds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8</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233415279"/>
                  </a:ext>
                </a:extLst>
              </a:tr>
              <a:tr h="222698">
                <a:tc>
                  <a:txBody>
                    <a:bodyPr/>
                    <a:lstStyle/>
                    <a:p>
                      <a:pPr algn="ctr" fontAlgn="ctr"/>
                      <a:r>
                        <a:rPr lang="en-US" sz="1000" u="none" strike="noStrike">
                          <a:effectLst/>
                        </a:rPr>
                        <a:t>HBD</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Numbers of Hydrogen bond donors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0</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3372561015"/>
                  </a:ext>
                </a:extLst>
              </a:tr>
              <a:tr h="222698">
                <a:tc>
                  <a:txBody>
                    <a:bodyPr/>
                    <a:lstStyle/>
                    <a:p>
                      <a:pPr algn="ctr" fontAlgn="ctr"/>
                      <a:r>
                        <a:rPr lang="en-US" sz="1000" u="none" strike="noStrike">
                          <a:effectLst/>
                        </a:rPr>
                        <a:t>HBA</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Numbers of hydrogen bond acceptors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1</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915523355"/>
                  </a:ext>
                </a:extLst>
              </a:tr>
              <a:tr h="222698">
                <a:tc>
                  <a:txBody>
                    <a:bodyPr/>
                    <a:lstStyle/>
                    <a:p>
                      <a:pPr algn="ctr" fontAlgn="ctr"/>
                      <a:r>
                        <a:rPr lang="en-US" sz="1000" u="none" strike="noStrike">
                          <a:effectLst/>
                        </a:rPr>
                        <a:t>Rings</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 of rings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1</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1089117688"/>
                  </a:ext>
                </a:extLst>
              </a:tr>
              <a:tr h="222698">
                <a:tc>
                  <a:txBody>
                    <a:bodyPr/>
                    <a:lstStyle/>
                    <a:p>
                      <a:pPr algn="ctr" fontAlgn="ctr"/>
                      <a:r>
                        <a:rPr lang="en-US" sz="1000" u="none" strike="noStrike" dirty="0" err="1">
                          <a:effectLst/>
                        </a:rPr>
                        <a:t>MaxSizeRing</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Maximum size of ring</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6</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3725984901"/>
                  </a:ext>
                </a:extLst>
              </a:tr>
              <a:tr h="222698">
                <a:tc>
                  <a:txBody>
                    <a:bodyPr/>
                    <a:lstStyle/>
                    <a:p>
                      <a:pPr algn="ctr" fontAlgn="ctr"/>
                      <a:r>
                        <a:rPr lang="en-US" sz="1000" u="none" strike="noStrike" dirty="0">
                          <a:effectLst/>
                        </a:rPr>
                        <a:t>Charge</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 of atom with a net charge</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0</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128370776"/>
                  </a:ext>
                </a:extLst>
              </a:tr>
              <a:tr h="222698">
                <a:tc>
                  <a:txBody>
                    <a:bodyPr/>
                    <a:lstStyle/>
                    <a:p>
                      <a:pPr algn="ctr" fontAlgn="ctr"/>
                      <a:r>
                        <a:rPr lang="en-US" sz="1000" u="none" strike="noStrike" dirty="0" err="1">
                          <a:effectLst/>
                        </a:rPr>
                        <a:t>TotalCharge</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Sum of formal charges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0</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1348714482"/>
                  </a:ext>
                </a:extLst>
              </a:tr>
              <a:tr h="222698">
                <a:tc>
                  <a:txBody>
                    <a:bodyPr/>
                    <a:lstStyle/>
                    <a:p>
                      <a:pPr algn="ctr" fontAlgn="ctr"/>
                      <a:r>
                        <a:rPr lang="en-US" sz="1000" u="none" strike="noStrike" dirty="0" err="1">
                          <a:effectLst/>
                        </a:rPr>
                        <a:t>HeavyAtoms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 of heavy atoms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18</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4166073840"/>
                  </a:ext>
                </a:extLst>
              </a:tr>
              <a:tr h="222698">
                <a:tc>
                  <a:txBody>
                    <a:bodyPr/>
                    <a:lstStyle/>
                    <a:p>
                      <a:pPr algn="ctr" fontAlgn="ctr"/>
                      <a:r>
                        <a:rPr lang="en-US" sz="1000" u="none" strike="noStrike" dirty="0" err="1">
                          <a:effectLst/>
                        </a:rPr>
                        <a:t>CarbonAtoms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 of carbon atoms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13</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3059396045"/>
                  </a:ext>
                </a:extLst>
              </a:tr>
              <a:tr h="222698">
                <a:tc>
                  <a:txBody>
                    <a:bodyPr/>
                    <a:lstStyle/>
                    <a:p>
                      <a:pPr algn="ctr" fontAlgn="ctr"/>
                      <a:r>
                        <a:rPr lang="en-US" sz="1000" u="none" strike="noStrike" dirty="0" err="1">
                          <a:effectLst/>
                        </a:rPr>
                        <a:t>HeteroAtoms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 of hetero-atoms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5</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415729688"/>
                  </a:ext>
                </a:extLst>
              </a:tr>
              <a:tr h="222698">
                <a:tc>
                  <a:txBody>
                    <a:bodyPr/>
                    <a:lstStyle/>
                    <a:p>
                      <a:pPr algn="ctr" fontAlgn="ctr"/>
                      <a:r>
                        <a:rPr lang="en-US" sz="1000" u="none" strike="noStrike">
                          <a:effectLst/>
                        </a:rPr>
                        <a:t>ratioH/C</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Value of ratio het/c (number of carbon atoms, number of hetero-atoms).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0.384</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4011892317"/>
                  </a:ext>
                </a:extLst>
              </a:tr>
              <a:tr h="222698">
                <a:tc>
                  <a:txBody>
                    <a:bodyPr/>
                    <a:lstStyle/>
                    <a:p>
                      <a:pPr algn="ctr" fontAlgn="ctr"/>
                      <a:r>
                        <a:rPr lang="en-US" sz="1000" u="none" strike="noStrike">
                          <a:effectLst/>
                        </a:rPr>
                        <a:t>Lipinski_Violation</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 of violations of Lipinski's RO5</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0</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3833047789"/>
                  </a:ext>
                </a:extLst>
              </a:tr>
              <a:tr h="222698">
                <a:tc>
                  <a:txBody>
                    <a:bodyPr/>
                    <a:lstStyle/>
                    <a:p>
                      <a:pPr algn="ctr" fontAlgn="ctr"/>
                      <a:r>
                        <a:rPr lang="en-US" sz="1000" u="none" strike="noStrike">
                          <a:effectLst/>
                        </a:rPr>
                        <a:t>Veber_Violation</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err="1">
                          <a:effectLst/>
                        </a:rPr>
                        <a:t>Veber</a:t>
                      </a:r>
                      <a:r>
                        <a:rPr lang="en-US" sz="1000" u="none" strike="noStrike" dirty="0">
                          <a:effectLst/>
                        </a:rPr>
                        <a:t> Rule: defined as TPSA&gt;140Å or number of rotatable bonds&gt;10</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a:effectLst/>
                        </a:rPr>
                        <a:t>FALSE</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201605983"/>
                  </a:ext>
                </a:extLst>
              </a:tr>
              <a:tr h="222698">
                <a:tc>
                  <a:txBody>
                    <a:bodyPr/>
                    <a:lstStyle/>
                    <a:p>
                      <a:pPr algn="ctr" fontAlgn="ctr"/>
                      <a:r>
                        <a:rPr lang="en-US" sz="1000" u="none" strike="noStrike">
                          <a:effectLst/>
                        </a:rPr>
                        <a:t>Egan_Violation</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Egan Rule: defined as TPSA &gt; 131.6Å or log P &gt; 5.88</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a:effectLst/>
                        </a:rPr>
                        <a:t>FALSE</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3493920358"/>
                  </a:ext>
                </a:extLst>
              </a:tr>
              <a:tr h="222698">
                <a:tc>
                  <a:txBody>
                    <a:bodyPr/>
                    <a:lstStyle/>
                    <a:p>
                      <a:pPr algn="ctr" fontAlgn="ctr"/>
                      <a:r>
                        <a:rPr lang="en-US" sz="1000" u="none" strike="noStrike" dirty="0" err="1">
                          <a:effectLst/>
                        </a:rPr>
                        <a:t>Functional_Group</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Reactive or undesirable functional groups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a:effectLst/>
                        </a:rPr>
                        <a:t>FALSE</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1408857541"/>
                  </a:ext>
                </a:extLst>
              </a:tr>
              <a:tr h="222698">
                <a:tc>
                  <a:txBody>
                    <a:bodyPr/>
                    <a:lstStyle/>
                    <a:p>
                      <a:pPr algn="ctr" fontAlgn="ctr"/>
                      <a:r>
                        <a:rPr lang="en-US" sz="1000" u="none" strike="noStrike">
                          <a:effectLst/>
                        </a:rPr>
                        <a:t>Toxicity</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Toxicity</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Non Toxic</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2085269541"/>
                  </a:ext>
                </a:extLst>
              </a:tr>
            </a:tbl>
          </a:graphicData>
        </a:graphic>
      </p:graphicFrame>
    </p:spTree>
    <p:extLst>
      <p:ext uri="{BB962C8B-B14F-4D97-AF65-F5344CB8AC3E}">
        <p14:creationId xmlns:p14="http://schemas.microsoft.com/office/powerpoint/2010/main" val="705839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7F9BC2CC-398C-463F-B6E0-D3E52C35E6F4}"/>
              </a:ext>
            </a:extLst>
          </p:cNvPr>
          <p:cNvSpPr txBox="1"/>
          <p:nvPr/>
        </p:nvSpPr>
        <p:spPr>
          <a:xfrm>
            <a:off x="189611" y="805225"/>
            <a:ext cx="8656494" cy="869790"/>
          </a:xfrm>
          <a:prstGeom prst="rect">
            <a:avLst/>
          </a:prstGeom>
          <a:noFill/>
        </p:spPr>
        <p:txBody>
          <a:bodyPr wrap="square" rtlCol="0">
            <a:spAutoFit/>
          </a:bodyPr>
          <a:lstStyle/>
          <a:p>
            <a:pPr marL="342900" indent="-342900">
              <a:lnSpc>
                <a:spcPct val="150000"/>
              </a:lnSpc>
              <a:buFont typeface="+mj-lt"/>
              <a:buAutoNum type="arabicPeriod"/>
            </a:pPr>
            <a:r>
              <a:rPr lang="en-US" altLang="ko-KR" b="1" dirty="0"/>
              <a:t>Convert 3D SDF files to 3D PDB files.</a:t>
            </a:r>
          </a:p>
          <a:p>
            <a:pPr marL="742950" lvl="1" indent="-285750">
              <a:lnSpc>
                <a:spcPct val="150000"/>
              </a:lnSpc>
              <a:buFontTx/>
              <a:buChar char="-"/>
            </a:pPr>
            <a:r>
              <a:rPr lang="en-US" altLang="ko-KR" dirty="0"/>
              <a:t>BABEL</a:t>
            </a:r>
          </a:p>
        </p:txBody>
      </p:sp>
      <p:sp>
        <p:nvSpPr>
          <p:cNvPr id="22" name="TextBox 21">
            <a:extLst>
              <a:ext uri="{FF2B5EF4-FFF2-40B4-BE49-F238E27FC236}">
                <a16:creationId xmlns:a16="http://schemas.microsoft.com/office/drawing/2014/main" id="{76A026C1-37E9-4F0F-AC58-FC2433B3AEDD}"/>
              </a:ext>
            </a:extLst>
          </p:cNvPr>
          <p:cNvSpPr txBox="1"/>
          <p:nvPr/>
        </p:nvSpPr>
        <p:spPr>
          <a:xfrm>
            <a:off x="144378" y="152400"/>
            <a:ext cx="8238645" cy="523220"/>
          </a:xfrm>
          <a:prstGeom prst="rect">
            <a:avLst/>
          </a:prstGeom>
          <a:noFill/>
        </p:spPr>
        <p:txBody>
          <a:bodyPr wrap="square" rtlCol="0">
            <a:spAutoFit/>
          </a:bodyPr>
          <a:lstStyle/>
          <a:p>
            <a:r>
              <a:rPr lang="en-US" altLang="ko-KR" sz="2800" b="1" dirty="0"/>
              <a:t>4) Convert SDF to PDB</a:t>
            </a:r>
          </a:p>
        </p:txBody>
      </p:sp>
      <p:grpSp>
        <p:nvGrpSpPr>
          <p:cNvPr id="26" name="그룹 25">
            <a:extLst>
              <a:ext uri="{FF2B5EF4-FFF2-40B4-BE49-F238E27FC236}">
                <a16:creationId xmlns:a16="http://schemas.microsoft.com/office/drawing/2014/main" id="{0AF9E92C-A1BD-477C-A0AF-300A8B430374}"/>
              </a:ext>
            </a:extLst>
          </p:cNvPr>
          <p:cNvGrpSpPr/>
          <p:nvPr/>
        </p:nvGrpSpPr>
        <p:grpSpPr>
          <a:xfrm>
            <a:off x="1725907" y="2572568"/>
            <a:ext cx="5692185" cy="2753366"/>
            <a:chOff x="1511609" y="2559863"/>
            <a:chExt cx="5692185" cy="2753366"/>
          </a:xfrm>
        </p:grpSpPr>
        <p:sp>
          <p:nvSpPr>
            <p:cNvPr id="27" name="직사각형 26">
              <a:extLst>
                <a:ext uri="{FF2B5EF4-FFF2-40B4-BE49-F238E27FC236}">
                  <a16:creationId xmlns:a16="http://schemas.microsoft.com/office/drawing/2014/main" id="{E1DC7DA7-A77E-4170-9DA5-6C60CC47E050}"/>
                </a:ext>
              </a:extLst>
            </p:cNvPr>
            <p:cNvSpPr/>
            <p:nvPr/>
          </p:nvSpPr>
          <p:spPr>
            <a:xfrm>
              <a:off x="3333520" y="5051619"/>
              <a:ext cx="2476960" cy="261610"/>
            </a:xfrm>
            <a:prstGeom prst="rect">
              <a:avLst/>
            </a:prstGeom>
          </p:spPr>
          <p:txBody>
            <a:bodyPr wrap="none">
              <a:spAutoFit/>
            </a:bodyPr>
            <a:lstStyle/>
            <a:p>
              <a:r>
                <a:rPr lang="en-US" altLang="ko-KR" sz="1100" dirty="0"/>
                <a:t>Example :</a:t>
              </a:r>
              <a:r>
                <a:rPr lang="ko-KR" altLang="en-US" sz="1100" dirty="0"/>
                <a:t>ZINC000000719821_7563</a:t>
              </a:r>
            </a:p>
          </p:txBody>
        </p:sp>
        <p:grpSp>
          <p:nvGrpSpPr>
            <p:cNvPr id="28" name="그룹 27">
              <a:extLst>
                <a:ext uri="{FF2B5EF4-FFF2-40B4-BE49-F238E27FC236}">
                  <a16:creationId xmlns:a16="http://schemas.microsoft.com/office/drawing/2014/main" id="{EF2595B8-A634-403B-BAF5-59DFEAA74876}"/>
                </a:ext>
              </a:extLst>
            </p:cNvPr>
            <p:cNvGrpSpPr/>
            <p:nvPr/>
          </p:nvGrpSpPr>
          <p:grpSpPr>
            <a:xfrm>
              <a:off x="1511609" y="2559863"/>
              <a:ext cx="5692185" cy="2176212"/>
              <a:chOff x="1511609" y="2559863"/>
              <a:chExt cx="5692185" cy="2176212"/>
            </a:xfrm>
          </p:grpSpPr>
          <p:pic>
            <p:nvPicPr>
              <p:cNvPr id="29" name="그림 28">
                <a:extLst>
                  <a:ext uri="{FF2B5EF4-FFF2-40B4-BE49-F238E27FC236}">
                    <a16:creationId xmlns:a16="http://schemas.microsoft.com/office/drawing/2014/main" id="{00880516-41DB-4311-A6E5-80618C2FA94D}"/>
                  </a:ext>
                </a:extLst>
              </p:cNvPr>
              <p:cNvPicPr>
                <a:picLocks noChangeAspect="1"/>
              </p:cNvPicPr>
              <p:nvPr/>
            </p:nvPicPr>
            <p:blipFill>
              <a:blip r:embed="rId2"/>
              <a:stretch>
                <a:fillRect/>
              </a:stretch>
            </p:blipFill>
            <p:spPr>
              <a:xfrm>
                <a:off x="1511609" y="3146149"/>
                <a:ext cx="1993510" cy="1589926"/>
              </a:xfrm>
              <a:prstGeom prst="rect">
                <a:avLst/>
              </a:prstGeom>
            </p:spPr>
          </p:pic>
          <p:pic>
            <p:nvPicPr>
              <p:cNvPr id="30" name="그림 29">
                <a:extLst>
                  <a:ext uri="{FF2B5EF4-FFF2-40B4-BE49-F238E27FC236}">
                    <a16:creationId xmlns:a16="http://schemas.microsoft.com/office/drawing/2014/main" id="{DB72BFDF-CE67-40B2-A6A0-BB067741C89E}"/>
                  </a:ext>
                </a:extLst>
              </p:cNvPr>
              <p:cNvPicPr>
                <a:picLocks noChangeAspect="1"/>
              </p:cNvPicPr>
              <p:nvPr/>
            </p:nvPicPr>
            <p:blipFill>
              <a:blip r:embed="rId3"/>
              <a:stretch>
                <a:fillRect/>
              </a:stretch>
            </p:blipFill>
            <p:spPr>
              <a:xfrm>
                <a:off x="5210284" y="3146149"/>
                <a:ext cx="1993510" cy="1589926"/>
              </a:xfrm>
              <a:prstGeom prst="rect">
                <a:avLst/>
              </a:prstGeom>
            </p:spPr>
          </p:pic>
          <p:sp>
            <p:nvSpPr>
              <p:cNvPr id="31" name="직사각형 30">
                <a:extLst>
                  <a:ext uri="{FF2B5EF4-FFF2-40B4-BE49-F238E27FC236}">
                    <a16:creationId xmlns:a16="http://schemas.microsoft.com/office/drawing/2014/main" id="{9EEC6390-D78D-462C-B3A5-D9335EBCDFF6}"/>
                  </a:ext>
                </a:extLst>
              </p:cNvPr>
              <p:cNvSpPr/>
              <p:nvPr/>
            </p:nvSpPr>
            <p:spPr>
              <a:xfrm>
                <a:off x="1971385" y="2559863"/>
                <a:ext cx="1073959" cy="3570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3D SDF</a:t>
                </a:r>
                <a:endParaRPr lang="ko-KR" altLang="en-US" sz="1200" dirty="0"/>
              </a:p>
            </p:txBody>
          </p:sp>
          <p:sp>
            <p:nvSpPr>
              <p:cNvPr id="32" name="직사각형 31">
                <a:extLst>
                  <a:ext uri="{FF2B5EF4-FFF2-40B4-BE49-F238E27FC236}">
                    <a16:creationId xmlns:a16="http://schemas.microsoft.com/office/drawing/2014/main" id="{D2964142-C1F9-4373-B65C-F8F8430773EE}"/>
                  </a:ext>
                </a:extLst>
              </p:cNvPr>
              <p:cNvSpPr/>
              <p:nvPr/>
            </p:nvSpPr>
            <p:spPr>
              <a:xfrm>
                <a:off x="5670059" y="2559863"/>
                <a:ext cx="1073959" cy="3570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3D PDB</a:t>
                </a:r>
                <a:endParaRPr lang="ko-KR" altLang="en-US" sz="1200" dirty="0"/>
              </a:p>
            </p:txBody>
          </p:sp>
          <p:sp>
            <p:nvSpPr>
              <p:cNvPr id="33" name="화살표: 오른쪽 32">
                <a:extLst>
                  <a:ext uri="{FF2B5EF4-FFF2-40B4-BE49-F238E27FC236}">
                    <a16:creationId xmlns:a16="http://schemas.microsoft.com/office/drawing/2014/main" id="{A12D3F4D-7F74-408B-9633-9C13A44C1342}"/>
                  </a:ext>
                </a:extLst>
              </p:cNvPr>
              <p:cNvSpPr/>
              <p:nvPr/>
            </p:nvSpPr>
            <p:spPr>
              <a:xfrm>
                <a:off x="3820722" y="3629314"/>
                <a:ext cx="1073959" cy="6235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BABEL</a:t>
                </a:r>
                <a:endParaRPr lang="ko-KR" altLang="en-US" sz="1200" dirty="0"/>
              </a:p>
            </p:txBody>
          </p:sp>
        </p:grpSp>
      </p:grpSp>
    </p:spTree>
    <p:extLst>
      <p:ext uri="{BB962C8B-B14F-4D97-AF65-F5344CB8AC3E}">
        <p14:creationId xmlns:p14="http://schemas.microsoft.com/office/powerpoint/2010/main" val="1647974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0D97CC-26C2-4EF4-AAD2-8DD1D2783A6C}"/>
              </a:ext>
            </a:extLst>
          </p:cNvPr>
          <p:cNvSpPr>
            <a:spLocks noGrp="1"/>
          </p:cNvSpPr>
          <p:nvPr>
            <p:ph type="ctrTitle"/>
          </p:nvPr>
        </p:nvSpPr>
        <p:spPr/>
        <p:txBody>
          <a:bodyPr>
            <a:noAutofit/>
          </a:bodyPr>
          <a:lstStyle/>
          <a:p>
            <a:r>
              <a:rPr lang="en-US" altLang="ko-KR" sz="4400" b="1" dirty="0"/>
              <a:t>1/2D-Scan ARS </a:t>
            </a:r>
            <a:r>
              <a:rPr lang="ko-KR" altLang="en-US" sz="4400" b="1" dirty="0"/>
              <a:t>실행방법</a:t>
            </a:r>
          </a:p>
        </p:txBody>
      </p:sp>
    </p:spTree>
    <p:extLst>
      <p:ext uri="{BB962C8B-B14F-4D97-AF65-F5344CB8AC3E}">
        <p14:creationId xmlns:p14="http://schemas.microsoft.com/office/powerpoint/2010/main" val="380071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5B81632-5059-4108-A34F-C64587F28690}"/>
              </a:ext>
            </a:extLst>
          </p:cNvPr>
          <p:cNvSpPr>
            <a:spLocks noGrp="1"/>
          </p:cNvSpPr>
          <p:nvPr>
            <p:ph type="title"/>
          </p:nvPr>
        </p:nvSpPr>
        <p:spPr/>
        <p:txBody>
          <a:bodyPr/>
          <a:lstStyle/>
          <a:p>
            <a:r>
              <a:rPr lang="en-US" altLang="ko-KR" dirty="0"/>
              <a:t>1/2DScan ARS </a:t>
            </a:r>
            <a:r>
              <a:rPr lang="ko-KR" altLang="en-US" dirty="0"/>
              <a:t>환경 설정</a:t>
            </a:r>
          </a:p>
        </p:txBody>
      </p:sp>
      <p:sp>
        <p:nvSpPr>
          <p:cNvPr id="3" name="내용 개체 틀 2">
            <a:extLst>
              <a:ext uri="{FF2B5EF4-FFF2-40B4-BE49-F238E27FC236}">
                <a16:creationId xmlns:a16="http://schemas.microsoft.com/office/drawing/2014/main" id="{1CBA6133-0952-4193-A082-C7673BDC67ED}"/>
              </a:ext>
            </a:extLst>
          </p:cNvPr>
          <p:cNvSpPr>
            <a:spLocks noGrp="1"/>
          </p:cNvSpPr>
          <p:nvPr>
            <p:ph idx="1"/>
          </p:nvPr>
        </p:nvSpPr>
        <p:spPr>
          <a:xfrm>
            <a:off x="138794" y="855662"/>
            <a:ext cx="8866414" cy="5533863"/>
          </a:xfrm>
        </p:spPr>
        <p:txBody>
          <a:bodyPr>
            <a:normAutofit fontScale="85000" lnSpcReduction="20000"/>
          </a:bodyPr>
          <a:lstStyle/>
          <a:p>
            <a:pPr marL="0" indent="0">
              <a:buNone/>
            </a:pPr>
            <a:r>
              <a:rPr lang="en-US" altLang="ko-KR" dirty="0"/>
              <a:t>1. miniconda2 </a:t>
            </a:r>
            <a:r>
              <a:rPr lang="ko-KR" altLang="en-US" dirty="0"/>
              <a:t>설치</a:t>
            </a:r>
          </a:p>
          <a:p>
            <a:pPr marL="0" indent="0">
              <a:buNone/>
            </a:pPr>
            <a:r>
              <a:rPr lang="ko-KR" altLang="en-US" dirty="0"/>
              <a:t> </a:t>
            </a:r>
            <a:r>
              <a:rPr lang="en-US" altLang="ko-KR" dirty="0"/>
              <a:t>$ bash Miniconda2-latest-Linux-x86_64.sh  </a:t>
            </a:r>
          </a:p>
          <a:p>
            <a:pPr marL="0" indent="0">
              <a:buNone/>
            </a:pPr>
            <a:r>
              <a:rPr lang="en-US" altLang="ko-KR" dirty="0"/>
              <a:t>  - /lwork01/miniconda2</a:t>
            </a:r>
          </a:p>
          <a:p>
            <a:pPr marL="0" indent="0">
              <a:buNone/>
            </a:pPr>
            <a:r>
              <a:rPr lang="en-US" altLang="ko-KR" dirty="0"/>
              <a:t> $ source ~/.</a:t>
            </a:r>
            <a:r>
              <a:rPr lang="en-US" altLang="ko-KR" dirty="0" err="1"/>
              <a:t>bashrc</a:t>
            </a:r>
            <a:endParaRPr lang="en-US" altLang="ko-KR" dirty="0"/>
          </a:p>
          <a:p>
            <a:pPr marL="0" indent="0">
              <a:buNone/>
            </a:pPr>
            <a:endParaRPr lang="en-US" altLang="ko-KR" dirty="0"/>
          </a:p>
          <a:p>
            <a:pPr marL="0" indent="0">
              <a:buNone/>
            </a:pPr>
            <a:r>
              <a:rPr lang="en-US" altLang="ko-KR" dirty="0"/>
              <a:t>2. </a:t>
            </a:r>
            <a:r>
              <a:rPr lang="en-US" altLang="ko-KR" dirty="0" err="1"/>
              <a:t>conda</a:t>
            </a:r>
            <a:r>
              <a:rPr lang="en-US" altLang="ko-KR" dirty="0"/>
              <a:t> update </a:t>
            </a:r>
          </a:p>
          <a:p>
            <a:pPr marL="0" indent="0">
              <a:buNone/>
            </a:pPr>
            <a:r>
              <a:rPr lang="en-US" altLang="ko-KR" dirty="0"/>
              <a:t> $ </a:t>
            </a:r>
            <a:r>
              <a:rPr lang="en-US" altLang="ko-KR" dirty="0" err="1"/>
              <a:t>conda</a:t>
            </a:r>
            <a:r>
              <a:rPr lang="en-US" altLang="ko-KR" dirty="0"/>
              <a:t> update -n base -c defaults </a:t>
            </a:r>
            <a:r>
              <a:rPr lang="en-US" altLang="ko-KR" dirty="0" err="1"/>
              <a:t>conda</a:t>
            </a:r>
            <a:endParaRPr lang="en-US" altLang="ko-KR" dirty="0"/>
          </a:p>
          <a:p>
            <a:pPr marL="0" indent="0">
              <a:buNone/>
            </a:pPr>
            <a:endParaRPr lang="en-US" altLang="ko-KR" dirty="0"/>
          </a:p>
          <a:p>
            <a:pPr marL="0" indent="0">
              <a:buNone/>
            </a:pPr>
            <a:r>
              <a:rPr lang="en-US" altLang="ko-KR" dirty="0"/>
              <a:t>3. </a:t>
            </a:r>
            <a:r>
              <a:rPr lang="en-US" altLang="ko-KR" dirty="0" err="1"/>
              <a:t>conda</a:t>
            </a:r>
            <a:r>
              <a:rPr lang="en-US" altLang="ko-KR" dirty="0"/>
              <a:t> </a:t>
            </a:r>
            <a:r>
              <a:rPr lang="ko-KR" altLang="en-US" dirty="0"/>
              <a:t>환경 생성</a:t>
            </a:r>
          </a:p>
          <a:p>
            <a:pPr marL="0" indent="0">
              <a:buNone/>
            </a:pPr>
            <a:r>
              <a:rPr lang="ko-KR" altLang="en-US" dirty="0"/>
              <a:t> </a:t>
            </a:r>
            <a:r>
              <a:rPr lang="en-US" altLang="ko-KR" dirty="0"/>
              <a:t>$ </a:t>
            </a:r>
            <a:r>
              <a:rPr lang="en-US" altLang="ko-KR" dirty="0" err="1"/>
              <a:t>conda</a:t>
            </a:r>
            <a:r>
              <a:rPr lang="en-US" altLang="ko-KR" dirty="0"/>
              <a:t> env create -f ~/</a:t>
            </a:r>
            <a:r>
              <a:rPr lang="en-US" altLang="ko-KR" dirty="0" err="1"/>
              <a:t>environment_Env.yml</a:t>
            </a:r>
            <a:endParaRPr lang="en-US" altLang="ko-KR" dirty="0"/>
          </a:p>
          <a:p>
            <a:pPr marL="0" indent="0">
              <a:buNone/>
            </a:pPr>
            <a:r>
              <a:rPr lang="en-US" altLang="ko-KR" dirty="0"/>
              <a:t>   (</a:t>
            </a:r>
            <a:r>
              <a:rPr lang="ko-KR" altLang="en-US" dirty="0"/>
              <a:t>주석처리</a:t>
            </a:r>
            <a:r>
              <a:rPr lang="en-US" altLang="ko-KR" dirty="0"/>
              <a:t># - jpeg=9b=2, # - </a:t>
            </a:r>
            <a:r>
              <a:rPr lang="en-US" altLang="ko-KR" dirty="0" err="1"/>
              <a:t>libiconv</a:t>
            </a:r>
            <a:r>
              <a:rPr lang="en-US" altLang="ko-KR" dirty="0"/>
              <a:t>=1.15=0,</a:t>
            </a:r>
          </a:p>
          <a:p>
            <a:pPr marL="0" indent="0">
              <a:buNone/>
            </a:pPr>
            <a:r>
              <a:rPr lang="en-US" altLang="ko-KR" dirty="0"/>
              <a:t>   pip </a:t>
            </a:r>
            <a:r>
              <a:rPr lang="ko-KR" altLang="en-US" dirty="0"/>
              <a:t>영역으로 옮긴 후 </a:t>
            </a:r>
            <a:r>
              <a:rPr lang="en-US" altLang="ko-KR" dirty="0"/>
              <a:t>- matplotlib=2.2.2 </a:t>
            </a:r>
            <a:r>
              <a:rPr lang="ko-KR" altLang="en-US" dirty="0"/>
              <a:t>주석처리</a:t>
            </a:r>
            <a:r>
              <a:rPr lang="en-US" altLang="ko-KR" dirty="0"/>
              <a:t>#=py27_1)</a:t>
            </a:r>
          </a:p>
          <a:p>
            <a:pPr marL="0" indent="0">
              <a:buNone/>
            </a:pPr>
            <a:r>
              <a:rPr lang="en-US" altLang="ko-KR" dirty="0"/>
              <a:t>   </a:t>
            </a:r>
          </a:p>
          <a:p>
            <a:pPr marL="0" indent="0">
              <a:buNone/>
            </a:pPr>
            <a:r>
              <a:rPr lang="en-US" altLang="ko-KR" dirty="0"/>
              <a:t>4. </a:t>
            </a:r>
            <a:r>
              <a:rPr lang="en-US" altLang="ko-KR" dirty="0" err="1"/>
              <a:t>conda</a:t>
            </a:r>
            <a:r>
              <a:rPr lang="en-US" altLang="ko-KR" dirty="0"/>
              <a:t> </a:t>
            </a:r>
            <a:r>
              <a:rPr lang="ko-KR" altLang="en-US" dirty="0"/>
              <a:t>환경 활성화</a:t>
            </a:r>
          </a:p>
          <a:p>
            <a:pPr marL="0" indent="0">
              <a:buNone/>
            </a:pPr>
            <a:r>
              <a:rPr lang="ko-KR" altLang="en-US" dirty="0"/>
              <a:t> </a:t>
            </a:r>
            <a:r>
              <a:rPr lang="en-US" altLang="ko-KR" dirty="0"/>
              <a:t>$ </a:t>
            </a:r>
            <a:r>
              <a:rPr lang="en-US" altLang="ko-KR" dirty="0" err="1"/>
              <a:t>conda</a:t>
            </a:r>
            <a:r>
              <a:rPr lang="en-US" altLang="ko-KR" dirty="0"/>
              <a:t> activate Env</a:t>
            </a:r>
          </a:p>
          <a:p>
            <a:pPr marL="0" indent="0">
              <a:buNone/>
            </a:pPr>
            <a:endParaRPr lang="en-US" altLang="ko-KR" dirty="0"/>
          </a:p>
          <a:p>
            <a:pPr marL="0" indent="0">
              <a:buNone/>
            </a:pPr>
            <a:r>
              <a:rPr lang="en-US" altLang="ko-KR" dirty="0"/>
              <a:t>5. OS</a:t>
            </a:r>
            <a:r>
              <a:rPr lang="ko-KR" altLang="en-US" dirty="0"/>
              <a:t>영역 의존성 라이브러리 패키지 설치</a:t>
            </a:r>
          </a:p>
          <a:p>
            <a:pPr marL="0" indent="0">
              <a:buNone/>
            </a:pPr>
            <a:r>
              <a:rPr lang="ko-KR" altLang="en-US" dirty="0"/>
              <a:t> </a:t>
            </a:r>
            <a:r>
              <a:rPr lang="en-US" altLang="ko-KR" dirty="0"/>
              <a:t>$ </a:t>
            </a:r>
            <a:r>
              <a:rPr lang="en-US" altLang="ko-KR" dirty="0" err="1"/>
              <a:t>sudo</a:t>
            </a:r>
            <a:r>
              <a:rPr lang="en-US" altLang="ko-KR" dirty="0"/>
              <a:t> yum install </a:t>
            </a:r>
            <a:r>
              <a:rPr lang="en-US" altLang="ko-KR" dirty="0" err="1"/>
              <a:t>libXrender</a:t>
            </a:r>
            <a:r>
              <a:rPr lang="en-US" altLang="ko-KR" dirty="0"/>
              <a:t> </a:t>
            </a:r>
            <a:r>
              <a:rPr lang="en-US" altLang="ko-KR" dirty="0" err="1"/>
              <a:t>libXext</a:t>
            </a:r>
            <a:r>
              <a:rPr lang="en-US" altLang="ko-KR" dirty="0"/>
              <a:t> -y</a:t>
            </a:r>
          </a:p>
        </p:txBody>
      </p:sp>
      <p:sp>
        <p:nvSpPr>
          <p:cNvPr id="4" name="슬라이드 번호 개체 틀 3">
            <a:extLst>
              <a:ext uri="{FF2B5EF4-FFF2-40B4-BE49-F238E27FC236}">
                <a16:creationId xmlns:a16="http://schemas.microsoft.com/office/drawing/2014/main" id="{3DF8BF63-5512-4127-A3F4-EDCA526E9D9A}"/>
              </a:ext>
            </a:extLst>
          </p:cNvPr>
          <p:cNvSpPr>
            <a:spLocks noGrp="1"/>
          </p:cNvSpPr>
          <p:nvPr>
            <p:ph type="sldNum" sz="quarter" idx="12"/>
          </p:nvPr>
        </p:nvSpPr>
        <p:spPr/>
        <p:txBody>
          <a:bodyPr/>
          <a:lstStyle/>
          <a:p>
            <a:fld id="{A341F850-1BD0-46B3-85C6-C768B8AE4FCC}" type="slidenum">
              <a:rPr lang="en-US" smtClean="0">
                <a:solidFill>
                  <a:srgbClr val="000000">
                    <a:tint val="75000"/>
                  </a:srgbClr>
                </a:solidFill>
              </a:rPr>
              <a:pPr/>
              <a:t>28</a:t>
            </a:fld>
            <a:endParaRPr lang="en-US" dirty="0">
              <a:solidFill>
                <a:srgbClr val="000000">
                  <a:tint val="75000"/>
                </a:srgbClr>
              </a:solidFill>
            </a:endParaRPr>
          </a:p>
        </p:txBody>
      </p:sp>
    </p:spTree>
    <p:extLst>
      <p:ext uri="{BB962C8B-B14F-4D97-AF65-F5344CB8AC3E}">
        <p14:creationId xmlns:p14="http://schemas.microsoft.com/office/powerpoint/2010/main" val="271672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5B81632-5059-4108-A34F-C64587F28690}"/>
              </a:ext>
            </a:extLst>
          </p:cNvPr>
          <p:cNvSpPr>
            <a:spLocks noGrp="1"/>
          </p:cNvSpPr>
          <p:nvPr>
            <p:ph type="title"/>
          </p:nvPr>
        </p:nvSpPr>
        <p:spPr/>
        <p:txBody>
          <a:bodyPr/>
          <a:lstStyle/>
          <a:p>
            <a:r>
              <a:rPr lang="en-US" altLang="ko-KR" dirty="0"/>
              <a:t>1/2DScan ARS Seed DB </a:t>
            </a:r>
            <a:r>
              <a:rPr lang="ko-KR" altLang="en-US" dirty="0"/>
              <a:t>생성 방법</a:t>
            </a:r>
          </a:p>
        </p:txBody>
      </p:sp>
      <p:sp>
        <p:nvSpPr>
          <p:cNvPr id="4" name="슬라이드 번호 개체 틀 3">
            <a:extLst>
              <a:ext uri="{FF2B5EF4-FFF2-40B4-BE49-F238E27FC236}">
                <a16:creationId xmlns:a16="http://schemas.microsoft.com/office/drawing/2014/main" id="{3DF8BF63-5512-4127-A3F4-EDCA526E9D9A}"/>
              </a:ext>
            </a:extLst>
          </p:cNvPr>
          <p:cNvSpPr>
            <a:spLocks noGrp="1"/>
          </p:cNvSpPr>
          <p:nvPr>
            <p:ph type="sldNum" sz="quarter" idx="12"/>
          </p:nvPr>
        </p:nvSpPr>
        <p:spPr/>
        <p:txBody>
          <a:bodyPr/>
          <a:lstStyle/>
          <a:p>
            <a:fld id="{A341F850-1BD0-46B3-85C6-C768B8AE4FCC}" type="slidenum">
              <a:rPr lang="en-US" smtClean="0">
                <a:solidFill>
                  <a:srgbClr val="000000">
                    <a:tint val="75000"/>
                  </a:srgbClr>
                </a:solidFill>
              </a:rPr>
              <a:pPr/>
              <a:t>29</a:t>
            </a:fld>
            <a:endParaRPr lang="en-US" dirty="0">
              <a:solidFill>
                <a:srgbClr val="000000">
                  <a:tint val="75000"/>
                </a:srgbClr>
              </a:solidFill>
            </a:endParaRPr>
          </a:p>
        </p:txBody>
      </p:sp>
      <p:sp>
        <p:nvSpPr>
          <p:cNvPr id="6" name="내용 개체 틀 5">
            <a:extLst>
              <a:ext uri="{FF2B5EF4-FFF2-40B4-BE49-F238E27FC236}">
                <a16:creationId xmlns:a16="http://schemas.microsoft.com/office/drawing/2014/main" id="{270FC5D5-9B55-4AF5-96AE-BF73810D12F7}"/>
              </a:ext>
            </a:extLst>
          </p:cNvPr>
          <p:cNvSpPr>
            <a:spLocks noGrp="1"/>
          </p:cNvSpPr>
          <p:nvPr>
            <p:ph idx="1"/>
          </p:nvPr>
        </p:nvSpPr>
        <p:spPr/>
        <p:txBody>
          <a:bodyPr>
            <a:normAutofit/>
          </a:bodyPr>
          <a:lstStyle/>
          <a:p>
            <a:pPr marL="0" indent="0">
              <a:buNone/>
            </a:pPr>
            <a:r>
              <a:rPr lang="en-US" altLang="ko-KR" sz="1400" dirty="0"/>
              <a:t>1. Use the </a:t>
            </a:r>
            <a:r>
              <a:rPr lang="en-US" altLang="ko-KR" sz="1400" dirty="0" err="1"/>
              <a:t>PHscan_Make_Input</a:t>
            </a:r>
            <a:r>
              <a:rPr lang="en-US" altLang="ko-KR" sz="1400" dirty="0"/>
              <a:t>.</a:t>
            </a:r>
          </a:p>
          <a:p>
            <a:pPr marL="0" indent="0">
              <a:buNone/>
            </a:pPr>
            <a:r>
              <a:rPr lang="en-US" altLang="ko-KR" sz="1400" dirty="0"/>
              <a:t>2. Put the seed ligand files in "/</a:t>
            </a:r>
            <a:r>
              <a:rPr lang="en-US" altLang="ko-KR" sz="1400" dirty="0" err="1"/>
              <a:t>PHscan_Make_Input</a:t>
            </a:r>
            <a:r>
              <a:rPr lang="en-US" altLang="ko-KR" sz="1400" dirty="0"/>
              <a:t>/data/input". (</a:t>
            </a:r>
            <a:r>
              <a:rPr lang="ko-KR" altLang="en-US" sz="1400" dirty="0"/>
              <a:t>원본 백업 필수</a:t>
            </a:r>
            <a:r>
              <a:rPr lang="en-US" altLang="ko-KR" sz="1400" dirty="0"/>
              <a:t>)</a:t>
            </a:r>
          </a:p>
          <a:p>
            <a:pPr marL="0" indent="0">
              <a:buNone/>
            </a:pPr>
            <a:r>
              <a:rPr lang="en-US" altLang="ko-KR" sz="1400" dirty="0"/>
              <a:t>3. Remove the contents in "/</a:t>
            </a:r>
            <a:r>
              <a:rPr lang="en-US" altLang="ko-KR" sz="1400" dirty="0" err="1"/>
              <a:t>PHscan_Make_Input</a:t>
            </a:r>
            <a:r>
              <a:rPr lang="en-US" altLang="ko-KR" sz="1400" dirty="0"/>
              <a:t>/data/</a:t>
            </a:r>
            <a:r>
              <a:rPr lang="en-US" altLang="ko-KR" sz="1400" dirty="0" err="1"/>
              <a:t>PHscan_out</a:t>
            </a:r>
            <a:r>
              <a:rPr lang="en-US" altLang="ko-KR" sz="1400" dirty="0"/>
              <a:t>".</a:t>
            </a:r>
          </a:p>
          <a:p>
            <a:pPr marL="0" indent="0">
              <a:buNone/>
            </a:pPr>
            <a:r>
              <a:rPr lang="en-US" altLang="ko-KR" sz="1400" dirty="0"/>
              <a:t>4. Run "python make_input.py -j 20" at "/</a:t>
            </a:r>
            <a:r>
              <a:rPr lang="en-US" altLang="ko-KR" sz="1400" dirty="0" err="1"/>
              <a:t>PHscan_Make_Input</a:t>
            </a:r>
            <a:r>
              <a:rPr lang="en-US" altLang="ko-KR" sz="1400" dirty="0"/>
              <a:t>" and "20" means the number of </a:t>
            </a:r>
            <a:r>
              <a:rPr lang="en-US" altLang="ko-KR" sz="1400" dirty="0" err="1"/>
              <a:t>cpu</a:t>
            </a:r>
            <a:r>
              <a:rPr lang="en-US" altLang="ko-KR" sz="1400" dirty="0"/>
              <a:t>.</a:t>
            </a:r>
          </a:p>
          <a:p>
            <a:pPr marL="0" indent="0">
              <a:buNone/>
            </a:pPr>
            <a:r>
              <a:rPr lang="en-US" altLang="ko-KR" sz="1400" dirty="0"/>
              <a:t>5. Go to "/</a:t>
            </a:r>
            <a:r>
              <a:rPr lang="en-US" altLang="ko-KR" sz="1400" dirty="0" err="1"/>
              <a:t>PHscan_Make_Input</a:t>
            </a:r>
            <a:r>
              <a:rPr lang="en-US" altLang="ko-KR" sz="1400" dirty="0"/>
              <a:t>/util/tools".</a:t>
            </a:r>
          </a:p>
          <a:p>
            <a:pPr marL="0" indent="0">
              <a:buNone/>
            </a:pPr>
            <a:r>
              <a:rPr lang="en-US" altLang="ko-KR" sz="1400" dirty="0"/>
              <a:t>6. Run "python read_dump.py &gt; re.2038.txt" and "re.2038.txt" means the name of output file.</a:t>
            </a:r>
          </a:p>
          <a:p>
            <a:pPr marL="0" indent="0">
              <a:buNone/>
            </a:pPr>
            <a:r>
              <a:rPr lang="en-US" altLang="ko-KR" sz="1400" dirty="0"/>
              <a:t>7. Cp the "re.2038.txt" to "/</a:t>
            </a:r>
            <a:r>
              <a:rPr lang="en-US" altLang="ko-KR" sz="1400" dirty="0" err="1"/>
              <a:t>zinc_work</a:t>
            </a:r>
            <a:r>
              <a:rPr lang="en-US" altLang="ko-KR" sz="1400" dirty="0"/>
              <a:t>/</a:t>
            </a:r>
            <a:r>
              <a:rPr lang="en-US" altLang="ko-KR" sz="1400" dirty="0" err="1"/>
              <a:t>Re_In_N_Seed</a:t>
            </a:r>
            <a:r>
              <a:rPr lang="en-US" altLang="ko-KR" sz="1400" dirty="0"/>
              <a:t>"</a:t>
            </a:r>
          </a:p>
          <a:p>
            <a:pPr marL="0" indent="0">
              <a:buNone/>
            </a:pPr>
            <a:r>
              <a:rPr lang="en-US" altLang="ko-KR" sz="1400" dirty="0"/>
              <a:t>8. We will make two database tables: "</a:t>
            </a:r>
            <a:r>
              <a:rPr lang="en-US" altLang="ko-KR" sz="1400" dirty="0" err="1"/>
              <a:t>Seed_F.db</a:t>
            </a:r>
            <a:r>
              <a:rPr lang="en-US" altLang="ko-KR" sz="1400" dirty="0"/>
              <a:t> and </a:t>
            </a:r>
            <a:r>
              <a:rPr lang="en-US" altLang="ko-KR" sz="1400" dirty="0" err="1"/>
              <a:t>Seed_K.db</a:t>
            </a:r>
            <a:r>
              <a:rPr lang="en-US" altLang="ko-KR" sz="1400" dirty="0"/>
              <a:t>".</a:t>
            </a:r>
          </a:p>
          <a:p>
            <a:pPr marL="0" indent="0">
              <a:buNone/>
            </a:pPr>
            <a:r>
              <a:rPr lang="en-US" altLang="ko-KR" sz="1400" dirty="0"/>
              <a:t>9. Go to "/</a:t>
            </a:r>
            <a:r>
              <a:rPr lang="en-US" altLang="ko-KR" sz="1400" dirty="0" err="1"/>
              <a:t>zinc_work</a:t>
            </a:r>
            <a:r>
              <a:rPr lang="en-US" altLang="ko-KR" sz="1400" dirty="0"/>
              <a:t>"</a:t>
            </a:r>
          </a:p>
          <a:p>
            <a:pPr marL="0" indent="0">
              <a:buNone/>
            </a:pPr>
            <a:r>
              <a:rPr lang="en-US" altLang="ko-KR" sz="1400" dirty="0"/>
              <a:t>10. Run "python Make_ZINC15_F_DB.v5.py -t c -d ./</a:t>
            </a:r>
            <a:r>
              <a:rPr lang="en-US" altLang="ko-KR" sz="1400" dirty="0" err="1"/>
              <a:t>Re_In_N_Seed</a:t>
            </a:r>
            <a:r>
              <a:rPr lang="en-US" altLang="ko-KR" sz="1400" dirty="0"/>
              <a:t>/"</a:t>
            </a:r>
          </a:p>
          <a:p>
            <a:pPr marL="0" indent="0">
              <a:buNone/>
            </a:pPr>
            <a:r>
              <a:rPr lang="en-US" altLang="ko-KR" sz="1400" dirty="0"/>
              <a:t>   -t "c": create new </a:t>
            </a:r>
            <a:r>
              <a:rPr lang="en-US" altLang="ko-KR" sz="1400" dirty="0" err="1"/>
              <a:t>db</a:t>
            </a:r>
            <a:r>
              <a:rPr lang="en-US" altLang="ko-KR" sz="1400" dirty="0"/>
              <a:t>, "</a:t>
            </a:r>
            <a:r>
              <a:rPr lang="en-US" altLang="ko-KR" sz="1400" dirty="0" err="1"/>
              <a:t>a":add</a:t>
            </a:r>
            <a:r>
              <a:rPr lang="en-US" altLang="ko-KR" sz="1400" dirty="0"/>
              <a:t> the content to </a:t>
            </a:r>
            <a:r>
              <a:rPr lang="en-US" altLang="ko-KR" sz="1400" dirty="0" err="1"/>
              <a:t>exsiting</a:t>
            </a:r>
            <a:r>
              <a:rPr lang="en-US" altLang="ko-KR" sz="1400" dirty="0"/>
              <a:t> </a:t>
            </a:r>
            <a:r>
              <a:rPr lang="en-US" altLang="ko-KR" sz="1400" dirty="0" err="1"/>
              <a:t>db</a:t>
            </a:r>
            <a:endParaRPr lang="en-US" altLang="ko-KR" sz="1400" dirty="0"/>
          </a:p>
          <a:p>
            <a:pPr marL="0" indent="0">
              <a:buNone/>
            </a:pPr>
            <a:r>
              <a:rPr lang="en-US" altLang="ko-KR" sz="1400" dirty="0"/>
              <a:t>   -d "./</a:t>
            </a:r>
            <a:r>
              <a:rPr lang="en-US" altLang="ko-KR" sz="1400" dirty="0" err="1"/>
              <a:t>Re_In_N_Seed</a:t>
            </a:r>
            <a:r>
              <a:rPr lang="en-US" altLang="ko-KR" sz="1400" dirty="0"/>
              <a:t>/": to make seed </a:t>
            </a:r>
            <a:r>
              <a:rPr lang="en-US" altLang="ko-KR" sz="1400" dirty="0" err="1"/>
              <a:t>db</a:t>
            </a:r>
            <a:r>
              <a:rPr lang="en-US" altLang="ko-KR" sz="1400" dirty="0"/>
              <a:t>, "</a:t>
            </a:r>
            <a:r>
              <a:rPr lang="en-US" altLang="ko-KR" sz="1400" dirty="0" err="1"/>
              <a:t>Re_In_N</a:t>
            </a:r>
            <a:r>
              <a:rPr lang="en-US" altLang="ko-KR" sz="1400" dirty="0"/>
              <a:t>": to make ZINC15 </a:t>
            </a:r>
            <a:r>
              <a:rPr lang="en-US" altLang="ko-KR" sz="1400" dirty="0" err="1"/>
              <a:t>db</a:t>
            </a:r>
            <a:endParaRPr lang="en-US" altLang="ko-KR" sz="1400" dirty="0"/>
          </a:p>
          <a:p>
            <a:pPr marL="0" indent="0">
              <a:buNone/>
            </a:pPr>
            <a:r>
              <a:rPr lang="en-US" altLang="ko-KR" sz="1400" dirty="0"/>
              <a:t>   If the program shows the ligands list, remove the these ligands from the input seed list.</a:t>
            </a:r>
          </a:p>
          <a:p>
            <a:pPr marL="0" indent="0">
              <a:buNone/>
            </a:pPr>
            <a:r>
              <a:rPr lang="en-US" altLang="ko-KR" sz="1400" dirty="0"/>
              <a:t>   Because the length of their keys is less than '5'</a:t>
            </a:r>
          </a:p>
          <a:p>
            <a:pPr marL="0" indent="0">
              <a:buNone/>
            </a:pPr>
            <a:r>
              <a:rPr lang="en-US" altLang="ko-KR" sz="1400" dirty="0"/>
              <a:t>11. Run "python Make_ZINC15_K_DB.v7.py -t c -d ./</a:t>
            </a:r>
            <a:r>
              <a:rPr lang="en-US" altLang="ko-KR" sz="1400" dirty="0" err="1"/>
              <a:t>Re_In_N_Seed</a:t>
            </a:r>
            <a:r>
              <a:rPr lang="en-US" altLang="ko-KR" sz="1400" dirty="0"/>
              <a:t>/"</a:t>
            </a:r>
          </a:p>
          <a:p>
            <a:pPr marL="0" indent="0">
              <a:buNone/>
            </a:pPr>
            <a:r>
              <a:rPr lang="en-US" altLang="ko-KR" sz="1400" dirty="0"/>
              <a:t>12. Move the two </a:t>
            </a:r>
            <a:r>
              <a:rPr lang="en-US" altLang="ko-KR" sz="1400" dirty="0" err="1"/>
              <a:t>db</a:t>
            </a:r>
            <a:r>
              <a:rPr lang="en-US" altLang="ko-KR" sz="1400" dirty="0"/>
              <a:t> tables(</a:t>
            </a:r>
            <a:r>
              <a:rPr lang="en-US" altLang="ko-KR" sz="1400" dirty="0" err="1"/>
              <a:t>Seed_F.db</a:t>
            </a:r>
            <a:r>
              <a:rPr lang="en-US" altLang="ko-KR" sz="1400" dirty="0"/>
              <a:t> and </a:t>
            </a:r>
            <a:r>
              <a:rPr lang="en-US" altLang="ko-KR" sz="1400" dirty="0" err="1"/>
              <a:t>Seed_K.db</a:t>
            </a:r>
            <a:r>
              <a:rPr lang="en-US" altLang="ko-KR" sz="1400" dirty="0"/>
              <a:t>) at "/</a:t>
            </a:r>
            <a:r>
              <a:rPr lang="en-US" altLang="ko-KR" sz="1400" dirty="0" err="1"/>
              <a:t>zinc_work</a:t>
            </a:r>
            <a:r>
              <a:rPr lang="en-US" altLang="ko-KR" sz="1400" dirty="0"/>
              <a:t>/</a:t>
            </a:r>
            <a:r>
              <a:rPr lang="en-US" altLang="ko-KR" sz="1400" dirty="0" err="1"/>
              <a:t>Out_ZINC_DB</a:t>
            </a:r>
            <a:r>
              <a:rPr lang="en-US" altLang="ko-KR" sz="1400" dirty="0"/>
              <a:t>" to "/PHscan_1D_ZINC15_M/Data/</a:t>
            </a:r>
            <a:r>
              <a:rPr lang="en-US" altLang="ko-KR" sz="1400" dirty="0" err="1"/>
              <a:t>DB_Table</a:t>
            </a:r>
            <a:r>
              <a:rPr lang="en-US" altLang="ko-KR" sz="1400" dirty="0"/>
              <a:t>"</a:t>
            </a:r>
            <a:endParaRPr lang="ko-KR" altLang="en-US" sz="1400" dirty="0"/>
          </a:p>
        </p:txBody>
      </p:sp>
    </p:spTree>
    <p:extLst>
      <p:ext uri="{BB962C8B-B14F-4D97-AF65-F5344CB8AC3E}">
        <p14:creationId xmlns:p14="http://schemas.microsoft.com/office/powerpoint/2010/main" val="329358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a:extLst>
              <a:ext uri="{FF2B5EF4-FFF2-40B4-BE49-F238E27FC236}">
                <a16:creationId xmlns:a16="http://schemas.microsoft.com/office/drawing/2014/main" id="{749A6759-7881-4FA2-BB99-FF48EC4DD517}"/>
              </a:ext>
            </a:extLst>
          </p:cNvPr>
          <p:cNvGrpSpPr/>
          <p:nvPr/>
        </p:nvGrpSpPr>
        <p:grpSpPr>
          <a:xfrm>
            <a:off x="372814" y="1945201"/>
            <a:ext cx="1016833" cy="1086116"/>
            <a:chOff x="1021685" y="1590267"/>
            <a:chExt cx="1113921" cy="1287703"/>
          </a:xfrm>
        </p:grpSpPr>
        <p:pic>
          <p:nvPicPr>
            <p:cNvPr id="6" name="Picture 8" descr="Image result for Data base">
              <a:extLst>
                <a:ext uri="{FF2B5EF4-FFF2-40B4-BE49-F238E27FC236}">
                  <a16:creationId xmlns:a16="http://schemas.microsoft.com/office/drawing/2014/main" id="{616A3DD9-B34C-4D8F-A565-177ABC54403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1685" y="1590267"/>
              <a:ext cx="1113921" cy="11131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92122D0-DFB2-45D5-A097-BC845CB607AD}"/>
                </a:ext>
              </a:extLst>
            </p:cNvPr>
            <p:cNvSpPr txBox="1"/>
            <p:nvPr/>
          </p:nvSpPr>
          <p:spPr>
            <a:xfrm>
              <a:off x="1187350" y="2549559"/>
              <a:ext cx="764237" cy="328411"/>
            </a:xfrm>
            <a:prstGeom prst="rect">
              <a:avLst/>
            </a:prstGeom>
            <a:noFill/>
          </p:spPr>
          <p:txBody>
            <a:bodyPr wrap="none" rtlCol="0">
              <a:spAutoFit/>
            </a:bodyPr>
            <a:lstStyle/>
            <a:p>
              <a:r>
                <a:rPr lang="en-US" altLang="ko-KR" sz="1200" dirty="0">
                  <a:latin typeface="Times New Roman" panose="02020603050405020304" pitchFamily="18" charset="0"/>
                  <a:cs typeface="Times New Roman" panose="02020603050405020304" pitchFamily="18" charset="0"/>
                </a:rPr>
                <a:t>ZINC15</a:t>
              </a:r>
              <a:endParaRPr lang="ko-KR" altLang="en-US" sz="1200" dirty="0">
                <a:latin typeface="Times New Roman" panose="02020603050405020304" pitchFamily="18" charset="0"/>
                <a:cs typeface="Times New Roman" panose="02020603050405020304" pitchFamily="18" charset="0"/>
              </a:endParaRPr>
            </a:p>
          </p:txBody>
        </p:sp>
      </p:grpSp>
      <p:grpSp>
        <p:nvGrpSpPr>
          <p:cNvPr id="20" name="그룹 19">
            <a:extLst>
              <a:ext uri="{FF2B5EF4-FFF2-40B4-BE49-F238E27FC236}">
                <a16:creationId xmlns:a16="http://schemas.microsoft.com/office/drawing/2014/main" id="{EF50BC63-D027-4ED8-A7C0-D33757A798F0}"/>
              </a:ext>
            </a:extLst>
          </p:cNvPr>
          <p:cNvGrpSpPr/>
          <p:nvPr/>
        </p:nvGrpSpPr>
        <p:grpSpPr>
          <a:xfrm>
            <a:off x="269079" y="4467883"/>
            <a:ext cx="1261884" cy="1292007"/>
            <a:chOff x="1015037" y="4112950"/>
            <a:chExt cx="1261884" cy="1292007"/>
          </a:xfrm>
        </p:grpSpPr>
        <p:sp>
          <p:nvSpPr>
            <p:cNvPr id="14" name="TextBox 13">
              <a:extLst>
                <a:ext uri="{FF2B5EF4-FFF2-40B4-BE49-F238E27FC236}">
                  <a16:creationId xmlns:a16="http://schemas.microsoft.com/office/drawing/2014/main" id="{D948FF4F-8B52-451D-ACD2-B1EA5D144650}"/>
                </a:ext>
              </a:extLst>
            </p:cNvPr>
            <p:cNvSpPr txBox="1"/>
            <p:nvPr/>
          </p:nvSpPr>
          <p:spPr>
            <a:xfrm>
              <a:off x="1015037" y="4943292"/>
              <a:ext cx="1261884" cy="461665"/>
            </a:xfrm>
            <a:prstGeom prst="rect">
              <a:avLst/>
            </a:prstGeom>
            <a:noFill/>
          </p:spPr>
          <p:txBody>
            <a:bodyPr wrap="none" rtlCol="0">
              <a:spAutoFit/>
            </a:bodyPr>
            <a:lstStyle/>
            <a:p>
              <a:pPr algn="ctr"/>
              <a:r>
                <a:rPr lang="ko-KR" altLang="en-US" sz="1200" dirty="0">
                  <a:latin typeface="Times New Roman" panose="02020603050405020304" pitchFamily="18" charset="0"/>
                  <a:cs typeface="Times New Roman" panose="02020603050405020304" pitchFamily="18" charset="0"/>
                </a:rPr>
                <a:t>한국화합물은행</a:t>
              </a:r>
              <a:endParaRPr lang="en-US" altLang="ko-KR" sz="1200" dirty="0">
                <a:latin typeface="Times New Roman" panose="02020603050405020304" pitchFamily="18" charset="0"/>
                <a:cs typeface="Times New Roman" panose="02020603050405020304" pitchFamily="18" charset="0"/>
              </a:endParaRPr>
            </a:p>
            <a:p>
              <a:pPr algn="ctr"/>
              <a:r>
                <a:rPr lang="en-US" altLang="ko-KR" sz="1200" dirty="0">
                  <a:latin typeface="Times New Roman" panose="02020603050405020304" pitchFamily="18" charset="0"/>
                  <a:cs typeface="Times New Roman" panose="02020603050405020304" pitchFamily="18" charset="0"/>
                </a:rPr>
                <a:t>(KCB)</a:t>
              </a:r>
              <a:endParaRPr lang="ko-KR" altLang="en-US" sz="1200" dirty="0">
                <a:latin typeface="Times New Roman" panose="02020603050405020304" pitchFamily="18" charset="0"/>
                <a:cs typeface="Times New Roman" panose="02020603050405020304" pitchFamily="18" charset="0"/>
              </a:endParaRPr>
            </a:p>
          </p:txBody>
        </p:sp>
        <p:pic>
          <p:nvPicPr>
            <p:cNvPr id="16" name="Picture 8" descr="Image result for Data base">
              <a:extLst>
                <a:ext uri="{FF2B5EF4-FFF2-40B4-BE49-F238E27FC236}">
                  <a16:creationId xmlns:a16="http://schemas.microsoft.com/office/drawing/2014/main" id="{3228A5FD-CA38-4796-B797-18D068E83C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2132" y="4112950"/>
              <a:ext cx="1016833" cy="93891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그룹 18">
            <a:extLst>
              <a:ext uri="{FF2B5EF4-FFF2-40B4-BE49-F238E27FC236}">
                <a16:creationId xmlns:a16="http://schemas.microsoft.com/office/drawing/2014/main" id="{C285DE68-CB81-4E7D-B8BD-017124355879}"/>
              </a:ext>
            </a:extLst>
          </p:cNvPr>
          <p:cNvGrpSpPr/>
          <p:nvPr/>
        </p:nvGrpSpPr>
        <p:grpSpPr>
          <a:xfrm>
            <a:off x="366173" y="3163542"/>
            <a:ext cx="1016833" cy="1108433"/>
            <a:chOff x="1112132" y="2890067"/>
            <a:chExt cx="1016833" cy="1108433"/>
          </a:xfrm>
        </p:grpSpPr>
        <p:sp>
          <p:nvSpPr>
            <p:cNvPr id="11" name="TextBox 10">
              <a:extLst>
                <a:ext uri="{FF2B5EF4-FFF2-40B4-BE49-F238E27FC236}">
                  <a16:creationId xmlns:a16="http://schemas.microsoft.com/office/drawing/2014/main" id="{E75B3150-231F-46D8-AB37-0BD9EAE57942}"/>
                </a:ext>
              </a:extLst>
            </p:cNvPr>
            <p:cNvSpPr txBox="1"/>
            <p:nvPr/>
          </p:nvSpPr>
          <p:spPr>
            <a:xfrm>
              <a:off x="1224447" y="3721501"/>
              <a:ext cx="792205" cy="276999"/>
            </a:xfrm>
            <a:prstGeom prst="rect">
              <a:avLst/>
            </a:prstGeom>
            <a:noFill/>
          </p:spPr>
          <p:txBody>
            <a:bodyPr wrap="none" rtlCol="0">
              <a:spAutoFit/>
            </a:bodyPr>
            <a:lstStyle/>
            <a:p>
              <a:pPr algn="ctr"/>
              <a:r>
                <a:rPr lang="en-US" altLang="ko-KR" sz="1200" dirty="0">
                  <a:latin typeface="Times New Roman" panose="02020603050405020304" pitchFamily="18" charset="0"/>
                  <a:cs typeface="Times New Roman" panose="02020603050405020304" pitchFamily="18" charset="0"/>
                </a:rPr>
                <a:t>ChEMBL</a:t>
              </a:r>
              <a:endParaRPr lang="ko-KR" altLang="en-US" sz="1200" dirty="0">
                <a:latin typeface="Times New Roman" panose="02020603050405020304" pitchFamily="18" charset="0"/>
                <a:cs typeface="Times New Roman" panose="02020603050405020304" pitchFamily="18" charset="0"/>
              </a:endParaRPr>
            </a:p>
          </p:txBody>
        </p:sp>
        <p:pic>
          <p:nvPicPr>
            <p:cNvPr id="18" name="Picture 8" descr="Image result for Data base">
              <a:extLst>
                <a:ext uri="{FF2B5EF4-FFF2-40B4-BE49-F238E27FC236}">
                  <a16:creationId xmlns:a16="http://schemas.microsoft.com/office/drawing/2014/main" id="{BA212629-5917-4E3F-A0B7-D845CD3127C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2132" y="2890067"/>
              <a:ext cx="1016833" cy="93891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2" name="직선 화살표 연결선 21">
            <a:extLst>
              <a:ext uri="{FF2B5EF4-FFF2-40B4-BE49-F238E27FC236}">
                <a16:creationId xmlns:a16="http://schemas.microsoft.com/office/drawing/2014/main" id="{9013662C-55ED-4FA1-A2CA-250345705027}"/>
              </a:ext>
            </a:extLst>
          </p:cNvPr>
          <p:cNvCxnSpPr>
            <a:stCxn id="6" idx="3"/>
            <a:endCxn id="1028" idx="1"/>
          </p:cNvCxnSpPr>
          <p:nvPr/>
        </p:nvCxnSpPr>
        <p:spPr>
          <a:xfrm>
            <a:off x="1389647" y="2414659"/>
            <a:ext cx="825925" cy="1219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직선 화살표 연결선 24">
            <a:extLst>
              <a:ext uri="{FF2B5EF4-FFF2-40B4-BE49-F238E27FC236}">
                <a16:creationId xmlns:a16="http://schemas.microsoft.com/office/drawing/2014/main" id="{0649B632-8785-46D3-B1C5-95ABC84450DB}"/>
              </a:ext>
            </a:extLst>
          </p:cNvPr>
          <p:cNvCxnSpPr>
            <a:cxnSpLocks/>
            <a:stCxn id="18" idx="3"/>
            <a:endCxn id="1028" idx="1"/>
          </p:cNvCxnSpPr>
          <p:nvPr/>
        </p:nvCxnSpPr>
        <p:spPr>
          <a:xfrm>
            <a:off x="1383006" y="3633000"/>
            <a:ext cx="832566" cy="1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직선 화살표 연결선 27">
            <a:extLst>
              <a:ext uri="{FF2B5EF4-FFF2-40B4-BE49-F238E27FC236}">
                <a16:creationId xmlns:a16="http://schemas.microsoft.com/office/drawing/2014/main" id="{5991DCCB-D226-400C-896A-728F2A7D5ACC}"/>
              </a:ext>
            </a:extLst>
          </p:cNvPr>
          <p:cNvCxnSpPr>
            <a:cxnSpLocks/>
            <a:stCxn id="16" idx="3"/>
            <a:endCxn id="1028" idx="1"/>
          </p:cNvCxnSpPr>
          <p:nvPr/>
        </p:nvCxnSpPr>
        <p:spPr>
          <a:xfrm flipV="1">
            <a:off x="1383007" y="3634412"/>
            <a:ext cx="832565" cy="1302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0" name="그룹 29">
            <a:extLst>
              <a:ext uri="{FF2B5EF4-FFF2-40B4-BE49-F238E27FC236}">
                <a16:creationId xmlns:a16="http://schemas.microsoft.com/office/drawing/2014/main" id="{872E1523-79BA-4099-BA93-C28A37D643D6}"/>
              </a:ext>
            </a:extLst>
          </p:cNvPr>
          <p:cNvGrpSpPr/>
          <p:nvPr/>
        </p:nvGrpSpPr>
        <p:grpSpPr>
          <a:xfrm>
            <a:off x="1969576" y="3195765"/>
            <a:ext cx="1369286" cy="1109363"/>
            <a:chOff x="3148673" y="2840832"/>
            <a:chExt cx="1369286" cy="1109363"/>
          </a:xfrm>
        </p:grpSpPr>
        <p:pic>
          <p:nvPicPr>
            <p:cNvPr id="1028" name="Picture 4" descr="Managed Software Center – ETS Knowledge Base">
              <a:extLst>
                <a:ext uri="{FF2B5EF4-FFF2-40B4-BE49-F238E27FC236}">
                  <a16:creationId xmlns:a16="http://schemas.microsoft.com/office/drawing/2014/main" id="{DAD347EC-1EA5-4718-B8A2-CD7BE6FA23A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94669" y="2840832"/>
              <a:ext cx="877294" cy="877294"/>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6D71ECD6-D174-4660-A22C-D458C2F4A219}"/>
                </a:ext>
              </a:extLst>
            </p:cNvPr>
            <p:cNvSpPr txBox="1"/>
            <p:nvPr/>
          </p:nvSpPr>
          <p:spPr>
            <a:xfrm>
              <a:off x="3148673" y="3673196"/>
              <a:ext cx="1369286" cy="276999"/>
            </a:xfrm>
            <a:prstGeom prst="rect">
              <a:avLst/>
            </a:prstGeom>
            <a:noFill/>
          </p:spPr>
          <p:txBody>
            <a:bodyPr wrap="none" rtlCol="0">
              <a:spAutoFit/>
            </a:bodyPr>
            <a:lstStyle/>
            <a:p>
              <a:pPr algn="ctr"/>
              <a:r>
                <a:rPr lang="en-US" altLang="ko-KR" sz="1200" dirty="0">
                  <a:latin typeface="Times New Roman" panose="02020603050405020304" pitchFamily="18" charset="0"/>
                  <a:cs typeface="Times New Roman" panose="02020603050405020304" pitchFamily="18" charset="0"/>
                </a:rPr>
                <a:t>Compound </a:t>
              </a:r>
              <a:r>
                <a:rPr lang="ko-KR" altLang="en-US" sz="1200" dirty="0" err="1">
                  <a:latin typeface="Times New Roman" panose="02020603050405020304" pitchFamily="18" charset="0"/>
                  <a:cs typeface="Times New Roman" panose="02020603050405020304" pitchFamily="18" charset="0"/>
                </a:rPr>
                <a:t>분석툴</a:t>
              </a:r>
              <a:endParaRPr lang="ko-KR" altLang="en-US" sz="1200" dirty="0">
                <a:latin typeface="Times New Roman" panose="02020603050405020304" pitchFamily="18" charset="0"/>
                <a:cs typeface="Times New Roman" panose="02020603050405020304" pitchFamily="18" charset="0"/>
              </a:endParaRPr>
            </a:p>
          </p:txBody>
        </p:sp>
      </p:grpSp>
      <p:pic>
        <p:nvPicPr>
          <p:cNvPr id="35" name="Picture 8" descr="Image result for Data base">
            <a:extLst>
              <a:ext uri="{FF2B5EF4-FFF2-40B4-BE49-F238E27FC236}">
                <a16:creationId xmlns:a16="http://schemas.microsoft.com/office/drawing/2014/main" id="{5604E0C1-A2AF-4498-815E-3650C6E432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6557" y="1175175"/>
            <a:ext cx="1016832" cy="938915"/>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36EC509D-E0A1-439E-896E-1982DD6827F7}"/>
              </a:ext>
            </a:extLst>
          </p:cNvPr>
          <p:cNvSpPr txBox="1"/>
          <p:nvPr/>
        </p:nvSpPr>
        <p:spPr>
          <a:xfrm>
            <a:off x="3892466" y="2111219"/>
            <a:ext cx="1225014" cy="461665"/>
          </a:xfrm>
          <a:prstGeom prst="rect">
            <a:avLst/>
          </a:prstGeom>
          <a:noFill/>
        </p:spPr>
        <p:txBody>
          <a:bodyPr wrap="none" rtlCol="0">
            <a:spAutoFit/>
          </a:bodyPr>
          <a:lstStyle/>
          <a:p>
            <a:pPr algn="ctr"/>
            <a:r>
              <a:rPr lang="en-US" altLang="ko-KR" sz="1200" dirty="0">
                <a:latin typeface="Times New Roman" panose="02020603050405020304" pitchFamily="18" charset="0"/>
                <a:cs typeface="Times New Roman" panose="02020603050405020304" pitchFamily="18" charset="0"/>
              </a:rPr>
              <a:t>Acceptor/Donor</a:t>
            </a:r>
            <a:r>
              <a:rPr lang="ko-KR" altLang="en-US" sz="1200" dirty="0">
                <a:latin typeface="Times New Roman" panose="02020603050405020304" pitchFamily="18" charset="0"/>
                <a:cs typeface="Times New Roman" panose="02020603050405020304" pitchFamily="18" charset="0"/>
              </a:rPr>
              <a:t> </a:t>
            </a:r>
            <a:endParaRPr lang="en-US" altLang="ko-KR" sz="1200" dirty="0">
              <a:latin typeface="Times New Roman" panose="02020603050405020304" pitchFamily="18" charset="0"/>
              <a:cs typeface="Times New Roman" panose="02020603050405020304" pitchFamily="18" charset="0"/>
            </a:endParaRPr>
          </a:p>
          <a:p>
            <a:pPr algn="ctr"/>
            <a:r>
              <a:rPr lang="en-US" altLang="ko-KR" sz="1200" dirty="0">
                <a:latin typeface="Times New Roman" panose="02020603050405020304" pitchFamily="18" charset="0"/>
                <a:cs typeface="Times New Roman" panose="02020603050405020304" pitchFamily="18" charset="0"/>
              </a:rPr>
              <a:t>feature</a:t>
            </a:r>
            <a:r>
              <a:rPr lang="ko-KR" altLang="en-US" sz="1200" dirty="0">
                <a:latin typeface="Times New Roman" panose="020206030504050203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DB</a:t>
            </a:r>
            <a:endParaRPr lang="ko-KR" altLang="en-US" sz="1200" dirty="0">
              <a:latin typeface="Times New Roman" panose="02020603050405020304" pitchFamily="18" charset="0"/>
              <a:cs typeface="Times New Roman" panose="02020603050405020304" pitchFamily="18" charset="0"/>
            </a:endParaRPr>
          </a:p>
        </p:txBody>
      </p:sp>
      <p:pic>
        <p:nvPicPr>
          <p:cNvPr id="32" name="Picture 8" descr="Image result for Data base">
            <a:extLst>
              <a:ext uri="{FF2B5EF4-FFF2-40B4-BE49-F238E27FC236}">
                <a16:creationId xmlns:a16="http://schemas.microsoft.com/office/drawing/2014/main" id="{04EA3892-6BCE-4210-833A-4F8F1DE801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6557" y="2570013"/>
            <a:ext cx="1016832" cy="938915"/>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006CA71C-4F21-48B1-B595-8D9119A8E5DC}"/>
              </a:ext>
            </a:extLst>
          </p:cNvPr>
          <p:cNvSpPr txBox="1"/>
          <p:nvPr/>
        </p:nvSpPr>
        <p:spPr>
          <a:xfrm>
            <a:off x="4026895" y="3506057"/>
            <a:ext cx="956159" cy="276999"/>
          </a:xfrm>
          <a:prstGeom prst="rect">
            <a:avLst/>
          </a:prstGeom>
          <a:noFill/>
        </p:spPr>
        <p:txBody>
          <a:bodyPr wrap="none" rtlCol="0">
            <a:spAutoFit/>
          </a:bodyPr>
          <a:lstStyle/>
          <a:p>
            <a:pPr algn="ctr"/>
            <a:r>
              <a:rPr lang="en-US" altLang="ko-KR" sz="1200" dirty="0">
                <a:latin typeface="Times New Roman" panose="02020603050405020304" pitchFamily="18" charset="0"/>
                <a:cs typeface="Times New Roman" panose="02020603050405020304" pitchFamily="18" charset="0"/>
              </a:rPr>
              <a:t>Scaffold DB</a:t>
            </a:r>
            <a:endParaRPr lang="ko-KR" altLang="en-US" sz="1200" dirty="0">
              <a:latin typeface="Times New Roman" panose="02020603050405020304" pitchFamily="18" charset="0"/>
              <a:cs typeface="Times New Roman" panose="02020603050405020304" pitchFamily="18" charset="0"/>
            </a:endParaRPr>
          </a:p>
        </p:txBody>
      </p:sp>
      <p:grpSp>
        <p:nvGrpSpPr>
          <p:cNvPr id="59" name="그룹 58">
            <a:extLst>
              <a:ext uri="{FF2B5EF4-FFF2-40B4-BE49-F238E27FC236}">
                <a16:creationId xmlns:a16="http://schemas.microsoft.com/office/drawing/2014/main" id="{8D4DB47B-DA82-4574-818F-6EA58CA8F4C7}"/>
              </a:ext>
            </a:extLst>
          </p:cNvPr>
          <p:cNvGrpSpPr/>
          <p:nvPr/>
        </p:nvGrpSpPr>
        <p:grpSpPr>
          <a:xfrm>
            <a:off x="3744057" y="3780185"/>
            <a:ext cx="1507143" cy="1086116"/>
            <a:chOff x="4964031" y="4147882"/>
            <a:chExt cx="1507143" cy="1086116"/>
          </a:xfrm>
        </p:grpSpPr>
        <p:pic>
          <p:nvPicPr>
            <p:cNvPr id="38" name="Picture 8" descr="Image result for Data base">
              <a:extLst>
                <a:ext uri="{FF2B5EF4-FFF2-40B4-BE49-F238E27FC236}">
                  <a16:creationId xmlns:a16="http://schemas.microsoft.com/office/drawing/2014/main" id="{909CC14C-2A1B-4F05-B69D-3B2D84012A3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9183" y="4147882"/>
              <a:ext cx="1016832" cy="938915"/>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9C1A9081-8595-476D-B80C-D415243CEE47}"/>
                </a:ext>
              </a:extLst>
            </p:cNvPr>
            <p:cNvSpPr txBox="1"/>
            <p:nvPr/>
          </p:nvSpPr>
          <p:spPr>
            <a:xfrm>
              <a:off x="4964031" y="4956999"/>
              <a:ext cx="1507143" cy="276999"/>
            </a:xfrm>
            <a:prstGeom prst="rect">
              <a:avLst/>
            </a:prstGeom>
            <a:noFill/>
          </p:spPr>
          <p:txBody>
            <a:bodyPr wrap="none" rtlCol="0">
              <a:spAutoFit/>
            </a:bodyPr>
            <a:lstStyle/>
            <a:p>
              <a:pPr algn="ctr"/>
              <a:r>
                <a:rPr lang="en-US" altLang="ko-KR" sz="1200" dirty="0">
                  <a:latin typeface="Times New Roman" panose="02020603050405020304" pitchFamily="18" charset="0"/>
                  <a:cs typeface="Times New Roman" panose="02020603050405020304" pitchFamily="18" charset="0"/>
                </a:rPr>
                <a:t>Functional-group DB</a:t>
              </a:r>
              <a:endParaRPr lang="ko-KR" altLang="en-US" sz="1200" dirty="0">
                <a:latin typeface="Times New Roman" panose="02020603050405020304" pitchFamily="18" charset="0"/>
                <a:cs typeface="Times New Roman" panose="02020603050405020304" pitchFamily="18" charset="0"/>
              </a:endParaRPr>
            </a:p>
          </p:txBody>
        </p:sp>
      </p:grpSp>
      <p:cxnSp>
        <p:nvCxnSpPr>
          <p:cNvPr id="45" name="직선 화살표 연결선 44">
            <a:extLst>
              <a:ext uri="{FF2B5EF4-FFF2-40B4-BE49-F238E27FC236}">
                <a16:creationId xmlns:a16="http://schemas.microsoft.com/office/drawing/2014/main" id="{429C301B-FA35-4840-B720-D3DD3746B9C6}"/>
              </a:ext>
            </a:extLst>
          </p:cNvPr>
          <p:cNvCxnSpPr>
            <a:cxnSpLocks/>
            <a:stCxn id="1028" idx="3"/>
            <a:endCxn id="35" idx="1"/>
          </p:cNvCxnSpPr>
          <p:nvPr/>
        </p:nvCxnSpPr>
        <p:spPr>
          <a:xfrm flipV="1">
            <a:off x="3092866" y="1644633"/>
            <a:ext cx="903691" cy="1989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id="{A98CB025-B664-4870-95F8-3AD2D4C0F695}"/>
              </a:ext>
            </a:extLst>
          </p:cNvPr>
          <p:cNvCxnSpPr>
            <a:cxnSpLocks/>
            <a:stCxn id="1028" idx="3"/>
            <a:endCxn id="32" idx="1"/>
          </p:cNvCxnSpPr>
          <p:nvPr/>
        </p:nvCxnSpPr>
        <p:spPr>
          <a:xfrm flipV="1">
            <a:off x="3092866" y="3039471"/>
            <a:ext cx="903691" cy="594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직선 화살표 연결선 50">
            <a:extLst>
              <a:ext uri="{FF2B5EF4-FFF2-40B4-BE49-F238E27FC236}">
                <a16:creationId xmlns:a16="http://schemas.microsoft.com/office/drawing/2014/main" id="{64CC000A-F29F-402C-8B77-BCCC183C92E5}"/>
              </a:ext>
            </a:extLst>
          </p:cNvPr>
          <p:cNvCxnSpPr>
            <a:cxnSpLocks/>
            <a:stCxn id="1028" idx="3"/>
            <a:endCxn id="38" idx="1"/>
          </p:cNvCxnSpPr>
          <p:nvPr/>
        </p:nvCxnSpPr>
        <p:spPr>
          <a:xfrm>
            <a:off x="3092866" y="3634412"/>
            <a:ext cx="896343" cy="615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0" name="그룹 59">
            <a:extLst>
              <a:ext uri="{FF2B5EF4-FFF2-40B4-BE49-F238E27FC236}">
                <a16:creationId xmlns:a16="http://schemas.microsoft.com/office/drawing/2014/main" id="{480F802B-D41C-41C2-823B-7A346AD18AF7}"/>
              </a:ext>
            </a:extLst>
          </p:cNvPr>
          <p:cNvGrpSpPr/>
          <p:nvPr/>
        </p:nvGrpSpPr>
        <p:grpSpPr>
          <a:xfrm>
            <a:off x="3744057" y="4863429"/>
            <a:ext cx="1588898" cy="1086116"/>
            <a:chOff x="4923154" y="5296570"/>
            <a:chExt cx="1588898" cy="1086116"/>
          </a:xfrm>
        </p:grpSpPr>
        <p:pic>
          <p:nvPicPr>
            <p:cNvPr id="53" name="Picture 8" descr="Image result for Data base">
              <a:extLst>
                <a:ext uri="{FF2B5EF4-FFF2-40B4-BE49-F238E27FC236}">
                  <a16:creationId xmlns:a16="http://schemas.microsoft.com/office/drawing/2014/main" id="{84B82BD3-088B-43E0-B948-B8CF211C81A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9183" y="5296570"/>
              <a:ext cx="1016832" cy="938915"/>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a:extLst>
                <a:ext uri="{FF2B5EF4-FFF2-40B4-BE49-F238E27FC236}">
                  <a16:creationId xmlns:a16="http://schemas.microsoft.com/office/drawing/2014/main" id="{566C76F6-2B44-4DFB-B1D5-88CE26C5A0B8}"/>
                </a:ext>
              </a:extLst>
            </p:cNvPr>
            <p:cNvSpPr txBox="1"/>
            <p:nvPr/>
          </p:nvSpPr>
          <p:spPr>
            <a:xfrm>
              <a:off x="4923154" y="6105687"/>
              <a:ext cx="1588898" cy="276999"/>
            </a:xfrm>
            <a:prstGeom prst="rect">
              <a:avLst/>
            </a:prstGeom>
            <a:noFill/>
          </p:spPr>
          <p:txBody>
            <a:bodyPr wrap="none" rtlCol="0">
              <a:spAutoFit/>
            </a:bodyPr>
            <a:lstStyle/>
            <a:p>
              <a:pPr algn="ctr"/>
              <a:r>
                <a:rPr lang="en-US" altLang="ko-KR" sz="1200" dirty="0">
                  <a:latin typeface="Times New Roman" panose="02020603050405020304" pitchFamily="18" charset="0"/>
                  <a:cs typeface="Times New Roman" panose="02020603050405020304" pitchFamily="18" charset="0"/>
                </a:rPr>
                <a:t>Compound feature DB</a:t>
              </a:r>
              <a:endParaRPr lang="ko-KR" altLang="en-US" sz="1200" dirty="0">
                <a:latin typeface="Times New Roman" panose="02020603050405020304" pitchFamily="18" charset="0"/>
                <a:cs typeface="Times New Roman" panose="02020603050405020304" pitchFamily="18" charset="0"/>
              </a:endParaRPr>
            </a:p>
          </p:txBody>
        </p:sp>
      </p:grpSp>
      <p:cxnSp>
        <p:nvCxnSpPr>
          <p:cNvPr id="63" name="직선 화살표 연결선 62">
            <a:extLst>
              <a:ext uri="{FF2B5EF4-FFF2-40B4-BE49-F238E27FC236}">
                <a16:creationId xmlns:a16="http://schemas.microsoft.com/office/drawing/2014/main" id="{D9F43F16-E7E5-4BC2-B841-EA2536894BB6}"/>
              </a:ext>
            </a:extLst>
          </p:cNvPr>
          <p:cNvCxnSpPr>
            <a:cxnSpLocks/>
            <a:stCxn id="1028" idx="3"/>
            <a:endCxn id="53" idx="1"/>
          </p:cNvCxnSpPr>
          <p:nvPr/>
        </p:nvCxnSpPr>
        <p:spPr>
          <a:xfrm>
            <a:off x="3092866" y="3634412"/>
            <a:ext cx="937220" cy="1698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직선 화살표 연결선 68">
            <a:extLst>
              <a:ext uri="{FF2B5EF4-FFF2-40B4-BE49-F238E27FC236}">
                <a16:creationId xmlns:a16="http://schemas.microsoft.com/office/drawing/2014/main" id="{5B4E15D1-A532-4B3D-900C-8B6CEE985034}"/>
              </a:ext>
            </a:extLst>
          </p:cNvPr>
          <p:cNvCxnSpPr>
            <a:cxnSpLocks/>
            <a:stCxn id="35" idx="3"/>
            <a:endCxn id="1032" idx="1"/>
          </p:cNvCxnSpPr>
          <p:nvPr/>
        </p:nvCxnSpPr>
        <p:spPr>
          <a:xfrm>
            <a:off x="5013389" y="1644633"/>
            <a:ext cx="883209" cy="1988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직선 화살표 연결선 71">
            <a:extLst>
              <a:ext uri="{FF2B5EF4-FFF2-40B4-BE49-F238E27FC236}">
                <a16:creationId xmlns:a16="http://schemas.microsoft.com/office/drawing/2014/main" id="{82394A6E-E0EA-471C-B8A2-FD8AA4BAF832}"/>
              </a:ext>
            </a:extLst>
          </p:cNvPr>
          <p:cNvCxnSpPr>
            <a:cxnSpLocks/>
            <a:stCxn id="32" idx="3"/>
            <a:endCxn id="1032" idx="1"/>
          </p:cNvCxnSpPr>
          <p:nvPr/>
        </p:nvCxnSpPr>
        <p:spPr>
          <a:xfrm>
            <a:off x="5013389" y="3039471"/>
            <a:ext cx="883209" cy="593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직선 화살표 연결선 74">
            <a:extLst>
              <a:ext uri="{FF2B5EF4-FFF2-40B4-BE49-F238E27FC236}">
                <a16:creationId xmlns:a16="http://schemas.microsoft.com/office/drawing/2014/main" id="{072D9FF5-F347-45E2-97A1-3D07F9399729}"/>
              </a:ext>
            </a:extLst>
          </p:cNvPr>
          <p:cNvCxnSpPr>
            <a:cxnSpLocks/>
            <a:stCxn id="38" idx="3"/>
            <a:endCxn id="1032" idx="1"/>
          </p:cNvCxnSpPr>
          <p:nvPr/>
        </p:nvCxnSpPr>
        <p:spPr>
          <a:xfrm flipV="1">
            <a:off x="5006041" y="3633000"/>
            <a:ext cx="890557" cy="616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직선 화살표 연결선 77">
            <a:extLst>
              <a:ext uri="{FF2B5EF4-FFF2-40B4-BE49-F238E27FC236}">
                <a16:creationId xmlns:a16="http://schemas.microsoft.com/office/drawing/2014/main" id="{EF7306D4-3F10-4337-974E-7882308DCACA}"/>
              </a:ext>
            </a:extLst>
          </p:cNvPr>
          <p:cNvCxnSpPr>
            <a:cxnSpLocks/>
            <a:stCxn id="53" idx="3"/>
            <a:endCxn id="1032" idx="1"/>
          </p:cNvCxnSpPr>
          <p:nvPr/>
        </p:nvCxnSpPr>
        <p:spPr>
          <a:xfrm flipV="1">
            <a:off x="5046918" y="3633000"/>
            <a:ext cx="849680" cy="1699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39" name="그룹 1038">
            <a:extLst>
              <a:ext uri="{FF2B5EF4-FFF2-40B4-BE49-F238E27FC236}">
                <a16:creationId xmlns:a16="http://schemas.microsoft.com/office/drawing/2014/main" id="{2B08FC92-5590-4136-90F8-2C31A4EA2C6F}"/>
              </a:ext>
            </a:extLst>
          </p:cNvPr>
          <p:cNvGrpSpPr/>
          <p:nvPr/>
        </p:nvGrpSpPr>
        <p:grpSpPr>
          <a:xfrm>
            <a:off x="5876755" y="3214695"/>
            <a:ext cx="838691" cy="1250944"/>
            <a:chOff x="5876755" y="3214695"/>
            <a:chExt cx="838691" cy="1250944"/>
          </a:xfrm>
        </p:grpSpPr>
        <p:grpSp>
          <p:nvGrpSpPr>
            <p:cNvPr id="1024" name="그룹 1023">
              <a:extLst>
                <a:ext uri="{FF2B5EF4-FFF2-40B4-BE49-F238E27FC236}">
                  <a16:creationId xmlns:a16="http://schemas.microsoft.com/office/drawing/2014/main" id="{B87F338C-0044-4300-A0E1-586DC471CF48}"/>
                </a:ext>
              </a:extLst>
            </p:cNvPr>
            <p:cNvGrpSpPr/>
            <p:nvPr/>
          </p:nvGrpSpPr>
          <p:grpSpPr>
            <a:xfrm>
              <a:off x="5896598" y="3214695"/>
              <a:ext cx="799005" cy="836609"/>
              <a:chOff x="7120690" y="3295869"/>
              <a:chExt cx="938915" cy="938915"/>
            </a:xfrm>
          </p:grpSpPr>
          <p:pic>
            <p:nvPicPr>
              <p:cNvPr id="1032" name="Picture 8" descr="SoftLanding :: Application Lifecycle Management">
                <a:extLst>
                  <a:ext uri="{FF2B5EF4-FFF2-40B4-BE49-F238E27FC236}">
                    <a16:creationId xmlns:a16="http://schemas.microsoft.com/office/drawing/2014/main" id="{15DEA26C-4029-48BB-BB18-72EB65AFCB9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20690" y="3295869"/>
                <a:ext cx="938915" cy="93891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utomated Expense Management Software for NetSuite | Webexpenses">
                <a:extLst>
                  <a:ext uri="{FF2B5EF4-FFF2-40B4-BE49-F238E27FC236}">
                    <a16:creationId xmlns:a16="http://schemas.microsoft.com/office/drawing/2014/main" id="{9774E779-FEA8-483D-B191-0679ADEE0F9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09048" y="3596760"/>
                <a:ext cx="362197" cy="337131"/>
              </a:xfrm>
              <a:prstGeom prst="rect">
                <a:avLst/>
              </a:prstGeom>
              <a:noFill/>
              <a:extLst>
                <a:ext uri="{909E8E84-426E-40DD-AFC4-6F175D3DCCD1}">
                  <a14:hiddenFill xmlns:a14="http://schemas.microsoft.com/office/drawing/2010/main">
                    <a:solidFill>
                      <a:srgbClr val="FFFFFF"/>
                    </a:solidFill>
                  </a14:hiddenFill>
                </a:ext>
              </a:extLst>
            </p:spPr>
          </p:pic>
        </p:grpSp>
        <p:sp>
          <p:nvSpPr>
            <p:cNvPr id="1038" name="TextBox 1037">
              <a:extLst>
                <a:ext uri="{FF2B5EF4-FFF2-40B4-BE49-F238E27FC236}">
                  <a16:creationId xmlns:a16="http://schemas.microsoft.com/office/drawing/2014/main" id="{6CF922C6-4803-4877-8325-5D2C0413D9A9}"/>
                </a:ext>
              </a:extLst>
            </p:cNvPr>
            <p:cNvSpPr txBox="1"/>
            <p:nvPr/>
          </p:nvSpPr>
          <p:spPr>
            <a:xfrm>
              <a:off x="5876755" y="4003974"/>
              <a:ext cx="838691" cy="461665"/>
            </a:xfrm>
            <a:prstGeom prst="rect">
              <a:avLst/>
            </a:prstGeom>
            <a:noFill/>
          </p:spPr>
          <p:txBody>
            <a:bodyPr wrap="none" rtlCol="0">
              <a:spAutoFit/>
            </a:bodyPr>
            <a:lstStyle/>
            <a:p>
              <a:pPr algn="ctr"/>
              <a:r>
                <a:rPr lang="ko-KR" altLang="en-US" sz="1200" dirty="0">
                  <a:latin typeface="Times New Roman" panose="02020603050405020304" pitchFamily="18" charset="0"/>
                  <a:cs typeface="Times New Roman" panose="02020603050405020304" pitchFamily="18" charset="0"/>
                </a:rPr>
                <a:t>가상 탐색</a:t>
              </a:r>
              <a:endParaRPr lang="en-US" altLang="ko-KR" sz="1200" dirty="0">
                <a:latin typeface="Times New Roman" panose="02020603050405020304" pitchFamily="18" charset="0"/>
                <a:cs typeface="Times New Roman" panose="02020603050405020304" pitchFamily="18" charset="0"/>
              </a:endParaRPr>
            </a:p>
            <a:p>
              <a:pPr algn="ctr"/>
              <a:r>
                <a:rPr lang="ko-KR" altLang="en-US" sz="1200" dirty="0">
                  <a:latin typeface="Times New Roman" panose="02020603050405020304" pitchFamily="18" charset="0"/>
                  <a:cs typeface="Times New Roman" panose="02020603050405020304" pitchFamily="18" charset="0"/>
                </a:rPr>
                <a:t>시스템</a:t>
              </a:r>
            </a:p>
          </p:txBody>
        </p:sp>
      </p:grpSp>
      <p:pic>
        <p:nvPicPr>
          <p:cNvPr id="1040" name="Picture 10" descr="Drug Icon of Gradient style - Available in SVG, PNG, EPS, AI &amp; Icon fonts">
            <a:extLst>
              <a:ext uri="{FF2B5EF4-FFF2-40B4-BE49-F238E27FC236}">
                <a16:creationId xmlns:a16="http://schemas.microsoft.com/office/drawing/2014/main" id="{D66F2832-84AF-4E53-8C5B-83BC3F803A5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42133" y="3258166"/>
            <a:ext cx="743315" cy="743315"/>
          </a:xfrm>
          <a:prstGeom prst="rect">
            <a:avLst/>
          </a:prstGeom>
          <a:noFill/>
          <a:extLst>
            <a:ext uri="{909E8E84-426E-40DD-AFC4-6F175D3DCCD1}">
              <a14:hiddenFill xmlns:a14="http://schemas.microsoft.com/office/drawing/2010/main">
                <a:solidFill>
                  <a:srgbClr val="FFFFFF"/>
                </a:solidFill>
              </a14:hiddenFill>
            </a:ext>
          </a:extLst>
        </p:spPr>
      </p:pic>
      <p:cxnSp>
        <p:nvCxnSpPr>
          <p:cNvPr id="86" name="직선 화살표 연결선 85">
            <a:extLst>
              <a:ext uri="{FF2B5EF4-FFF2-40B4-BE49-F238E27FC236}">
                <a16:creationId xmlns:a16="http://schemas.microsoft.com/office/drawing/2014/main" id="{7D37AE25-BB00-4215-A45E-4A2013808E16}"/>
              </a:ext>
            </a:extLst>
          </p:cNvPr>
          <p:cNvCxnSpPr>
            <a:cxnSpLocks/>
            <a:stCxn id="1032" idx="3"/>
            <a:endCxn id="1040" idx="1"/>
          </p:cNvCxnSpPr>
          <p:nvPr/>
        </p:nvCxnSpPr>
        <p:spPr>
          <a:xfrm flipV="1">
            <a:off x="6695603" y="3629824"/>
            <a:ext cx="846530" cy="3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3" name="TextBox 1042">
            <a:extLst>
              <a:ext uri="{FF2B5EF4-FFF2-40B4-BE49-F238E27FC236}">
                <a16:creationId xmlns:a16="http://schemas.microsoft.com/office/drawing/2014/main" id="{BC1B8FDC-FA29-4A92-B2F2-9FECBE827179}"/>
              </a:ext>
            </a:extLst>
          </p:cNvPr>
          <p:cNvSpPr txBox="1"/>
          <p:nvPr/>
        </p:nvSpPr>
        <p:spPr>
          <a:xfrm>
            <a:off x="7513680" y="3982688"/>
            <a:ext cx="800219" cy="276999"/>
          </a:xfrm>
          <a:prstGeom prst="rect">
            <a:avLst/>
          </a:prstGeom>
          <a:noFill/>
        </p:spPr>
        <p:txBody>
          <a:bodyPr wrap="none" rtlCol="0">
            <a:spAutoFit/>
          </a:bodyPr>
          <a:lstStyle/>
          <a:p>
            <a:pPr algn="ctr"/>
            <a:r>
              <a:rPr lang="ko-KR" altLang="en-US" sz="1200" dirty="0">
                <a:latin typeface="Times New Roman" panose="02020603050405020304" pitchFamily="18" charset="0"/>
                <a:cs typeface="Times New Roman" panose="02020603050405020304" pitchFamily="18" charset="0"/>
              </a:rPr>
              <a:t>신약후보</a:t>
            </a:r>
          </a:p>
        </p:txBody>
      </p:sp>
    </p:spTree>
    <p:extLst>
      <p:ext uri="{BB962C8B-B14F-4D97-AF65-F5344CB8AC3E}">
        <p14:creationId xmlns:p14="http://schemas.microsoft.com/office/powerpoint/2010/main" val="3582110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908DD8-4F7A-4382-8F4D-10747DB6E17E}"/>
              </a:ext>
            </a:extLst>
          </p:cNvPr>
          <p:cNvSpPr txBox="1"/>
          <p:nvPr/>
        </p:nvSpPr>
        <p:spPr>
          <a:xfrm>
            <a:off x="144378" y="158417"/>
            <a:ext cx="6344653" cy="523220"/>
          </a:xfrm>
          <a:prstGeom prst="rect">
            <a:avLst/>
          </a:prstGeom>
          <a:noFill/>
        </p:spPr>
        <p:txBody>
          <a:bodyPr wrap="square" rtlCol="0">
            <a:spAutoFit/>
          </a:bodyPr>
          <a:lstStyle/>
          <a:p>
            <a:r>
              <a:rPr lang="en-US" altLang="ko-KR" sz="2800" b="1" dirty="0">
                <a:latin typeface="+mj-lt"/>
              </a:rPr>
              <a:t>1. 1/2D-Scan ARS </a:t>
            </a:r>
            <a:r>
              <a:rPr lang="ko-KR" altLang="en-US" sz="2800" b="1" dirty="0">
                <a:latin typeface="+mj-lt"/>
              </a:rPr>
              <a:t>실행 방법</a:t>
            </a:r>
            <a:r>
              <a:rPr lang="en-US" altLang="ko-KR" sz="2800" b="1" dirty="0">
                <a:latin typeface="+mj-lt"/>
              </a:rPr>
              <a:t>-1</a:t>
            </a:r>
            <a:endParaRPr lang="ko-KR" altLang="en-US" sz="2800" b="1" dirty="0">
              <a:latin typeface="+mj-lt"/>
            </a:endParaRPr>
          </a:p>
        </p:txBody>
      </p:sp>
      <p:sp>
        <p:nvSpPr>
          <p:cNvPr id="6" name="TextBox 5">
            <a:extLst>
              <a:ext uri="{FF2B5EF4-FFF2-40B4-BE49-F238E27FC236}">
                <a16:creationId xmlns:a16="http://schemas.microsoft.com/office/drawing/2014/main" id="{513B6F5D-5232-4F6A-B959-94EA9C5FD51E}"/>
              </a:ext>
            </a:extLst>
          </p:cNvPr>
          <p:cNvSpPr txBox="1"/>
          <p:nvPr/>
        </p:nvSpPr>
        <p:spPr>
          <a:xfrm>
            <a:off x="240630" y="1028701"/>
            <a:ext cx="8349918" cy="4524315"/>
          </a:xfrm>
          <a:prstGeom prst="rect">
            <a:avLst/>
          </a:prstGeom>
          <a:noFill/>
        </p:spPr>
        <p:txBody>
          <a:bodyPr wrap="square" rtlCol="0">
            <a:spAutoFit/>
          </a:bodyPr>
          <a:lstStyle/>
          <a:p>
            <a:r>
              <a:rPr lang="en-US" altLang="ko-KR" sz="1200" b="1" dirty="0"/>
              <a:t>1.1/2D-Scan ARS </a:t>
            </a:r>
            <a:r>
              <a:rPr lang="ko-KR" altLang="en-US" sz="1200" b="1" dirty="0"/>
              <a:t>실행 방법</a:t>
            </a:r>
            <a:r>
              <a:rPr lang="en-US" altLang="ko-KR" sz="1200" b="1" dirty="0"/>
              <a:t>1 (full-automatics, key table </a:t>
            </a:r>
            <a:r>
              <a:rPr lang="ko-KR" altLang="en-US" sz="1200" b="1" dirty="0"/>
              <a:t>자동 생성</a:t>
            </a:r>
            <a:r>
              <a:rPr lang="en-US" altLang="ko-KR" sz="1200" b="1" dirty="0"/>
              <a:t>)</a:t>
            </a:r>
          </a:p>
          <a:p>
            <a:endParaRPr lang="en-US" altLang="ko-KR" sz="1200" b="1" dirty="0"/>
          </a:p>
          <a:p>
            <a:pPr lvl="1"/>
            <a:r>
              <a:rPr lang="en-US" altLang="ko-KR" sz="1200" dirty="0"/>
              <a:t>1. 1D_Scan.v2 </a:t>
            </a:r>
            <a:r>
              <a:rPr lang="ko-KR" altLang="en-US" sz="1200" dirty="0"/>
              <a:t>디렉토리로 이동한다</a:t>
            </a:r>
            <a:r>
              <a:rPr lang="en-US" altLang="ko-KR" sz="1200" dirty="0"/>
              <a:t>.</a:t>
            </a:r>
          </a:p>
          <a:p>
            <a:pPr lvl="2"/>
            <a:r>
              <a:rPr lang="en-US" altLang="ko-KR" sz="1200" dirty="0"/>
              <a:t>Command: </a:t>
            </a:r>
            <a:r>
              <a:rPr lang="en-US" altLang="ko-KR" sz="1200" dirty="0">
                <a:solidFill>
                  <a:schemeClr val="bg1"/>
                </a:solidFill>
                <a:highlight>
                  <a:srgbClr val="000000"/>
                </a:highlight>
              </a:rPr>
              <a:t>$cd </a:t>
            </a:r>
            <a:r>
              <a:rPr lang="en-US" altLang="ko-KR" sz="1200" dirty="0">
                <a:solidFill>
                  <a:schemeClr val="bg1"/>
                </a:solidFill>
                <a:highlight>
                  <a:srgbClr val="04141A"/>
                </a:highlight>
              </a:rPr>
              <a:t>1D_Scan.v2</a:t>
            </a:r>
          </a:p>
          <a:p>
            <a:pPr lvl="2"/>
            <a:r>
              <a:rPr lang="en-US" altLang="ko-KR" sz="1200" dirty="0"/>
              <a:t>→ input: ./Data : </a:t>
            </a:r>
            <a:r>
              <a:rPr lang="en-US" altLang="ko-KR" sz="1200" dirty="0">
                <a:solidFill>
                  <a:srgbClr val="0000CC"/>
                </a:solidFill>
              </a:rPr>
              <a:t>Seed sdf file</a:t>
            </a:r>
            <a:r>
              <a:rPr lang="ko-KR" altLang="en-US" sz="1200" dirty="0">
                <a:solidFill>
                  <a:srgbClr val="0000CC"/>
                </a:solidFill>
              </a:rPr>
              <a:t>들이 있는 폴더</a:t>
            </a:r>
            <a:endParaRPr lang="en-US" altLang="ko-KR" sz="1200" dirty="0">
              <a:solidFill>
                <a:srgbClr val="0000CC"/>
              </a:solidFill>
              <a:highlight>
                <a:srgbClr val="000000"/>
              </a:highlight>
            </a:endParaRPr>
          </a:p>
          <a:p>
            <a:pPr lvl="1"/>
            <a:r>
              <a:rPr lang="en-US" altLang="ko-KR" sz="1200" dirty="0"/>
              <a:t>2. Input </a:t>
            </a:r>
            <a:r>
              <a:rPr lang="ko-KR" altLang="en-US" sz="1200" dirty="0"/>
              <a:t>폴더에 분석할 </a:t>
            </a:r>
            <a:r>
              <a:rPr lang="en-US" altLang="ko-KR" sz="1200" dirty="0" err="1"/>
              <a:t>sdf</a:t>
            </a:r>
            <a:r>
              <a:rPr lang="en-US" altLang="ko-KR" sz="1200" dirty="0"/>
              <a:t> </a:t>
            </a:r>
            <a:r>
              <a:rPr lang="ko-KR" altLang="en-US" sz="1200" dirty="0"/>
              <a:t>파일을 넣는다</a:t>
            </a:r>
            <a:r>
              <a:rPr lang="en-US" altLang="ko-KR" sz="1200" dirty="0"/>
              <a:t>.</a:t>
            </a:r>
          </a:p>
          <a:p>
            <a:pPr lvl="2"/>
            <a:r>
              <a:rPr lang="en-US" altLang="ko-KR" sz="1200" dirty="0"/>
              <a:t>Command: </a:t>
            </a:r>
            <a:r>
              <a:rPr lang="en-US" altLang="ko-KR" sz="1200" dirty="0">
                <a:solidFill>
                  <a:schemeClr val="bg1"/>
                </a:solidFill>
                <a:highlight>
                  <a:srgbClr val="000000"/>
                </a:highlight>
              </a:rPr>
              <a:t>$ mv *.sdf ./Input</a:t>
            </a:r>
          </a:p>
          <a:p>
            <a:pPr lvl="1"/>
            <a:r>
              <a:rPr lang="en-US" altLang="ko-KR" sz="1200" dirty="0"/>
              <a:t>3. 1DScan_Start.sh</a:t>
            </a:r>
            <a:r>
              <a:rPr lang="ko-KR" altLang="en-US" sz="1200" dirty="0"/>
              <a:t>를 실행한다</a:t>
            </a:r>
            <a:r>
              <a:rPr lang="en-US" altLang="ko-KR" sz="1200" dirty="0"/>
              <a:t>. (No parameter)</a:t>
            </a:r>
          </a:p>
          <a:p>
            <a:pPr lvl="2"/>
            <a:r>
              <a:rPr lang="en-US" altLang="ko-KR" sz="1200" dirty="0"/>
              <a:t>Command: </a:t>
            </a:r>
            <a:r>
              <a:rPr lang="en-US" altLang="ko-KR" sz="1200" dirty="0">
                <a:solidFill>
                  <a:schemeClr val="bg1"/>
                </a:solidFill>
                <a:highlight>
                  <a:srgbClr val="000000"/>
                </a:highlight>
              </a:rPr>
              <a:t>$ </a:t>
            </a:r>
            <a:r>
              <a:rPr lang="en-US" altLang="ko-KR" sz="1200" dirty="0">
                <a:solidFill>
                  <a:schemeClr val="bg1"/>
                </a:solidFill>
                <a:highlight>
                  <a:srgbClr val="04141A"/>
                </a:highlight>
              </a:rPr>
              <a:t>./1DScan_Start.sh</a:t>
            </a:r>
          </a:p>
          <a:p>
            <a:pPr lvl="1"/>
            <a:r>
              <a:rPr lang="en-US" altLang="ko-KR" sz="1200" dirty="0">
                <a:solidFill>
                  <a:srgbClr val="000000"/>
                </a:solidFill>
              </a:rPr>
              <a:t>4. </a:t>
            </a:r>
            <a:r>
              <a:rPr lang="ko-KR" altLang="en-US" sz="1200" dirty="0">
                <a:solidFill>
                  <a:srgbClr val="000000"/>
                </a:solidFill>
              </a:rPr>
              <a:t>최종 생성된 라운드별 </a:t>
            </a:r>
            <a:r>
              <a:rPr lang="en-US" altLang="ko-KR" sz="1200" dirty="0">
                <a:solidFill>
                  <a:srgbClr val="000000"/>
                </a:solidFill>
              </a:rPr>
              <a:t>PDB </a:t>
            </a:r>
            <a:r>
              <a:rPr lang="ko-KR" altLang="en-US" sz="1200" dirty="0">
                <a:solidFill>
                  <a:srgbClr val="000000"/>
                </a:solidFill>
              </a:rPr>
              <a:t>파일을 확인한다</a:t>
            </a:r>
            <a:r>
              <a:rPr lang="en-US" altLang="ko-KR" sz="1200" dirty="0">
                <a:solidFill>
                  <a:srgbClr val="000000"/>
                </a:solidFill>
              </a:rPr>
              <a:t>.</a:t>
            </a:r>
          </a:p>
          <a:p>
            <a:pPr lvl="2"/>
            <a:r>
              <a:rPr lang="en-US" altLang="ko-KR" sz="1200" dirty="0"/>
              <a:t>→ output: </a:t>
            </a:r>
            <a:r>
              <a:rPr lang="en-US" altLang="ko-KR" sz="1200" dirty="0">
                <a:solidFill>
                  <a:schemeClr val="bg1"/>
                </a:solidFill>
                <a:highlight>
                  <a:srgbClr val="000000"/>
                </a:highlight>
              </a:rPr>
              <a:t>./Data/</a:t>
            </a:r>
            <a:r>
              <a:rPr lang="en-US" altLang="ko-KR" sz="1200" dirty="0" err="1">
                <a:solidFill>
                  <a:schemeClr val="bg1"/>
                </a:solidFill>
                <a:highlight>
                  <a:srgbClr val="000000"/>
                </a:highlight>
              </a:rPr>
              <a:t>Dic_Lib_Output_PDB</a:t>
            </a:r>
            <a:r>
              <a:rPr lang="ko-KR" altLang="en-US" sz="1200" dirty="0"/>
              <a:t>폴더에 </a:t>
            </a:r>
            <a:r>
              <a:rPr lang="ko-KR" altLang="en-US" sz="1200" dirty="0">
                <a:solidFill>
                  <a:srgbClr val="0000CC"/>
                </a:solidFill>
              </a:rPr>
              <a:t>최종 </a:t>
            </a:r>
            <a:r>
              <a:rPr lang="en-US" altLang="ko-KR" sz="1200" dirty="0">
                <a:solidFill>
                  <a:srgbClr val="0000CC"/>
                </a:solidFill>
              </a:rPr>
              <a:t>PDB </a:t>
            </a:r>
            <a:r>
              <a:rPr lang="ko-KR" altLang="en-US" sz="1200" dirty="0">
                <a:solidFill>
                  <a:srgbClr val="0000CC"/>
                </a:solidFill>
              </a:rPr>
              <a:t>파일들이 존재</a:t>
            </a:r>
            <a:r>
              <a:rPr lang="ko-KR" altLang="en-US" sz="1200" dirty="0"/>
              <a:t>한다</a:t>
            </a:r>
            <a:r>
              <a:rPr lang="en-US" altLang="ko-KR" sz="1200" dirty="0"/>
              <a:t>. </a:t>
            </a:r>
          </a:p>
          <a:p>
            <a:endParaRPr lang="en-US" altLang="ko-KR" sz="1200" dirty="0">
              <a:solidFill>
                <a:schemeClr val="bg1"/>
              </a:solidFill>
              <a:highlight>
                <a:srgbClr val="000000"/>
              </a:highlight>
            </a:endParaRPr>
          </a:p>
          <a:p>
            <a:endParaRPr lang="en-US" altLang="ko-KR" sz="1200" dirty="0">
              <a:solidFill>
                <a:schemeClr val="bg1"/>
              </a:solidFill>
              <a:highlight>
                <a:srgbClr val="000000"/>
              </a:highlight>
            </a:endParaRPr>
          </a:p>
          <a:p>
            <a:r>
              <a:rPr lang="en-US" altLang="ko-KR" sz="1200" b="1" dirty="0"/>
              <a:t>2. 1/2D-Scan ARS </a:t>
            </a:r>
            <a:r>
              <a:rPr lang="ko-KR" altLang="en-US" sz="1200" b="1" dirty="0"/>
              <a:t>실행 방법</a:t>
            </a:r>
            <a:r>
              <a:rPr lang="en-US" altLang="ko-KR" sz="1200" b="1" dirty="0"/>
              <a:t>2 (key </a:t>
            </a:r>
            <a:r>
              <a:rPr lang="ko-KR" altLang="en-US" sz="1200" b="1" dirty="0"/>
              <a:t>수동 생성</a:t>
            </a:r>
            <a:r>
              <a:rPr lang="en-US" altLang="ko-KR" sz="1200" b="1" dirty="0"/>
              <a:t>)</a:t>
            </a:r>
          </a:p>
          <a:p>
            <a:endParaRPr lang="en-US" altLang="ko-KR" sz="1200" b="1" dirty="0"/>
          </a:p>
          <a:p>
            <a:pPr lvl="1"/>
            <a:r>
              <a:rPr lang="en-US" altLang="ko-KR" sz="1200" dirty="0"/>
              <a:t>1. 1D_Scan.v2 </a:t>
            </a:r>
            <a:r>
              <a:rPr lang="ko-KR" altLang="en-US" sz="1200" dirty="0"/>
              <a:t>디렉토리로 이동한다</a:t>
            </a:r>
            <a:r>
              <a:rPr lang="en-US" altLang="ko-KR" sz="1200" dirty="0"/>
              <a:t>.</a:t>
            </a:r>
          </a:p>
          <a:p>
            <a:pPr lvl="2"/>
            <a:r>
              <a:rPr lang="en-US" altLang="ko-KR" sz="1200" dirty="0"/>
              <a:t>Command: </a:t>
            </a:r>
            <a:r>
              <a:rPr lang="en-US" altLang="ko-KR" sz="1200" dirty="0">
                <a:solidFill>
                  <a:schemeClr val="bg1"/>
                </a:solidFill>
                <a:highlight>
                  <a:srgbClr val="000000"/>
                </a:highlight>
              </a:rPr>
              <a:t>$cd </a:t>
            </a:r>
            <a:r>
              <a:rPr lang="en-US" altLang="ko-KR" sz="1200" dirty="0">
                <a:solidFill>
                  <a:schemeClr val="bg1"/>
                </a:solidFill>
                <a:highlight>
                  <a:srgbClr val="04141A"/>
                </a:highlight>
              </a:rPr>
              <a:t>1D_Scan.v2</a:t>
            </a:r>
          </a:p>
          <a:p>
            <a:pPr lvl="1"/>
            <a:r>
              <a:rPr lang="en-US" altLang="ko-KR" sz="1200" dirty="0"/>
              <a:t>2. input.key.m.list.txt</a:t>
            </a:r>
            <a:r>
              <a:rPr lang="ko-KR" altLang="en-US" sz="1200" dirty="0"/>
              <a:t> 파일을 생성한다</a:t>
            </a:r>
            <a:r>
              <a:rPr lang="en-US" altLang="ko-KR" sz="1200" dirty="0"/>
              <a:t>. (</a:t>
            </a:r>
            <a:r>
              <a:rPr lang="ko-KR" altLang="en-US" sz="1200" dirty="0"/>
              <a:t>자세한 </a:t>
            </a:r>
            <a:r>
              <a:rPr lang="en-US" altLang="ko-KR" sz="1200" dirty="0"/>
              <a:t>format</a:t>
            </a:r>
            <a:r>
              <a:rPr lang="ko-KR" altLang="en-US" sz="1200" dirty="0"/>
              <a:t>은 다음 슬라이드 참조</a:t>
            </a:r>
            <a:r>
              <a:rPr lang="en-US" altLang="ko-KR" sz="1200" dirty="0"/>
              <a:t>)</a:t>
            </a:r>
          </a:p>
          <a:p>
            <a:pPr lvl="2"/>
            <a:r>
              <a:rPr lang="en-US" altLang="ko-KR" sz="1200" dirty="0"/>
              <a:t>Command: </a:t>
            </a:r>
            <a:r>
              <a:rPr lang="en-US" altLang="ko-KR" sz="1200" dirty="0">
                <a:solidFill>
                  <a:schemeClr val="bg1"/>
                </a:solidFill>
                <a:highlight>
                  <a:srgbClr val="000000"/>
                </a:highlight>
              </a:rPr>
              <a:t>$ vi input.key.m.list.txt</a:t>
            </a:r>
          </a:p>
          <a:p>
            <a:pPr lvl="2"/>
            <a:r>
              <a:rPr lang="en-US" altLang="ko-KR" sz="1200" dirty="0"/>
              <a:t>→ input: input.key.m.list.txt </a:t>
            </a:r>
            <a:r>
              <a:rPr lang="ko-KR" altLang="en-US" sz="1200" dirty="0"/>
              <a:t>파일</a:t>
            </a:r>
            <a:endParaRPr lang="en-US" altLang="ko-KR" sz="1200" dirty="0">
              <a:solidFill>
                <a:schemeClr val="bg1"/>
              </a:solidFill>
              <a:highlight>
                <a:srgbClr val="000000"/>
              </a:highlight>
            </a:endParaRPr>
          </a:p>
          <a:p>
            <a:pPr lvl="1"/>
            <a:r>
              <a:rPr lang="en-US" altLang="ko-KR" sz="1200" dirty="0"/>
              <a:t>3. 1DScan_Start.sh</a:t>
            </a:r>
            <a:r>
              <a:rPr lang="ko-KR" altLang="en-US" sz="1200" dirty="0"/>
              <a:t>를 실행한다</a:t>
            </a:r>
            <a:r>
              <a:rPr lang="en-US" altLang="ko-KR" sz="1200" dirty="0"/>
              <a:t>. (Parameter : m)</a:t>
            </a:r>
          </a:p>
          <a:p>
            <a:pPr lvl="2"/>
            <a:r>
              <a:rPr lang="en-US" altLang="ko-KR" sz="1200" dirty="0"/>
              <a:t>Command: </a:t>
            </a:r>
            <a:r>
              <a:rPr lang="en-US" altLang="ko-KR" sz="1200" dirty="0">
                <a:solidFill>
                  <a:schemeClr val="bg1"/>
                </a:solidFill>
                <a:highlight>
                  <a:srgbClr val="000000"/>
                </a:highlight>
              </a:rPr>
              <a:t>$ </a:t>
            </a:r>
            <a:r>
              <a:rPr lang="en-US" altLang="ko-KR" sz="1200" dirty="0">
                <a:solidFill>
                  <a:schemeClr val="bg1"/>
                </a:solidFill>
                <a:highlight>
                  <a:srgbClr val="04141A"/>
                </a:highlight>
              </a:rPr>
              <a:t>./1DScan_Start.sh m</a:t>
            </a:r>
          </a:p>
          <a:p>
            <a:pPr lvl="1"/>
            <a:r>
              <a:rPr lang="en-US" altLang="ko-KR" sz="1200" dirty="0">
                <a:solidFill>
                  <a:srgbClr val="000000"/>
                </a:solidFill>
              </a:rPr>
              <a:t>4. </a:t>
            </a:r>
            <a:r>
              <a:rPr lang="ko-KR" altLang="en-US" sz="1200" dirty="0">
                <a:solidFill>
                  <a:srgbClr val="000000"/>
                </a:solidFill>
              </a:rPr>
              <a:t>최종 생성된 라운드별 </a:t>
            </a:r>
            <a:r>
              <a:rPr lang="en-US" altLang="ko-KR" sz="1200" dirty="0">
                <a:solidFill>
                  <a:srgbClr val="000000"/>
                </a:solidFill>
              </a:rPr>
              <a:t>PDB </a:t>
            </a:r>
            <a:r>
              <a:rPr lang="ko-KR" altLang="en-US" sz="1200" dirty="0">
                <a:solidFill>
                  <a:srgbClr val="000000"/>
                </a:solidFill>
              </a:rPr>
              <a:t>파일을 확인한다</a:t>
            </a:r>
            <a:r>
              <a:rPr lang="en-US" altLang="ko-KR" sz="1200" dirty="0">
                <a:solidFill>
                  <a:srgbClr val="000000"/>
                </a:solidFill>
              </a:rPr>
              <a:t>.</a:t>
            </a:r>
          </a:p>
          <a:p>
            <a:pPr lvl="1"/>
            <a:r>
              <a:rPr lang="en-US" altLang="ko-KR" sz="1200" dirty="0"/>
              <a:t>	→ output: </a:t>
            </a:r>
            <a:r>
              <a:rPr lang="en-US" altLang="ko-KR" sz="1200" dirty="0">
                <a:solidFill>
                  <a:schemeClr val="bg1"/>
                </a:solidFill>
                <a:highlight>
                  <a:srgbClr val="000000"/>
                </a:highlight>
              </a:rPr>
              <a:t>./Data/</a:t>
            </a:r>
            <a:r>
              <a:rPr lang="en-US" altLang="ko-KR" sz="1200" dirty="0" err="1">
                <a:solidFill>
                  <a:schemeClr val="bg1"/>
                </a:solidFill>
                <a:highlight>
                  <a:srgbClr val="000000"/>
                </a:highlight>
              </a:rPr>
              <a:t>Dic_Lib_Output_PDB</a:t>
            </a:r>
            <a:r>
              <a:rPr lang="ko-KR" altLang="en-US" sz="1200" dirty="0"/>
              <a:t>폴더에 </a:t>
            </a:r>
            <a:r>
              <a:rPr lang="ko-KR" altLang="en-US" sz="1200" dirty="0">
                <a:solidFill>
                  <a:srgbClr val="0000CC"/>
                </a:solidFill>
              </a:rPr>
              <a:t>최종 </a:t>
            </a:r>
            <a:r>
              <a:rPr lang="en-US" altLang="ko-KR" sz="1200" dirty="0">
                <a:solidFill>
                  <a:srgbClr val="0000CC"/>
                </a:solidFill>
              </a:rPr>
              <a:t>PDB </a:t>
            </a:r>
            <a:r>
              <a:rPr lang="ko-KR" altLang="en-US" sz="1200" dirty="0">
                <a:solidFill>
                  <a:srgbClr val="0000CC"/>
                </a:solidFill>
              </a:rPr>
              <a:t>파일들이 존재</a:t>
            </a:r>
            <a:r>
              <a:rPr lang="ko-KR" altLang="en-US" sz="1200" dirty="0"/>
              <a:t>한다</a:t>
            </a:r>
            <a:r>
              <a:rPr lang="en-US" altLang="ko-KR" sz="1200" dirty="0"/>
              <a:t>. </a:t>
            </a:r>
          </a:p>
        </p:txBody>
      </p:sp>
    </p:spTree>
    <p:extLst>
      <p:ext uri="{BB962C8B-B14F-4D97-AF65-F5344CB8AC3E}">
        <p14:creationId xmlns:p14="http://schemas.microsoft.com/office/powerpoint/2010/main" val="146564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8B1F78-A8F5-4DB2-A908-B572250A4158}"/>
              </a:ext>
            </a:extLst>
          </p:cNvPr>
          <p:cNvSpPr txBox="1"/>
          <p:nvPr/>
        </p:nvSpPr>
        <p:spPr>
          <a:xfrm>
            <a:off x="144378" y="158417"/>
            <a:ext cx="6344653" cy="523220"/>
          </a:xfrm>
          <a:prstGeom prst="rect">
            <a:avLst/>
          </a:prstGeom>
          <a:noFill/>
        </p:spPr>
        <p:txBody>
          <a:bodyPr wrap="square" rtlCol="0">
            <a:spAutoFit/>
          </a:bodyPr>
          <a:lstStyle/>
          <a:p>
            <a:r>
              <a:rPr lang="en-US" altLang="ko-KR" sz="2800" b="1" dirty="0">
                <a:latin typeface="+mj-lt"/>
              </a:rPr>
              <a:t>1. 1/2D-Scan ARS </a:t>
            </a:r>
            <a:r>
              <a:rPr lang="ko-KR" altLang="en-US" sz="2800" b="1" dirty="0">
                <a:latin typeface="+mj-lt"/>
              </a:rPr>
              <a:t>실행 방법</a:t>
            </a:r>
            <a:r>
              <a:rPr lang="en-US" altLang="ko-KR" sz="2800" b="1" dirty="0">
                <a:latin typeface="+mj-lt"/>
              </a:rPr>
              <a:t>-2</a:t>
            </a:r>
            <a:endParaRPr lang="ko-KR" altLang="en-US" sz="2800" b="1" dirty="0">
              <a:latin typeface="+mj-lt"/>
            </a:endParaRPr>
          </a:p>
        </p:txBody>
      </p:sp>
      <p:sp>
        <p:nvSpPr>
          <p:cNvPr id="6" name="TextBox 5">
            <a:extLst>
              <a:ext uri="{FF2B5EF4-FFF2-40B4-BE49-F238E27FC236}">
                <a16:creationId xmlns:a16="http://schemas.microsoft.com/office/drawing/2014/main" id="{34A04588-87D9-4F0D-B32D-334C0D58C97C}"/>
              </a:ext>
            </a:extLst>
          </p:cNvPr>
          <p:cNvSpPr txBox="1"/>
          <p:nvPr/>
        </p:nvSpPr>
        <p:spPr>
          <a:xfrm>
            <a:off x="174458" y="1269540"/>
            <a:ext cx="8879306" cy="276999"/>
          </a:xfrm>
          <a:prstGeom prst="rect">
            <a:avLst/>
          </a:prstGeom>
          <a:noFill/>
        </p:spPr>
        <p:txBody>
          <a:bodyPr wrap="square" rtlCol="0">
            <a:spAutoFit/>
          </a:bodyPr>
          <a:lstStyle/>
          <a:p>
            <a:r>
              <a:rPr lang="en-US" altLang="ko-KR" sz="1200" dirty="0">
                <a:solidFill>
                  <a:schemeClr val="bg1"/>
                </a:solidFill>
                <a:highlight>
                  <a:srgbClr val="000000"/>
                </a:highlight>
              </a:rPr>
              <a:t>$ vi input.key.m.list.txt</a:t>
            </a:r>
          </a:p>
        </p:txBody>
      </p:sp>
      <p:sp>
        <p:nvSpPr>
          <p:cNvPr id="7" name="직사각형 6">
            <a:extLst>
              <a:ext uri="{FF2B5EF4-FFF2-40B4-BE49-F238E27FC236}">
                <a16:creationId xmlns:a16="http://schemas.microsoft.com/office/drawing/2014/main" id="{91D5D896-D88A-4739-84FE-F452BD277C9C}"/>
              </a:ext>
            </a:extLst>
          </p:cNvPr>
          <p:cNvSpPr/>
          <p:nvPr/>
        </p:nvSpPr>
        <p:spPr>
          <a:xfrm>
            <a:off x="270711" y="1546539"/>
            <a:ext cx="8269706" cy="1200329"/>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wrap="square">
            <a:spAutoFit/>
          </a:bodyPr>
          <a:lstStyle/>
          <a:p>
            <a:r>
              <a:rPr lang="en-US" altLang="ko-KR" sz="900" dirty="0">
                <a:solidFill>
                  <a:schemeClr val="bg1"/>
                </a:solidFill>
              </a:rPr>
              <a:t>PAADP PPAAD PPDPA PDDPA AADPP DPAPP PPPAP PADPA PPPPA PDPAA </a:t>
            </a:r>
          </a:p>
          <a:p>
            <a:r>
              <a:rPr lang="en-US" altLang="ko-KR" sz="900" dirty="0">
                <a:solidFill>
                  <a:schemeClr val="bg1"/>
                </a:solidFill>
              </a:rPr>
              <a:t>PPADP PPDPP AADDA PPAAD ADDAD ADPAA DPAPP PAADD DDADP PADPA </a:t>
            </a:r>
          </a:p>
          <a:p>
            <a:r>
              <a:rPr lang="en-US" altLang="ko-KR" sz="900" dirty="0">
                <a:solidFill>
                  <a:schemeClr val="bg1"/>
                </a:solidFill>
              </a:rPr>
              <a:t>PPADP PDAPP AADDA PAADP PPPPA ADPAA PAPPA DPAPP </a:t>
            </a:r>
          </a:p>
          <a:p>
            <a:r>
              <a:rPr lang="en-US" altLang="ko-KR" sz="900" dirty="0">
                <a:solidFill>
                  <a:schemeClr val="bg1"/>
                </a:solidFill>
              </a:rPr>
              <a:t>PPADP AADDA PAADP PPPPA DPAPA PAADD PDDPA PPDPA ADDAD DDADP </a:t>
            </a:r>
          </a:p>
          <a:p>
            <a:r>
              <a:rPr lang="en-US" altLang="ko-KR" sz="900" dirty="0">
                <a:solidFill>
                  <a:schemeClr val="bg1"/>
                </a:solidFill>
              </a:rPr>
              <a:t>PPADP AADDA PAADP PPPPA PPPAP DPAPA ADPAD PAADD PDDPA PPDDP PPDPA PDPPA ADDAD DDADP PADPA ADPPD PDPPD </a:t>
            </a:r>
          </a:p>
          <a:p>
            <a:r>
              <a:rPr lang="en-US" altLang="ko-KR" sz="900" dirty="0">
                <a:solidFill>
                  <a:schemeClr val="bg1"/>
                </a:solidFill>
              </a:rPr>
              <a:t>PPADP PDAPP AADDA PAADP PPPPA PDDDD ADPAA PAPPA PAAPD DPAPP ADPPD </a:t>
            </a:r>
          </a:p>
          <a:p>
            <a:r>
              <a:rPr lang="en-US" altLang="ko-KR" sz="900" dirty="0">
                <a:solidFill>
                  <a:schemeClr val="bg1"/>
                </a:solidFill>
              </a:rPr>
              <a:t>PPADP DPAAD DPADP PPDAD PAAPP PPPDP PAPPD PPAAD PPAPP DADAP DDPAP PDPPA DPPPD DPAPA PPPDA PDPDA APPAP APPAA ADAPP </a:t>
            </a:r>
          </a:p>
          <a:p>
            <a:r>
              <a:rPr lang="en-US" altLang="ko-KR" sz="900" dirty="0">
                <a:solidFill>
                  <a:schemeClr val="bg1"/>
                </a:solidFill>
              </a:rPr>
              <a:t>PPADP DPDPD PPDDP PPPPA DAADA PPDAD AAPDP APPDP DPAPA APPAA PAAPP PDDPA DPPDP PAPPA DPPAA DDPPA PDPPP DDPPD PPDDA</a:t>
            </a:r>
          </a:p>
        </p:txBody>
      </p:sp>
      <p:sp>
        <p:nvSpPr>
          <p:cNvPr id="8" name="TextBox 7">
            <a:extLst>
              <a:ext uri="{FF2B5EF4-FFF2-40B4-BE49-F238E27FC236}">
                <a16:creationId xmlns:a16="http://schemas.microsoft.com/office/drawing/2014/main" id="{E050E2BB-24F9-4972-A94B-1CC8AAFAD985}"/>
              </a:ext>
            </a:extLst>
          </p:cNvPr>
          <p:cNvSpPr txBox="1"/>
          <p:nvPr/>
        </p:nvSpPr>
        <p:spPr>
          <a:xfrm>
            <a:off x="258679" y="3023867"/>
            <a:ext cx="8486274" cy="615553"/>
          </a:xfrm>
          <a:prstGeom prst="rect">
            <a:avLst/>
          </a:prstGeom>
          <a:noFill/>
        </p:spPr>
        <p:txBody>
          <a:bodyPr wrap="square" rtlCol="0">
            <a:spAutoFit/>
          </a:bodyPr>
          <a:lstStyle/>
          <a:p>
            <a:r>
              <a:rPr lang="en-US" altLang="ko-KR" sz="1200" b="1" dirty="0">
                <a:solidFill>
                  <a:srgbClr val="FF0000"/>
                </a:solidFill>
                <a:effectLst>
                  <a:outerShdw blurRad="38100" dist="38100" dir="2700000" algn="tl">
                    <a:srgbClr val="000000">
                      <a:alpha val="43137"/>
                    </a:srgbClr>
                  </a:outerShdw>
                </a:effectLst>
              </a:rPr>
              <a:t>Important</a:t>
            </a:r>
            <a:r>
              <a:rPr lang="ko-KR" altLang="en-US" sz="1200" dirty="0">
                <a:solidFill>
                  <a:srgbClr val="FF0000"/>
                </a:solidFill>
              </a:rPr>
              <a:t> </a:t>
            </a:r>
            <a:endParaRPr lang="en-US" altLang="ko-KR" sz="1200" dirty="0">
              <a:solidFill>
                <a:srgbClr val="FF0000"/>
              </a:solidFill>
            </a:endParaRPr>
          </a:p>
          <a:p>
            <a:r>
              <a:rPr lang="en-US" altLang="ko-KR" sz="1100" dirty="0">
                <a:solidFill>
                  <a:srgbClr val="FF0000"/>
                </a:solidFill>
              </a:rPr>
              <a:t>→ </a:t>
            </a:r>
            <a:r>
              <a:rPr lang="ko-KR" altLang="en-US" sz="1100" dirty="0">
                <a:solidFill>
                  <a:srgbClr val="FF0000"/>
                </a:solidFill>
              </a:rPr>
              <a:t>수동으로 </a:t>
            </a:r>
            <a:r>
              <a:rPr lang="en-US" altLang="ko-KR" sz="1100" dirty="0">
                <a:solidFill>
                  <a:srgbClr val="FF0000"/>
                </a:solidFill>
              </a:rPr>
              <a:t>Key</a:t>
            </a:r>
            <a:r>
              <a:rPr lang="ko-KR" altLang="en-US" sz="1100" dirty="0">
                <a:solidFill>
                  <a:srgbClr val="FF0000"/>
                </a:solidFill>
              </a:rPr>
              <a:t> </a:t>
            </a:r>
            <a:r>
              <a:rPr lang="en-US" altLang="ko-KR" sz="1100" dirty="0">
                <a:solidFill>
                  <a:srgbClr val="FF0000"/>
                </a:solidFill>
              </a:rPr>
              <a:t>set</a:t>
            </a:r>
            <a:r>
              <a:rPr lang="ko-KR" altLang="en-US" sz="1100" dirty="0">
                <a:solidFill>
                  <a:srgbClr val="FF0000"/>
                </a:solidFill>
              </a:rPr>
              <a:t>를 정의 할 수 있다</a:t>
            </a:r>
            <a:r>
              <a:rPr lang="en-US" altLang="ko-KR" sz="1100" dirty="0">
                <a:solidFill>
                  <a:srgbClr val="FF0000"/>
                </a:solidFill>
              </a:rPr>
              <a:t>. </a:t>
            </a:r>
            <a:r>
              <a:rPr lang="ko-KR" altLang="en-US" sz="1100" dirty="0">
                <a:solidFill>
                  <a:srgbClr val="FF0000"/>
                </a:solidFill>
              </a:rPr>
              <a:t>실행은 </a:t>
            </a:r>
            <a:r>
              <a:rPr lang="en-US" altLang="ko-KR" sz="1100" dirty="0">
                <a:solidFill>
                  <a:srgbClr val="FF0000"/>
                </a:solidFill>
              </a:rPr>
              <a:t>line by line</a:t>
            </a:r>
            <a:r>
              <a:rPr lang="ko-KR" altLang="en-US" sz="1100" dirty="0">
                <a:solidFill>
                  <a:srgbClr val="FF0000"/>
                </a:solidFill>
              </a:rPr>
              <a:t>으로 실행되며</a:t>
            </a:r>
            <a:r>
              <a:rPr lang="en-US" altLang="ko-KR" sz="1100" dirty="0">
                <a:solidFill>
                  <a:srgbClr val="FF0000"/>
                </a:solidFill>
              </a:rPr>
              <a:t>, </a:t>
            </a:r>
            <a:r>
              <a:rPr lang="ko-KR" altLang="en-US" sz="1100" dirty="0">
                <a:solidFill>
                  <a:srgbClr val="FF0000"/>
                </a:solidFill>
              </a:rPr>
              <a:t>한 라인</a:t>
            </a:r>
            <a:r>
              <a:rPr lang="en-US" altLang="ko-KR" sz="1100" dirty="0">
                <a:solidFill>
                  <a:srgbClr val="FF0000"/>
                </a:solidFill>
              </a:rPr>
              <a:t>(a key set)</a:t>
            </a:r>
            <a:r>
              <a:rPr lang="ko-KR" altLang="en-US" sz="1100" dirty="0">
                <a:solidFill>
                  <a:srgbClr val="FF0000"/>
                </a:solidFill>
              </a:rPr>
              <a:t>에 들어갈 수 있는 </a:t>
            </a:r>
            <a:r>
              <a:rPr lang="en-US" altLang="ko-KR" sz="1100" dirty="0">
                <a:solidFill>
                  <a:srgbClr val="FF0000"/>
                </a:solidFill>
              </a:rPr>
              <a:t>key</a:t>
            </a:r>
            <a:r>
              <a:rPr lang="ko-KR" altLang="en-US" sz="1100" dirty="0">
                <a:solidFill>
                  <a:srgbClr val="FF0000"/>
                </a:solidFill>
              </a:rPr>
              <a:t> 수는 </a:t>
            </a:r>
            <a:r>
              <a:rPr lang="en-US" altLang="ko-KR" sz="1100" dirty="0">
                <a:solidFill>
                  <a:srgbClr val="FF0000"/>
                </a:solidFill>
              </a:rPr>
              <a:t>limit</a:t>
            </a:r>
            <a:r>
              <a:rPr lang="ko-KR" altLang="en-US" sz="1100" dirty="0">
                <a:solidFill>
                  <a:srgbClr val="FF0000"/>
                </a:solidFill>
              </a:rPr>
              <a:t>는 없으나 보통 </a:t>
            </a:r>
            <a:r>
              <a:rPr lang="en-US" altLang="ko-KR" sz="1100" dirty="0">
                <a:solidFill>
                  <a:srgbClr val="FF0000"/>
                </a:solidFill>
              </a:rPr>
              <a:t>20</a:t>
            </a:r>
            <a:r>
              <a:rPr lang="ko-KR" altLang="en-US" sz="1100" dirty="0">
                <a:solidFill>
                  <a:srgbClr val="FF0000"/>
                </a:solidFill>
              </a:rPr>
              <a:t>이하를 권장한다</a:t>
            </a:r>
            <a:r>
              <a:rPr lang="en-US" altLang="ko-KR" sz="1100" dirty="0">
                <a:solidFill>
                  <a:srgbClr val="FF0000"/>
                </a:solidFill>
              </a:rPr>
              <a:t>. </a:t>
            </a:r>
            <a:r>
              <a:rPr lang="ko-KR" altLang="en-US" sz="1100" dirty="0">
                <a:solidFill>
                  <a:srgbClr val="FF0000"/>
                </a:solidFill>
              </a:rPr>
              <a:t>또한 </a:t>
            </a:r>
            <a:r>
              <a:rPr lang="en-US" altLang="ko-KR" sz="1100" dirty="0">
                <a:solidFill>
                  <a:srgbClr val="FF0000"/>
                </a:solidFill>
              </a:rPr>
              <a:t>key</a:t>
            </a:r>
            <a:r>
              <a:rPr lang="ko-KR" altLang="en-US" sz="1100" dirty="0">
                <a:solidFill>
                  <a:srgbClr val="FF0000"/>
                </a:solidFill>
              </a:rPr>
              <a:t>의 길이는 </a:t>
            </a:r>
            <a:r>
              <a:rPr lang="en-US" altLang="ko-KR" sz="1100" dirty="0">
                <a:solidFill>
                  <a:srgbClr val="FF0000"/>
                </a:solidFill>
              </a:rPr>
              <a:t>5</a:t>
            </a:r>
            <a:r>
              <a:rPr lang="ko-KR" altLang="en-US" sz="1100" dirty="0">
                <a:solidFill>
                  <a:srgbClr val="FF0000"/>
                </a:solidFill>
              </a:rPr>
              <a:t>로 한정한다</a:t>
            </a:r>
            <a:r>
              <a:rPr lang="en-US" altLang="ko-KR" sz="1100" dirty="0">
                <a:solidFill>
                  <a:srgbClr val="FF0000"/>
                </a:solidFill>
              </a:rPr>
              <a:t>. </a:t>
            </a:r>
            <a:r>
              <a:rPr lang="ko-KR" altLang="en-US" sz="1100" dirty="0">
                <a:solidFill>
                  <a:srgbClr val="FF0000"/>
                </a:solidFill>
              </a:rPr>
              <a:t>라인 수의 </a:t>
            </a:r>
            <a:r>
              <a:rPr lang="en-US" altLang="ko-KR" sz="1100" dirty="0">
                <a:solidFill>
                  <a:srgbClr val="FF0000"/>
                </a:solidFill>
              </a:rPr>
              <a:t>limit</a:t>
            </a:r>
            <a:r>
              <a:rPr lang="ko-KR" altLang="en-US" sz="1100" dirty="0">
                <a:solidFill>
                  <a:srgbClr val="FF0000"/>
                </a:solidFill>
              </a:rPr>
              <a:t>는 존재하지 않으나 </a:t>
            </a:r>
            <a:r>
              <a:rPr lang="en-US" altLang="ko-KR" sz="1100" dirty="0">
                <a:solidFill>
                  <a:srgbClr val="FF0000"/>
                </a:solidFill>
              </a:rPr>
              <a:t>10</a:t>
            </a:r>
            <a:r>
              <a:rPr lang="ko-KR" altLang="en-US" sz="1100" dirty="0">
                <a:solidFill>
                  <a:srgbClr val="FF0000"/>
                </a:solidFill>
              </a:rPr>
              <a:t>개 이하를 권장한다</a:t>
            </a:r>
            <a:r>
              <a:rPr lang="en-US" altLang="ko-KR" sz="1100" dirty="0">
                <a:solidFill>
                  <a:srgbClr val="FF0000"/>
                </a:solidFill>
              </a:rPr>
              <a:t>. </a:t>
            </a:r>
          </a:p>
        </p:txBody>
      </p:sp>
      <p:sp>
        <p:nvSpPr>
          <p:cNvPr id="9" name="TextBox 8">
            <a:extLst>
              <a:ext uri="{FF2B5EF4-FFF2-40B4-BE49-F238E27FC236}">
                <a16:creationId xmlns:a16="http://schemas.microsoft.com/office/drawing/2014/main" id="{CA0D4426-1E66-4513-981F-185E47FEBD1D}"/>
              </a:ext>
            </a:extLst>
          </p:cNvPr>
          <p:cNvSpPr txBox="1"/>
          <p:nvPr/>
        </p:nvSpPr>
        <p:spPr>
          <a:xfrm>
            <a:off x="240631" y="1004781"/>
            <a:ext cx="7972928" cy="276999"/>
          </a:xfrm>
          <a:prstGeom prst="rect">
            <a:avLst/>
          </a:prstGeom>
          <a:noFill/>
        </p:spPr>
        <p:txBody>
          <a:bodyPr wrap="square" rtlCol="0">
            <a:spAutoFit/>
          </a:bodyPr>
          <a:lstStyle/>
          <a:p>
            <a:r>
              <a:rPr lang="en-US" altLang="ko-KR" sz="1200" b="1" dirty="0"/>
              <a:t>1/2D-Scan ARS </a:t>
            </a:r>
            <a:r>
              <a:rPr lang="ko-KR" altLang="en-US" sz="1200" b="1" dirty="0"/>
              <a:t>실행 방법</a:t>
            </a:r>
            <a:r>
              <a:rPr lang="en-US" altLang="ko-KR" sz="1200" b="1" dirty="0"/>
              <a:t>2: (key </a:t>
            </a:r>
            <a:r>
              <a:rPr lang="ko-KR" altLang="en-US" sz="1200" b="1" dirty="0"/>
              <a:t>수동 생성</a:t>
            </a:r>
            <a:r>
              <a:rPr lang="en-US" altLang="ko-KR" sz="1200" b="1" dirty="0"/>
              <a:t>) </a:t>
            </a:r>
            <a:r>
              <a:rPr lang="ko-KR" altLang="en-US" sz="1200" b="1" dirty="0"/>
              <a:t>추가 설명</a:t>
            </a:r>
            <a:endParaRPr lang="en-US" altLang="ko-KR" sz="1200" b="1" dirty="0"/>
          </a:p>
        </p:txBody>
      </p:sp>
    </p:spTree>
    <p:extLst>
      <p:ext uri="{BB962C8B-B14F-4D97-AF65-F5344CB8AC3E}">
        <p14:creationId xmlns:p14="http://schemas.microsoft.com/office/powerpoint/2010/main" val="1799921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09E7F4-BBBF-4E3E-B487-BCA1D8358D51}"/>
              </a:ext>
            </a:extLst>
          </p:cNvPr>
          <p:cNvSpPr txBox="1"/>
          <p:nvPr/>
        </p:nvSpPr>
        <p:spPr>
          <a:xfrm>
            <a:off x="144378" y="158417"/>
            <a:ext cx="8590548" cy="523220"/>
          </a:xfrm>
          <a:prstGeom prst="rect">
            <a:avLst/>
          </a:prstGeom>
          <a:noFill/>
        </p:spPr>
        <p:txBody>
          <a:bodyPr wrap="square" rtlCol="0">
            <a:spAutoFit/>
          </a:bodyPr>
          <a:lstStyle/>
          <a:p>
            <a:r>
              <a:rPr lang="en-US" altLang="ko-KR" sz="2800" b="1" dirty="0">
                <a:latin typeface="+mj-lt"/>
              </a:rPr>
              <a:t>1. 1/2D-Scan ARS directory and</a:t>
            </a:r>
            <a:r>
              <a:rPr lang="ko-KR" altLang="en-US" sz="2800" b="1" dirty="0">
                <a:latin typeface="+mj-lt"/>
              </a:rPr>
              <a:t> </a:t>
            </a:r>
            <a:r>
              <a:rPr lang="en-US" altLang="ko-KR" sz="2800" b="1" dirty="0">
                <a:latin typeface="+mj-lt"/>
              </a:rPr>
              <a:t>file</a:t>
            </a:r>
            <a:r>
              <a:rPr lang="ko-KR" altLang="en-US" sz="2800" b="1" dirty="0">
                <a:latin typeface="+mj-lt"/>
              </a:rPr>
              <a:t> 정보</a:t>
            </a:r>
          </a:p>
        </p:txBody>
      </p:sp>
      <p:graphicFrame>
        <p:nvGraphicFramePr>
          <p:cNvPr id="6" name="표 9">
            <a:extLst>
              <a:ext uri="{FF2B5EF4-FFF2-40B4-BE49-F238E27FC236}">
                <a16:creationId xmlns:a16="http://schemas.microsoft.com/office/drawing/2014/main" id="{84B180C1-6C43-459C-9CD5-D3D5CC999912}"/>
              </a:ext>
            </a:extLst>
          </p:cNvPr>
          <p:cNvGraphicFramePr>
            <a:graphicFrameLocks noGrp="1"/>
          </p:cNvGraphicFramePr>
          <p:nvPr/>
        </p:nvGraphicFramePr>
        <p:xfrm>
          <a:off x="276726" y="1251649"/>
          <a:ext cx="8590547" cy="3666760"/>
        </p:xfrm>
        <a:graphic>
          <a:graphicData uri="http://schemas.openxmlformats.org/drawingml/2006/table">
            <a:tbl>
              <a:tblPr firstRow="1" bandRow="1">
                <a:tableStyleId>{5C22544A-7EE6-4342-B048-85BDC9FD1C3A}</a:tableStyleId>
              </a:tblPr>
              <a:tblGrid>
                <a:gridCol w="2106888">
                  <a:extLst>
                    <a:ext uri="{9D8B030D-6E8A-4147-A177-3AD203B41FA5}">
                      <a16:colId xmlns:a16="http://schemas.microsoft.com/office/drawing/2014/main" val="2540019602"/>
                    </a:ext>
                  </a:extLst>
                </a:gridCol>
                <a:gridCol w="6483659">
                  <a:extLst>
                    <a:ext uri="{9D8B030D-6E8A-4147-A177-3AD203B41FA5}">
                      <a16:colId xmlns:a16="http://schemas.microsoft.com/office/drawing/2014/main" val="3399268274"/>
                    </a:ext>
                  </a:extLst>
                </a:gridCol>
              </a:tblGrid>
              <a:tr h="255575">
                <a:tc>
                  <a:txBody>
                    <a:bodyPr/>
                    <a:lstStyle/>
                    <a:p>
                      <a:pPr algn="ctr" latinLnBrk="1"/>
                      <a:r>
                        <a:rPr lang="en-US" altLang="ko-KR" sz="1100" dirty="0"/>
                        <a:t>Directory (Data)</a:t>
                      </a:r>
                      <a:endParaRPr lang="ko-KR" altLang="en-US" sz="1100" dirty="0"/>
                    </a:p>
                  </a:txBody>
                  <a:tcPr anchor="ctr"/>
                </a:tc>
                <a:tc>
                  <a:txBody>
                    <a:bodyPr/>
                    <a:lstStyle/>
                    <a:p>
                      <a:pPr algn="ctr" latinLnBrk="1"/>
                      <a:r>
                        <a:rPr lang="en-US" altLang="ko-KR" sz="1100" dirty="0"/>
                        <a:t>File Information</a:t>
                      </a:r>
                      <a:endParaRPr lang="ko-KR" altLang="en-US" sz="1100" dirty="0"/>
                    </a:p>
                  </a:txBody>
                  <a:tcPr anchor="ctr"/>
                </a:tc>
                <a:extLst>
                  <a:ext uri="{0D108BD9-81ED-4DB2-BD59-A6C34878D82A}">
                    <a16:rowId xmlns:a16="http://schemas.microsoft.com/office/drawing/2014/main" val="2995127347"/>
                  </a:ext>
                </a:extLst>
              </a:tr>
              <a:tr h="425960">
                <a:tc>
                  <a:txBody>
                    <a:bodyPr/>
                    <a:lstStyle/>
                    <a:p>
                      <a:pPr algn="l" latinLnBrk="1"/>
                      <a:r>
                        <a:rPr lang="en-US" altLang="ko-KR" sz="1100" dirty="0"/>
                        <a:t>Input</a:t>
                      </a:r>
                      <a:endParaRPr lang="ko-KR" altLang="en-US" sz="1100" dirty="0"/>
                    </a:p>
                  </a:txBody>
                  <a:tcPr anchor="ctr"/>
                </a:tc>
                <a:tc>
                  <a:txBody>
                    <a:bodyPr/>
                    <a:lstStyle/>
                    <a:p>
                      <a:pPr latinLnBrk="1"/>
                      <a:r>
                        <a:rPr lang="ko-KR" altLang="en-US" sz="1100" dirty="0"/>
                        <a:t>입력 </a:t>
                      </a:r>
                      <a:r>
                        <a:rPr lang="en-US" altLang="ko-KR" sz="1100" dirty="0"/>
                        <a:t>Seed SDF files</a:t>
                      </a:r>
                      <a:r>
                        <a:rPr lang="ko-KR" altLang="en-US" sz="1100" dirty="0"/>
                        <a:t>이 저장되는 폴더</a:t>
                      </a:r>
                      <a:endParaRPr lang="en-US" altLang="ko-KR" sz="1100" dirty="0"/>
                    </a:p>
                  </a:txBody>
                  <a:tcPr anchor="ctr"/>
                </a:tc>
                <a:extLst>
                  <a:ext uri="{0D108BD9-81ED-4DB2-BD59-A6C34878D82A}">
                    <a16:rowId xmlns:a16="http://schemas.microsoft.com/office/drawing/2014/main" val="2665497203"/>
                  </a:ext>
                </a:extLst>
              </a:tr>
              <a:tr h="425960">
                <a:tc>
                  <a:txBody>
                    <a:bodyPr/>
                    <a:lstStyle/>
                    <a:p>
                      <a:pPr algn="l" latinLnBrk="1"/>
                      <a:r>
                        <a:rPr lang="en-US" altLang="ko-KR" sz="1100" dirty="0"/>
                        <a:t>Table</a:t>
                      </a:r>
                      <a:endParaRPr lang="ko-KR" altLang="en-US" sz="1100" dirty="0"/>
                    </a:p>
                  </a:txBody>
                  <a:tcPr anchor="ctr"/>
                </a:tc>
                <a:tc>
                  <a:txBody>
                    <a:bodyPr/>
                    <a:lstStyle/>
                    <a:p>
                      <a:pPr latinLnBrk="1"/>
                      <a:r>
                        <a:rPr lang="en-US" altLang="ko-KR" sz="1100" dirty="0"/>
                        <a:t>Key table</a:t>
                      </a:r>
                      <a:r>
                        <a:rPr lang="ko-KR" altLang="en-US" sz="1100" dirty="0"/>
                        <a:t>이 저장되는 폴더</a:t>
                      </a:r>
                    </a:p>
                  </a:txBody>
                  <a:tcPr anchor="ctr"/>
                </a:tc>
                <a:extLst>
                  <a:ext uri="{0D108BD9-81ED-4DB2-BD59-A6C34878D82A}">
                    <a16:rowId xmlns:a16="http://schemas.microsoft.com/office/drawing/2014/main" val="1129157147"/>
                  </a:ext>
                </a:extLst>
              </a:tr>
              <a:tr h="42596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dirty="0"/>
                        <a:t>1D_Out_nR</a:t>
                      </a:r>
                      <a:endParaRPr lang="ko-KR" altLang="en-US" sz="1100" dirty="0"/>
                    </a:p>
                  </a:txBody>
                  <a:tcPr anchor="ctr"/>
                </a:tc>
                <a:tc>
                  <a:txBody>
                    <a:bodyPr/>
                    <a:lstStyle/>
                    <a:p>
                      <a:pPr latinLnBrk="1"/>
                      <a:r>
                        <a:rPr lang="en-US" altLang="ko-KR" sz="1100" dirty="0"/>
                        <a:t>1~8</a:t>
                      </a:r>
                      <a:r>
                        <a:rPr lang="ko-KR" altLang="en-US" sz="1100" dirty="0"/>
                        <a:t>가지 방법으로 나온 결과물이 저장되는 폴더</a:t>
                      </a:r>
                      <a:endParaRPr lang="en-US" altLang="ko-KR" sz="1100" dirty="0"/>
                    </a:p>
                  </a:txBody>
                  <a:tcPr anchor="ctr"/>
                </a:tc>
                <a:extLst>
                  <a:ext uri="{0D108BD9-81ED-4DB2-BD59-A6C34878D82A}">
                    <a16:rowId xmlns:a16="http://schemas.microsoft.com/office/drawing/2014/main" val="931478444"/>
                  </a:ext>
                </a:extLst>
              </a:tr>
              <a:tr h="425960">
                <a:tc>
                  <a:txBody>
                    <a:bodyPr/>
                    <a:lstStyle/>
                    <a:p>
                      <a:pPr algn="l" latinLnBrk="1"/>
                      <a:r>
                        <a:rPr lang="en-US" altLang="ko-KR" sz="1100" dirty="0" err="1"/>
                        <a:t>Dic_Lib_Input</a:t>
                      </a:r>
                      <a:endParaRPr lang="ko-KR" altLang="en-US" sz="1100" dirty="0"/>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dirty="0"/>
                        <a:t>1~8</a:t>
                      </a:r>
                      <a:r>
                        <a:rPr lang="ko-KR" altLang="en-US" sz="1100" dirty="0"/>
                        <a:t>가지 방법으로 나온 결과물이  </a:t>
                      </a:r>
                      <a:r>
                        <a:rPr lang="en-US" altLang="ko-KR" sz="1100" dirty="0"/>
                        <a:t>score</a:t>
                      </a:r>
                      <a:r>
                        <a:rPr lang="ko-KR" altLang="en-US" sz="1100" dirty="0"/>
                        <a:t>에 의해서 정렬된 자료가 저장되는 폴더</a:t>
                      </a:r>
                      <a:endParaRPr lang="en-US" altLang="ko-KR" sz="1100" dirty="0"/>
                    </a:p>
                  </a:txBody>
                  <a:tcPr anchor="ctr"/>
                </a:tc>
                <a:extLst>
                  <a:ext uri="{0D108BD9-81ED-4DB2-BD59-A6C34878D82A}">
                    <a16:rowId xmlns:a16="http://schemas.microsoft.com/office/drawing/2014/main" val="4128330578"/>
                  </a:ext>
                </a:extLst>
              </a:tr>
              <a:tr h="425960">
                <a:tc>
                  <a:txBody>
                    <a:bodyPr/>
                    <a:lstStyle/>
                    <a:p>
                      <a:pPr algn="l" latinLnBrk="1"/>
                      <a:r>
                        <a:rPr lang="en-US" altLang="ko-KR" sz="1100" dirty="0" err="1"/>
                        <a:t>Dic_Lib_Output_SDF</a:t>
                      </a:r>
                      <a:endParaRPr lang="ko-KR" altLang="en-US" sz="1100" dirty="0"/>
                    </a:p>
                  </a:txBody>
                  <a:tcPr anchor="ctr"/>
                </a:tc>
                <a:tc>
                  <a:txBody>
                    <a:bodyPr/>
                    <a:lstStyle/>
                    <a:p>
                      <a:pPr latinLnBrk="1"/>
                      <a:r>
                        <a:rPr lang="ko-KR" altLang="en-US" sz="1100" dirty="0"/>
                        <a:t>주어진 </a:t>
                      </a:r>
                      <a:r>
                        <a:rPr lang="en-US" altLang="ko-KR" sz="1100" dirty="0"/>
                        <a:t>key</a:t>
                      </a:r>
                      <a:r>
                        <a:rPr lang="ko-KR" altLang="en-US" sz="1100" dirty="0"/>
                        <a:t>로 </a:t>
                      </a:r>
                      <a:r>
                        <a:rPr lang="en-US" altLang="ko-KR" sz="1100" dirty="0"/>
                        <a:t>Ligand DB</a:t>
                      </a:r>
                      <a:r>
                        <a:rPr lang="ko-KR" altLang="en-US" sz="1100" dirty="0"/>
                        <a:t>를 검색하여 추출한 </a:t>
                      </a:r>
                      <a:r>
                        <a:rPr lang="en-US" altLang="ko-KR" sz="1100" dirty="0"/>
                        <a:t>SDF </a:t>
                      </a:r>
                      <a:r>
                        <a:rPr lang="ko-KR" altLang="en-US" sz="1100" dirty="0"/>
                        <a:t>파일이 저장되는 폴더</a:t>
                      </a:r>
                    </a:p>
                  </a:txBody>
                  <a:tcPr anchor="ctr"/>
                </a:tc>
                <a:extLst>
                  <a:ext uri="{0D108BD9-81ED-4DB2-BD59-A6C34878D82A}">
                    <a16:rowId xmlns:a16="http://schemas.microsoft.com/office/drawing/2014/main" val="3593303762"/>
                  </a:ext>
                </a:extLst>
              </a:tr>
              <a:tr h="425960">
                <a:tc>
                  <a:txBody>
                    <a:bodyPr/>
                    <a:lstStyle/>
                    <a:p>
                      <a:pPr algn="l" latinLnBrk="1"/>
                      <a:r>
                        <a:rPr lang="en-US" altLang="ko-KR" sz="1100" dirty="0"/>
                        <a:t>PASS</a:t>
                      </a:r>
                      <a:endParaRPr lang="ko-KR" altLang="en-US" sz="1100" dirty="0"/>
                    </a:p>
                  </a:txBody>
                  <a:tcPr anchor="ctr"/>
                </a:tc>
                <a:tc>
                  <a:txBody>
                    <a:bodyPr/>
                    <a:lstStyle/>
                    <a:p>
                      <a:pPr latinLnBrk="1"/>
                      <a:r>
                        <a:rPr lang="ko-KR" altLang="en-US" sz="1100" dirty="0"/>
                        <a:t>원하는 필터링 조건을 만족하는 최종 </a:t>
                      </a:r>
                      <a:r>
                        <a:rPr lang="en-US" altLang="ko-KR" sz="1100" dirty="0"/>
                        <a:t>SDF </a:t>
                      </a:r>
                      <a:r>
                        <a:rPr lang="ko-KR" altLang="en-US" sz="1100" dirty="0"/>
                        <a:t>파일이 저장되는 폴더</a:t>
                      </a:r>
                    </a:p>
                  </a:txBody>
                  <a:tcPr anchor="ctr"/>
                </a:tc>
                <a:extLst>
                  <a:ext uri="{0D108BD9-81ED-4DB2-BD59-A6C34878D82A}">
                    <a16:rowId xmlns:a16="http://schemas.microsoft.com/office/drawing/2014/main" val="2586341672"/>
                  </a:ext>
                </a:extLst>
              </a:tr>
              <a:tr h="425960">
                <a:tc>
                  <a:txBody>
                    <a:bodyPr/>
                    <a:lstStyle/>
                    <a:p>
                      <a:pPr algn="l" latinLnBrk="1"/>
                      <a:r>
                        <a:rPr lang="en-US" altLang="ko-KR" sz="1100" dirty="0" err="1"/>
                        <a:t>Dic_Lib_Output_PDB</a:t>
                      </a:r>
                      <a:endParaRPr lang="ko-KR" altLang="en-US" sz="1100" dirty="0"/>
                    </a:p>
                  </a:txBody>
                  <a:tcPr anchor="ctr"/>
                </a:tc>
                <a:tc>
                  <a:txBody>
                    <a:bodyPr/>
                    <a:lstStyle/>
                    <a:p>
                      <a:pPr latinLnBrk="1"/>
                      <a:r>
                        <a:rPr lang="ko-KR" altLang="en-US" sz="1100" dirty="0"/>
                        <a:t>최종 </a:t>
                      </a:r>
                      <a:r>
                        <a:rPr lang="en-US" altLang="ko-KR" sz="1100" dirty="0"/>
                        <a:t>PDB </a:t>
                      </a:r>
                      <a:r>
                        <a:rPr lang="ko-KR" altLang="en-US" sz="1100" dirty="0"/>
                        <a:t>파일이 저장되는 폴더</a:t>
                      </a:r>
                    </a:p>
                  </a:txBody>
                  <a:tcPr anchor="ctr"/>
                </a:tc>
                <a:extLst>
                  <a:ext uri="{0D108BD9-81ED-4DB2-BD59-A6C34878D82A}">
                    <a16:rowId xmlns:a16="http://schemas.microsoft.com/office/drawing/2014/main" val="34553650"/>
                  </a:ext>
                </a:extLst>
              </a:tr>
              <a:tr h="425960">
                <a:tc>
                  <a:txBody>
                    <a:bodyPr/>
                    <a:lstStyle/>
                    <a:p>
                      <a:pPr algn="l" latinLnBrk="1"/>
                      <a:r>
                        <a:rPr lang="en-US" altLang="ko-KR" sz="1100" dirty="0"/>
                        <a:t>Annotation</a:t>
                      </a:r>
                      <a:endParaRPr lang="ko-KR" altLang="en-US" sz="1100" dirty="0"/>
                    </a:p>
                  </a:txBody>
                  <a:tcPr anchor="ctr"/>
                </a:tc>
                <a:tc>
                  <a:txBody>
                    <a:bodyPr/>
                    <a:lstStyle/>
                    <a:p>
                      <a:pPr latinLnBrk="1"/>
                      <a:r>
                        <a:rPr lang="en-US" altLang="ko-KR" sz="1100" dirty="0"/>
                        <a:t>FAFDrugs2 tool</a:t>
                      </a:r>
                      <a:r>
                        <a:rPr lang="ko-KR" altLang="en-US" sz="1100" dirty="0"/>
                        <a:t>과 </a:t>
                      </a:r>
                      <a:r>
                        <a:rPr lang="en-US" altLang="ko-KR" sz="1100" dirty="0"/>
                        <a:t>FDA </a:t>
                      </a:r>
                      <a:r>
                        <a:rPr lang="en-US" altLang="ko-KR" sz="1100" dirty="0" err="1"/>
                        <a:t>chemprop</a:t>
                      </a:r>
                      <a:r>
                        <a:rPr lang="ko-KR" altLang="en-US" sz="1100" dirty="0"/>
                        <a:t>을 이용해 최종 </a:t>
                      </a:r>
                      <a:r>
                        <a:rPr lang="en-US" altLang="ko-KR" sz="1100" dirty="0"/>
                        <a:t>SDF </a:t>
                      </a:r>
                      <a:r>
                        <a:rPr lang="ko-KR" altLang="en-US" sz="1100" dirty="0"/>
                        <a:t>파일에 대한 </a:t>
                      </a:r>
                      <a:r>
                        <a:rPr lang="en-US" altLang="ko-KR" sz="1100" dirty="0"/>
                        <a:t>annotation</a:t>
                      </a:r>
                      <a:r>
                        <a:rPr lang="ko-KR" altLang="en-US" sz="1100" dirty="0"/>
                        <a:t> 정보가 저장되는 폴더</a:t>
                      </a:r>
                    </a:p>
                  </a:txBody>
                  <a:tcPr anchor="ctr"/>
                </a:tc>
                <a:extLst>
                  <a:ext uri="{0D108BD9-81ED-4DB2-BD59-A6C34878D82A}">
                    <a16:rowId xmlns:a16="http://schemas.microsoft.com/office/drawing/2014/main" val="4025412569"/>
                  </a:ext>
                </a:extLst>
              </a:tr>
            </a:tbl>
          </a:graphicData>
        </a:graphic>
      </p:graphicFrame>
      <p:sp>
        <p:nvSpPr>
          <p:cNvPr id="7" name="TextBox 6">
            <a:extLst>
              <a:ext uri="{FF2B5EF4-FFF2-40B4-BE49-F238E27FC236}">
                <a16:creationId xmlns:a16="http://schemas.microsoft.com/office/drawing/2014/main" id="{564B3F6B-0EEC-4461-99BC-A148E345A27A}"/>
              </a:ext>
            </a:extLst>
          </p:cNvPr>
          <p:cNvSpPr txBox="1"/>
          <p:nvPr/>
        </p:nvSpPr>
        <p:spPr>
          <a:xfrm>
            <a:off x="216567" y="864479"/>
            <a:ext cx="7972928" cy="338554"/>
          </a:xfrm>
          <a:prstGeom prst="rect">
            <a:avLst/>
          </a:prstGeom>
          <a:noFill/>
        </p:spPr>
        <p:txBody>
          <a:bodyPr wrap="square" rtlCol="0">
            <a:spAutoFit/>
          </a:bodyPr>
          <a:lstStyle/>
          <a:p>
            <a:r>
              <a:rPr lang="en-US" altLang="ko-KR" sz="1600" b="1" dirty="0"/>
              <a:t>1. 1/2D-Scan ARS directory </a:t>
            </a:r>
            <a:r>
              <a:rPr lang="ko-KR" altLang="en-US" sz="1600" b="1" dirty="0"/>
              <a:t>정보</a:t>
            </a:r>
            <a:endParaRPr lang="en-US" altLang="ko-KR" sz="1600" b="1" dirty="0"/>
          </a:p>
        </p:txBody>
      </p:sp>
    </p:spTree>
    <p:extLst>
      <p:ext uri="{BB962C8B-B14F-4D97-AF65-F5344CB8AC3E}">
        <p14:creationId xmlns:p14="http://schemas.microsoft.com/office/powerpoint/2010/main" val="24945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2C5C79-432D-4A74-970D-78A9D84B1829}"/>
              </a:ext>
            </a:extLst>
          </p:cNvPr>
          <p:cNvSpPr txBox="1"/>
          <p:nvPr/>
        </p:nvSpPr>
        <p:spPr>
          <a:xfrm>
            <a:off x="144378" y="158417"/>
            <a:ext cx="8045117" cy="523220"/>
          </a:xfrm>
          <a:prstGeom prst="rect">
            <a:avLst/>
          </a:prstGeom>
          <a:noFill/>
        </p:spPr>
        <p:txBody>
          <a:bodyPr wrap="square" rtlCol="0">
            <a:spAutoFit/>
          </a:bodyPr>
          <a:lstStyle/>
          <a:p>
            <a:r>
              <a:rPr lang="en-US" altLang="ko-KR" sz="2800" b="1" dirty="0"/>
              <a:t>1. 1/2D-Scan ARS directory and</a:t>
            </a:r>
            <a:r>
              <a:rPr lang="ko-KR" altLang="en-US" sz="2800" b="1" dirty="0"/>
              <a:t> </a:t>
            </a:r>
            <a:r>
              <a:rPr lang="en-US" altLang="ko-KR" sz="2800" b="1" dirty="0"/>
              <a:t>file</a:t>
            </a:r>
            <a:r>
              <a:rPr lang="ko-KR" altLang="en-US" sz="2800" b="1" dirty="0"/>
              <a:t> 정보</a:t>
            </a:r>
          </a:p>
        </p:txBody>
      </p:sp>
      <p:graphicFrame>
        <p:nvGraphicFramePr>
          <p:cNvPr id="6" name="표 9">
            <a:extLst>
              <a:ext uri="{FF2B5EF4-FFF2-40B4-BE49-F238E27FC236}">
                <a16:creationId xmlns:a16="http://schemas.microsoft.com/office/drawing/2014/main" id="{F1E765A9-492C-47D3-87BC-DFD665848D7F}"/>
              </a:ext>
            </a:extLst>
          </p:cNvPr>
          <p:cNvGraphicFramePr>
            <a:graphicFrameLocks noGrp="1"/>
          </p:cNvGraphicFramePr>
          <p:nvPr/>
        </p:nvGraphicFramePr>
        <p:xfrm>
          <a:off x="300789" y="1227584"/>
          <a:ext cx="8560470" cy="4389120"/>
        </p:xfrm>
        <a:graphic>
          <a:graphicData uri="http://schemas.openxmlformats.org/drawingml/2006/table">
            <a:tbl>
              <a:tblPr firstRow="1" bandRow="1">
                <a:tableStyleId>{5C22544A-7EE6-4342-B048-85BDC9FD1C3A}</a:tableStyleId>
              </a:tblPr>
              <a:tblGrid>
                <a:gridCol w="3157306">
                  <a:extLst>
                    <a:ext uri="{9D8B030D-6E8A-4147-A177-3AD203B41FA5}">
                      <a16:colId xmlns:a16="http://schemas.microsoft.com/office/drawing/2014/main" val="2540019602"/>
                    </a:ext>
                  </a:extLst>
                </a:gridCol>
                <a:gridCol w="5403164">
                  <a:extLst>
                    <a:ext uri="{9D8B030D-6E8A-4147-A177-3AD203B41FA5}">
                      <a16:colId xmlns:a16="http://schemas.microsoft.com/office/drawing/2014/main" val="3891635405"/>
                    </a:ext>
                  </a:extLst>
                </a:gridCol>
              </a:tblGrid>
              <a:tr h="128560">
                <a:tc>
                  <a:txBody>
                    <a:bodyPr/>
                    <a:lstStyle/>
                    <a:p>
                      <a:pPr algn="ctr" latinLnBrk="1"/>
                      <a:r>
                        <a:rPr lang="en-US" altLang="ko-KR" sz="1000" dirty="0">
                          <a:latin typeface="+mn-ea"/>
                          <a:ea typeface="+mn-ea"/>
                        </a:rPr>
                        <a:t>File (Tools)</a:t>
                      </a:r>
                      <a:endParaRPr lang="ko-KR" altLang="en-US" sz="1000" dirty="0">
                        <a:latin typeface="+mn-ea"/>
                        <a:ea typeface="+mn-ea"/>
                      </a:endParaRPr>
                    </a:p>
                  </a:txBody>
                  <a:tcPr anchor="ctr"/>
                </a:tc>
                <a:tc>
                  <a:txBody>
                    <a:bodyPr/>
                    <a:lstStyle/>
                    <a:p>
                      <a:pPr algn="ctr" latinLnBrk="1"/>
                      <a:r>
                        <a:rPr lang="en-US" altLang="ko-KR" sz="1000" dirty="0">
                          <a:latin typeface="+mn-ea"/>
                          <a:ea typeface="+mn-ea"/>
                        </a:rPr>
                        <a:t>File Information</a:t>
                      </a:r>
                      <a:endParaRPr lang="ko-KR" altLang="en-US" sz="1000" dirty="0">
                        <a:latin typeface="+mn-ea"/>
                        <a:ea typeface="+mn-ea"/>
                      </a:endParaRPr>
                    </a:p>
                  </a:txBody>
                  <a:tcPr anchor="ctr"/>
                </a:tc>
                <a:extLst>
                  <a:ext uri="{0D108BD9-81ED-4DB2-BD59-A6C34878D82A}">
                    <a16:rowId xmlns:a16="http://schemas.microsoft.com/office/drawing/2014/main" val="2995127347"/>
                  </a:ext>
                </a:extLst>
              </a:tr>
              <a:tr h="128560">
                <a:tc>
                  <a:txBody>
                    <a:bodyPr/>
                    <a:lstStyle/>
                    <a:p>
                      <a:pPr algn="l" latinLnBrk="1"/>
                      <a:r>
                        <a:rPr lang="en-US" altLang="ko-KR" sz="1000" dirty="0">
                          <a:solidFill>
                            <a:schemeClr val="tx1"/>
                          </a:solidFill>
                          <a:highlight>
                            <a:srgbClr val="FFFF00"/>
                          </a:highlight>
                          <a:latin typeface="+mn-ea"/>
                          <a:ea typeface="+mn-ea"/>
                        </a:rPr>
                        <a:t>1DScan_Start.sh</a:t>
                      </a:r>
                      <a:endParaRPr lang="ko-KR" altLang="en-US" sz="1000" b="0" dirty="0">
                        <a:solidFill>
                          <a:schemeClr val="tx1"/>
                        </a:solidFill>
                        <a:highlight>
                          <a:srgbClr val="FFFF00"/>
                        </a:highlight>
                        <a:latin typeface="+mn-ea"/>
                        <a:ea typeface="+mn-ea"/>
                      </a:endParaRPr>
                    </a:p>
                  </a:txBody>
                  <a:tcPr anchor="ctr"/>
                </a:tc>
                <a:tc>
                  <a:txBody>
                    <a:bodyPr/>
                    <a:lstStyle/>
                    <a:p>
                      <a:pPr latinLnBrk="1"/>
                      <a:r>
                        <a:rPr lang="en-US" altLang="ko-KR" sz="1000" dirty="0">
                          <a:solidFill>
                            <a:schemeClr val="tx1"/>
                          </a:solidFill>
                          <a:latin typeface="+mn-ea"/>
                          <a:ea typeface="+mn-ea"/>
                        </a:rPr>
                        <a:t>1/2D-Scan ARS</a:t>
                      </a:r>
                      <a:r>
                        <a:rPr lang="ko-KR" altLang="en-US" sz="1000" dirty="0">
                          <a:solidFill>
                            <a:schemeClr val="tx1"/>
                          </a:solidFill>
                          <a:latin typeface="+mn-ea"/>
                          <a:ea typeface="+mn-ea"/>
                        </a:rPr>
                        <a:t>실행파일</a:t>
                      </a:r>
                      <a:endParaRPr lang="en-US" altLang="ko-KR" sz="1000" dirty="0">
                        <a:solidFill>
                          <a:schemeClr val="tx1"/>
                        </a:solidFill>
                        <a:latin typeface="+mn-ea"/>
                        <a:ea typeface="+mn-ea"/>
                      </a:endParaRPr>
                    </a:p>
                  </a:txBody>
                  <a:tcPr anchor="ctr"/>
                </a:tc>
                <a:extLst>
                  <a:ext uri="{0D108BD9-81ED-4DB2-BD59-A6C34878D82A}">
                    <a16:rowId xmlns:a16="http://schemas.microsoft.com/office/drawing/2014/main" val="2665497203"/>
                  </a:ext>
                </a:extLst>
              </a:tr>
              <a:tr h="128560">
                <a:tc>
                  <a:txBody>
                    <a:bodyPr/>
                    <a:lstStyle/>
                    <a:p>
                      <a:pPr marL="0" marR="0" lvl="1"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Key_gen.M.v2.db.py</a:t>
                      </a:r>
                      <a:endParaRPr lang="ko-KR" altLang="en-US" sz="1000" dirty="0">
                        <a:solidFill>
                          <a:schemeClr val="tx1"/>
                        </a:solidFill>
                        <a:latin typeface="+mn-ea"/>
                        <a:ea typeface="+mn-ea"/>
                      </a:endParaRPr>
                    </a:p>
                  </a:txBody>
                  <a:tcPr anchor="ctr"/>
                </a:tc>
                <a:tc>
                  <a:txBody>
                    <a:bodyPr/>
                    <a:lstStyle/>
                    <a:p>
                      <a:pPr latinLnBrk="1"/>
                      <a:r>
                        <a:rPr lang="en-US" altLang="ko-KR" sz="1000" dirty="0">
                          <a:solidFill>
                            <a:schemeClr val="tx1"/>
                          </a:solidFill>
                          <a:latin typeface="+mn-ea"/>
                          <a:ea typeface="+mn-ea"/>
                        </a:rPr>
                        <a:t>Seed</a:t>
                      </a:r>
                      <a:r>
                        <a:rPr lang="ko-KR" altLang="en-US" sz="1000" dirty="0">
                          <a:solidFill>
                            <a:schemeClr val="tx1"/>
                          </a:solidFill>
                          <a:latin typeface="+mn-ea"/>
                          <a:ea typeface="+mn-ea"/>
                        </a:rPr>
                        <a:t>로 부터 </a:t>
                      </a:r>
                      <a:r>
                        <a:rPr lang="en-US" altLang="ko-KR" sz="1000" dirty="0">
                          <a:solidFill>
                            <a:schemeClr val="tx1"/>
                          </a:solidFill>
                          <a:latin typeface="+mn-ea"/>
                          <a:ea typeface="+mn-ea"/>
                        </a:rPr>
                        <a:t>key</a:t>
                      </a:r>
                      <a:r>
                        <a:rPr lang="ko-KR" altLang="en-US" sz="1000" dirty="0">
                          <a:solidFill>
                            <a:schemeClr val="tx1"/>
                          </a:solidFill>
                          <a:latin typeface="+mn-ea"/>
                          <a:ea typeface="+mn-ea"/>
                        </a:rPr>
                        <a:t>을 추출하는 파일</a:t>
                      </a:r>
                    </a:p>
                  </a:txBody>
                  <a:tcPr anchor="ctr"/>
                </a:tc>
                <a:extLst>
                  <a:ext uri="{0D108BD9-81ED-4DB2-BD59-A6C34878D82A}">
                    <a16:rowId xmlns:a16="http://schemas.microsoft.com/office/drawing/2014/main" val="931478444"/>
                  </a:ext>
                </a:extLst>
              </a:tr>
              <a:tr h="128560">
                <a:tc>
                  <a:txBody>
                    <a:bodyPr/>
                    <a:lstStyle/>
                    <a:p>
                      <a:pPr marL="457200" lvl="1" indent="-457200" algn="l" latinLnBrk="1"/>
                      <a:r>
                        <a:rPr lang="en-US" altLang="ko-KR" sz="1000" dirty="0">
                          <a:solidFill>
                            <a:schemeClr val="tx1"/>
                          </a:solidFill>
                          <a:latin typeface="+mn-ea"/>
                          <a:ea typeface="+mn-ea"/>
                        </a:rPr>
                        <a:t>Make_Key_Table.v3.sh</a:t>
                      </a:r>
                      <a:endParaRPr lang="ko-KR" altLang="en-US" sz="1000" b="1" dirty="0">
                        <a:solidFill>
                          <a:schemeClr val="tx1"/>
                        </a:solidFill>
                        <a:latin typeface="+mn-ea"/>
                        <a:ea typeface="+mn-ea"/>
                      </a:endParaRPr>
                    </a:p>
                  </a:txBody>
                  <a:tcPr anchor="ctr"/>
                </a:tc>
                <a:tc>
                  <a:txBody>
                    <a:bodyPr/>
                    <a:lstStyle/>
                    <a:p>
                      <a:pPr latinLnBrk="1"/>
                      <a:r>
                        <a:rPr lang="en-US" altLang="ko-KR" sz="1000" dirty="0">
                          <a:solidFill>
                            <a:schemeClr val="tx1"/>
                          </a:solidFill>
                          <a:latin typeface="+mn-ea"/>
                          <a:ea typeface="+mn-ea"/>
                        </a:rPr>
                        <a:t>Seed</a:t>
                      </a:r>
                      <a:r>
                        <a:rPr lang="ko-KR" altLang="en-US" sz="1000" dirty="0">
                          <a:solidFill>
                            <a:schemeClr val="tx1"/>
                          </a:solidFill>
                          <a:latin typeface="+mn-ea"/>
                          <a:ea typeface="+mn-ea"/>
                        </a:rPr>
                        <a:t>를 클러스터링</a:t>
                      </a:r>
                      <a:r>
                        <a:rPr lang="en-US" altLang="ko-KR" sz="1000" dirty="0">
                          <a:solidFill>
                            <a:schemeClr val="tx1"/>
                          </a:solidFill>
                          <a:latin typeface="+mn-ea"/>
                          <a:ea typeface="+mn-ea"/>
                        </a:rPr>
                        <a:t>(</a:t>
                      </a:r>
                      <a:r>
                        <a:rPr lang="en-US" altLang="ko-KR" sz="1000" dirty="0" err="1">
                          <a:solidFill>
                            <a:schemeClr val="tx1"/>
                          </a:solidFill>
                          <a:latin typeface="+mn-ea"/>
                          <a:ea typeface="+mn-ea"/>
                        </a:rPr>
                        <a:t>tanimoto</a:t>
                      </a:r>
                      <a:r>
                        <a:rPr lang="en-US" altLang="ko-KR" sz="1000" dirty="0">
                          <a:solidFill>
                            <a:schemeClr val="tx1"/>
                          </a:solidFill>
                          <a:latin typeface="+mn-ea"/>
                          <a:ea typeface="+mn-ea"/>
                        </a:rPr>
                        <a:t> score &gt;= 0.7)</a:t>
                      </a:r>
                      <a:r>
                        <a:rPr lang="ko-KR" altLang="en-US" sz="1000" dirty="0">
                          <a:solidFill>
                            <a:schemeClr val="tx1"/>
                          </a:solidFill>
                          <a:latin typeface="+mn-ea"/>
                          <a:ea typeface="+mn-ea"/>
                        </a:rPr>
                        <a:t>하여 </a:t>
                      </a:r>
                      <a:r>
                        <a:rPr lang="en-US" altLang="ko-KR" sz="1000" dirty="0">
                          <a:solidFill>
                            <a:schemeClr val="tx1"/>
                          </a:solidFill>
                          <a:latin typeface="+mn-ea"/>
                          <a:ea typeface="+mn-ea"/>
                        </a:rPr>
                        <a:t>key table</a:t>
                      </a:r>
                      <a:r>
                        <a:rPr lang="ko-KR" altLang="en-US" sz="1000" dirty="0">
                          <a:solidFill>
                            <a:schemeClr val="tx1"/>
                          </a:solidFill>
                          <a:latin typeface="+mn-ea"/>
                          <a:ea typeface="+mn-ea"/>
                        </a:rPr>
                        <a:t>을 만드는 파일</a:t>
                      </a:r>
                    </a:p>
                  </a:txBody>
                  <a:tcPr anchor="ctr"/>
                </a:tc>
                <a:extLst>
                  <a:ext uri="{0D108BD9-81ED-4DB2-BD59-A6C34878D82A}">
                    <a16:rowId xmlns:a16="http://schemas.microsoft.com/office/drawing/2014/main" val="4153605353"/>
                  </a:ext>
                </a:extLst>
              </a:tr>
              <a:tr h="128560">
                <a:tc>
                  <a:txBody>
                    <a:bodyPr/>
                    <a:lstStyle/>
                    <a:p>
                      <a:pPr marL="914400" lvl="2" indent="-914400" algn="l" latinLnBrk="1"/>
                      <a:r>
                        <a:rPr lang="en-US" altLang="ko-KR" sz="1000" dirty="0">
                          <a:solidFill>
                            <a:schemeClr val="tx1"/>
                          </a:solidFill>
                          <a:latin typeface="+mn-ea"/>
                          <a:ea typeface="+mn-ea"/>
                        </a:rPr>
                        <a:t>    Clustering_Input_ligand.DBSCAN.v5.yg.py</a:t>
                      </a:r>
                      <a:endParaRPr lang="ko-KR" altLang="en-US" sz="1000" dirty="0">
                        <a:solidFill>
                          <a:schemeClr val="tx1"/>
                        </a:solidFill>
                        <a:latin typeface="+mn-ea"/>
                        <a:ea typeface="+mn-ea"/>
                      </a:endParaRPr>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BABEL, DBSCAN tool </a:t>
                      </a:r>
                      <a:r>
                        <a:rPr lang="ko-KR" altLang="en-US" sz="1000" dirty="0">
                          <a:solidFill>
                            <a:schemeClr val="tx1"/>
                          </a:solidFill>
                          <a:latin typeface="+mn-ea"/>
                          <a:ea typeface="+mn-ea"/>
                        </a:rPr>
                        <a:t>사용해 </a:t>
                      </a:r>
                      <a:r>
                        <a:rPr lang="en-US" altLang="ko-KR" sz="1000" dirty="0">
                          <a:solidFill>
                            <a:schemeClr val="tx1"/>
                          </a:solidFill>
                          <a:latin typeface="+mn-ea"/>
                          <a:ea typeface="+mn-ea"/>
                        </a:rPr>
                        <a:t>Seed</a:t>
                      </a:r>
                      <a:r>
                        <a:rPr lang="ko-KR" altLang="en-US" sz="1000" dirty="0">
                          <a:solidFill>
                            <a:schemeClr val="tx1"/>
                          </a:solidFill>
                          <a:latin typeface="+mn-ea"/>
                          <a:ea typeface="+mn-ea"/>
                        </a:rPr>
                        <a:t>를 클러스터링</a:t>
                      </a:r>
                      <a:r>
                        <a:rPr lang="en-US" altLang="ko-KR" sz="1000" dirty="0">
                          <a:solidFill>
                            <a:schemeClr val="tx1"/>
                          </a:solidFill>
                          <a:latin typeface="+mn-ea"/>
                          <a:ea typeface="+mn-ea"/>
                        </a:rPr>
                        <a:t>(</a:t>
                      </a:r>
                      <a:r>
                        <a:rPr lang="en-US" altLang="ko-KR" sz="1000" dirty="0" err="1">
                          <a:solidFill>
                            <a:schemeClr val="tx1"/>
                          </a:solidFill>
                          <a:latin typeface="+mn-ea"/>
                          <a:ea typeface="+mn-ea"/>
                        </a:rPr>
                        <a:t>tanimoto</a:t>
                      </a:r>
                      <a:r>
                        <a:rPr lang="en-US" altLang="ko-KR" sz="1000" dirty="0">
                          <a:solidFill>
                            <a:schemeClr val="tx1"/>
                          </a:solidFill>
                          <a:latin typeface="+mn-ea"/>
                          <a:ea typeface="+mn-ea"/>
                        </a:rPr>
                        <a:t> score &gt; 0.7)</a:t>
                      </a:r>
                      <a:r>
                        <a:rPr lang="ko-KR" altLang="en-US" sz="1000" dirty="0">
                          <a:solidFill>
                            <a:schemeClr val="tx1"/>
                          </a:solidFill>
                          <a:latin typeface="+mn-ea"/>
                          <a:ea typeface="+mn-ea"/>
                        </a:rPr>
                        <a:t>하는 파일</a:t>
                      </a:r>
                    </a:p>
                  </a:txBody>
                  <a:tcPr anchor="ctr"/>
                </a:tc>
                <a:extLst>
                  <a:ext uri="{0D108BD9-81ED-4DB2-BD59-A6C34878D82A}">
                    <a16:rowId xmlns:a16="http://schemas.microsoft.com/office/drawing/2014/main" val="331715742"/>
                  </a:ext>
                </a:extLst>
              </a:tr>
              <a:tr h="128560">
                <a:tc>
                  <a:txBody>
                    <a:bodyPr/>
                    <a:lstStyle/>
                    <a:p>
                      <a:pPr marL="914400" lvl="2" indent="-914400" algn="l" latinLnBrk="1"/>
                      <a:r>
                        <a:rPr lang="en-US" altLang="ko-KR" sz="1000" dirty="0">
                          <a:solidFill>
                            <a:schemeClr val="tx1"/>
                          </a:solidFill>
                          <a:latin typeface="+mn-ea"/>
                          <a:ea typeface="+mn-ea"/>
                        </a:rPr>
                        <a:t>    select_clustered_sdf.v3.py</a:t>
                      </a:r>
                      <a:endParaRPr lang="ko-KR" altLang="en-US" sz="1000" dirty="0">
                        <a:solidFill>
                          <a:schemeClr val="tx1"/>
                        </a:solidFill>
                        <a:latin typeface="+mn-ea"/>
                        <a:ea typeface="+mn-ea"/>
                      </a:endParaRPr>
                    </a:p>
                  </a:txBody>
                  <a:tcPr anchor="ctr"/>
                </a:tc>
                <a:tc>
                  <a:txBody>
                    <a:bodyPr/>
                    <a:lstStyle/>
                    <a:p>
                      <a:pPr latinLnBrk="1"/>
                      <a:r>
                        <a:rPr lang="ko-KR" altLang="en-US" sz="1000" dirty="0">
                          <a:solidFill>
                            <a:schemeClr val="tx1"/>
                          </a:solidFill>
                          <a:latin typeface="+mn-ea"/>
                          <a:ea typeface="+mn-ea"/>
                        </a:rPr>
                        <a:t>클러스터링 안된 </a:t>
                      </a:r>
                      <a:r>
                        <a:rPr lang="en-US" altLang="ko-KR" sz="1000" dirty="0">
                          <a:solidFill>
                            <a:schemeClr val="tx1"/>
                          </a:solidFill>
                          <a:latin typeface="+mn-ea"/>
                          <a:ea typeface="+mn-ea"/>
                        </a:rPr>
                        <a:t>SDF</a:t>
                      </a:r>
                      <a:r>
                        <a:rPr lang="ko-KR" altLang="en-US" sz="1000" dirty="0">
                          <a:solidFill>
                            <a:schemeClr val="tx1"/>
                          </a:solidFill>
                          <a:latin typeface="+mn-ea"/>
                          <a:ea typeface="+mn-ea"/>
                        </a:rPr>
                        <a:t>파일</a:t>
                      </a:r>
                      <a:r>
                        <a:rPr lang="en-US" altLang="ko-KR" sz="1000" dirty="0">
                          <a:solidFill>
                            <a:schemeClr val="tx1"/>
                          </a:solidFill>
                          <a:latin typeface="+mn-ea"/>
                          <a:ea typeface="+mn-ea"/>
                        </a:rPr>
                        <a:t> </a:t>
                      </a:r>
                      <a:r>
                        <a:rPr lang="ko-KR" altLang="en-US" sz="1000" dirty="0">
                          <a:solidFill>
                            <a:schemeClr val="tx1"/>
                          </a:solidFill>
                          <a:latin typeface="+mn-ea"/>
                          <a:ea typeface="+mn-ea"/>
                        </a:rPr>
                        <a:t>선택하는 파일</a:t>
                      </a:r>
                    </a:p>
                  </a:txBody>
                  <a:tcPr anchor="ctr"/>
                </a:tc>
                <a:extLst>
                  <a:ext uri="{0D108BD9-81ED-4DB2-BD59-A6C34878D82A}">
                    <a16:rowId xmlns:a16="http://schemas.microsoft.com/office/drawing/2014/main" val="1239037161"/>
                  </a:ext>
                </a:extLst>
              </a:tr>
              <a:tr h="128560">
                <a:tc>
                  <a:txBody>
                    <a:bodyPr/>
                    <a:lstStyle/>
                    <a:p>
                      <a:pPr marL="914400" lvl="2" indent="-914400" algn="l" latinLnBrk="1"/>
                      <a:r>
                        <a:rPr lang="en-US" altLang="ko-KR" sz="1000" dirty="0">
                          <a:solidFill>
                            <a:schemeClr val="tx1"/>
                          </a:solidFill>
                          <a:latin typeface="+mn-ea"/>
                          <a:ea typeface="+mn-ea"/>
                        </a:rPr>
                        <a:t>    Clustering_Input_ligand.DBSCAN.v5.yg.py</a:t>
                      </a:r>
                      <a:endParaRPr lang="ko-KR" altLang="en-US" sz="1000" dirty="0">
                        <a:solidFill>
                          <a:schemeClr val="tx1"/>
                        </a:solidFill>
                        <a:latin typeface="+mn-ea"/>
                        <a:ea typeface="+mn-ea"/>
                      </a:endParaRPr>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BABEL, DBSCAN tool </a:t>
                      </a:r>
                      <a:r>
                        <a:rPr lang="ko-KR" altLang="en-US" sz="1000" dirty="0">
                          <a:solidFill>
                            <a:schemeClr val="tx1"/>
                          </a:solidFill>
                          <a:latin typeface="+mn-ea"/>
                          <a:ea typeface="+mn-ea"/>
                        </a:rPr>
                        <a:t>사용해 </a:t>
                      </a:r>
                      <a:r>
                        <a:rPr lang="en-US" altLang="ko-KR" sz="1000" dirty="0">
                          <a:solidFill>
                            <a:schemeClr val="tx1"/>
                          </a:solidFill>
                          <a:latin typeface="+mn-ea"/>
                          <a:ea typeface="+mn-ea"/>
                        </a:rPr>
                        <a:t>Seed</a:t>
                      </a:r>
                      <a:r>
                        <a:rPr lang="ko-KR" altLang="en-US" sz="1000" dirty="0">
                          <a:solidFill>
                            <a:schemeClr val="tx1"/>
                          </a:solidFill>
                          <a:latin typeface="+mn-ea"/>
                          <a:ea typeface="+mn-ea"/>
                        </a:rPr>
                        <a:t>를 클러스터링</a:t>
                      </a:r>
                      <a:r>
                        <a:rPr lang="en-US" altLang="ko-KR" sz="1000" dirty="0">
                          <a:solidFill>
                            <a:schemeClr val="tx1"/>
                          </a:solidFill>
                          <a:latin typeface="+mn-ea"/>
                          <a:ea typeface="+mn-ea"/>
                        </a:rPr>
                        <a:t>(</a:t>
                      </a:r>
                      <a:r>
                        <a:rPr lang="en-US" altLang="ko-KR" sz="1000" dirty="0" err="1">
                          <a:solidFill>
                            <a:schemeClr val="tx1"/>
                          </a:solidFill>
                          <a:latin typeface="+mn-ea"/>
                          <a:ea typeface="+mn-ea"/>
                        </a:rPr>
                        <a:t>tanimoto</a:t>
                      </a:r>
                      <a:r>
                        <a:rPr lang="en-US" altLang="ko-KR" sz="1000" dirty="0">
                          <a:solidFill>
                            <a:schemeClr val="tx1"/>
                          </a:solidFill>
                          <a:latin typeface="+mn-ea"/>
                          <a:ea typeface="+mn-ea"/>
                        </a:rPr>
                        <a:t> score &lt; 0.7)</a:t>
                      </a:r>
                      <a:r>
                        <a:rPr lang="ko-KR" altLang="en-US" sz="1000" dirty="0">
                          <a:solidFill>
                            <a:schemeClr val="tx1"/>
                          </a:solidFill>
                          <a:latin typeface="+mn-ea"/>
                          <a:ea typeface="+mn-ea"/>
                        </a:rPr>
                        <a:t>하는 파일</a:t>
                      </a:r>
                    </a:p>
                  </a:txBody>
                  <a:tcPr anchor="ctr"/>
                </a:tc>
                <a:extLst>
                  <a:ext uri="{0D108BD9-81ED-4DB2-BD59-A6C34878D82A}">
                    <a16:rowId xmlns:a16="http://schemas.microsoft.com/office/drawing/2014/main" val="3286086478"/>
                  </a:ext>
                </a:extLst>
              </a:tr>
              <a:tr h="128560">
                <a:tc>
                  <a:txBody>
                    <a:bodyPr/>
                    <a:lstStyle/>
                    <a:p>
                      <a:pPr marL="914400" lvl="2" indent="-914400" algn="l" latinLnBrk="1"/>
                      <a:r>
                        <a:rPr lang="en-US" altLang="ko-KR" sz="1000" dirty="0">
                          <a:solidFill>
                            <a:schemeClr val="tx1"/>
                          </a:solidFill>
                          <a:latin typeface="+mn-ea"/>
                          <a:ea typeface="+mn-ea"/>
                        </a:rPr>
                        <a:t>    Key_gen.v3.yg.py</a:t>
                      </a:r>
                      <a:endParaRPr lang="ko-KR" altLang="en-US" sz="1000" dirty="0">
                        <a:solidFill>
                          <a:schemeClr val="tx1"/>
                        </a:solidFill>
                        <a:latin typeface="+mn-ea"/>
                        <a:ea typeface="+mn-ea"/>
                      </a:endParaRPr>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Key table</a:t>
                      </a:r>
                      <a:r>
                        <a:rPr lang="ko-KR" altLang="en-US" sz="1000" dirty="0">
                          <a:solidFill>
                            <a:schemeClr val="tx1"/>
                          </a:solidFill>
                          <a:latin typeface="+mn-ea"/>
                          <a:ea typeface="+mn-ea"/>
                        </a:rPr>
                        <a:t>을 만드는 파일 </a:t>
                      </a:r>
                      <a:r>
                        <a:rPr lang="en-US" altLang="ko-KR" sz="1000" dirty="0">
                          <a:solidFill>
                            <a:schemeClr val="tx1"/>
                          </a:solidFill>
                          <a:latin typeface="+mn-ea"/>
                          <a:ea typeface="+mn-ea"/>
                        </a:rPr>
                        <a:t>(Tanimoto score 0.7)</a:t>
                      </a:r>
                      <a:endParaRPr lang="ko-KR" altLang="en-US" sz="1000" dirty="0">
                        <a:solidFill>
                          <a:schemeClr val="tx1"/>
                        </a:solidFill>
                        <a:latin typeface="+mn-ea"/>
                        <a:ea typeface="+mn-ea"/>
                      </a:endParaRPr>
                    </a:p>
                  </a:txBody>
                  <a:tcPr anchor="ctr"/>
                </a:tc>
                <a:extLst>
                  <a:ext uri="{0D108BD9-81ED-4DB2-BD59-A6C34878D82A}">
                    <a16:rowId xmlns:a16="http://schemas.microsoft.com/office/drawing/2014/main" val="2277863695"/>
                  </a:ext>
                </a:extLst>
              </a:tr>
              <a:tr h="128560">
                <a:tc>
                  <a:txBody>
                    <a:bodyPr/>
                    <a:lstStyle/>
                    <a:p>
                      <a:pPr marL="457200" lvl="1" indent="-457200" algn="l" latinLnBrk="1"/>
                      <a:r>
                        <a:rPr lang="en-US" altLang="ko-KR" sz="1000" dirty="0">
                          <a:solidFill>
                            <a:schemeClr val="tx1"/>
                          </a:solidFill>
                          <a:latin typeface="+mn-ea"/>
                          <a:ea typeface="+mn-ea"/>
                        </a:rPr>
                        <a:t>Extrat_Key_from_Table.M.py</a:t>
                      </a:r>
                      <a:endParaRPr lang="ko-KR" altLang="en-US" sz="1000" dirty="0">
                        <a:solidFill>
                          <a:schemeClr val="tx1"/>
                        </a:solidFill>
                        <a:latin typeface="+mn-ea"/>
                        <a:ea typeface="+mn-ea"/>
                      </a:endParaRPr>
                    </a:p>
                  </a:txBody>
                  <a:tcPr anchor="ctr"/>
                </a:tc>
                <a:tc>
                  <a:txBody>
                    <a:bodyPr/>
                    <a:lstStyle/>
                    <a:p>
                      <a:pPr latinLnBrk="1"/>
                      <a:r>
                        <a:rPr lang="en-US" altLang="ko-KR" sz="1000" dirty="0">
                          <a:solidFill>
                            <a:schemeClr val="tx1"/>
                          </a:solidFill>
                          <a:latin typeface="+mn-ea"/>
                          <a:ea typeface="+mn-ea"/>
                        </a:rPr>
                        <a:t>Key table</a:t>
                      </a:r>
                      <a:r>
                        <a:rPr lang="ko-KR" altLang="en-US" sz="1000" dirty="0">
                          <a:solidFill>
                            <a:schemeClr val="tx1"/>
                          </a:solidFill>
                          <a:latin typeface="+mn-ea"/>
                          <a:ea typeface="+mn-ea"/>
                        </a:rPr>
                        <a:t>에서 </a:t>
                      </a:r>
                      <a:r>
                        <a:rPr lang="en-US" altLang="ko-KR" sz="1000" dirty="0">
                          <a:solidFill>
                            <a:schemeClr val="tx1"/>
                          </a:solidFill>
                          <a:latin typeface="+mn-ea"/>
                          <a:ea typeface="+mn-ea"/>
                        </a:rPr>
                        <a:t>8</a:t>
                      </a:r>
                      <a:r>
                        <a:rPr lang="ko-KR" altLang="en-US" sz="1000" dirty="0">
                          <a:solidFill>
                            <a:schemeClr val="tx1"/>
                          </a:solidFill>
                          <a:latin typeface="+mn-ea"/>
                          <a:ea typeface="+mn-ea"/>
                        </a:rPr>
                        <a:t>가지 방법으로 </a:t>
                      </a:r>
                      <a:r>
                        <a:rPr lang="en-US" altLang="ko-KR" sz="1000" dirty="0">
                          <a:solidFill>
                            <a:schemeClr val="tx1"/>
                          </a:solidFill>
                          <a:latin typeface="+mn-ea"/>
                          <a:ea typeface="+mn-ea"/>
                        </a:rPr>
                        <a:t>key set</a:t>
                      </a:r>
                      <a:r>
                        <a:rPr lang="ko-KR" altLang="en-US" sz="1000" dirty="0">
                          <a:solidFill>
                            <a:schemeClr val="tx1"/>
                          </a:solidFill>
                          <a:latin typeface="+mn-ea"/>
                          <a:ea typeface="+mn-ea"/>
                        </a:rPr>
                        <a:t>을 추출하는 파일</a:t>
                      </a:r>
                    </a:p>
                  </a:txBody>
                  <a:tcPr anchor="ctr"/>
                </a:tc>
                <a:extLst>
                  <a:ext uri="{0D108BD9-81ED-4DB2-BD59-A6C34878D82A}">
                    <a16:rowId xmlns:a16="http://schemas.microsoft.com/office/drawing/2014/main" val="4128330578"/>
                  </a:ext>
                </a:extLst>
              </a:tr>
              <a:tr h="128560">
                <a:tc>
                  <a:txBody>
                    <a:bodyPr/>
                    <a:lstStyle/>
                    <a:p>
                      <a:pPr marL="457200" lvl="1" indent="-457200" algn="l" latinLnBrk="1"/>
                      <a:r>
                        <a:rPr lang="en-US" altLang="ko-KR" sz="1000" dirty="0">
                          <a:solidFill>
                            <a:schemeClr val="tx1"/>
                          </a:solidFill>
                          <a:highlight>
                            <a:srgbClr val="FFFF00"/>
                          </a:highlight>
                          <a:latin typeface="+mn-ea"/>
                          <a:ea typeface="+mn-ea"/>
                        </a:rPr>
                        <a:t>1DScan_Only_Key.ZINC.list.FP.v6.db.py</a:t>
                      </a:r>
                      <a:endParaRPr lang="ko-KR" altLang="en-US" sz="1000" dirty="0">
                        <a:solidFill>
                          <a:schemeClr val="tx1"/>
                        </a:solidFill>
                        <a:highlight>
                          <a:srgbClr val="FFFF00"/>
                        </a:highlight>
                        <a:latin typeface="+mn-ea"/>
                        <a:ea typeface="+mn-ea"/>
                      </a:endParaRPr>
                    </a:p>
                  </a:txBody>
                  <a:tcPr anchor="ctr"/>
                </a:tc>
                <a:tc>
                  <a:txBody>
                    <a:bodyPr/>
                    <a:lstStyle/>
                    <a:p>
                      <a:pPr latinLnBrk="1"/>
                      <a:r>
                        <a:rPr lang="ko-KR" altLang="en-US" sz="1000" dirty="0">
                          <a:solidFill>
                            <a:schemeClr val="tx1"/>
                          </a:solidFill>
                          <a:latin typeface="+mn-ea"/>
                          <a:ea typeface="+mn-ea"/>
                        </a:rPr>
                        <a:t>주어진 </a:t>
                      </a:r>
                      <a:r>
                        <a:rPr lang="en-US" altLang="ko-KR" sz="1000" dirty="0">
                          <a:solidFill>
                            <a:schemeClr val="tx1"/>
                          </a:solidFill>
                          <a:latin typeface="+mn-ea"/>
                          <a:ea typeface="+mn-ea"/>
                        </a:rPr>
                        <a:t>key</a:t>
                      </a:r>
                      <a:r>
                        <a:rPr lang="ko-KR" altLang="en-US" sz="1000" dirty="0">
                          <a:solidFill>
                            <a:schemeClr val="tx1"/>
                          </a:solidFill>
                          <a:latin typeface="+mn-ea"/>
                          <a:ea typeface="+mn-ea"/>
                        </a:rPr>
                        <a:t>로 </a:t>
                      </a:r>
                      <a:r>
                        <a:rPr lang="en-US" altLang="ko-KR" sz="1000" dirty="0">
                          <a:solidFill>
                            <a:schemeClr val="tx1"/>
                          </a:solidFill>
                          <a:latin typeface="+mn-ea"/>
                          <a:ea typeface="+mn-ea"/>
                        </a:rPr>
                        <a:t>Ligand DB</a:t>
                      </a:r>
                      <a:r>
                        <a:rPr lang="ko-KR" altLang="en-US" sz="1000" dirty="0">
                          <a:solidFill>
                            <a:schemeClr val="tx1"/>
                          </a:solidFill>
                          <a:latin typeface="+mn-ea"/>
                          <a:ea typeface="+mn-ea"/>
                        </a:rPr>
                        <a:t>를 검색하는 파일</a:t>
                      </a:r>
                    </a:p>
                  </a:txBody>
                  <a:tcPr anchor="ctr"/>
                </a:tc>
                <a:extLst>
                  <a:ext uri="{0D108BD9-81ED-4DB2-BD59-A6C34878D82A}">
                    <a16:rowId xmlns:a16="http://schemas.microsoft.com/office/drawing/2014/main" val="3593303762"/>
                  </a:ext>
                </a:extLst>
              </a:tr>
              <a:tr h="128560">
                <a:tc>
                  <a:txBody>
                    <a:bodyPr/>
                    <a:lstStyle/>
                    <a:p>
                      <a:pPr marL="457200" lvl="1" indent="-457200" algn="l" latinLnBrk="1"/>
                      <a:r>
                        <a:rPr lang="en-US" altLang="ko-KR" sz="1000" dirty="0">
                          <a:solidFill>
                            <a:schemeClr val="tx1"/>
                          </a:solidFill>
                          <a:latin typeface="+mn-ea"/>
                          <a:ea typeface="+mn-ea"/>
                        </a:rPr>
                        <a:t>Filter.re.ZINC.v2.db.FP.py</a:t>
                      </a:r>
                      <a:endParaRPr lang="ko-KR" altLang="en-US" sz="1000" dirty="0">
                        <a:solidFill>
                          <a:schemeClr val="tx1"/>
                        </a:solidFill>
                        <a:latin typeface="+mn-ea"/>
                        <a:ea typeface="+mn-ea"/>
                      </a:endParaRPr>
                    </a:p>
                  </a:txBody>
                  <a:tcPr anchor="ctr"/>
                </a:tc>
                <a:tc>
                  <a:txBody>
                    <a:bodyPr/>
                    <a:lstStyle/>
                    <a:p>
                      <a:pPr latinLnBrk="1"/>
                      <a:r>
                        <a:rPr lang="ko-KR" altLang="en-US" sz="1000" dirty="0">
                          <a:solidFill>
                            <a:schemeClr val="tx1"/>
                          </a:solidFill>
                          <a:latin typeface="+mn-ea"/>
                          <a:ea typeface="+mn-ea"/>
                        </a:rPr>
                        <a:t>결과로 나온 파일을 </a:t>
                      </a:r>
                      <a:r>
                        <a:rPr lang="en-US" altLang="ko-KR" sz="1000" dirty="0">
                          <a:solidFill>
                            <a:schemeClr val="tx1"/>
                          </a:solidFill>
                          <a:latin typeface="+mn-ea"/>
                          <a:ea typeface="+mn-ea"/>
                        </a:rPr>
                        <a:t>filtering</a:t>
                      </a:r>
                      <a:r>
                        <a:rPr lang="ko-KR" altLang="en-US" sz="1000" dirty="0">
                          <a:solidFill>
                            <a:schemeClr val="tx1"/>
                          </a:solidFill>
                          <a:latin typeface="+mn-ea"/>
                          <a:ea typeface="+mn-ea"/>
                        </a:rPr>
                        <a:t>하는 파일</a:t>
                      </a:r>
                    </a:p>
                  </a:txBody>
                  <a:tcPr anchor="ctr"/>
                </a:tc>
                <a:extLst>
                  <a:ext uri="{0D108BD9-81ED-4DB2-BD59-A6C34878D82A}">
                    <a16:rowId xmlns:a16="http://schemas.microsoft.com/office/drawing/2014/main" val="220380919"/>
                  </a:ext>
                </a:extLst>
              </a:tr>
              <a:tr h="128560">
                <a:tc>
                  <a:txBody>
                    <a:bodyPr/>
                    <a:lstStyle/>
                    <a:p>
                      <a:pPr marL="457200" lvl="1" indent="-457200" algn="l" latinLnBrk="1"/>
                      <a:r>
                        <a:rPr lang="en-US" altLang="ko-KR" sz="1000" dirty="0">
                          <a:solidFill>
                            <a:schemeClr val="tx1"/>
                          </a:solidFill>
                          <a:highlight>
                            <a:srgbClr val="FFFF00"/>
                          </a:highlight>
                          <a:latin typeface="+mn-ea"/>
                          <a:ea typeface="+mn-ea"/>
                        </a:rPr>
                        <a:t>Extract_sdf_DB.v5.py</a:t>
                      </a:r>
                      <a:endParaRPr lang="ko-KR" altLang="en-US" sz="1000" dirty="0">
                        <a:solidFill>
                          <a:schemeClr val="tx1"/>
                        </a:solidFill>
                        <a:highlight>
                          <a:srgbClr val="FFFF00"/>
                        </a:highlight>
                        <a:latin typeface="+mn-ea"/>
                        <a:ea typeface="+mn-ea"/>
                      </a:endParaRPr>
                    </a:p>
                  </a:txBody>
                  <a:tcPr anchor="ctr"/>
                </a:tc>
                <a:tc>
                  <a:txBody>
                    <a:bodyPr/>
                    <a:lstStyle/>
                    <a:p>
                      <a:pPr latinLnBrk="1"/>
                      <a:r>
                        <a:rPr lang="ko-KR" altLang="en-US" sz="1000" i="0" dirty="0">
                          <a:solidFill>
                            <a:schemeClr val="tx1"/>
                          </a:solidFill>
                          <a:latin typeface="+mn-ea"/>
                          <a:ea typeface="+mn-ea"/>
                        </a:rPr>
                        <a:t>결과로 나온 </a:t>
                      </a:r>
                      <a:r>
                        <a:rPr lang="en-US" altLang="ko-KR" sz="1000" i="0" dirty="0">
                          <a:solidFill>
                            <a:schemeClr val="tx1"/>
                          </a:solidFill>
                          <a:latin typeface="+mn-ea"/>
                          <a:ea typeface="+mn-ea"/>
                        </a:rPr>
                        <a:t>ID</a:t>
                      </a:r>
                      <a:r>
                        <a:rPr lang="ko-KR" altLang="en-US" sz="1000" i="0" dirty="0">
                          <a:solidFill>
                            <a:schemeClr val="tx1"/>
                          </a:solidFill>
                          <a:latin typeface="+mn-ea"/>
                          <a:ea typeface="+mn-ea"/>
                        </a:rPr>
                        <a:t>를 </a:t>
                      </a:r>
                      <a:r>
                        <a:rPr lang="en-US" altLang="ko-KR" sz="1000" i="0" dirty="0">
                          <a:solidFill>
                            <a:schemeClr val="tx1"/>
                          </a:solidFill>
                          <a:latin typeface="+mn-ea"/>
                          <a:ea typeface="+mn-ea"/>
                        </a:rPr>
                        <a:t>Ligand DB</a:t>
                      </a:r>
                      <a:r>
                        <a:rPr lang="ko-KR" altLang="en-US" sz="1000" i="0" dirty="0">
                          <a:solidFill>
                            <a:schemeClr val="tx1"/>
                          </a:solidFill>
                          <a:latin typeface="+mn-ea"/>
                          <a:ea typeface="+mn-ea"/>
                        </a:rPr>
                        <a:t>에서 찾아 </a:t>
                      </a:r>
                      <a:r>
                        <a:rPr lang="en-US" altLang="ko-KR" sz="1000" i="0" dirty="0">
                          <a:solidFill>
                            <a:schemeClr val="tx1"/>
                          </a:solidFill>
                          <a:latin typeface="+mn-ea"/>
                          <a:ea typeface="+mn-ea"/>
                        </a:rPr>
                        <a:t>SDF file</a:t>
                      </a:r>
                      <a:r>
                        <a:rPr lang="ko-KR" altLang="en-US" sz="1000" i="0" dirty="0">
                          <a:solidFill>
                            <a:schemeClr val="tx1"/>
                          </a:solidFill>
                          <a:latin typeface="+mn-ea"/>
                          <a:ea typeface="+mn-ea"/>
                        </a:rPr>
                        <a:t>을 추출하는 파일 </a:t>
                      </a:r>
                      <a:r>
                        <a:rPr lang="en-US" altLang="ko-KR" sz="1000" i="0" dirty="0">
                          <a:solidFill>
                            <a:schemeClr val="tx1"/>
                          </a:solidFill>
                          <a:latin typeface="+mn-ea"/>
                          <a:ea typeface="+mn-ea"/>
                        </a:rPr>
                        <a:t>(</a:t>
                      </a:r>
                      <a:r>
                        <a:rPr lang="ko-KR" altLang="en-US" sz="1000" i="0" dirty="0">
                          <a:solidFill>
                            <a:schemeClr val="tx1"/>
                          </a:solidFill>
                          <a:latin typeface="+mn-ea"/>
                          <a:ea typeface="+mn-ea"/>
                        </a:rPr>
                        <a:t>설정된 개수</a:t>
                      </a:r>
                      <a:r>
                        <a:rPr lang="en-US" altLang="ko-KR" sz="1000" i="0" dirty="0">
                          <a:solidFill>
                            <a:schemeClr val="tx1"/>
                          </a:solidFill>
                          <a:latin typeface="+mn-ea"/>
                          <a:ea typeface="+mn-ea"/>
                        </a:rPr>
                        <a:t>)</a:t>
                      </a:r>
                      <a:endParaRPr lang="ko-KR" altLang="en-US" sz="1000" i="0" dirty="0">
                        <a:solidFill>
                          <a:schemeClr val="tx1"/>
                        </a:solidFill>
                        <a:latin typeface="+mn-ea"/>
                        <a:ea typeface="+mn-ea"/>
                      </a:endParaRPr>
                    </a:p>
                  </a:txBody>
                  <a:tcPr anchor="ctr"/>
                </a:tc>
                <a:extLst>
                  <a:ext uri="{0D108BD9-81ED-4DB2-BD59-A6C34878D82A}">
                    <a16:rowId xmlns:a16="http://schemas.microsoft.com/office/drawing/2014/main" val="3459418110"/>
                  </a:ext>
                </a:extLst>
              </a:tr>
              <a:tr h="128560">
                <a:tc>
                  <a:txBody>
                    <a:bodyPr/>
                    <a:lstStyle/>
                    <a:p>
                      <a:pPr marL="1371600" lvl="3" indent="-1371600" algn="l" latinLnBrk="1"/>
                      <a:r>
                        <a:rPr lang="en-US" altLang="ko-KR" sz="1000" dirty="0">
                          <a:solidFill>
                            <a:schemeClr val="tx1"/>
                          </a:solidFill>
                          <a:highlight>
                            <a:srgbClr val="FFFF00"/>
                          </a:highlight>
                          <a:latin typeface="+mn-ea"/>
                          <a:ea typeface="+mn-ea"/>
                        </a:rPr>
                        <a:t>Annotation_FAF_chemprop.v3.py</a:t>
                      </a:r>
                      <a:endParaRPr lang="ko-KR" altLang="en-US" sz="1000" dirty="0">
                        <a:solidFill>
                          <a:schemeClr val="tx1"/>
                        </a:solidFill>
                        <a:highlight>
                          <a:srgbClr val="FFFF00"/>
                        </a:highlight>
                        <a:latin typeface="+mn-ea"/>
                        <a:ea typeface="+mn-ea"/>
                      </a:endParaRPr>
                    </a:p>
                  </a:txBody>
                  <a:tcPr anchor="ctr"/>
                </a:tc>
                <a:tc>
                  <a:txBody>
                    <a:bodyPr/>
                    <a:lstStyle/>
                    <a:p>
                      <a:pPr marL="1371600" lvl="3" indent="-1371600" algn="l" latinLnBrk="1"/>
                      <a:r>
                        <a:rPr lang="en-US" altLang="ko-KR" sz="1000" b="0" dirty="0">
                          <a:solidFill>
                            <a:schemeClr val="tx1"/>
                          </a:solidFill>
                          <a:latin typeface="+mn-ea"/>
                          <a:ea typeface="+mn-ea"/>
                        </a:rPr>
                        <a:t>ADMET, FDA </a:t>
                      </a:r>
                      <a:r>
                        <a:rPr lang="en-US" altLang="ko-KR" sz="1000" b="0" dirty="0" err="1">
                          <a:solidFill>
                            <a:schemeClr val="tx1"/>
                          </a:solidFill>
                          <a:latin typeface="+mn-ea"/>
                          <a:ea typeface="+mn-ea"/>
                        </a:rPr>
                        <a:t>chemprop</a:t>
                      </a:r>
                      <a:r>
                        <a:rPr lang="en-US" altLang="ko-KR" sz="1000" b="0" dirty="0">
                          <a:solidFill>
                            <a:schemeClr val="tx1"/>
                          </a:solidFill>
                          <a:latin typeface="+mn-ea"/>
                          <a:ea typeface="+mn-ea"/>
                        </a:rPr>
                        <a:t> annotation</a:t>
                      </a:r>
                      <a:r>
                        <a:rPr lang="ko-KR" altLang="en-US" sz="1000" b="0" dirty="0">
                          <a:solidFill>
                            <a:schemeClr val="tx1"/>
                          </a:solidFill>
                          <a:latin typeface="+mn-ea"/>
                          <a:ea typeface="+mn-ea"/>
                        </a:rPr>
                        <a:t>을 하는 파일</a:t>
                      </a:r>
                    </a:p>
                  </a:txBody>
                  <a:tcPr anchor="ctr"/>
                </a:tc>
                <a:extLst>
                  <a:ext uri="{0D108BD9-81ED-4DB2-BD59-A6C34878D82A}">
                    <a16:rowId xmlns:a16="http://schemas.microsoft.com/office/drawing/2014/main" val="3740289567"/>
                  </a:ext>
                </a:extLst>
              </a:tr>
              <a:tr h="128560">
                <a:tc>
                  <a:txBody>
                    <a:bodyPr/>
                    <a:lstStyle/>
                    <a:p>
                      <a:pPr marL="1371600" marR="0" lvl="3" indent="-137160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highlight>
                            <a:srgbClr val="FFFF00"/>
                          </a:highlight>
                          <a:latin typeface="+mn-ea"/>
                          <a:ea typeface="+mn-ea"/>
                        </a:rPr>
                        <a:t>Final_Filtering.v2.py</a:t>
                      </a:r>
                      <a:endParaRPr lang="ko-KR" altLang="en-US" sz="1000" dirty="0">
                        <a:solidFill>
                          <a:schemeClr val="tx1"/>
                        </a:solidFill>
                        <a:highlight>
                          <a:srgbClr val="FFFF00"/>
                        </a:highlight>
                        <a:latin typeface="+mn-ea"/>
                        <a:ea typeface="+mn-ea"/>
                      </a:endParaRPr>
                    </a:p>
                  </a:txBody>
                  <a:tcPr anchor="ctr"/>
                </a:tc>
                <a:tc>
                  <a:txBody>
                    <a:bodyPr/>
                    <a:lstStyle/>
                    <a:p>
                      <a:pPr latinLnBrk="1"/>
                      <a:r>
                        <a:rPr lang="ko-KR" altLang="en-US" sz="1000" dirty="0">
                          <a:solidFill>
                            <a:schemeClr val="tx1"/>
                          </a:solidFill>
                          <a:latin typeface="+mn-ea"/>
                          <a:ea typeface="+mn-ea"/>
                        </a:rPr>
                        <a:t>최종 </a:t>
                      </a:r>
                      <a:r>
                        <a:rPr lang="en-US" altLang="ko-KR" sz="1000" dirty="0">
                          <a:solidFill>
                            <a:schemeClr val="tx1"/>
                          </a:solidFill>
                          <a:latin typeface="+mn-ea"/>
                          <a:ea typeface="+mn-ea"/>
                        </a:rPr>
                        <a:t>SDF </a:t>
                      </a:r>
                      <a:r>
                        <a:rPr lang="ko-KR" altLang="en-US" sz="1000" dirty="0">
                          <a:solidFill>
                            <a:schemeClr val="tx1"/>
                          </a:solidFill>
                          <a:latin typeface="+mn-ea"/>
                          <a:ea typeface="+mn-ea"/>
                        </a:rPr>
                        <a:t>파일에 대해 </a:t>
                      </a:r>
                      <a:r>
                        <a:rPr lang="en-US" altLang="ko-KR" sz="1000" dirty="0">
                          <a:solidFill>
                            <a:schemeClr val="tx1"/>
                          </a:solidFill>
                          <a:latin typeface="+mn-ea"/>
                          <a:ea typeface="+mn-ea"/>
                        </a:rPr>
                        <a:t>RO5 </a:t>
                      </a:r>
                      <a:r>
                        <a:rPr lang="ko-KR" altLang="en-US" sz="1000" dirty="0">
                          <a:solidFill>
                            <a:schemeClr val="tx1"/>
                          </a:solidFill>
                          <a:latin typeface="+mn-ea"/>
                          <a:ea typeface="+mn-ea"/>
                        </a:rPr>
                        <a:t>필터링하는 파일</a:t>
                      </a:r>
                      <a:endParaRPr lang="en-US" altLang="ko-KR" sz="1000" dirty="0">
                        <a:solidFill>
                          <a:schemeClr val="tx1"/>
                        </a:solidFill>
                        <a:latin typeface="+mn-ea"/>
                        <a:ea typeface="+mn-ea"/>
                      </a:endParaRPr>
                    </a:p>
                  </a:txBody>
                  <a:tcPr anchor="ctr"/>
                </a:tc>
                <a:extLst>
                  <a:ext uri="{0D108BD9-81ED-4DB2-BD59-A6C34878D82A}">
                    <a16:rowId xmlns:a16="http://schemas.microsoft.com/office/drawing/2014/main" val="2909519383"/>
                  </a:ext>
                </a:extLst>
              </a:tr>
              <a:tr h="128560">
                <a:tc>
                  <a:txBody>
                    <a:bodyPr/>
                    <a:lstStyle/>
                    <a:p>
                      <a:pPr marL="457200" lvl="1" indent="-457200" algn="l" latinLnBrk="1"/>
                      <a:r>
                        <a:rPr lang="en-US" altLang="ko-KR" sz="1000" dirty="0">
                          <a:solidFill>
                            <a:schemeClr val="tx1"/>
                          </a:solidFill>
                          <a:latin typeface="+mn-ea"/>
                          <a:ea typeface="+mn-ea"/>
                        </a:rPr>
                        <a:t>Final_Extract_PDB.v2.py</a:t>
                      </a:r>
                      <a:endParaRPr lang="ko-KR" altLang="en-US" sz="1000" dirty="0">
                        <a:solidFill>
                          <a:schemeClr val="tx1"/>
                        </a:solidFill>
                        <a:latin typeface="+mn-ea"/>
                        <a:ea typeface="+mn-ea"/>
                      </a:endParaRPr>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Ligand ID</a:t>
                      </a:r>
                      <a:r>
                        <a:rPr lang="ko-KR" altLang="en-US" sz="1000" dirty="0">
                          <a:solidFill>
                            <a:schemeClr val="tx1"/>
                          </a:solidFill>
                          <a:latin typeface="+mn-ea"/>
                          <a:ea typeface="+mn-ea"/>
                        </a:rPr>
                        <a:t>를 클러스터링</a:t>
                      </a:r>
                      <a:r>
                        <a:rPr lang="en-US" altLang="ko-KR" sz="1000" dirty="0">
                          <a:solidFill>
                            <a:schemeClr val="tx1"/>
                          </a:solidFill>
                          <a:latin typeface="+mn-ea"/>
                          <a:ea typeface="+mn-ea"/>
                        </a:rPr>
                        <a:t>(</a:t>
                      </a:r>
                      <a:r>
                        <a:rPr lang="en-US" altLang="ko-KR" sz="1000" dirty="0" err="1">
                          <a:solidFill>
                            <a:schemeClr val="tx1"/>
                          </a:solidFill>
                          <a:latin typeface="+mn-ea"/>
                          <a:ea typeface="+mn-ea"/>
                        </a:rPr>
                        <a:t>tanimoto</a:t>
                      </a:r>
                      <a:r>
                        <a:rPr lang="en-US" altLang="ko-KR" sz="1000" dirty="0">
                          <a:solidFill>
                            <a:schemeClr val="tx1"/>
                          </a:solidFill>
                          <a:latin typeface="+mn-ea"/>
                          <a:ea typeface="+mn-ea"/>
                        </a:rPr>
                        <a:t> score 0.9)</a:t>
                      </a:r>
                      <a:r>
                        <a:rPr lang="ko-KR" altLang="en-US" sz="1000" dirty="0">
                          <a:solidFill>
                            <a:schemeClr val="tx1"/>
                          </a:solidFill>
                          <a:latin typeface="+mn-ea"/>
                          <a:ea typeface="+mn-ea"/>
                        </a:rPr>
                        <a:t>하여 최종 </a:t>
                      </a:r>
                      <a:r>
                        <a:rPr lang="en-US" altLang="ko-KR" sz="1000" dirty="0">
                          <a:solidFill>
                            <a:schemeClr val="tx1"/>
                          </a:solidFill>
                          <a:latin typeface="+mn-ea"/>
                          <a:ea typeface="+mn-ea"/>
                        </a:rPr>
                        <a:t>ZINC PDB </a:t>
                      </a:r>
                      <a:r>
                        <a:rPr lang="ko-KR" altLang="en-US" sz="1000" dirty="0">
                          <a:solidFill>
                            <a:schemeClr val="tx1"/>
                          </a:solidFill>
                          <a:latin typeface="+mn-ea"/>
                          <a:ea typeface="+mn-ea"/>
                        </a:rPr>
                        <a:t>생성하는 파일</a:t>
                      </a:r>
                    </a:p>
                  </a:txBody>
                  <a:tcPr anchor="ctr"/>
                </a:tc>
                <a:extLst>
                  <a:ext uri="{0D108BD9-81ED-4DB2-BD59-A6C34878D82A}">
                    <a16:rowId xmlns:a16="http://schemas.microsoft.com/office/drawing/2014/main" val="2601922283"/>
                  </a:ext>
                </a:extLst>
              </a:tr>
              <a:tr h="128560">
                <a:tc>
                  <a:txBody>
                    <a:bodyPr/>
                    <a:lstStyle/>
                    <a:p>
                      <a:pPr marL="1371600" lvl="3" indent="-1371600" algn="l" latinLnBrk="1"/>
                      <a:r>
                        <a:rPr lang="en-US" altLang="ko-KR" sz="1000" dirty="0">
                          <a:solidFill>
                            <a:schemeClr val="tx1"/>
                          </a:solidFill>
                          <a:latin typeface="+mn-ea"/>
                          <a:ea typeface="+mn-ea"/>
                        </a:rPr>
                        <a:t>    l_clustering.v3.py</a:t>
                      </a:r>
                      <a:endParaRPr lang="ko-KR" altLang="en-US" sz="1000" dirty="0">
                        <a:solidFill>
                          <a:schemeClr val="tx1"/>
                        </a:solidFill>
                        <a:latin typeface="+mn-ea"/>
                        <a:ea typeface="+mn-ea"/>
                      </a:endParaRPr>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BABEL, ICLIQ tool </a:t>
                      </a:r>
                      <a:r>
                        <a:rPr lang="ko-KR" altLang="en-US" sz="1000" dirty="0">
                          <a:solidFill>
                            <a:schemeClr val="tx1"/>
                          </a:solidFill>
                          <a:latin typeface="+mn-ea"/>
                          <a:ea typeface="+mn-ea"/>
                        </a:rPr>
                        <a:t>사용해 </a:t>
                      </a:r>
                      <a:r>
                        <a:rPr lang="en-US" altLang="ko-KR" sz="1000" dirty="0">
                          <a:solidFill>
                            <a:schemeClr val="tx1"/>
                          </a:solidFill>
                          <a:latin typeface="+mn-ea"/>
                          <a:ea typeface="+mn-ea"/>
                        </a:rPr>
                        <a:t>Seed</a:t>
                      </a:r>
                      <a:r>
                        <a:rPr lang="ko-KR" altLang="en-US" sz="1000" dirty="0">
                          <a:solidFill>
                            <a:schemeClr val="tx1"/>
                          </a:solidFill>
                          <a:latin typeface="+mn-ea"/>
                          <a:ea typeface="+mn-ea"/>
                        </a:rPr>
                        <a:t>를 클러스터링</a:t>
                      </a:r>
                      <a:r>
                        <a:rPr lang="en-US" altLang="ko-KR" sz="1000" dirty="0">
                          <a:solidFill>
                            <a:schemeClr val="tx1"/>
                          </a:solidFill>
                          <a:latin typeface="+mn-ea"/>
                          <a:ea typeface="+mn-ea"/>
                        </a:rPr>
                        <a:t>(</a:t>
                      </a:r>
                      <a:r>
                        <a:rPr lang="en-US" altLang="ko-KR" sz="1000" dirty="0" err="1">
                          <a:solidFill>
                            <a:schemeClr val="tx1"/>
                          </a:solidFill>
                          <a:latin typeface="+mn-ea"/>
                          <a:ea typeface="+mn-ea"/>
                        </a:rPr>
                        <a:t>tanimoto</a:t>
                      </a:r>
                      <a:r>
                        <a:rPr lang="en-US" altLang="ko-KR" sz="1000" dirty="0">
                          <a:solidFill>
                            <a:schemeClr val="tx1"/>
                          </a:solidFill>
                          <a:latin typeface="+mn-ea"/>
                          <a:ea typeface="+mn-ea"/>
                        </a:rPr>
                        <a:t> score &gt;= 0.9)</a:t>
                      </a:r>
                      <a:r>
                        <a:rPr lang="ko-KR" altLang="en-US" sz="1000" dirty="0">
                          <a:solidFill>
                            <a:schemeClr val="tx1"/>
                          </a:solidFill>
                          <a:latin typeface="+mn-ea"/>
                          <a:ea typeface="+mn-ea"/>
                        </a:rPr>
                        <a:t>하는 파일</a:t>
                      </a:r>
                    </a:p>
                  </a:txBody>
                  <a:tcPr anchor="ctr"/>
                </a:tc>
                <a:extLst>
                  <a:ext uri="{0D108BD9-81ED-4DB2-BD59-A6C34878D82A}">
                    <a16:rowId xmlns:a16="http://schemas.microsoft.com/office/drawing/2014/main" val="1033935693"/>
                  </a:ext>
                </a:extLst>
              </a:tr>
              <a:tr h="128560">
                <a:tc>
                  <a:txBody>
                    <a:bodyPr/>
                    <a:lstStyle/>
                    <a:p>
                      <a:pPr marL="1371600" marR="0" lvl="3" indent="-137160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    sdf2pdb_with_cluster.py</a:t>
                      </a:r>
                      <a:endParaRPr lang="ko-KR" altLang="en-US" sz="1000" dirty="0">
                        <a:solidFill>
                          <a:schemeClr val="tx1"/>
                        </a:solidFill>
                        <a:latin typeface="+mn-ea"/>
                        <a:ea typeface="+mn-ea"/>
                      </a:endParaRPr>
                    </a:p>
                  </a:txBody>
                  <a:tcPr anchor="ctr"/>
                </a:tc>
                <a:tc>
                  <a:txBody>
                    <a:bodyPr/>
                    <a:lstStyle/>
                    <a:p>
                      <a:pPr latinLnBrk="1"/>
                      <a:r>
                        <a:rPr lang="ko-KR" altLang="en-US" sz="1000" dirty="0">
                          <a:solidFill>
                            <a:schemeClr val="tx1"/>
                          </a:solidFill>
                          <a:latin typeface="+mn-ea"/>
                          <a:ea typeface="+mn-ea"/>
                        </a:rPr>
                        <a:t>최종 </a:t>
                      </a:r>
                      <a:r>
                        <a:rPr lang="en-US" altLang="ko-KR" sz="1000" dirty="0">
                          <a:solidFill>
                            <a:schemeClr val="tx1"/>
                          </a:solidFill>
                          <a:latin typeface="+mn-ea"/>
                          <a:ea typeface="+mn-ea"/>
                        </a:rPr>
                        <a:t>SDF </a:t>
                      </a:r>
                      <a:r>
                        <a:rPr lang="ko-KR" altLang="en-US" sz="1000" dirty="0">
                          <a:solidFill>
                            <a:schemeClr val="tx1"/>
                          </a:solidFill>
                          <a:latin typeface="+mn-ea"/>
                          <a:ea typeface="+mn-ea"/>
                        </a:rPr>
                        <a:t>파일을</a:t>
                      </a:r>
                      <a:r>
                        <a:rPr lang="en-US" altLang="ko-KR" sz="1000" dirty="0">
                          <a:solidFill>
                            <a:schemeClr val="tx1"/>
                          </a:solidFill>
                          <a:latin typeface="+mn-ea"/>
                          <a:ea typeface="+mn-ea"/>
                        </a:rPr>
                        <a:t> PDB </a:t>
                      </a:r>
                      <a:r>
                        <a:rPr lang="ko-KR" altLang="en-US" sz="1000" dirty="0">
                          <a:solidFill>
                            <a:schemeClr val="tx1"/>
                          </a:solidFill>
                          <a:latin typeface="+mn-ea"/>
                          <a:ea typeface="+mn-ea"/>
                        </a:rPr>
                        <a:t>파일로 변환하는 파일</a:t>
                      </a:r>
                      <a:endParaRPr lang="en-US" altLang="ko-KR" sz="1000" dirty="0">
                        <a:solidFill>
                          <a:schemeClr val="tx1"/>
                        </a:solidFill>
                        <a:latin typeface="+mn-ea"/>
                        <a:ea typeface="+mn-ea"/>
                      </a:endParaRPr>
                    </a:p>
                  </a:txBody>
                  <a:tcPr anchor="ctr"/>
                </a:tc>
                <a:extLst>
                  <a:ext uri="{0D108BD9-81ED-4DB2-BD59-A6C34878D82A}">
                    <a16:rowId xmlns:a16="http://schemas.microsoft.com/office/drawing/2014/main" val="2475660256"/>
                  </a:ext>
                </a:extLst>
              </a:tr>
              <a:tr h="128560">
                <a:tc>
                  <a:txBody>
                    <a:bodyPr/>
                    <a:lstStyle/>
                    <a:p>
                      <a:pPr marL="1371600" lvl="3" indent="-1371600" algn="l" latinLnBrk="1"/>
                      <a:r>
                        <a:rPr lang="en-US" altLang="ko-KR" sz="1000" dirty="0">
                          <a:solidFill>
                            <a:schemeClr val="tx1"/>
                          </a:solidFill>
                          <a:latin typeface="+mn-ea"/>
                          <a:ea typeface="+mn-ea"/>
                        </a:rPr>
                        <a:t>    sdf2pdb_without_cluster.py</a:t>
                      </a:r>
                      <a:endParaRPr lang="ko-KR" altLang="en-US" sz="1000" dirty="0">
                        <a:solidFill>
                          <a:schemeClr val="tx1"/>
                        </a:solidFill>
                        <a:latin typeface="+mn-ea"/>
                        <a:ea typeface="+mn-ea"/>
                      </a:endParaRPr>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000" dirty="0">
                          <a:solidFill>
                            <a:schemeClr val="tx1"/>
                          </a:solidFill>
                          <a:latin typeface="+mn-ea"/>
                          <a:ea typeface="+mn-ea"/>
                        </a:rPr>
                        <a:t>최종 </a:t>
                      </a:r>
                      <a:r>
                        <a:rPr lang="en-US" altLang="ko-KR" sz="1000" dirty="0">
                          <a:solidFill>
                            <a:schemeClr val="tx1"/>
                          </a:solidFill>
                          <a:latin typeface="+mn-ea"/>
                          <a:ea typeface="+mn-ea"/>
                        </a:rPr>
                        <a:t>SDF </a:t>
                      </a:r>
                      <a:r>
                        <a:rPr lang="ko-KR" altLang="en-US" sz="1000" dirty="0">
                          <a:solidFill>
                            <a:schemeClr val="tx1"/>
                          </a:solidFill>
                          <a:latin typeface="+mn-ea"/>
                          <a:ea typeface="+mn-ea"/>
                        </a:rPr>
                        <a:t>파일을</a:t>
                      </a:r>
                      <a:r>
                        <a:rPr lang="en-US" altLang="ko-KR" sz="1000" dirty="0">
                          <a:solidFill>
                            <a:schemeClr val="tx1"/>
                          </a:solidFill>
                          <a:latin typeface="+mn-ea"/>
                          <a:ea typeface="+mn-ea"/>
                        </a:rPr>
                        <a:t> PDB </a:t>
                      </a:r>
                      <a:r>
                        <a:rPr lang="ko-KR" altLang="en-US" sz="1000" dirty="0">
                          <a:solidFill>
                            <a:schemeClr val="tx1"/>
                          </a:solidFill>
                          <a:latin typeface="+mn-ea"/>
                          <a:ea typeface="+mn-ea"/>
                        </a:rPr>
                        <a:t>파일로 변환하는 파일</a:t>
                      </a:r>
                      <a:endParaRPr lang="en-US" altLang="ko-KR" sz="1000" dirty="0">
                        <a:solidFill>
                          <a:schemeClr val="tx1"/>
                        </a:solidFill>
                        <a:latin typeface="+mn-ea"/>
                        <a:ea typeface="+mn-ea"/>
                      </a:endParaRPr>
                    </a:p>
                  </a:txBody>
                  <a:tcPr anchor="ctr"/>
                </a:tc>
                <a:extLst>
                  <a:ext uri="{0D108BD9-81ED-4DB2-BD59-A6C34878D82A}">
                    <a16:rowId xmlns:a16="http://schemas.microsoft.com/office/drawing/2014/main" val="2952775072"/>
                  </a:ext>
                </a:extLst>
              </a:tr>
            </a:tbl>
          </a:graphicData>
        </a:graphic>
      </p:graphicFrame>
      <p:sp>
        <p:nvSpPr>
          <p:cNvPr id="7" name="TextBox 6">
            <a:extLst>
              <a:ext uri="{FF2B5EF4-FFF2-40B4-BE49-F238E27FC236}">
                <a16:creationId xmlns:a16="http://schemas.microsoft.com/office/drawing/2014/main" id="{817E4515-AAB9-4488-96A5-4207D0A1091B}"/>
              </a:ext>
            </a:extLst>
          </p:cNvPr>
          <p:cNvSpPr txBox="1"/>
          <p:nvPr/>
        </p:nvSpPr>
        <p:spPr>
          <a:xfrm>
            <a:off x="216567" y="864479"/>
            <a:ext cx="7972928" cy="338554"/>
          </a:xfrm>
          <a:prstGeom prst="rect">
            <a:avLst/>
          </a:prstGeom>
          <a:noFill/>
        </p:spPr>
        <p:txBody>
          <a:bodyPr wrap="square" rtlCol="0">
            <a:spAutoFit/>
          </a:bodyPr>
          <a:lstStyle/>
          <a:p>
            <a:r>
              <a:rPr lang="en-US" altLang="ko-KR" sz="1600" b="1" dirty="0"/>
              <a:t>2. 1/2D-Scan ARS file </a:t>
            </a:r>
            <a:r>
              <a:rPr lang="ko-KR" altLang="en-US" sz="1600" b="1" dirty="0"/>
              <a:t>정보</a:t>
            </a:r>
            <a:endParaRPr lang="en-US" altLang="ko-KR" sz="1600" b="1" dirty="0"/>
          </a:p>
        </p:txBody>
      </p:sp>
      <p:sp>
        <p:nvSpPr>
          <p:cNvPr id="17" name="화살표: 위로 굽음 16">
            <a:extLst>
              <a:ext uri="{FF2B5EF4-FFF2-40B4-BE49-F238E27FC236}">
                <a16:creationId xmlns:a16="http://schemas.microsoft.com/office/drawing/2014/main" id="{E16EEA4F-5E79-49AB-BCCC-C2E3BFD6C79F}"/>
              </a:ext>
            </a:extLst>
          </p:cNvPr>
          <p:cNvSpPr/>
          <p:nvPr/>
        </p:nvSpPr>
        <p:spPr>
          <a:xfrm rot="5400000">
            <a:off x="363671" y="2259667"/>
            <a:ext cx="120315" cy="12485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화살표: 위로 굽음 17">
            <a:extLst>
              <a:ext uri="{FF2B5EF4-FFF2-40B4-BE49-F238E27FC236}">
                <a16:creationId xmlns:a16="http://schemas.microsoft.com/office/drawing/2014/main" id="{5E81986F-B3C1-4C46-B426-5C3B74E19B85}"/>
              </a:ext>
            </a:extLst>
          </p:cNvPr>
          <p:cNvSpPr/>
          <p:nvPr/>
        </p:nvSpPr>
        <p:spPr>
          <a:xfrm rot="5400000">
            <a:off x="363671" y="2500299"/>
            <a:ext cx="120315" cy="12485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화살표: 위로 굽음 18">
            <a:extLst>
              <a:ext uri="{FF2B5EF4-FFF2-40B4-BE49-F238E27FC236}">
                <a16:creationId xmlns:a16="http://schemas.microsoft.com/office/drawing/2014/main" id="{9983A8AD-340A-4F9F-988D-9AF46C9BB37B}"/>
              </a:ext>
            </a:extLst>
          </p:cNvPr>
          <p:cNvSpPr/>
          <p:nvPr/>
        </p:nvSpPr>
        <p:spPr>
          <a:xfrm rot="5400000">
            <a:off x="363671" y="2740931"/>
            <a:ext cx="120315" cy="12485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화살표: 위로 굽음 19">
            <a:extLst>
              <a:ext uri="{FF2B5EF4-FFF2-40B4-BE49-F238E27FC236}">
                <a16:creationId xmlns:a16="http://schemas.microsoft.com/office/drawing/2014/main" id="{D79F4465-6AFA-41BB-8CDC-14C11F166182}"/>
              </a:ext>
            </a:extLst>
          </p:cNvPr>
          <p:cNvSpPr/>
          <p:nvPr/>
        </p:nvSpPr>
        <p:spPr>
          <a:xfrm rot="5400000">
            <a:off x="363671" y="2981438"/>
            <a:ext cx="120315" cy="12485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화살표: 위로 굽음 9">
            <a:extLst>
              <a:ext uri="{FF2B5EF4-FFF2-40B4-BE49-F238E27FC236}">
                <a16:creationId xmlns:a16="http://schemas.microsoft.com/office/drawing/2014/main" id="{8380274F-BC74-4407-AD5E-8F1BD68027E4}"/>
              </a:ext>
            </a:extLst>
          </p:cNvPr>
          <p:cNvSpPr/>
          <p:nvPr/>
        </p:nvSpPr>
        <p:spPr>
          <a:xfrm rot="5400000">
            <a:off x="363671" y="4946721"/>
            <a:ext cx="120315" cy="12485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화살표: 위로 굽음 10">
            <a:extLst>
              <a:ext uri="{FF2B5EF4-FFF2-40B4-BE49-F238E27FC236}">
                <a16:creationId xmlns:a16="http://schemas.microsoft.com/office/drawing/2014/main" id="{E455F037-49D1-4B59-AF58-6FD7BBD3850A}"/>
              </a:ext>
            </a:extLst>
          </p:cNvPr>
          <p:cNvSpPr/>
          <p:nvPr/>
        </p:nvSpPr>
        <p:spPr>
          <a:xfrm rot="5400000">
            <a:off x="363671" y="5187353"/>
            <a:ext cx="120315" cy="12485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화살표: 위로 굽음 11">
            <a:extLst>
              <a:ext uri="{FF2B5EF4-FFF2-40B4-BE49-F238E27FC236}">
                <a16:creationId xmlns:a16="http://schemas.microsoft.com/office/drawing/2014/main" id="{9DC7D242-F3B7-4E99-901B-CADEDF6A90BA}"/>
              </a:ext>
            </a:extLst>
          </p:cNvPr>
          <p:cNvSpPr/>
          <p:nvPr/>
        </p:nvSpPr>
        <p:spPr>
          <a:xfrm rot="5400000">
            <a:off x="363671" y="5427860"/>
            <a:ext cx="120315" cy="12485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47595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2C5C79-432D-4A74-970D-78A9D84B1829}"/>
              </a:ext>
            </a:extLst>
          </p:cNvPr>
          <p:cNvSpPr txBox="1"/>
          <p:nvPr/>
        </p:nvSpPr>
        <p:spPr>
          <a:xfrm>
            <a:off x="144378" y="158417"/>
            <a:ext cx="8045117" cy="523220"/>
          </a:xfrm>
          <a:prstGeom prst="rect">
            <a:avLst/>
          </a:prstGeom>
          <a:noFill/>
        </p:spPr>
        <p:txBody>
          <a:bodyPr wrap="square" rtlCol="0">
            <a:spAutoFit/>
          </a:bodyPr>
          <a:lstStyle/>
          <a:p>
            <a:r>
              <a:rPr lang="en-US" altLang="ko-KR" sz="2800" b="1" dirty="0"/>
              <a:t>1/2D-Scan ARS </a:t>
            </a:r>
            <a:r>
              <a:rPr lang="ko-KR" altLang="en-US" sz="2800" b="1" dirty="0"/>
              <a:t>실행 시간</a:t>
            </a:r>
          </a:p>
        </p:txBody>
      </p:sp>
      <p:sp>
        <p:nvSpPr>
          <p:cNvPr id="3" name="내용 개체 틀 2">
            <a:extLst>
              <a:ext uri="{FF2B5EF4-FFF2-40B4-BE49-F238E27FC236}">
                <a16:creationId xmlns:a16="http://schemas.microsoft.com/office/drawing/2014/main" id="{FFA334D5-3016-4A94-A9E4-EF7FF48E015B}"/>
              </a:ext>
            </a:extLst>
          </p:cNvPr>
          <p:cNvSpPr>
            <a:spLocks noGrp="1"/>
          </p:cNvSpPr>
          <p:nvPr>
            <p:ph idx="1"/>
          </p:nvPr>
        </p:nvSpPr>
        <p:spPr/>
        <p:txBody>
          <a:bodyPr/>
          <a:lstStyle/>
          <a:p>
            <a:pPr marL="0" indent="0">
              <a:buNone/>
            </a:pPr>
            <a:r>
              <a:rPr lang="ko-KR" altLang="en-US" sz="2400" b="1" dirty="0"/>
              <a:t>총 </a:t>
            </a:r>
            <a:r>
              <a:rPr lang="en-US" altLang="ko-KR" sz="2400" b="1" dirty="0"/>
              <a:t>38.5</a:t>
            </a:r>
            <a:r>
              <a:rPr lang="ko-KR" altLang="en-US" sz="2400" b="1" dirty="0"/>
              <a:t>시간 소요</a:t>
            </a:r>
            <a:endParaRPr lang="en-US" altLang="ko-KR" sz="2400" b="1" dirty="0"/>
          </a:p>
          <a:p>
            <a:r>
              <a:rPr lang="en-US" altLang="ko-KR" dirty="0"/>
              <a:t>Input </a:t>
            </a:r>
            <a:r>
              <a:rPr lang="en-US" altLang="ko-KR" dirty="0" err="1"/>
              <a:t>sdf</a:t>
            </a:r>
            <a:r>
              <a:rPr lang="en-US" altLang="ko-KR" dirty="0"/>
              <a:t> </a:t>
            </a:r>
            <a:r>
              <a:rPr lang="ko-KR" altLang="en-US" dirty="0"/>
              <a:t>개수 </a:t>
            </a:r>
            <a:r>
              <a:rPr lang="en-US" altLang="ko-KR" dirty="0"/>
              <a:t>: 132</a:t>
            </a:r>
            <a:r>
              <a:rPr lang="ko-KR" altLang="en-US" dirty="0"/>
              <a:t>개</a:t>
            </a:r>
            <a:endParaRPr lang="en-US" altLang="ko-KR" dirty="0"/>
          </a:p>
          <a:p>
            <a:r>
              <a:rPr lang="en-US" altLang="ko-KR" dirty="0"/>
              <a:t>Input key </a:t>
            </a:r>
            <a:r>
              <a:rPr lang="ko-KR" altLang="en-US" dirty="0"/>
              <a:t>개수 </a:t>
            </a:r>
            <a:r>
              <a:rPr lang="en-US" altLang="ko-KR" dirty="0"/>
              <a:t>: 126</a:t>
            </a:r>
            <a:r>
              <a:rPr lang="ko-KR" altLang="en-US" dirty="0"/>
              <a:t>개</a:t>
            </a:r>
          </a:p>
        </p:txBody>
      </p:sp>
    </p:spTree>
    <p:extLst>
      <p:ext uri="{BB962C8B-B14F-4D97-AF65-F5344CB8AC3E}">
        <p14:creationId xmlns:p14="http://schemas.microsoft.com/office/powerpoint/2010/main" val="3658747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0D97CC-26C2-4EF4-AAD2-8DD1D2783A6C}"/>
              </a:ext>
            </a:extLst>
          </p:cNvPr>
          <p:cNvSpPr>
            <a:spLocks noGrp="1"/>
          </p:cNvSpPr>
          <p:nvPr>
            <p:ph type="ctrTitle"/>
          </p:nvPr>
        </p:nvSpPr>
        <p:spPr/>
        <p:txBody>
          <a:bodyPr>
            <a:noAutofit/>
          </a:bodyPr>
          <a:lstStyle/>
          <a:p>
            <a:r>
              <a:rPr lang="en-US" altLang="ko-KR" sz="4400" b="1" dirty="0"/>
              <a:t>1/2D-Scan ARS Protocol</a:t>
            </a:r>
          </a:p>
        </p:txBody>
      </p:sp>
    </p:spTree>
    <p:extLst>
      <p:ext uri="{BB962C8B-B14F-4D97-AF65-F5344CB8AC3E}">
        <p14:creationId xmlns:p14="http://schemas.microsoft.com/office/powerpoint/2010/main" val="3552003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6C80796-ED87-463B-9D7C-92ED5BAA4A28}"/>
              </a:ext>
            </a:extLst>
          </p:cNvPr>
          <p:cNvSpPr txBox="1"/>
          <p:nvPr/>
        </p:nvSpPr>
        <p:spPr>
          <a:xfrm>
            <a:off x="144378" y="158417"/>
            <a:ext cx="8045117" cy="523220"/>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800" b="1" i="0" u="none" strike="noStrike" kern="1200" cap="none" spc="0" normalizeH="0" baseline="0" noProof="0" dirty="0">
                <a:ln>
                  <a:noFill/>
                </a:ln>
                <a:solidFill>
                  <a:srgbClr val="000000"/>
                </a:solidFill>
                <a:effectLst/>
                <a:uLnTx/>
                <a:uFillTx/>
                <a:latin typeface="Arial"/>
                <a:ea typeface="맑은 고딕"/>
                <a:cs typeface="+mn-cs"/>
              </a:rPr>
              <a:t>1/2D-Scan ARS protocol</a:t>
            </a:r>
            <a:endParaRPr kumimoji="0" lang="ko-KR" altLang="en-US" sz="2800" b="0" i="0" u="none" strike="noStrike" kern="1200" cap="none" spc="0" normalizeH="0" baseline="0" noProof="0" dirty="0">
              <a:ln>
                <a:noFill/>
              </a:ln>
              <a:solidFill>
                <a:srgbClr val="000000"/>
              </a:solidFill>
              <a:effectLst/>
              <a:uLnTx/>
              <a:uFillTx/>
              <a:latin typeface="Arial"/>
              <a:ea typeface="맑은 고딕"/>
              <a:cs typeface="+mn-cs"/>
            </a:endParaRPr>
          </a:p>
        </p:txBody>
      </p:sp>
      <p:graphicFrame>
        <p:nvGraphicFramePr>
          <p:cNvPr id="6" name="표 8">
            <a:extLst>
              <a:ext uri="{FF2B5EF4-FFF2-40B4-BE49-F238E27FC236}">
                <a16:creationId xmlns:a16="http://schemas.microsoft.com/office/drawing/2014/main" id="{1C0EA4F0-F987-4A53-9382-CCC4FEE284A0}"/>
              </a:ext>
            </a:extLst>
          </p:cNvPr>
          <p:cNvGraphicFramePr>
            <a:graphicFrameLocks noGrp="1"/>
          </p:cNvGraphicFramePr>
          <p:nvPr>
            <p:extLst>
              <p:ext uri="{D42A27DB-BD31-4B8C-83A1-F6EECF244321}">
                <p14:modId xmlns:p14="http://schemas.microsoft.com/office/powerpoint/2010/main" val="652082031"/>
              </p:ext>
            </p:extLst>
          </p:nvPr>
        </p:nvGraphicFramePr>
        <p:xfrm>
          <a:off x="144378" y="1060703"/>
          <a:ext cx="8866617" cy="3880479"/>
        </p:xfrm>
        <a:graphic>
          <a:graphicData uri="http://schemas.openxmlformats.org/drawingml/2006/table">
            <a:tbl>
              <a:tblPr firstRow="1" bandRow="1">
                <a:tableStyleId>{5C22544A-7EE6-4342-B048-85BDC9FD1C3A}</a:tableStyleId>
              </a:tblPr>
              <a:tblGrid>
                <a:gridCol w="670269">
                  <a:extLst>
                    <a:ext uri="{9D8B030D-6E8A-4147-A177-3AD203B41FA5}">
                      <a16:colId xmlns:a16="http://schemas.microsoft.com/office/drawing/2014/main" val="1134955759"/>
                    </a:ext>
                  </a:extLst>
                </a:gridCol>
                <a:gridCol w="881149">
                  <a:extLst>
                    <a:ext uri="{9D8B030D-6E8A-4147-A177-3AD203B41FA5}">
                      <a16:colId xmlns:a16="http://schemas.microsoft.com/office/drawing/2014/main" val="863304674"/>
                    </a:ext>
                  </a:extLst>
                </a:gridCol>
                <a:gridCol w="1496291">
                  <a:extLst>
                    <a:ext uri="{9D8B030D-6E8A-4147-A177-3AD203B41FA5}">
                      <a16:colId xmlns:a16="http://schemas.microsoft.com/office/drawing/2014/main" val="623924690"/>
                    </a:ext>
                  </a:extLst>
                </a:gridCol>
                <a:gridCol w="2992582">
                  <a:extLst>
                    <a:ext uri="{9D8B030D-6E8A-4147-A177-3AD203B41FA5}">
                      <a16:colId xmlns:a16="http://schemas.microsoft.com/office/drawing/2014/main" val="3471602571"/>
                    </a:ext>
                  </a:extLst>
                </a:gridCol>
                <a:gridCol w="781396">
                  <a:extLst>
                    <a:ext uri="{9D8B030D-6E8A-4147-A177-3AD203B41FA5}">
                      <a16:colId xmlns:a16="http://schemas.microsoft.com/office/drawing/2014/main" val="3397720851"/>
                    </a:ext>
                  </a:extLst>
                </a:gridCol>
                <a:gridCol w="2044930">
                  <a:extLst>
                    <a:ext uri="{9D8B030D-6E8A-4147-A177-3AD203B41FA5}">
                      <a16:colId xmlns:a16="http://schemas.microsoft.com/office/drawing/2014/main" val="2998671088"/>
                    </a:ext>
                  </a:extLst>
                </a:gridCol>
              </a:tblGrid>
              <a:tr h="458071">
                <a:tc>
                  <a:txBody>
                    <a:bodyPr/>
                    <a:lstStyle/>
                    <a:p>
                      <a:pPr algn="ctr" latinLnBrk="1"/>
                      <a:r>
                        <a:rPr lang="en-US" altLang="ko-KR" sz="1200" dirty="0"/>
                        <a:t>Round</a:t>
                      </a:r>
                      <a:endParaRPr lang="ko-KR" altLang="en-US" sz="1200" dirty="0"/>
                    </a:p>
                  </a:txBody>
                  <a:tcPr anchor="ctr"/>
                </a:tc>
                <a:tc>
                  <a:txBody>
                    <a:bodyPr/>
                    <a:lstStyle/>
                    <a:p>
                      <a:pPr algn="ctr" latinLnBrk="1"/>
                      <a:r>
                        <a:rPr lang="en-US" altLang="ko-KR" sz="1200" dirty="0"/>
                        <a:t>Database</a:t>
                      </a:r>
                      <a:endParaRPr lang="ko-KR" altLang="en-US" sz="1200" dirty="0"/>
                    </a:p>
                  </a:txBody>
                  <a:tcPr anchor="ctr"/>
                </a:tc>
                <a:tc>
                  <a:txBody>
                    <a:bodyPr/>
                    <a:lstStyle/>
                    <a:p>
                      <a:pPr algn="ctr" latinLnBrk="1"/>
                      <a:r>
                        <a:rPr lang="en-US" altLang="ko-KR" sz="1200" dirty="0"/>
                        <a:t>Number of input</a:t>
                      </a:r>
                      <a:endParaRPr lang="ko-KR" altLang="en-US" sz="1200" dirty="0"/>
                    </a:p>
                  </a:txBody>
                  <a:tcPr anchor="ctr"/>
                </a:tc>
                <a:tc>
                  <a:txBody>
                    <a:bodyPr/>
                    <a:lstStyle/>
                    <a:p>
                      <a:pPr algn="ctr" latinLnBrk="1"/>
                      <a:r>
                        <a:rPr lang="en-US" altLang="ko-KR" sz="1200" dirty="0"/>
                        <a:t>Input</a:t>
                      </a:r>
                      <a:endParaRPr lang="ko-KR" altLang="en-US" sz="1200" dirty="0"/>
                    </a:p>
                  </a:txBody>
                  <a:tcPr anchor="ctr"/>
                </a:tc>
                <a:tc>
                  <a:txBody>
                    <a:bodyPr/>
                    <a:lstStyle/>
                    <a:p>
                      <a:pPr algn="ctr" latinLnBrk="1"/>
                      <a:r>
                        <a:rPr lang="en-US" altLang="ko-KR" sz="1200" dirty="0"/>
                        <a:t>Date</a:t>
                      </a:r>
                      <a:endParaRPr lang="ko-KR" altLang="en-US" sz="1200" dirty="0"/>
                    </a:p>
                  </a:txBody>
                  <a:tcPr anchor="ctr"/>
                </a:tc>
                <a:tc>
                  <a:txBody>
                    <a:bodyPr/>
                    <a:lstStyle/>
                    <a:p>
                      <a:pPr algn="ctr" latinLnBrk="1"/>
                      <a:r>
                        <a:rPr lang="en-US" altLang="ko-KR" sz="1200" dirty="0"/>
                        <a:t>Process</a:t>
                      </a:r>
                      <a:endParaRPr lang="ko-KR" altLang="en-US" sz="1200" dirty="0"/>
                    </a:p>
                  </a:txBody>
                  <a:tcPr anchor="ctr"/>
                </a:tc>
                <a:extLst>
                  <a:ext uri="{0D108BD9-81ED-4DB2-BD59-A6C34878D82A}">
                    <a16:rowId xmlns:a16="http://schemas.microsoft.com/office/drawing/2014/main" val="3112946618"/>
                  </a:ext>
                </a:extLst>
              </a:tr>
              <a:tr h="370651">
                <a:tc>
                  <a:txBody>
                    <a:bodyPr/>
                    <a:lstStyle/>
                    <a:p>
                      <a:pPr algn="ctr" latinLnBrk="1"/>
                      <a:r>
                        <a:rPr lang="en-US" altLang="ko-KR" sz="1200" dirty="0"/>
                        <a:t>1</a:t>
                      </a:r>
                      <a:endParaRPr lang="ko-KR" altLang="en-US" sz="1200" dirty="0"/>
                    </a:p>
                  </a:txBody>
                  <a:tcPr anchor="ctr"/>
                </a:tc>
                <a:tc>
                  <a:txBody>
                    <a:bodyPr/>
                    <a:lstStyle/>
                    <a:p>
                      <a:pPr algn="ctr" latinLnBrk="1"/>
                      <a:r>
                        <a:rPr lang="en-US" altLang="ko-KR" sz="1200" dirty="0" err="1"/>
                        <a:t>ChEMBL</a:t>
                      </a:r>
                      <a:endParaRPr lang="ko-KR" altLang="en-US" sz="1200" dirty="0"/>
                    </a:p>
                  </a:txBody>
                  <a:tcPr anchor="ctr"/>
                </a:tc>
                <a:tc>
                  <a:txBody>
                    <a:bodyPr/>
                    <a:lstStyle/>
                    <a:p>
                      <a:pPr algn="ctr" latinLnBrk="1"/>
                      <a:r>
                        <a:rPr lang="en-US" altLang="ko-KR" sz="1200" dirty="0"/>
                        <a:t>52</a:t>
                      </a:r>
                      <a:endParaRPr lang="ko-KR" altLang="en-US" sz="120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err="1"/>
                        <a:t>ChEMBL</a:t>
                      </a:r>
                      <a:r>
                        <a:rPr lang="en-US" altLang="ko-KR" sz="1200" dirty="0"/>
                        <a:t> data</a:t>
                      </a:r>
                      <a:endParaRPr lang="ko-KR" altLang="en-US" sz="1200" dirty="0"/>
                    </a:p>
                  </a:txBody>
                  <a:tcPr anchor="ctr"/>
                </a:tc>
                <a:tc>
                  <a:txBody>
                    <a:bodyPr/>
                    <a:lstStyle/>
                    <a:p>
                      <a:pPr algn="ctr" latinLnBrk="1"/>
                      <a:r>
                        <a:rPr lang="en-US" altLang="ko-KR" sz="1200" dirty="0"/>
                        <a:t>2019.11</a:t>
                      </a:r>
                      <a:endParaRPr lang="ko-KR" altLang="en-US" sz="1200" dirty="0"/>
                    </a:p>
                  </a:txBody>
                  <a:tcPr anchor="ctr"/>
                </a:tc>
                <a:tc>
                  <a:txBody>
                    <a:bodyPr/>
                    <a:lstStyle/>
                    <a:p>
                      <a:pPr algn="ctr" latinLnBrk="1"/>
                      <a:endParaRPr lang="ko-KR" altLang="en-US" sz="1200" dirty="0"/>
                    </a:p>
                  </a:txBody>
                  <a:tcPr anchor="ctr"/>
                </a:tc>
                <a:extLst>
                  <a:ext uri="{0D108BD9-81ED-4DB2-BD59-A6C34878D82A}">
                    <a16:rowId xmlns:a16="http://schemas.microsoft.com/office/drawing/2014/main" val="134098167"/>
                  </a:ext>
                </a:extLst>
              </a:tr>
              <a:tr h="370651">
                <a:tc>
                  <a:txBody>
                    <a:bodyPr/>
                    <a:lstStyle/>
                    <a:p>
                      <a:pPr algn="ctr" latinLnBrk="1"/>
                      <a:r>
                        <a:rPr lang="en-US" altLang="ko-KR" sz="1200" dirty="0"/>
                        <a:t>2</a:t>
                      </a:r>
                      <a:endParaRPr lang="ko-KR" altLang="en-US" sz="1200" dirty="0"/>
                    </a:p>
                  </a:txBody>
                  <a:tcPr anchor="ctr"/>
                </a:tc>
                <a:tc>
                  <a:txBody>
                    <a:bodyPr/>
                    <a:lstStyle/>
                    <a:p>
                      <a:pPr algn="ctr" latinLnBrk="1"/>
                      <a:r>
                        <a:rPr lang="en-US" altLang="ko-KR" sz="1200" dirty="0" err="1"/>
                        <a:t>ChEMBL</a:t>
                      </a:r>
                      <a:endParaRPr lang="ko-KR" altLang="en-US" sz="1200" dirty="0"/>
                    </a:p>
                  </a:txBody>
                  <a:tcPr anchor="ctr"/>
                </a:tc>
                <a:tc>
                  <a:txBody>
                    <a:bodyPr/>
                    <a:lstStyle/>
                    <a:p>
                      <a:pPr algn="ctr" latinLnBrk="1"/>
                      <a:r>
                        <a:rPr lang="en-US" altLang="ko-KR" sz="1200" dirty="0"/>
                        <a:t>185</a:t>
                      </a:r>
                      <a:endParaRPr lang="ko-KR" altLang="en-US" sz="1200" dirty="0"/>
                    </a:p>
                  </a:txBody>
                  <a:tcPr anchor="ctr"/>
                </a:tc>
                <a:tc>
                  <a:txBody>
                    <a:bodyPr/>
                    <a:lstStyle/>
                    <a:p>
                      <a:pPr algn="ctr" latinLnBrk="1"/>
                      <a:r>
                        <a:rPr lang="en-US" altLang="ko-KR" sz="1200" dirty="0"/>
                        <a:t>ATP,IP2,IP3,IP4</a:t>
                      </a:r>
                      <a:endParaRPr lang="ko-KR" altLang="en-US" sz="1200" dirty="0"/>
                    </a:p>
                  </a:txBody>
                  <a:tcPr anchor="ctr"/>
                </a:tc>
                <a:tc>
                  <a:txBody>
                    <a:bodyPr/>
                    <a:lstStyle/>
                    <a:p>
                      <a:pPr algn="ctr" latinLnBrk="1"/>
                      <a:r>
                        <a:rPr lang="en-US" altLang="ko-KR" sz="1200" dirty="0"/>
                        <a:t>2019.12</a:t>
                      </a:r>
                      <a:endParaRPr lang="ko-KR" altLang="en-US" sz="1200" dirty="0"/>
                    </a:p>
                  </a:txBody>
                  <a:tcPr anchor="ctr"/>
                </a:tc>
                <a:tc>
                  <a:txBody>
                    <a:bodyPr/>
                    <a:lstStyle/>
                    <a:p>
                      <a:pPr algn="ctr" latinLnBrk="1"/>
                      <a:r>
                        <a:rPr lang="en-US" altLang="ko-KR" sz="1200" dirty="0"/>
                        <a:t>Clustering(</a:t>
                      </a:r>
                      <a:r>
                        <a:rPr lang="en-US" altLang="ko-KR" sz="1200" dirty="0" err="1"/>
                        <a:t>tanimoto</a:t>
                      </a:r>
                      <a:r>
                        <a:rPr lang="en-US" altLang="ko-KR" sz="1200" dirty="0"/>
                        <a:t> score, manual)</a:t>
                      </a:r>
                      <a:endParaRPr lang="ko-KR" altLang="en-US" sz="1200" dirty="0"/>
                    </a:p>
                  </a:txBody>
                  <a:tcPr anchor="ctr"/>
                </a:tc>
                <a:extLst>
                  <a:ext uri="{0D108BD9-81ED-4DB2-BD59-A6C34878D82A}">
                    <a16:rowId xmlns:a16="http://schemas.microsoft.com/office/drawing/2014/main" val="21429030"/>
                  </a:ext>
                </a:extLst>
              </a:tr>
              <a:tr h="370651">
                <a:tc>
                  <a:txBody>
                    <a:bodyPr/>
                    <a:lstStyle/>
                    <a:p>
                      <a:pPr algn="ctr" latinLnBrk="1"/>
                      <a:r>
                        <a:rPr lang="en-US" altLang="ko-KR" sz="1200" dirty="0"/>
                        <a:t>3</a:t>
                      </a:r>
                      <a:endParaRPr lang="ko-KR" altLang="en-US" sz="1200" dirty="0"/>
                    </a:p>
                  </a:txBody>
                  <a:tcPr anchor="ctr"/>
                </a:tc>
                <a:tc>
                  <a:txBody>
                    <a:bodyPr/>
                    <a:lstStyle/>
                    <a:p>
                      <a:pPr algn="ctr" latinLnBrk="1"/>
                      <a:r>
                        <a:rPr lang="en-US" altLang="ko-KR" sz="1200" dirty="0" err="1"/>
                        <a:t>ChEMBL</a:t>
                      </a:r>
                      <a:endParaRPr lang="ko-KR" altLang="en-US" sz="1200" dirty="0"/>
                    </a:p>
                  </a:txBody>
                  <a:tcPr anchor="ctr"/>
                </a:tc>
                <a:tc>
                  <a:txBody>
                    <a:bodyPr/>
                    <a:lstStyle/>
                    <a:p>
                      <a:pPr algn="ctr" latinLnBrk="1"/>
                      <a:r>
                        <a:rPr lang="en-US" altLang="ko-KR" sz="1200" dirty="0"/>
                        <a:t>112</a:t>
                      </a:r>
                      <a:endParaRPr lang="ko-KR" altLang="en-US" sz="1200" dirty="0"/>
                    </a:p>
                  </a:txBody>
                  <a:tcPr anchor="ctr"/>
                </a:tc>
                <a:tc>
                  <a:txBody>
                    <a:bodyPr/>
                    <a:lstStyle/>
                    <a:p>
                      <a:pPr algn="ctr" latinLnBrk="1"/>
                      <a:r>
                        <a:rPr lang="en-US" altLang="ko-KR" sz="1200" dirty="0"/>
                        <a:t>CDK7(CDK2,CDK6)</a:t>
                      </a:r>
                      <a:endParaRPr lang="ko-KR" altLang="en-US" sz="1200" dirty="0"/>
                    </a:p>
                  </a:txBody>
                  <a:tcPr anchor="ctr"/>
                </a:tc>
                <a:tc>
                  <a:txBody>
                    <a:bodyPr/>
                    <a:lstStyle/>
                    <a:p>
                      <a:pPr algn="ctr" latinLnBrk="1"/>
                      <a:r>
                        <a:rPr lang="en-US" altLang="ko-KR" sz="1200" dirty="0"/>
                        <a:t>2020.01</a:t>
                      </a:r>
                      <a:endParaRPr lang="ko-KR" altLang="en-US" sz="1200" dirty="0"/>
                    </a:p>
                  </a:txBody>
                  <a:tcPr anchor="ctr"/>
                </a:tc>
                <a:tc>
                  <a:txBody>
                    <a:bodyPr/>
                    <a:lstStyle/>
                    <a:p>
                      <a:pPr algn="ctr" latinLnBrk="1"/>
                      <a:endParaRPr lang="ko-KR" altLang="en-US" sz="1200" dirty="0"/>
                    </a:p>
                  </a:txBody>
                  <a:tcPr anchor="ctr"/>
                </a:tc>
                <a:extLst>
                  <a:ext uri="{0D108BD9-81ED-4DB2-BD59-A6C34878D82A}">
                    <a16:rowId xmlns:a16="http://schemas.microsoft.com/office/drawing/2014/main" val="1404315897"/>
                  </a:ext>
                </a:extLst>
              </a:tr>
              <a:tr h="370651">
                <a:tc>
                  <a:txBody>
                    <a:bodyPr/>
                    <a:lstStyle/>
                    <a:p>
                      <a:pPr algn="ctr" latinLnBrk="1"/>
                      <a:r>
                        <a:rPr lang="en-US" altLang="ko-KR" sz="1200" dirty="0"/>
                        <a:t>4</a:t>
                      </a:r>
                      <a:endParaRPr lang="ko-KR" altLang="en-US" sz="1200" dirty="0"/>
                    </a:p>
                  </a:txBody>
                  <a:tcPr anchor="ctr"/>
                </a:tc>
                <a:tc>
                  <a:txBody>
                    <a:bodyPr/>
                    <a:lstStyle/>
                    <a:p>
                      <a:pPr algn="ctr" latinLnBrk="1"/>
                      <a:r>
                        <a:rPr lang="en-US" altLang="ko-KR" sz="1200" dirty="0" err="1"/>
                        <a:t>ChEMBL</a:t>
                      </a:r>
                      <a:endParaRPr lang="ko-KR" altLang="en-US" sz="1200" dirty="0"/>
                    </a:p>
                  </a:txBody>
                  <a:tcPr anchor="ctr"/>
                </a:tc>
                <a:tc>
                  <a:txBody>
                    <a:bodyPr/>
                    <a:lstStyle/>
                    <a:p>
                      <a:pPr algn="ctr" latinLnBrk="1"/>
                      <a:r>
                        <a:rPr lang="en-US" altLang="ko-KR" sz="1200" dirty="0"/>
                        <a:t>55</a:t>
                      </a:r>
                      <a:endParaRPr lang="ko-KR" altLang="en-US" sz="1200" dirty="0"/>
                    </a:p>
                  </a:txBody>
                  <a:tcPr anchor="ctr"/>
                </a:tc>
                <a:tc>
                  <a:txBody>
                    <a:bodyPr/>
                    <a:lstStyle/>
                    <a:p>
                      <a:pPr algn="ctr" latinLnBrk="1"/>
                      <a:r>
                        <a:rPr lang="en-US" altLang="ko-KR" sz="1200" dirty="0"/>
                        <a:t>FDA approved</a:t>
                      </a:r>
                      <a:endParaRPr lang="ko-KR" altLang="en-US" sz="1200" dirty="0"/>
                    </a:p>
                  </a:txBody>
                  <a:tcPr anchor="ctr"/>
                </a:tc>
                <a:tc>
                  <a:txBody>
                    <a:bodyPr/>
                    <a:lstStyle/>
                    <a:p>
                      <a:pPr algn="ctr" latinLnBrk="1"/>
                      <a:r>
                        <a:rPr lang="en-US" altLang="ko-KR" sz="1200" dirty="0"/>
                        <a:t>2020.01</a:t>
                      </a:r>
                      <a:endParaRPr lang="ko-KR" altLang="en-US" sz="1200" dirty="0"/>
                    </a:p>
                  </a:txBody>
                  <a:tcPr anchor="ctr"/>
                </a:tc>
                <a:tc>
                  <a:txBody>
                    <a:bodyPr/>
                    <a:lstStyle/>
                    <a:p>
                      <a:pPr algn="ctr" latinLnBrk="1"/>
                      <a:endParaRPr lang="ko-KR" altLang="en-US" sz="1200" dirty="0"/>
                    </a:p>
                  </a:txBody>
                  <a:tcPr anchor="ctr"/>
                </a:tc>
                <a:extLst>
                  <a:ext uri="{0D108BD9-81ED-4DB2-BD59-A6C34878D82A}">
                    <a16:rowId xmlns:a16="http://schemas.microsoft.com/office/drawing/2014/main" val="3607431770"/>
                  </a:ext>
                </a:extLst>
              </a:tr>
              <a:tr h="370651">
                <a:tc>
                  <a:txBody>
                    <a:bodyPr/>
                    <a:lstStyle/>
                    <a:p>
                      <a:pPr algn="ctr" latinLnBrk="1"/>
                      <a:r>
                        <a:rPr lang="en-US" altLang="ko-KR" sz="1200" dirty="0"/>
                        <a:t>5</a:t>
                      </a:r>
                      <a:endParaRPr lang="ko-KR" altLang="en-US" sz="1200" dirty="0"/>
                    </a:p>
                  </a:txBody>
                  <a:tcPr anchor="ctr"/>
                </a:tc>
                <a:tc>
                  <a:txBody>
                    <a:bodyPr/>
                    <a:lstStyle/>
                    <a:p>
                      <a:pPr algn="ctr" latinLnBrk="1"/>
                      <a:r>
                        <a:rPr lang="en-US" altLang="ko-KR" sz="1200" dirty="0"/>
                        <a:t>ZINC12</a:t>
                      </a:r>
                      <a:endParaRPr lang="ko-KR" altLang="en-US" sz="1200" dirty="0"/>
                    </a:p>
                  </a:txBody>
                  <a:tcPr anchor="ctr"/>
                </a:tc>
                <a:tc>
                  <a:txBody>
                    <a:bodyPr/>
                    <a:lstStyle/>
                    <a:p>
                      <a:pPr algn="ctr" latinLnBrk="1"/>
                      <a:r>
                        <a:rPr lang="en-US" altLang="ko-KR" sz="1200" dirty="0"/>
                        <a:t>297</a:t>
                      </a:r>
                      <a:endParaRPr lang="ko-KR" altLang="en-US" sz="1200" dirty="0"/>
                    </a:p>
                  </a:txBody>
                  <a:tcPr anchor="ctr"/>
                </a:tc>
                <a:tc>
                  <a:txBody>
                    <a:bodyPr/>
                    <a:lstStyle/>
                    <a:p>
                      <a:pPr algn="ctr" latinLnBrk="1"/>
                      <a:r>
                        <a:rPr lang="en-US" altLang="ko-KR" sz="1200" dirty="0"/>
                        <a:t>ATP,IP2,IP3,IP4,CDK7(CDK2,CDK6)</a:t>
                      </a:r>
                      <a:endParaRPr lang="ko-KR" altLang="en-US" sz="1200" dirty="0"/>
                    </a:p>
                  </a:txBody>
                  <a:tcPr anchor="ctr"/>
                </a:tc>
                <a:tc>
                  <a:txBody>
                    <a:bodyPr/>
                    <a:lstStyle/>
                    <a:p>
                      <a:pPr algn="ctr" latinLnBrk="1"/>
                      <a:r>
                        <a:rPr lang="en-US" altLang="ko-KR" sz="1200" dirty="0"/>
                        <a:t>2020.01</a:t>
                      </a:r>
                      <a:endParaRPr lang="ko-KR" altLang="en-US" sz="1200" dirty="0"/>
                    </a:p>
                  </a:txBody>
                  <a:tcPr anchor="ctr"/>
                </a:tc>
                <a:tc>
                  <a:txBody>
                    <a:bodyPr/>
                    <a:lstStyle/>
                    <a:p>
                      <a:pPr algn="ctr" latinLnBrk="1"/>
                      <a:endParaRPr lang="ko-KR" altLang="en-US" sz="1200" dirty="0"/>
                    </a:p>
                  </a:txBody>
                  <a:tcPr anchor="ctr"/>
                </a:tc>
                <a:extLst>
                  <a:ext uri="{0D108BD9-81ED-4DB2-BD59-A6C34878D82A}">
                    <a16:rowId xmlns:a16="http://schemas.microsoft.com/office/drawing/2014/main" val="710764499"/>
                  </a:ext>
                </a:extLst>
              </a:tr>
              <a:tr h="370651">
                <a:tc>
                  <a:txBody>
                    <a:bodyPr/>
                    <a:lstStyle/>
                    <a:p>
                      <a:pPr algn="ctr" latinLnBrk="1"/>
                      <a:r>
                        <a:rPr lang="en-US" altLang="ko-KR" sz="1200" dirty="0"/>
                        <a:t>6</a:t>
                      </a:r>
                      <a:endParaRPr lang="ko-KR" altLang="en-US" sz="1200" dirty="0"/>
                    </a:p>
                  </a:txBody>
                  <a:tcPr anchor="ctr"/>
                </a:tc>
                <a:tc>
                  <a:txBody>
                    <a:bodyPr/>
                    <a:lstStyle/>
                    <a:p>
                      <a:pPr algn="ctr" latinLnBrk="1"/>
                      <a:r>
                        <a:rPr lang="en-US" altLang="ko-KR" sz="1200" dirty="0"/>
                        <a:t>ZINC12</a:t>
                      </a:r>
                      <a:endParaRPr lang="ko-KR" altLang="en-US" sz="1200" dirty="0"/>
                    </a:p>
                  </a:txBody>
                  <a:tcPr anchor="ctr"/>
                </a:tc>
                <a:tc>
                  <a:txBody>
                    <a:bodyPr/>
                    <a:lstStyle/>
                    <a:p>
                      <a:pPr algn="ctr" latinLnBrk="1"/>
                      <a:r>
                        <a:rPr lang="en-US" altLang="ko-KR" sz="1200" dirty="0"/>
                        <a:t>55</a:t>
                      </a:r>
                      <a:endParaRPr lang="ko-KR" altLang="en-US" sz="1200" dirty="0"/>
                    </a:p>
                  </a:txBody>
                  <a:tcPr anchor="ctr"/>
                </a:tc>
                <a:tc>
                  <a:txBody>
                    <a:bodyPr/>
                    <a:lstStyle/>
                    <a:p>
                      <a:pPr algn="ctr" latinLnBrk="1"/>
                      <a:r>
                        <a:rPr lang="en-US" altLang="ko-KR" sz="1200" dirty="0"/>
                        <a:t>FDA approved</a:t>
                      </a:r>
                      <a:endParaRPr lang="ko-KR" altLang="en-US" sz="1200" dirty="0"/>
                    </a:p>
                  </a:txBody>
                  <a:tcPr anchor="ctr"/>
                </a:tc>
                <a:tc>
                  <a:txBody>
                    <a:bodyPr/>
                    <a:lstStyle/>
                    <a:p>
                      <a:pPr algn="ctr" latinLnBrk="1"/>
                      <a:r>
                        <a:rPr lang="en-US" altLang="ko-KR" sz="1200" dirty="0"/>
                        <a:t>2020.01</a:t>
                      </a:r>
                      <a:endParaRPr lang="ko-KR" altLang="en-US" sz="1200" dirty="0"/>
                    </a:p>
                  </a:txBody>
                  <a:tcPr anchor="ctr"/>
                </a:tc>
                <a:tc>
                  <a:txBody>
                    <a:bodyPr/>
                    <a:lstStyle/>
                    <a:p>
                      <a:pPr algn="ctr" latinLnBrk="1"/>
                      <a:endParaRPr lang="ko-KR" altLang="en-US" sz="1200" dirty="0"/>
                    </a:p>
                  </a:txBody>
                  <a:tcPr anchor="ctr"/>
                </a:tc>
                <a:extLst>
                  <a:ext uri="{0D108BD9-81ED-4DB2-BD59-A6C34878D82A}">
                    <a16:rowId xmlns:a16="http://schemas.microsoft.com/office/drawing/2014/main" val="314081374"/>
                  </a:ext>
                </a:extLst>
              </a:tr>
              <a:tr h="370651">
                <a:tc>
                  <a:txBody>
                    <a:bodyPr/>
                    <a:lstStyle/>
                    <a:p>
                      <a:pPr algn="ctr" latinLnBrk="1"/>
                      <a:r>
                        <a:rPr lang="en-US" altLang="ko-KR" sz="1200" dirty="0"/>
                        <a:t>*</a:t>
                      </a:r>
                      <a:endParaRPr lang="ko-KR" altLang="en-US" sz="1200" dirty="0"/>
                    </a:p>
                  </a:txBody>
                  <a:tcPr anchor="ctr">
                    <a:solidFill>
                      <a:schemeClr val="accent5">
                        <a:lumMod val="60000"/>
                        <a:lumOff val="40000"/>
                      </a:schemeClr>
                    </a:solidFill>
                  </a:tcPr>
                </a:tc>
                <a:tc>
                  <a:txBody>
                    <a:bodyPr/>
                    <a:lstStyle/>
                    <a:p>
                      <a:pPr algn="ctr" latinLnBrk="1"/>
                      <a:r>
                        <a:rPr lang="en-US" altLang="ko-KR" sz="1200" dirty="0"/>
                        <a:t>ZINC12</a:t>
                      </a:r>
                      <a:endParaRPr lang="ko-KR" altLang="en-US" sz="1200" dirty="0"/>
                    </a:p>
                  </a:txBody>
                  <a:tcPr anchor="ctr">
                    <a:solidFill>
                      <a:schemeClr val="accent5">
                        <a:lumMod val="60000"/>
                        <a:lumOff val="40000"/>
                      </a:schemeClr>
                    </a:solidFill>
                  </a:tcPr>
                </a:tc>
                <a:tc>
                  <a:txBody>
                    <a:bodyPr/>
                    <a:lstStyle/>
                    <a:p>
                      <a:pPr algn="ctr" latinLnBrk="1"/>
                      <a:r>
                        <a:rPr lang="en-US" altLang="ko-KR" sz="1200" dirty="0"/>
                        <a:t>174</a:t>
                      </a:r>
                      <a:endParaRPr lang="ko-KR" altLang="en-US" sz="1200" dirty="0"/>
                    </a:p>
                  </a:txBody>
                  <a:tcPr anchor="ctr">
                    <a:solidFill>
                      <a:schemeClr val="accent5">
                        <a:lumMod val="60000"/>
                        <a:lumOff val="40000"/>
                      </a:schemeClr>
                    </a:solidFill>
                  </a:tcPr>
                </a:tc>
                <a:tc>
                  <a:txBody>
                    <a:bodyPr/>
                    <a:lstStyle/>
                    <a:p>
                      <a:pPr algn="ctr" latinLnBrk="1"/>
                      <a:r>
                        <a:rPr lang="en-US" altLang="ko-KR" sz="1200" b="1" dirty="0">
                          <a:solidFill>
                            <a:srgbClr val="FF0000"/>
                          </a:solidFill>
                        </a:rPr>
                        <a:t>EGFR</a:t>
                      </a:r>
                      <a:endParaRPr lang="ko-KR" altLang="en-US" sz="1200" b="1" dirty="0">
                        <a:solidFill>
                          <a:srgbClr val="FF0000"/>
                        </a:solidFill>
                      </a:endParaRPr>
                    </a:p>
                  </a:txBody>
                  <a:tcPr anchor="ctr">
                    <a:solidFill>
                      <a:schemeClr val="accent5">
                        <a:lumMod val="60000"/>
                        <a:lumOff val="40000"/>
                      </a:schemeClr>
                    </a:solidFill>
                  </a:tcPr>
                </a:tc>
                <a:tc>
                  <a:txBody>
                    <a:bodyPr/>
                    <a:lstStyle/>
                    <a:p>
                      <a:pPr algn="ctr" latinLnBrk="1"/>
                      <a:r>
                        <a:rPr lang="en-US" altLang="ko-KR" sz="1200" dirty="0"/>
                        <a:t>2020.02</a:t>
                      </a:r>
                      <a:endParaRPr lang="ko-KR" altLang="en-US" sz="1200" dirty="0"/>
                    </a:p>
                  </a:txBody>
                  <a:tcPr anchor="ctr">
                    <a:solidFill>
                      <a:schemeClr val="accent5">
                        <a:lumMod val="60000"/>
                        <a:lumOff val="40000"/>
                      </a:schemeClr>
                    </a:solidFill>
                  </a:tcPr>
                </a:tc>
                <a:tc>
                  <a:txBody>
                    <a:bodyPr/>
                    <a:lstStyle/>
                    <a:p>
                      <a:pPr algn="ctr" latinLnBrk="1"/>
                      <a:endParaRPr lang="ko-KR" altLang="en-US" sz="1200" dirty="0"/>
                    </a:p>
                  </a:txBody>
                  <a:tcPr anchor="ctr">
                    <a:solidFill>
                      <a:schemeClr val="accent5">
                        <a:lumMod val="60000"/>
                        <a:lumOff val="40000"/>
                      </a:schemeClr>
                    </a:solidFill>
                  </a:tcPr>
                </a:tc>
                <a:extLst>
                  <a:ext uri="{0D108BD9-81ED-4DB2-BD59-A6C34878D82A}">
                    <a16:rowId xmlns:a16="http://schemas.microsoft.com/office/drawing/2014/main" val="3611386564"/>
                  </a:ext>
                </a:extLst>
              </a:tr>
              <a:tr h="370651">
                <a:tc>
                  <a:txBody>
                    <a:bodyPr/>
                    <a:lstStyle/>
                    <a:p>
                      <a:pPr algn="ctr" latinLnBrk="1"/>
                      <a:r>
                        <a:rPr lang="en-US" altLang="ko-KR" sz="1200" dirty="0"/>
                        <a:t>7</a:t>
                      </a:r>
                      <a:endParaRPr lang="ko-KR" altLang="en-US" sz="1200" dirty="0"/>
                    </a:p>
                  </a:txBody>
                  <a:tcPr anchor="ctr"/>
                </a:tc>
                <a:tc>
                  <a:txBody>
                    <a:bodyPr/>
                    <a:lstStyle/>
                    <a:p>
                      <a:pPr algn="ctr" latinLnBrk="1"/>
                      <a:r>
                        <a:rPr lang="en-US" altLang="ko-KR" sz="1200" dirty="0"/>
                        <a:t>ZINC15</a:t>
                      </a:r>
                      <a:endParaRPr lang="ko-KR" altLang="en-US" sz="1200" dirty="0"/>
                    </a:p>
                  </a:txBody>
                  <a:tcPr anchor="ctr"/>
                </a:tc>
                <a:tc>
                  <a:txBody>
                    <a:bodyPr/>
                    <a:lstStyle/>
                    <a:p>
                      <a:pPr algn="ctr" latinLnBrk="1"/>
                      <a:r>
                        <a:rPr lang="en-US" altLang="ko-KR" sz="1200" dirty="0"/>
                        <a:t>270</a:t>
                      </a:r>
                      <a:endParaRPr lang="ko-KR" altLang="en-US" sz="120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t>ATP,IP4,CDK7(CDK2,CDK6),FDA approved</a:t>
                      </a:r>
                      <a:endParaRPr lang="ko-KR" altLang="en-US" sz="1200" dirty="0"/>
                    </a:p>
                  </a:txBody>
                  <a:tcPr anchor="ctr"/>
                </a:tc>
                <a:tc>
                  <a:txBody>
                    <a:bodyPr/>
                    <a:lstStyle/>
                    <a:p>
                      <a:pPr algn="ctr" latinLnBrk="1"/>
                      <a:r>
                        <a:rPr lang="en-US" altLang="ko-KR" sz="1200" dirty="0"/>
                        <a:t>2020.04</a:t>
                      </a:r>
                      <a:endParaRPr lang="ko-KR" altLang="en-US" sz="1200" dirty="0"/>
                    </a:p>
                  </a:txBody>
                  <a:tcPr anchor="ctr"/>
                </a:tc>
                <a:tc>
                  <a:txBody>
                    <a:bodyPr/>
                    <a:lstStyle/>
                    <a:p>
                      <a:pPr algn="ctr" latinLnBrk="1"/>
                      <a:endParaRPr lang="ko-KR" altLang="en-US" sz="1200" dirty="0"/>
                    </a:p>
                  </a:txBody>
                  <a:tcPr anchor="ctr"/>
                </a:tc>
                <a:extLst>
                  <a:ext uri="{0D108BD9-81ED-4DB2-BD59-A6C34878D82A}">
                    <a16:rowId xmlns:a16="http://schemas.microsoft.com/office/drawing/2014/main" val="4019650670"/>
                  </a:ext>
                </a:extLst>
              </a:tr>
              <a:tr h="370651">
                <a:tc>
                  <a:txBody>
                    <a:bodyPr/>
                    <a:lstStyle/>
                    <a:p>
                      <a:pPr algn="ctr" latinLnBrk="1"/>
                      <a:r>
                        <a:rPr lang="en-US" altLang="ko-KR" sz="1200" dirty="0"/>
                        <a:t>8</a:t>
                      </a:r>
                      <a:endParaRPr lang="ko-KR" altLang="en-US" sz="1200" dirty="0"/>
                    </a:p>
                  </a:txBody>
                  <a:tcPr anchor="ctr"/>
                </a:tc>
                <a:tc>
                  <a:txBody>
                    <a:bodyPr/>
                    <a:lstStyle/>
                    <a:p>
                      <a:pPr algn="ctr" latinLnBrk="1"/>
                      <a:r>
                        <a:rPr lang="en-US" altLang="ko-KR" sz="1200" dirty="0"/>
                        <a:t>ZINC15</a:t>
                      </a:r>
                      <a:endParaRPr lang="ko-KR" altLang="en-US" sz="1200" dirty="0"/>
                    </a:p>
                  </a:txBody>
                  <a:tcPr anchor="ctr"/>
                </a:tc>
                <a:tc>
                  <a:txBody>
                    <a:bodyPr/>
                    <a:lstStyle/>
                    <a:p>
                      <a:pPr algn="ctr" latinLnBrk="1"/>
                      <a:r>
                        <a:rPr lang="en-US" altLang="ko-KR" sz="1200" dirty="0"/>
                        <a:t>1876</a:t>
                      </a:r>
                      <a:endParaRPr lang="ko-KR" altLang="en-US" sz="1200" dirty="0"/>
                    </a:p>
                  </a:txBody>
                  <a:tcPr anchor="ctr"/>
                </a:tc>
                <a:tc>
                  <a:txBody>
                    <a:bodyPr/>
                    <a:lstStyle/>
                    <a:p>
                      <a:pPr algn="ctr" latinLnBrk="1"/>
                      <a:r>
                        <a:rPr lang="en-US" altLang="ko-KR" sz="1200" dirty="0"/>
                        <a:t>Kinase inhibitor</a:t>
                      </a:r>
                      <a:endParaRPr lang="ko-KR" altLang="en-US" sz="1200" dirty="0"/>
                    </a:p>
                  </a:txBody>
                  <a:tcPr anchor="ctr"/>
                </a:tc>
                <a:tc>
                  <a:txBody>
                    <a:bodyPr/>
                    <a:lstStyle/>
                    <a:p>
                      <a:pPr algn="ctr" latinLnBrk="1"/>
                      <a:r>
                        <a:rPr lang="en-US" altLang="ko-KR" sz="1200" dirty="0"/>
                        <a:t>2020.05</a:t>
                      </a:r>
                      <a:endParaRPr lang="ko-KR" altLang="en-US" sz="1200" dirty="0"/>
                    </a:p>
                  </a:txBody>
                  <a:tcPr anchor="ctr"/>
                </a:tc>
                <a:tc>
                  <a:txBody>
                    <a:bodyPr/>
                    <a:lstStyle/>
                    <a:p>
                      <a:pPr algn="ctr" latinLnBrk="1"/>
                      <a:endParaRPr lang="ko-KR" altLang="en-US" sz="1200" dirty="0"/>
                    </a:p>
                  </a:txBody>
                  <a:tcPr anchor="ctr"/>
                </a:tc>
                <a:extLst>
                  <a:ext uri="{0D108BD9-81ED-4DB2-BD59-A6C34878D82A}">
                    <a16:rowId xmlns:a16="http://schemas.microsoft.com/office/drawing/2014/main" val="290315011"/>
                  </a:ext>
                </a:extLst>
              </a:tr>
            </a:tbl>
          </a:graphicData>
        </a:graphic>
      </p:graphicFrame>
    </p:spTree>
    <p:extLst>
      <p:ext uri="{BB962C8B-B14F-4D97-AF65-F5344CB8AC3E}">
        <p14:creationId xmlns:p14="http://schemas.microsoft.com/office/powerpoint/2010/main" val="1188184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직선 화살표 연결선 20">
            <a:extLst>
              <a:ext uri="{FF2B5EF4-FFF2-40B4-BE49-F238E27FC236}">
                <a16:creationId xmlns:a16="http://schemas.microsoft.com/office/drawing/2014/main" id="{818EF2B9-FC44-425D-847E-E82936217F28}"/>
              </a:ext>
            </a:extLst>
          </p:cNvPr>
          <p:cNvCxnSpPr>
            <a:cxnSpLocks/>
          </p:cNvCxnSpPr>
          <p:nvPr/>
        </p:nvCxnSpPr>
        <p:spPr>
          <a:xfrm>
            <a:off x="4372040" y="3737172"/>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직사각형 3">
            <a:extLst>
              <a:ext uri="{FF2B5EF4-FFF2-40B4-BE49-F238E27FC236}">
                <a16:creationId xmlns:a16="http://schemas.microsoft.com/office/drawing/2014/main" id="{DD76C87B-03B7-4880-AC31-997DC4A34CCC}"/>
              </a:ext>
            </a:extLst>
          </p:cNvPr>
          <p:cNvSpPr/>
          <p:nvPr/>
        </p:nvSpPr>
        <p:spPr>
          <a:xfrm>
            <a:off x="0" y="857250"/>
            <a:ext cx="1948034" cy="300082"/>
          </a:xfrm>
          <a:prstGeom prst="rect">
            <a:avLst/>
          </a:prstGeom>
        </p:spPr>
        <p:txBody>
          <a:bodyPr wrap="none">
            <a:spAutoFit/>
          </a:bodyPr>
          <a:lstStyle/>
          <a:p>
            <a:r>
              <a:rPr lang="en-US" altLang="ko-KR" sz="1350" b="1" dirty="0"/>
              <a:t>ChEMBL 1</a:t>
            </a:r>
            <a:r>
              <a:rPr lang="en-US" altLang="ko-KR" sz="1350" b="1" baseline="30000" dirty="0"/>
              <a:t>st</a:t>
            </a:r>
            <a:r>
              <a:rPr lang="en-US" altLang="ko-KR" sz="1350" b="1" dirty="0"/>
              <a:t> selection</a:t>
            </a:r>
            <a:endParaRPr lang="ko-KR" altLang="en-US" sz="1350" dirty="0"/>
          </a:p>
        </p:txBody>
      </p:sp>
      <p:sp>
        <p:nvSpPr>
          <p:cNvPr id="5" name="사각형: 둥근 모서리 4">
            <a:extLst>
              <a:ext uri="{FF2B5EF4-FFF2-40B4-BE49-F238E27FC236}">
                <a16:creationId xmlns:a16="http://schemas.microsoft.com/office/drawing/2014/main" id="{201A46A0-0C35-46D4-AD64-C6F0AD3B1C41}"/>
              </a:ext>
            </a:extLst>
          </p:cNvPr>
          <p:cNvSpPr/>
          <p:nvPr/>
        </p:nvSpPr>
        <p:spPr>
          <a:xfrm>
            <a:off x="650929" y="1441894"/>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t>52 ChEMBL</a:t>
            </a:r>
          </a:p>
          <a:p>
            <a:pPr algn="ctr"/>
            <a:r>
              <a:rPr lang="en-US" altLang="ko-KR" sz="900" dirty="0"/>
              <a:t>ligands</a:t>
            </a:r>
            <a:endParaRPr lang="ko-KR" altLang="en-US" sz="900" dirty="0"/>
          </a:p>
        </p:txBody>
      </p:sp>
      <p:cxnSp>
        <p:nvCxnSpPr>
          <p:cNvPr id="7" name="직선 화살표 연결선 6">
            <a:extLst>
              <a:ext uri="{FF2B5EF4-FFF2-40B4-BE49-F238E27FC236}">
                <a16:creationId xmlns:a16="http://schemas.microsoft.com/office/drawing/2014/main" id="{A06B1D49-18C3-4251-A444-3B6CFE59B3E9}"/>
              </a:ext>
            </a:extLst>
          </p:cNvPr>
          <p:cNvCxnSpPr>
            <a:stCxn id="5" idx="3"/>
          </p:cNvCxnSpPr>
          <p:nvPr/>
        </p:nvCxnSpPr>
        <p:spPr>
          <a:xfrm flipV="1">
            <a:off x="1702633" y="1655812"/>
            <a:ext cx="62432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0FEF5C1-20A8-451C-86C7-8D2DEAA2F000}"/>
              </a:ext>
            </a:extLst>
          </p:cNvPr>
          <p:cNvSpPr txBox="1"/>
          <p:nvPr/>
        </p:nvSpPr>
        <p:spPr>
          <a:xfrm>
            <a:off x="2327251" y="1446431"/>
            <a:ext cx="4089581" cy="461665"/>
          </a:xfrm>
          <a:prstGeom prst="rect">
            <a:avLst/>
          </a:prstGeom>
          <a:noFill/>
        </p:spPr>
        <p:txBody>
          <a:bodyPr wrap="none" rtlCol="0">
            <a:spAutoFit/>
          </a:bodyPr>
          <a:lstStyle/>
          <a:p>
            <a:pPr algn="ctr"/>
            <a:r>
              <a:rPr lang="en-US" altLang="ko-KR" sz="1350" b="1" dirty="0"/>
              <a:t>Extract the Main Key by occurrence frequency  </a:t>
            </a:r>
          </a:p>
          <a:p>
            <a:pPr algn="ctr"/>
            <a:r>
              <a:rPr lang="en-US" altLang="ko-KR" sz="1050" dirty="0"/>
              <a:t>(PDPPD, PPAAP, PPPAP, PPPPA, PPPPD, PPPPP) </a:t>
            </a:r>
            <a:endParaRPr lang="ko-KR" altLang="en-US" sz="1050" dirty="0"/>
          </a:p>
        </p:txBody>
      </p:sp>
      <p:sp>
        <p:nvSpPr>
          <p:cNvPr id="10" name="사각형: 둥근 모서리 9">
            <a:extLst>
              <a:ext uri="{FF2B5EF4-FFF2-40B4-BE49-F238E27FC236}">
                <a16:creationId xmlns:a16="http://schemas.microsoft.com/office/drawing/2014/main" id="{8693B8F0-DB7B-4F62-B4AC-62E88A8DCBDA}"/>
              </a:ext>
            </a:extLst>
          </p:cNvPr>
          <p:cNvSpPr/>
          <p:nvPr/>
        </p:nvSpPr>
        <p:spPr>
          <a:xfrm>
            <a:off x="3160008" y="2473295"/>
            <a:ext cx="2424065" cy="638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solidFill>
                  <a:schemeClr val="bg1"/>
                </a:solidFill>
              </a:rPr>
              <a:t>Preprocessed</a:t>
            </a:r>
          </a:p>
          <a:p>
            <a:pPr algn="ctr"/>
            <a:r>
              <a:rPr lang="en-US" altLang="ko-KR" sz="1350" b="1" dirty="0">
                <a:solidFill>
                  <a:schemeClr val="bg1"/>
                </a:solidFill>
              </a:rPr>
              <a:t>ChEMBL DB(1.8M)</a:t>
            </a:r>
            <a:endParaRPr lang="ko-KR" altLang="en-US" sz="1350" b="1" dirty="0">
              <a:solidFill>
                <a:schemeClr val="bg1"/>
              </a:solidFill>
            </a:endParaRPr>
          </a:p>
        </p:txBody>
      </p:sp>
      <p:cxnSp>
        <p:nvCxnSpPr>
          <p:cNvPr id="11" name="직선 화살표 연결선 10">
            <a:extLst>
              <a:ext uri="{FF2B5EF4-FFF2-40B4-BE49-F238E27FC236}">
                <a16:creationId xmlns:a16="http://schemas.microsoft.com/office/drawing/2014/main" id="{40626641-8DB6-4D48-B6DA-6EDBECE9790D}"/>
              </a:ext>
            </a:extLst>
          </p:cNvPr>
          <p:cNvCxnSpPr>
            <a:cxnSpLocks/>
            <a:stCxn id="8" idx="2"/>
          </p:cNvCxnSpPr>
          <p:nvPr/>
        </p:nvCxnSpPr>
        <p:spPr>
          <a:xfrm flipH="1">
            <a:off x="4372041" y="1908096"/>
            <a:ext cx="1" cy="565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3CC9E6F-9DEB-431A-BE23-B08AD7671315}"/>
              </a:ext>
            </a:extLst>
          </p:cNvPr>
          <p:cNvSpPr txBox="1"/>
          <p:nvPr/>
        </p:nvSpPr>
        <p:spPr>
          <a:xfrm>
            <a:off x="3619742" y="2023171"/>
            <a:ext cx="1319592" cy="230832"/>
          </a:xfrm>
          <a:prstGeom prst="rect">
            <a:avLst/>
          </a:prstGeom>
          <a:noFill/>
        </p:spPr>
        <p:txBody>
          <a:bodyPr wrap="none" rtlCol="0">
            <a:spAutoFit/>
          </a:bodyPr>
          <a:lstStyle/>
          <a:p>
            <a:r>
              <a:rPr lang="en-US" altLang="ko-KR" sz="900" dirty="0">
                <a:solidFill>
                  <a:srgbClr val="FF0000"/>
                </a:solidFill>
              </a:rPr>
              <a:t>Query using Main Key</a:t>
            </a:r>
            <a:endParaRPr lang="ko-KR" altLang="en-US" sz="900" dirty="0">
              <a:solidFill>
                <a:srgbClr val="FF0000"/>
              </a:solidFill>
            </a:endParaRPr>
          </a:p>
        </p:txBody>
      </p:sp>
      <p:sp>
        <p:nvSpPr>
          <p:cNvPr id="16" name="사각형: 둥근 모서리 15">
            <a:extLst>
              <a:ext uri="{FF2B5EF4-FFF2-40B4-BE49-F238E27FC236}">
                <a16:creationId xmlns:a16="http://schemas.microsoft.com/office/drawing/2014/main" id="{2B5B9365-B680-4F8E-818D-A4BE4A856697}"/>
              </a:ext>
            </a:extLst>
          </p:cNvPr>
          <p:cNvSpPr/>
          <p:nvPr/>
        </p:nvSpPr>
        <p:spPr>
          <a:xfrm>
            <a:off x="3776005" y="3343338"/>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323,350</a:t>
            </a:r>
          </a:p>
          <a:p>
            <a:pPr algn="ctr"/>
            <a:r>
              <a:rPr lang="en-US" altLang="ko-KR" sz="1050" dirty="0"/>
              <a:t>Ligand retrieval</a:t>
            </a:r>
            <a:endParaRPr lang="ko-KR" altLang="en-US" sz="1050" dirty="0"/>
          </a:p>
        </p:txBody>
      </p:sp>
      <p:cxnSp>
        <p:nvCxnSpPr>
          <p:cNvPr id="17" name="직선 화살표 연결선 16">
            <a:extLst>
              <a:ext uri="{FF2B5EF4-FFF2-40B4-BE49-F238E27FC236}">
                <a16:creationId xmlns:a16="http://schemas.microsoft.com/office/drawing/2014/main" id="{803827DC-803F-4D6B-92C1-79C12875D07F}"/>
              </a:ext>
            </a:extLst>
          </p:cNvPr>
          <p:cNvCxnSpPr>
            <a:cxnSpLocks/>
            <a:stCxn id="10" idx="2"/>
            <a:endCxn id="16" idx="0"/>
          </p:cNvCxnSpPr>
          <p:nvPr/>
        </p:nvCxnSpPr>
        <p:spPr>
          <a:xfrm flipH="1">
            <a:off x="4372039" y="3111563"/>
            <a:ext cx="2" cy="231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8586F88-08D2-48FA-91D9-C33490F4ABDD}"/>
              </a:ext>
            </a:extLst>
          </p:cNvPr>
          <p:cNvSpPr txBox="1"/>
          <p:nvPr/>
        </p:nvSpPr>
        <p:spPr>
          <a:xfrm>
            <a:off x="2269539" y="3818430"/>
            <a:ext cx="4204997" cy="369332"/>
          </a:xfrm>
          <a:prstGeom prst="rect">
            <a:avLst/>
          </a:prstGeom>
          <a:noFill/>
        </p:spPr>
        <p:txBody>
          <a:bodyPr wrap="none" rtlCol="0">
            <a:spAutoFit/>
          </a:bodyPr>
          <a:lstStyle/>
          <a:p>
            <a:pPr algn="ctr"/>
            <a:r>
              <a:rPr lang="en-US" altLang="ko-KR" sz="900" dirty="0">
                <a:solidFill>
                  <a:srgbClr val="FF0000"/>
                </a:solidFill>
              </a:rPr>
              <a:t>1.Sub clustering using </a:t>
            </a:r>
            <a:r>
              <a:rPr lang="en-US" altLang="ko-KR" sz="900" dirty="0" err="1">
                <a:solidFill>
                  <a:srgbClr val="FF0000"/>
                </a:solidFill>
              </a:rPr>
              <a:t>Sub_Key</a:t>
            </a:r>
            <a:endParaRPr lang="en-US" altLang="ko-KR" sz="900" dirty="0">
              <a:solidFill>
                <a:srgbClr val="FF0000"/>
              </a:solidFill>
            </a:endParaRPr>
          </a:p>
          <a:p>
            <a:pPr algn="ctr"/>
            <a:r>
              <a:rPr lang="en-US" altLang="ko-KR" sz="900" dirty="0">
                <a:solidFill>
                  <a:srgbClr val="FF0000"/>
                </a:solidFill>
              </a:rPr>
              <a:t>2.Select ligands by </a:t>
            </a:r>
            <a:r>
              <a:rPr lang="en-US" altLang="ko-KR" sz="900" dirty="0" err="1">
                <a:solidFill>
                  <a:srgbClr val="FF0000"/>
                </a:solidFill>
              </a:rPr>
              <a:t>ChEMBL_ID</a:t>
            </a:r>
            <a:r>
              <a:rPr lang="en-US" altLang="ko-KR" sz="900" dirty="0">
                <a:solidFill>
                  <a:srgbClr val="FF0000"/>
                </a:solidFill>
              </a:rPr>
              <a:t> occurrence frequency which satisfies the RO5</a:t>
            </a:r>
            <a:endParaRPr lang="ko-KR" altLang="en-US" sz="900" dirty="0">
              <a:solidFill>
                <a:srgbClr val="FF0000"/>
              </a:solidFill>
            </a:endParaRPr>
          </a:p>
        </p:txBody>
      </p:sp>
      <p:sp>
        <p:nvSpPr>
          <p:cNvPr id="23" name="사각형: 둥근 모서리 22">
            <a:extLst>
              <a:ext uri="{FF2B5EF4-FFF2-40B4-BE49-F238E27FC236}">
                <a16:creationId xmlns:a16="http://schemas.microsoft.com/office/drawing/2014/main" id="{D414B211-E5DB-44C3-9613-B4F89B6EABBF}"/>
              </a:ext>
            </a:extLst>
          </p:cNvPr>
          <p:cNvSpPr/>
          <p:nvPr/>
        </p:nvSpPr>
        <p:spPr>
          <a:xfrm>
            <a:off x="3776005" y="4264666"/>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1,383</a:t>
            </a:r>
          </a:p>
          <a:p>
            <a:pPr algn="ctr"/>
            <a:r>
              <a:rPr lang="en-US" altLang="ko-KR" sz="1050" dirty="0"/>
              <a:t>ligands</a:t>
            </a:r>
            <a:endParaRPr lang="ko-KR" altLang="en-US" sz="1050" dirty="0"/>
          </a:p>
        </p:txBody>
      </p:sp>
      <p:sp>
        <p:nvSpPr>
          <p:cNvPr id="25" name="TextBox 24">
            <a:extLst>
              <a:ext uri="{FF2B5EF4-FFF2-40B4-BE49-F238E27FC236}">
                <a16:creationId xmlns:a16="http://schemas.microsoft.com/office/drawing/2014/main" id="{B66C482A-9B94-4968-849C-50639F946469}"/>
              </a:ext>
            </a:extLst>
          </p:cNvPr>
          <p:cNvSpPr txBox="1"/>
          <p:nvPr/>
        </p:nvSpPr>
        <p:spPr>
          <a:xfrm>
            <a:off x="3089628" y="4834829"/>
            <a:ext cx="2752677" cy="230832"/>
          </a:xfrm>
          <a:prstGeom prst="rect">
            <a:avLst/>
          </a:prstGeom>
          <a:noFill/>
        </p:spPr>
        <p:txBody>
          <a:bodyPr wrap="none" rtlCol="0">
            <a:spAutoFit/>
          </a:bodyPr>
          <a:lstStyle/>
          <a:p>
            <a:pPr algn="ctr"/>
            <a:r>
              <a:rPr lang="en-US" altLang="ko-KR" sz="900" dirty="0">
                <a:solidFill>
                  <a:srgbClr val="FF0000"/>
                </a:solidFill>
              </a:rPr>
              <a:t>3.Clustering using babel(Tanimoto &gt;0.9) and </a:t>
            </a:r>
            <a:r>
              <a:rPr lang="en-US" altLang="ko-KR" sz="900" dirty="0" err="1">
                <a:solidFill>
                  <a:srgbClr val="FF0000"/>
                </a:solidFill>
              </a:rPr>
              <a:t>iclliq</a:t>
            </a:r>
            <a:r>
              <a:rPr lang="en-US" altLang="ko-KR" sz="900" dirty="0">
                <a:solidFill>
                  <a:srgbClr val="FF0000"/>
                </a:solidFill>
              </a:rPr>
              <a:t> </a:t>
            </a:r>
          </a:p>
        </p:txBody>
      </p:sp>
      <p:sp>
        <p:nvSpPr>
          <p:cNvPr id="26" name="사각형: 둥근 모서리 25">
            <a:extLst>
              <a:ext uri="{FF2B5EF4-FFF2-40B4-BE49-F238E27FC236}">
                <a16:creationId xmlns:a16="http://schemas.microsoft.com/office/drawing/2014/main" id="{FE2CFF36-073A-461F-86B4-2CE1206FCC84}"/>
              </a:ext>
            </a:extLst>
          </p:cNvPr>
          <p:cNvSpPr/>
          <p:nvPr/>
        </p:nvSpPr>
        <p:spPr>
          <a:xfrm>
            <a:off x="3776005" y="5197651"/>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908 ligands</a:t>
            </a:r>
            <a:endParaRPr lang="ko-KR" altLang="en-US" sz="1050" dirty="0"/>
          </a:p>
        </p:txBody>
      </p:sp>
      <p:cxnSp>
        <p:nvCxnSpPr>
          <p:cNvPr id="29" name="직선 화살표 연결선 28">
            <a:extLst>
              <a:ext uri="{FF2B5EF4-FFF2-40B4-BE49-F238E27FC236}">
                <a16:creationId xmlns:a16="http://schemas.microsoft.com/office/drawing/2014/main" id="{256EBE8C-3853-442A-B840-BF157C8DA298}"/>
              </a:ext>
            </a:extLst>
          </p:cNvPr>
          <p:cNvCxnSpPr>
            <a:cxnSpLocks/>
          </p:cNvCxnSpPr>
          <p:nvPr/>
        </p:nvCxnSpPr>
        <p:spPr>
          <a:xfrm>
            <a:off x="4372037" y="4692504"/>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직선 화살표 연결선 29">
            <a:extLst>
              <a:ext uri="{FF2B5EF4-FFF2-40B4-BE49-F238E27FC236}">
                <a16:creationId xmlns:a16="http://schemas.microsoft.com/office/drawing/2014/main" id="{C83DACFE-3D31-442C-84C7-F1ECEC858909}"/>
              </a:ext>
            </a:extLst>
          </p:cNvPr>
          <p:cNvCxnSpPr>
            <a:cxnSpLocks/>
          </p:cNvCxnSpPr>
          <p:nvPr/>
        </p:nvCxnSpPr>
        <p:spPr>
          <a:xfrm flipV="1">
            <a:off x="4968072" y="5416415"/>
            <a:ext cx="20936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사각형: 둥근 모서리 31">
            <a:extLst>
              <a:ext uri="{FF2B5EF4-FFF2-40B4-BE49-F238E27FC236}">
                <a16:creationId xmlns:a16="http://schemas.microsoft.com/office/drawing/2014/main" id="{DC4AA791-A08B-4E89-9B85-3DA353924803}"/>
              </a:ext>
            </a:extLst>
          </p:cNvPr>
          <p:cNvSpPr/>
          <p:nvPr/>
        </p:nvSpPr>
        <p:spPr>
          <a:xfrm>
            <a:off x="7061694" y="5197650"/>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a:t>
            </a:r>
            <a:endParaRPr lang="ko-KR" altLang="en-US" sz="1350" dirty="0"/>
          </a:p>
        </p:txBody>
      </p:sp>
      <p:sp>
        <p:nvSpPr>
          <p:cNvPr id="19" name="TextBox 18">
            <a:extLst>
              <a:ext uri="{FF2B5EF4-FFF2-40B4-BE49-F238E27FC236}">
                <a16:creationId xmlns:a16="http://schemas.microsoft.com/office/drawing/2014/main" id="{E6C80796-ED87-463B-9D7C-92ED5BAA4A28}"/>
              </a:ext>
            </a:extLst>
          </p:cNvPr>
          <p:cNvSpPr txBox="1"/>
          <p:nvPr/>
        </p:nvSpPr>
        <p:spPr>
          <a:xfrm>
            <a:off x="144378" y="158417"/>
            <a:ext cx="8045117" cy="523220"/>
          </a:xfrm>
          <a:prstGeom prst="rect">
            <a:avLst/>
          </a:prstGeom>
          <a:noFill/>
        </p:spPr>
        <p:txBody>
          <a:bodyPr wrap="square" rtlCol="0">
            <a:spAutoFit/>
          </a:bodyPr>
          <a:lstStyle/>
          <a:p>
            <a:r>
              <a:rPr lang="en-US" altLang="ko-KR" sz="2800" b="1" dirty="0" err="1"/>
              <a:t>ChEMBL</a:t>
            </a:r>
            <a:r>
              <a:rPr lang="en-US" altLang="ko-KR" sz="2800" b="1" dirty="0"/>
              <a:t> 1</a:t>
            </a:r>
            <a:r>
              <a:rPr lang="en-US" altLang="ko-KR" sz="2800" b="1" baseline="30000" dirty="0"/>
              <a:t>st</a:t>
            </a:r>
            <a:r>
              <a:rPr lang="en-US" altLang="ko-KR" sz="2800" b="1" dirty="0"/>
              <a:t> </a:t>
            </a:r>
            <a:endParaRPr lang="ko-KR" altLang="en-US" sz="2800" dirty="0"/>
          </a:p>
        </p:txBody>
      </p:sp>
    </p:spTree>
    <p:extLst>
      <p:ext uri="{BB962C8B-B14F-4D97-AF65-F5344CB8AC3E}">
        <p14:creationId xmlns:p14="http://schemas.microsoft.com/office/powerpoint/2010/main" val="2213937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CBD71CAF-D9F9-43F1-91AC-1037F2A894AC}"/>
              </a:ext>
            </a:extLst>
          </p:cNvPr>
          <p:cNvSpPr/>
          <p:nvPr/>
        </p:nvSpPr>
        <p:spPr>
          <a:xfrm>
            <a:off x="0" y="857250"/>
            <a:ext cx="1986506" cy="300082"/>
          </a:xfrm>
          <a:prstGeom prst="rect">
            <a:avLst/>
          </a:prstGeom>
        </p:spPr>
        <p:txBody>
          <a:bodyPr wrap="none">
            <a:spAutoFit/>
          </a:bodyPr>
          <a:lstStyle/>
          <a:p>
            <a:r>
              <a:rPr lang="en-US" altLang="ko-KR" sz="1350" b="1" dirty="0"/>
              <a:t>ChEMBL 2</a:t>
            </a:r>
            <a:r>
              <a:rPr lang="en-US" altLang="ko-KR" sz="1350" b="1" baseline="30000" dirty="0"/>
              <a:t>nd</a:t>
            </a:r>
            <a:r>
              <a:rPr lang="en-US" altLang="ko-KR" sz="1350" b="1" dirty="0"/>
              <a:t> selection</a:t>
            </a:r>
            <a:endParaRPr lang="ko-KR" altLang="en-US" sz="1350" dirty="0"/>
          </a:p>
        </p:txBody>
      </p:sp>
      <p:cxnSp>
        <p:nvCxnSpPr>
          <p:cNvPr id="5" name="직선 화살표 연결선 4">
            <a:extLst>
              <a:ext uri="{FF2B5EF4-FFF2-40B4-BE49-F238E27FC236}">
                <a16:creationId xmlns:a16="http://schemas.microsoft.com/office/drawing/2014/main" id="{8DF0A518-32BE-4E79-8FDC-75F986F04CA5}"/>
              </a:ext>
            </a:extLst>
          </p:cNvPr>
          <p:cNvCxnSpPr>
            <a:cxnSpLocks/>
          </p:cNvCxnSpPr>
          <p:nvPr/>
        </p:nvCxnSpPr>
        <p:spPr>
          <a:xfrm>
            <a:off x="5179283" y="3737172"/>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사각형: 둥근 모서리 5">
            <a:extLst>
              <a:ext uri="{FF2B5EF4-FFF2-40B4-BE49-F238E27FC236}">
                <a16:creationId xmlns:a16="http://schemas.microsoft.com/office/drawing/2014/main" id="{4CA6C43D-4A87-4C41-96E5-39ABBEC42F0B}"/>
              </a:ext>
            </a:extLst>
          </p:cNvPr>
          <p:cNvSpPr/>
          <p:nvPr/>
        </p:nvSpPr>
        <p:spPr>
          <a:xfrm>
            <a:off x="907406" y="1446431"/>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t>185 ChEMBL</a:t>
            </a:r>
          </a:p>
          <a:p>
            <a:pPr algn="ctr"/>
            <a:r>
              <a:rPr lang="en-US" altLang="ko-KR" sz="900" dirty="0"/>
              <a:t>ligands</a:t>
            </a:r>
          </a:p>
        </p:txBody>
      </p:sp>
      <p:cxnSp>
        <p:nvCxnSpPr>
          <p:cNvPr id="7" name="직선 화살표 연결선 6">
            <a:extLst>
              <a:ext uri="{FF2B5EF4-FFF2-40B4-BE49-F238E27FC236}">
                <a16:creationId xmlns:a16="http://schemas.microsoft.com/office/drawing/2014/main" id="{175FFFDB-382C-41F2-BEFE-B8B648B94275}"/>
              </a:ext>
            </a:extLst>
          </p:cNvPr>
          <p:cNvCxnSpPr>
            <a:cxnSpLocks/>
          </p:cNvCxnSpPr>
          <p:nvPr/>
        </p:nvCxnSpPr>
        <p:spPr>
          <a:xfrm>
            <a:off x="1433258" y="1874269"/>
            <a:ext cx="0" cy="263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3EF2C8C-9017-4F0D-A6E4-9683936A0FF6}"/>
              </a:ext>
            </a:extLst>
          </p:cNvPr>
          <p:cNvSpPr txBox="1"/>
          <p:nvPr/>
        </p:nvSpPr>
        <p:spPr>
          <a:xfrm>
            <a:off x="3472727" y="1446431"/>
            <a:ext cx="3413114" cy="461665"/>
          </a:xfrm>
          <a:prstGeom prst="rect">
            <a:avLst/>
          </a:prstGeom>
          <a:noFill/>
        </p:spPr>
        <p:txBody>
          <a:bodyPr wrap="none" rtlCol="0">
            <a:spAutoFit/>
          </a:bodyPr>
          <a:lstStyle/>
          <a:p>
            <a:pPr algn="ctr"/>
            <a:r>
              <a:rPr lang="en-US" altLang="ko-KR" sz="1350" b="1" dirty="0"/>
              <a:t>Extract the Main Key</a:t>
            </a:r>
          </a:p>
          <a:p>
            <a:pPr algn="ctr"/>
            <a:r>
              <a:rPr lang="en-US" altLang="ko-KR" sz="1050" dirty="0"/>
              <a:t>(PAPAD, PDPPP, PPADP, PPAPA, PPDPP, PPPDP) </a:t>
            </a:r>
            <a:endParaRPr lang="ko-KR" altLang="en-US" sz="1050" dirty="0"/>
          </a:p>
        </p:txBody>
      </p:sp>
      <p:sp>
        <p:nvSpPr>
          <p:cNvPr id="9" name="사각형: 둥근 모서리 8">
            <a:extLst>
              <a:ext uri="{FF2B5EF4-FFF2-40B4-BE49-F238E27FC236}">
                <a16:creationId xmlns:a16="http://schemas.microsoft.com/office/drawing/2014/main" id="{0C1D99F2-56DC-4EDE-87A9-ADAB3D598F08}"/>
              </a:ext>
            </a:extLst>
          </p:cNvPr>
          <p:cNvSpPr/>
          <p:nvPr/>
        </p:nvSpPr>
        <p:spPr>
          <a:xfrm>
            <a:off x="3967252" y="2473295"/>
            <a:ext cx="2424065" cy="638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solidFill>
                  <a:schemeClr val="bg1"/>
                </a:solidFill>
              </a:rPr>
              <a:t>Preprocessed</a:t>
            </a:r>
          </a:p>
          <a:p>
            <a:pPr algn="ctr"/>
            <a:r>
              <a:rPr lang="en-US" altLang="ko-KR" sz="1350" b="1" dirty="0">
                <a:solidFill>
                  <a:schemeClr val="bg1"/>
                </a:solidFill>
              </a:rPr>
              <a:t>ChEMBL DB(1.8M)</a:t>
            </a:r>
            <a:endParaRPr lang="ko-KR" altLang="en-US" sz="1350" b="1" dirty="0">
              <a:solidFill>
                <a:schemeClr val="bg1"/>
              </a:solidFill>
            </a:endParaRPr>
          </a:p>
        </p:txBody>
      </p:sp>
      <p:cxnSp>
        <p:nvCxnSpPr>
          <p:cNvPr id="10" name="직선 화살표 연결선 9">
            <a:extLst>
              <a:ext uri="{FF2B5EF4-FFF2-40B4-BE49-F238E27FC236}">
                <a16:creationId xmlns:a16="http://schemas.microsoft.com/office/drawing/2014/main" id="{5735970B-35CF-4B98-8095-76D6A7107952}"/>
              </a:ext>
            </a:extLst>
          </p:cNvPr>
          <p:cNvCxnSpPr>
            <a:cxnSpLocks/>
            <a:stCxn id="8" idx="2"/>
          </p:cNvCxnSpPr>
          <p:nvPr/>
        </p:nvCxnSpPr>
        <p:spPr>
          <a:xfrm>
            <a:off x="5179284" y="1908096"/>
            <a:ext cx="1" cy="565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2B5E7A1-9B6F-4BF5-B3F5-6ABE4A0BE73C}"/>
              </a:ext>
            </a:extLst>
          </p:cNvPr>
          <p:cNvSpPr txBox="1"/>
          <p:nvPr/>
        </p:nvSpPr>
        <p:spPr>
          <a:xfrm>
            <a:off x="4426985" y="2023171"/>
            <a:ext cx="1319592" cy="230832"/>
          </a:xfrm>
          <a:prstGeom prst="rect">
            <a:avLst/>
          </a:prstGeom>
          <a:noFill/>
        </p:spPr>
        <p:txBody>
          <a:bodyPr wrap="none" rtlCol="0">
            <a:spAutoFit/>
          </a:bodyPr>
          <a:lstStyle/>
          <a:p>
            <a:r>
              <a:rPr lang="en-US" altLang="ko-KR" sz="900" dirty="0">
                <a:solidFill>
                  <a:srgbClr val="FF0000"/>
                </a:solidFill>
              </a:rPr>
              <a:t>Query using Main Key</a:t>
            </a:r>
            <a:endParaRPr lang="ko-KR" altLang="en-US" sz="900" dirty="0">
              <a:solidFill>
                <a:srgbClr val="FF0000"/>
              </a:solidFill>
            </a:endParaRPr>
          </a:p>
        </p:txBody>
      </p:sp>
      <p:sp>
        <p:nvSpPr>
          <p:cNvPr id="12" name="사각형: 둥근 모서리 11">
            <a:extLst>
              <a:ext uri="{FF2B5EF4-FFF2-40B4-BE49-F238E27FC236}">
                <a16:creationId xmlns:a16="http://schemas.microsoft.com/office/drawing/2014/main" id="{6EB9DD54-B0D3-4419-82F6-9DA0155DC333}"/>
              </a:ext>
            </a:extLst>
          </p:cNvPr>
          <p:cNvSpPr/>
          <p:nvPr/>
        </p:nvSpPr>
        <p:spPr>
          <a:xfrm>
            <a:off x="4583249" y="3343338"/>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532,777</a:t>
            </a:r>
          </a:p>
          <a:p>
            <a:pPr algn="ctr"/>
            <a:r>
              <a:rPr lang="en-US" altLang="ko-KR" sz="1050" dirty="0"/>
              <a:t>Ligand retrieval</a:t>
            </a:r>
            <a:endParaRPr lang="ko-KR" altLang="en-US" sz="1050" dirty="0"/>
          </a:p>
        </p:txBody>
      </p:sp>
      <p:cxnSp>
        <p:nvCxnSpPr>
          <p:cNvPr id="13" name="직선 화살표 연결선 12">
            <a:extLst>
              <a:ext uri="{FF2B5EF4-FFF2-40B4-BE49-F238E27FC236}">
                <a16:creationId xmlns:a16="http://schemas.microsoft.com/office/drawing/2014/main" id="{53124752-2A7E-4EA6-860F-053CDFD9A95C}"/>
              </a:ext>
            </a:extLst>
          </p:cNvPr>
          <p:cNvCxnSpPr>
            <a:cxnSpLocks/>
            <a:stCxn id="9" idx="2"/>
            <a:endCxn id="12" idx="0"/>
          </p:cNvCxnSpPr>
          <p:nvPr/>
        </p:nvCxnSpPr>
        <p:spPr>
          <a:xfrm flipH="1">
            <a:off x="5179282" y="3111563"/>
            <a:ext cx="2" cy="231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AE9186D-0EF2-4145-AE56-9795A65875B2}"/>
              </a:ext>
            </a:extLst>
          </p:cNvPr>
          <p:cNvSpPr txBox="1"/>
          <p:nvPr/>
        </p:nvSpPr>
        <p:spPr>
          <a:xfrm>
            <a:off x="3076783" y="3826601"/>
            <a:ext cx="4204997" cy="369332"/>
          </a:xfrm>
          <a:prstGeom prst="rect">
            <a:avLst/>
          </a:prstGeom>
          <a:noFill/>
        </p:spPr>
        <p:txBody>
          <a:bodyPr wrap="none" rtlCol="0">
            <a:spAutoFit/>
          </a:bodyPr>
          <a:lstStyle/>
          <a:p>
            <a:pPr algn="ctr"/>
            <a:r>
              <a:rPr lang="en-US" altLang="ko-KR" sz="900" dirty="0">
                <a:solidFill>
                  <a:srgbClr val="FF0000"/>
                </a:solidFill>
              </a:rPr>
              <a:t>1.Sub clustering using </a:t>
            </a:r>
            <a:r>
              <a:rPr lang="en-US" altLang="ko-KR" sz="900" dirty="0" err="1">
                <a:solidFill>
                  <a:srgbClr val="FF0000"/>
                </a:solidFill>
              </a:rPr>
              <a:t>Sub_Key</a:t>
            </a:r>
            <a:endParaRPr lang="en-US" altLang="ko-KR" sz="900" dirty="0">
              <a:solidFill>
                <a:srgbClr val="FF0000"/>
              </a:solidFill>
            </a:endParaRPr>
          </a:p>
          <a:p>
            <a:pPr algn="ctr"/>
            <a:r>
              <a:rPr lang="en-US" altLang="ko-KR" sz="900" dirty="0">
                <a:solidFill>
                  <a:srgbClr val="FF0000"/>
                </a:solidFill>
              </a:rPr>
              <a:t>2.Select ligands by </a:t>
            </a:r>
            <a:r>
              <a:rPr lang="en-US" altLang="ko-KR" sz="900" dirty="0" err="1">
                <a:solidFill>
                  <a:srgbClr val="FF0000"/>
                </a:solidFill>
              </a:rPr>
              <a:t>ChEMBL_ID</a:t>
            </a:r>
            <a:r>
              <a:rPr lang="en-US" altLang="ko-KR" sz="900" dirty="0">
                <a:solidFill>
                  <a:srgbClr val="FF0000"/>
                </a:solidFill>
              </a:rPr>
              <a:t> occurrence frequency which satisfies the RO5</a:t>
            </a:r>
            <a:endParaRPr lang="ko-KR" altLang="en-US" sz="900" dirty="0">
              <a:solidFill>
                <a:srgbClr val="FF0000"/>
              </a:solidFill>
            </a:endParaRPr>
          </a:p>
        </p:txBody>
      </p:sp>
      <p:sp>
        <p:nvSpPr>
          <p:cNvPr id="15" name="사각형: 둥근 모서리 14">
            <a:extLst>
              <a:ext uri="{FF2B5EF4-FFF2-40B4-BE49-F238E27FC236}">
                <a16:creationId xmlns:a16="http://schemas.microsoft.com/office/drawing/2014/main" id="{5A48CB50-1B6B-4EAD-992F-4B341E614D8B}"/>
              </a:ext>
            </a:extLst>
          </p:cNvPr>
          <p:cNvSpPr/>
          <p:nvPr/>
        </p:nvSpPr>
        <p:spPr>
          <a:xfrm>
            <a:off x="4583249" y="4264666"/>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1,496 ligands</a:t>
            </a:r>
            <a:endParaRPr lang="ko-KR" altLang="en-US" sz="1050" dirty="0"/>
          </a:p>
        </p:txBody>
      </p:sp>
      <p:sp>
        <p:nvSpPr>
          <p:cNvPr id="16" name="TextBox 15">
            <a:extLst>
              <a:ext uri="{FF2B5EF4-FFF2-40B4-BE49-F238E27FC236}">
                <a16:creationId xmlns:a16="http://schemas.microsoft.com/office/drawing/2014/main" id="{39BAB004-16C0-4E42-8BBE-A661F6FBE71E}"/>
              </a:ext>
            </a:extLst>
          </p:cNvPr>
          <p:cNvSpPr txBox="1"/>
          <p:nvPr/>
        </p:nvSpPr>
        <p:spPr>
          <a:xfrm>
            <a:off x="3896872" y="4834829"/>
            <a:ext cx="2752677" cy="230832"/>
          </a:xfrm>
          <a:prstGeom prst="rect">
            <a:avLst/>
          </a:prstGeom>
          <a:noFill/>
        </p:spPr>
        <p:txBody>
          <a:bodyPr wrap="none" rtlCol="0">
            <a:spAutoFit/>
          </a:bodyPr>
          <a:lstStyle/>
          <a:p>
            <a:pPr algn="ctr"/>
            <a:r>
              <a:rPr lang="en-US" altLang="ko-KR" sz="900" dirty="0">
                <a:solidFill>
                  <a:srgbClr val="FF0000"/>
                </a:solidFill>
              </a:rPr>
              <a:t>3.Clustering using babel(Tanimoto &gt;0.9) and </a:t>
            </a:r>
            <a:r>
              <a:rPr lang="en-US" altLang="ko-KR" sz="900" dirty="0" err="1">
                <a:solidFill>
                  <a:srgbClr val="FF0000"/>
                </a:solidFill>
              </a:rPr>
              <a:t>iclliq</a:t>
            </a:r>
            <a:r>
              <a:rPr lang="en-US" altLang="ko-KR" sz="900" dirty="0">
                <a:solidFill>
                  <a:srgbClr val="FF0000"/>
                </a:solidFill>
              </a:rPr>
              <a:t> </a:t>
            </a:r>
          </a:p>
        </p:txBody>
      </p:sp>
      <p:sp>
        <p:nvSpPr>
          <p:cNvPr id="17" name="사각형: 둥근 모서리 16">
            <a:extLst>
              <a:ext uri="{FF2B5EF4-FFF2-40B4-BE49-F238E27FC236}">
                <a16:creationId xmlns:a16="http://schemas.microsoft.com/office/drawing/2014/main" id="{D71916C2-DD0C-44FB-8240-1122D3BAEEC5}"/>
              </a:ext>
            </a:extLst>
          </p:cNvPr>
          <p:cNvSpPr/>
          <p:nvPr/>
        </p:nvSpPr>
        <p:spPr>
          <a:xfrm>
            <a:off x="4583249" y="5197651"/>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935 ligands</a:t>
            </a:r>
            <a:endParaRPr lang="ko-KR" altLang="en-US" sz="1050" dirty="0"/>
          </a:p>
        </p:txBody>
      </p:sp>
      <p:cxnSp>
        <p:nvCxnSpPr>
          <p:cNvPr id="18" name="직선 화살표 연결선 17">
            <a:extLst>
              <a:ext uri="{FF2B5EF4-FFF2-40B4-BE49-F238E27FC236}">
                <a16:creationId xmlns:a16="http://schemas.microsoft.com/office/drawing/2014/main" id="{20E18821-ECE0-408A-AF29-46E60D20A613}"/>
              </a:ext>
            </a:extLst>
          </p:cNvPr>
          <p:cNvCxnSpPr>
            <a:cxnSpLocks/>
          </p:cNvCxnSpPr>
          <p:nvPr/>
        </p:nvCxnSpPr>
        <p:spPr>
          <a:xfrm>
            <a:off x="5179281" y="4692504"/>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136DDDE7-9BDD-484E-8920-E90D03C7FA2E}"/>
              </a:ext>
            </a:extLst>
          </p:cNvPr>
          <p:cNvCxnSpPr>
            <a:cxnSpLocks/>
          </p:cNvCxnSpPr>
          <p:nvPr/>
        </p:nvCxnSpPr>
        <p:spPr>
          <a:xfrm flipV="1">
            <a:off x="5775316" y="5416415"/>
            <a:ext cx="20936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사각형: 둥근 모서리 19">
            <a:extLst>
              <a:ext uri="{FF2B5EF4-FFF2-40B4-BE49-F238E27FC236}">
                <a16:creationId xmlns:a16="http://schemas.microsoft.com/office/drawing/2014/main" id="{6C2B0810-73C8-4785-8107-AB4FBA490AF6}"/>
              </a:ext>
            </a:extLst>
          </p:cNvPr>
          <p:cNvSpPr/>
          <p:nvPr/>
        </p:nvSpPr>
        <p:spPr>
          <a:xfrm>
            <a:off x="7868938" y="5197650"/>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a:t>
            </a:r>
            <a:endParaRPr lang="ko-KR" altLang="en-US" sz="1350" dirty="0"/>
          </a:p>
        </p:txBody>
      </p:sp>
      <p:pic>
        <p:nvPicPr>
          <p:cNvPr id="21" name="그림 20">
            <a:extLst>
              <a:ext uri="{FF2B5EF4-FFF2-40B4-BE49-F238E27FC236}">
                <a16:creationId xmlns:a16="http://schemas.microsoft.com/office/drawing/2014/main" id="{8CE10F08-BB79-41FE-87C1-041472890A6C}"/>
              </a:ext>
            </a:extLst>
          </p:cNvPr>
          <p:cNvPicPr>
            <a:picLocks noChangeAspect="1"/>
          </p:cNvPicPr>
          <p:nvPr/>
        </p:nvPicPr>
        <p:blipFill>
          <a:blip r:embed="rId2"/>
          <a:stretch>
            <a:fillRect/>
          </a:stretch>
        </p:blipFill>
        <p:spPr>
          <a:xfrm>
            <a:off x="221228" y="2158597"/>
            <a:ext cx="2424062" cy="1622355"/>
          </a:xfrm>
          <a:prstGeom prst="rect">
            <a:avLst/>
          </a:prstGeom>
        </p:spPr>
      </p:pic>
      <p:pic>
        <p:nvPicPr>
          <p:cNvPr id="22" name="그림 21">
            <a:extLst>
              <a:ext uri="{FF2B5EF4-FFF2-40B4-BE49-F238E27FC236}">
                <a16:creationId xmlns:a16="http://schemas.microsoft.com/office/drawing/2014/main" id="{2EA51A46-70CD-4873-9E84-66DEE4874ED3}"/>
              </a:ext>
            </a:extLst>
          </p:cNvPr>
          <p:cNvPicPr>
            <a:picLocks noChangeAspect="1"/>
          </p:cNvPicPr>
          <p:nvPr/>
        </p:nvPicPr>
        <p:blipFill>
          <a:blip r:embed="rId3"/>
          <a:stretch>
            <a:fillRect/>
          </a:stretch>
        </p:blipFill>
        <p:spPr>
          <a:xfrm>
            <a:off x="185382" y="3826602"/>
            <a:ext cx="2459905" cy="2020463"/>
          </a:xfrm>
          <a:prstGeom prst="rect">
            <a:avLst/>
          </a:prstGeom>
        </p:spPr>
      </p:pic>
      <p:cxnSp>
        <p:nvCxnSpPr>
          <p:cNvPr id="23" name="직선 화살표 연결선 22">
            <a:extLst>
              <a:ext uri="{FF2B5EF4-FFF2-40B4-BE49-F238E27FC236}">
                <a16:creationId xmlns:a16="http://schemas.microsoft.com/office/drawing/2014/main" id="{67495A56-A9F2-48A6-AE3D-E7934B4556A7}"/>
              </a:ext>
            </a:extLst>
          </p:cNvPr>
          <p:cNvCxnSpPr>
            <a:cxnSpLocks/>
            <a:endCxn id="8" idx="1"/>
          </p:cNvCxnSpPr>
          <p:nvPr/>
        </p:nvCxnSpPr>
        <p:spPr>
          <a:xfrm flipV="1">
            <a:off x="3342188" y="1677264"/>
            <a:ext cx="130539" cy="598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오른쪽 중괄호 26">
            <a:extLst>
              <a:ext uri="{FF2B5EF4-FFF2-40B4-BE49-F238E27FC236}">
                <a16:creationId xmlns:a16="http://schemas.microsoft.com/office/drawing/2014/main" id="{24EB6488-0C15-44FB-B4E2-CCF4453BE8DF}"/>
              </a:ext>
            </a:extLst>
          </p:cNvPr>
          <p:cNvSpPr/>
          <p:nvPr/>
        </p:nvSpPr>
        <p:spPr>
          <a:xfrm>
            <a:off x="2700338" y="2158597"/>
            <a:ext cx="107156" cy="86660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solidFill>
                <a:srgbClr val="0070C0"/>
              </a:solidFill>
            </a:endParaRPr>
          </a:p>
        </p:txBody>
      </p:sp>
      <p:sp>
        <p:nvSpPr>
          <p:cNvPr id="29" name="오른쪽 중괄호 28">
            <a:extLst>
              <a:ext uri="{FF2B5EF4-FFF2-40B4-BE49-F238E27FC236}">
                <a16:creationId xmlns:a16="http://schemas.microsoft.com/office/drawing/2014/main" id="{2F97FB8F-78B4-4CC1-A918-E72DDA80FEBB}"/>
              </a:ext>
            </a:extLst>
          </p:cNvPr>
          <p:cNvSpPr/>
          <p:nvPr/>
        </p:nvSpPr>
        <p:spPr>
          <a:xfrm>
            <a:off x="2714624" y="3021624"/>
            <a:ext cx="92845" cy="74955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30" name="직사각형 29">
            <a:extLst>
              <a:ext uri="{FF2B5EF4-FFF2-40B4-BE49-F238E27FC236}">
                <a16:creationId xmlns:a16="http://schemas.microsoft.com/office/drawing/2014/main" id="{09BE7EF0-AFA4-4A59-80BB-38BBAE78C3B8}"/>
              </a:ext>
            </a:extLst>
          </p:cNvPr>
          <p:cNvSpPr/>
          <p:nvPr/>
        </p:nvSpPr>
        <p:spPr>
          <a:xfrm>
            <a:off x="2761260" y="2477651"/>
            <a:ext cx="925253" cy="230832"/>
          </a:xfrm>
          <a:prstGeom prst="rect">
            <a:avLst/>
          </a:prstGeom>
        </p:spPr>
        <p:txBody>
          <a:bodyPr wrap="none">
            <a:spAutoFit/>
          </a:bodyPr>
          <a:lstStyle/>
          <a:p>
            <a:r>
              <a:rPr lang="en-US" altLang="ko-KR" sz="900" dirty="0">
                <a:solidFill>
                  <a:srgbClr val="0070C0"/>
                </a:solidFill>
              </a:rPr>
              <a:t>Tanimoto &gt;0.7</a:t>
            </a:r>
            <a:endParaRPr lang="ko-KR" altLang="en-US" sz="900" dirty="0">
              <a:solidFill>
                <a:srgbClr val="0070C0"/>
              </a:solidFill>
            </a:endParaRPr>
          </a:p>
        </p:txBody>
      </p:sp>
      <p:sp>
        <p:nvSpPr>
          <p:cNvPr id="31" name="직사각형 30">
            <a:extLst>
              <a:ext uri="{FF2B5EF4-FFF2-40B4-BE49-F238E27FC236}">
                <a16:creationId xmlns:a16="http://schemas.microsoft.com/office/drawing/2014/main" id="{E026949B-1DEA-48F7-871D-5037CF3CA516}"/>
              </a:ext>
            </a:extLst>
          </p:cNvPr>
          <p:cNvSpPr/>
          <p:nvPr/>
        </p:nvSpPr>
        <p:spPr>
          <a:xfrm>
            <a:off x="2761260" y="3286148"/>
            <a:ext cx="1172116" cy="230832"/>
          </a:xfrm>
          <a:prstGeom prst="rect">
            <a:avLst/>
          </a:prstGeom>
        </p:spPr>
        <p:txBody>
          <a:bodyPr wrap="none">
            <a:spAutoFit/>
          </a:bodyPr>
          <a:lstStyle/>
          <a:p>
            <a:r>
              <a:rPr lang="en-US" altLang="ko-KR" sz="900" dirty="0">
                <a:solidFill>
                  <a:srgbClr val="0070C0"/>
                </a:solidFill>
              </a:rPr>
              <a:t>Manually clustering</a:t>
            </a:r>
            <a:endParaRPr lang="ko-KR" altLang="en-US" sz="900" dirty="0">
              <a:solidFill>
                <a:srgbClr val="0070C0"/>
              </a:solidFill>
            </a:endParaRPr>
          </a:p>
        </p:txBody>
      </p:sp>
      <p:pic>
        <p:nvPicPr>
          <p:cNvPr id="26" name="Picture 2" descr="key point에 대한 이미지 검색결과">
            <a:extLst>
              <a:ext uri="{FF2B5EF4-FFF2-40B4-BE49-F238E27FC236}">
                <a16:creationId xmlns:a16="http://schemas.microsoft.com/office/drawing/2014/main" id="{71ABE453-698E-4F2D-B2F5-B997A4F127D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65071" y="2714664"/>
            <a:ext cx="486235" cy="486235"/>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31CF8EEB-45B2-4410-BBD1-F244495477D3}"/>
              </a:ext>
            </a:extLst>
          </p:cNvPr>
          <p:cNvSpPr txBox="1"/>
          <p:nvPr/>
        </p:nvSpPr>
        <p:spPr>
          <a:xfrm>
            <a:off x="2741513" y="3138675"/>
            <a:ext cx="1539204" cy="219291"/>
          </a:xfrm>
          <a:prstGeom prst="rect">
            <a:avLst/>
          </a:prstGeom>
          <a:noFill/>
        </p:spPr>
        <p:txBody>
          <a:bodyPr wrap="none" rtlCol="0">
            <a:spAutoFit/>
          </a:bodyPr>
          <a:lstStyle/>
          <a:p>
            <a:r>
              <a:rPr lang="en-US" altLang="ko-KR" sz="825" b="1" dirty="0">
                <a:solidFill>
                  <a:srgbClr val="FF0000"/>
                </a:solidFill>
              </a:rPr>
              <a:t>Using</a:t>
            </a:r>
            <a:r>
              <a:rPr lang="ko-KR" altLang="en-US" sz="825" b="1" dirty="0">
                <a:solidFill>
                  <a:srgbClr val="FF0000"/>
                </a:solidFill>
              </a:rPr>
              <a:t> </a:t>
            </a:r>
            <a:r>
              <a:rPr lang="en-US" altLang="ko-KR" sz="825" b="1" dirty="0">
                <a:solidFill>
                  <a:srgbClr val="FF0000"/>
                </a:solidFill>
              </a:rPr>
              <a:t>Clustering</a:t>
            </a:r>
            <a:r>
              <a:rPr lang="ko-KR" altLang="en-US" sz="825" b="1" dirty="0">
                <a:solidFill>
                  <a:srgbClr val="FF0000"/>
                </a:solidFill>
              </a:rPr>
              <a:t> </a:t>
            </a:r>
            <a:r>
              <a:rPr lang="en-US" altLang="ko-KR" sz="825" b="1" dirty="0">
                <a:solidFill>
                  <a:srgbClr val="FF0000"/>
                </a:solidFill>
              </a:rPr>
              <a:t>algorithm</a:t>
            </a:r>
            <a:endParaRPr lang="ko-KR" altLang="en-US" sz="825" b="1" dirty="0">
              <a:solidFill>
                <a:srgbClr val="FF0000"/>
              </a:solidFill>
            </a:endParaRPr>
          </a:p>
        </p:txBody>
      </p:sp>
      <p:sp>
        <p:nvSpPr>
          <p:cNvPr id="32" name="TextBox 31">
            <a:extLst>
              <a:ext uri="{FF2B5EF4-FFF2-40B4-BE49-F238E27FC236}">
                <a16:creationId xmlns:a16="http://schemas.microsoft.com/office/drawing/2014/main" id="{C869AD21-A28F-45FB-B92A-F9A7E92AFC04}"/>
              </a:ext>
            </a:extLst>
          </p:cNvPr>
          <p:cNvSpPr txBox="1"/>
          <p:nvPr/>
        </p:nvSpPr>
        <p:spPr>
          <a:xfrm>
            <a:off x="144378" y="158417"/>
            <a:ext cx="8045117" cy="523220"/>
          </a:xfrm>
          <a:prstGeom prst="rect">
            <a:avLst/>
          </a:prstGeom>
          <a:noFill/>
        </p:spPr>
        <p:txBody>
          <a:bodyPr wrap="square" rtlCol="0">
            <a:spAutoFit/>
          </a:bodyPr>
          <a:lstStyle/>
          <a:p>
            <a:r>
              <a:rPr lang="en-US" altLang="ko-KR" sz="2800" b="1" dirty="0" err="1"/>
              <a:t>ChEMBL</a:t>
            </a:r>
            <a:r>
              <a:rPr lang="en-US" altLang="ko-KR" sz="2800" b="1" dirty="0"/>
              <a:t> 2</a:t>
            </a:r>
            <a:r>
              <a:rPr lang="en-US" altLang="ko-KR" sz="2800" b="1" baseline="30000" dirty="0"/>
              <a:t>nd</a:t>
            </a:r>
            <a:r>
              <a:rPr lang="en-US" altLang="ko-KR" sz="2800" b="1" dirty="0"/>
              <a:t> </a:t>
            </a:r>
            <a:endParaRPr lang="ko-KR" altLang="en-US" sz="2800" dirty="0"/>
          </a:p>
        </p:txBody>
      </p:sp>
      <p:pic>
        <p:nvPicPr>
          <p:cNvPr id="33" name="Picture 2" descr="key point에 대한 이미지 검색결과">
            <a:extLst>
              <a:ext uri="{FF2B5EF4-FFF2-40B4-BE49-F238E27FC236}">
                <a16:creationId xmlns:a16="http://schemas.microsoft.com/office/drawing/2014/main" id="{68E8C523-463C-4010-9C33-20C8DEEEC86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9612" y="1429885"/>
            <a:ext cx="486235" cy="486235"/>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2F8BEE16-E1D7-416C-AB9C-37934E02BD85}"/>
              </a:ext>
            </a:extLst>
          </p:cNvPr>
          <p:cNvSpPr txBox="1"/>
          <p:nvPr/>
        </p:nvSpPr>
        <p:spPr>
          <a:xfrm>
            <a:off x="195799" y="1886592"/>
            <a:ext cx="941283" cy="219291"/>
          </a:xfrm>
          <a:prstGeom prst="rect">
            <a:avLst/>
          </a:prstGeom>
          <a:noFill/>
        </p:spPr>
        <p:txBody>
          <a:bodyPr wrap="none" rtlCol="0">
            <a:spAutoFit/>
          </a:bodyPr>
          <a:lstStyle/>
          <a:p>
            <a:r>
              <a:rPr lang="en-US" altLang="ko-KR" sz="825" b="1" dirty="0">
                <a:solidFill>
                  <a:srgbClr val="FF0000"/>
                </a:solidFill>
              </a:rPr>
              <a:t>Different Input!</a:t>
            </a:r>
            <a:endParaRPr lang="ko-KR" altLang="en-US" sz="825" b="1" dirty="0">
              <a:solidFill>
                <a:srgbClr val="FF0000"/>
              </a:solidFill>
            </a:endParaRPr>
          </a:p>
        </p:txBody>
      </p:sp>
    </p:spTree>
    <p:extLst>
      <p:ext uri="{BB962C8B-B14F-4D97-AF65-F5344CB8AC3E}">
        <p14:creationId xmlns:p14="http://schemas.microsoft.com/office/powerpoint/2010/main" val="2070321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6FD263A3-5F58-4DD7-9A6E-E9034491F574}"/>
              </a:ext>
            </a:extLst>
          </p:cNvPr>
          <p:cNvSpPr/>
          <p:nvPr/>
        </p:nvSpPr>
        <p:spPr>
          <a:xfrm>
            <a:off x="0" y="857250"/>
            <a:ext cx="1954446" cy="300082"/>
          </a:xfrm>
          <a:prstGeom prst="rect">
            <a:avLst/>
          </a:prstGeom>
        </p:spPr>
        <p:txBody>
          <a:bodyPr wrap="none">
            <a:spAutoFit/>
          </a:bodyPr>
          <a:lstStyle/>
          <a:p>
            <a:r>
              <a:rPr lang="en-US" altLang="ko-KR" sz="1350" b="1" dirty="0"/>
              <a:t>ChEMBL 3</a:t>
            </a:r>
            <a:r>
              <a:rPr lang="en-US" altLang="ko-KR" sz="1350" b="1" baseline="30000" dirty="0"/>
              <a:t>th</a:t>
            </a:r>
            <a:r>
              <a:rPr lang="en-US" altLang="ko-KR" sz="1350" b="1" dirty="0"/>
              <a:t> selection</a:t>
            </a:r>
            <a:endParaRPr lang="ko-KR" altLang="en-US" sz="1350" dirty="0"/>
          </a:p>
        </p:txBody>
      </p:sp>
      <p:cxnSp>
        <p:nvCxnSpPr>
          <p:cNvPr id="5" name="직선 화살표 연결선 4">
            <a:extLst>
              <a:ext uri="{FF2B5EF4-FFF2-40B4-BE49-F238E27FC236}">
                <a16:creationId xmlns:a16="http://schemas.microsoft.com/office/drawing/2014/main" id="{85F07DEC-3E4C-4EC2-BAA7-9EA0294CD136}"/>
              </a:ext>
            </a:extLst>
          </p:cNvPr>
          <p:cNvCxnSpPr>
            <a:cxnSpLocks/>
          </p:cNvCxnSpPr>
          <p:nvPr/>
        </p:nvCxnSpPr>
        <p:spPr>
          <a:xfrm>
            <a:off x="5179283" y="3737172"/>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사각형: 둥근 모서리 5">
            <a:extLst>
              <a:ext uri="{FF2B5EF4-FFF2-40B4-BE49-F238E27FC236}">
                <a16:creationId xmlns:a16="http://schemas.microsoft.com/office/drawing/2014/main" id="{739BFC8B-388B-494F-BEB2-81F243F8BB1C}"/>
              </a:ext>
            </a:extLst>
          </p:cNvPr>
          <p:cNvSpPr/>
          <p:nvPr/>
        </p:nvSpPr>
        <p:spPr>
          <a:xfrm>
            <a:off x="816947" y="1982861"/>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bg1"/>
                </a:solidFill>
              </a:rPr>
              <a:t>122 ChEMBL</a:t>
            </a:r>
          </a:p>
          <a:p>
            <a:pPr algn="ctr"/>
            <a:r>
              <a:rPr lang="en-US" altLang="ko-KR" sz="900" dirty="0">
                <a:solidFill>
                  <a:schemeClr val="bg1"/>
                </a:solidFill>
              </a:rPr>
              <a:t>ligands</a:t>
            </a:r>
          </a:p>
        </p:txBody>
      </p:sp>
      <p:cxnSp>
        <p:nvCxnSpPr>
          <p:cNvPr id="7" name="직선 화살표 연결선 6">
            <a:extLst>
              <a:ext uri="{FF2B5EF4-FFF2-40B4-BE49-F238E27FC236}">
                <a16:creationId xmlns:a16="http://schemas.microsoft.com/office/drawing/2014/main" id="{AC293689-D950-4560-9F52-F128DADC274C}"/>
              </a:ext>
            </a:extLst>
          </p:cNvPr>
          <p:cNvCxnSpPr>
            <a:cxnSpLocks/>
            <a:stCxn id="6" idx="2"/>
            <a:endCxn id="28" idx="0"/>
          </p:cNvCxnSpPr>
          <p:nvPr/>
        </p:nvCxnSpPr>
        <p:spPr>
          <a:xfrm>
            <a:off x="1342799" y="2410699"/>
            <a:ext cx="1" cy="745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53F620-51CC-4B73-8F8F-3F9DCD15502A}"/>
              </a:ext>
            </a:extLst>
          </p:cNvPr>
          <p:cNvSpPr txBox="1"/>
          <p:nvPr/>
        </p:nvSpPr>
        <p:spPr>
          <a:xfrm>
            <a:off x="3464715" y="1446431"/>
            <a:ext cx="3429144" cy="461665"/>
          </a:xfrm>
          <a:prstGeom prst="rect">
            <a:avLst/>
          </a:prstGeom>
          <a:noFill/>
        </p:spPr>
        <p:txBody>
          <a:bodyPr wrap="none" rtlCol="0">
            <a:spAutoFit/>
          </a:bodyPr>
          <a:lstStyle/>
          <a:p>
            <a:pPr algn="ctr"/>
            <a:r>
              <a:rPr lang="en-US" altLang="ko-KR" sz="1350" b="1" dirty="0"/>
              <a:t>Extract the Main Key</a:t>
            </a:r>
          </a:p>
          <a:p>
            <a:pPr algn="ctr"/>
            <a:r>
              <a:rPr lang="en-US" altLang="ko-KR" sz="1050" dirty="0"/>
              <a:t>(APPAA, PPPDA, AADAD, DPPPD, PAADP, DPAPA) </a:t>
            </a:r>
            <a:endParaRPr lang="ko-KR" altLang="en-US" sz="1050" dirty="0"/>
          </a:p>
        </p:txBody>
      </p:sp>
      <p:sp>
        <p:nvSpPr>
          <p:cNvPr id="9" name="사각형: 둥근 모서리 8">
            <a:extLst>
              <a:ext uri="{FF2B5EF4-FFF2-40B4-BE49-F238E27FC236}">
                <a16:creationId xmlns:a16="http://schemas.microsoft.com/office/drawing/2014/main" id="{356C8EDC-6C79-49F8-88BF-9FEC44FA3BFF}"/>
              </a:ext>
            </a:extLst>
          </p:cNvPr>
          <p:cNvSpPr/>
          <p:nvPr/>
        </p:nvSpPr>
        <p:spPr>
          <a:xfrm>
            <a:off x="3967252" y="2473295"/>
            <a:ext cx="2424065" cy="638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solidFill>
                  <a:schemeClr val="bg1"/>
                </a:solidFill>
              </a:rPr>
              <a:t>Preprocessed</a:t>
            </a:r>
          </a:p>
          <a:p>
            <a:pPr algn="ctr"/>
            <a:r>
              <a:rPr lang="en-US" altLang="ko-KR" sz="1350" b="1" dirty="0">
                <a:solidFill>
                  <a:schemeClr val="bg1"/>
                </a:solidFill>
              </a:rPr>
              <a:t>ChEMBL DB(1.8M)</a:t>
            </a:r>
            <a:endParaRPr lang="ko-KR" altLang="en-US" sz="1350" b="1" dirty="0">
              <a:solidFill>
                <a:schemeClr val="bg1"/>
              </a:solidFill>
            </a:endParaRPr>
          </a:p>
        </p:txBody>
      </p:sp>
      <p:cxnSp>
        <p:nvCxnSpPr>
          <p:cNvPr id="10" name="직선 화살표 연결선 9">
            <a:extLst>
              <a:ext uri="{FF2B5EF4-FFF2-40B4-BE49-F238E27FC236}">
                <a16:creationId xmlns:a16="http://schemas.microsoft.com/office/drawing/2014/main" id="{FCBF4B52-115B-468E-BC43-0825DD6641D6}"/>
              </a:ext>
            </a:extLst>
          </p:cNvPr>
          <p:cNvCxnSpPr>
            <a:cxnSpLocks/>
            <a:stCxn id="8" idx="2"/>
          </p:cNvCxnSpPr>
          <p:nvPr/>
        </p:nvCxnSpPr>
        <p:spPr>
          <a:xfrm>
            <a:off x="5179287" y="1908096"/>
            <a:ext cx="1" cy="565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37970FE-3517-4130-A591-F70905DF1299}"/>
              </a:ext>
            </a:extLst>
          </p:cNvPr>
          <p:cNvSpPr txBox="1"/>
          <p:nvPr/>
        </p:nvSpPr>
        <p:spPr>
          <a:xfrm>
            <a:off x="4426985" y="2023171"/>
            <a:ext cx="1319592" cy="230832"/>
          </a:xfrm>
          <a:prstGeom prst="rect">
            <a:avLst/>
          </a:prstGeom>
          <a:noFill/>
        </p:spPr>
        <p:txBody>
          <a:bodyPr wrap="none" rtlCol="0">
            <a:spAutoFit/>
          </a:bodyPr>
          <a:lstStyle/>
          <a:p>
            <a:r>
              <a:rPr lang="en-US" altLang="ko-KR" sz="900" dirty="0">
                <a:solidFill>
                  <a:srgbClr val="FF0000"/>
                </a:solidFill>
              </a:rPr>
              <a:t>Query using Main Key</a:t>
            </a:r>
            <a:endParaRPr lang="ko-KR" altLang="en-US" sz="900" dirty="0">
              <a:solidFill>
                <a:srgbClr val="FF0000"/>
              </a:solidFill>
            </a:endParaRPr>
          </a:p>
        </p:txBody>
      </p:sp>
      <p:sp>
        <p:nvSpPr>
          <p:cNvPr id="12" name="사각형: 둥근 모서리 11">
            <a:extLst>
              <a:ext uri="{FF2B5EF4-FFF2-40B4-BE49-F238E27FC236}">
                <a16:creationId xmlns:a16="http://schemas.microsoft.com/office/drawing/2014/main" id="{1862EE96-6E25-44A7-82B5-BE127F9EEF03}"/>
              </a:ext>
            </a:extLst>
          </p:cNvPr>
          <p:cNvSpPr/>
          <p:nvPr/>
        </p:nvSpPr>
        <p:spPr>
          <a:xfrm>
            <a:off x="4583249" y="3343338"/>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685,777</a:t>
            </a:r>
          </a:p>
          <a:p>
            <a:pPr algn="ctr"/>
            <a:r>
              <a:rPr lang="en-US" altLang="ko-KR" sz="1050" dirty="0"/>
              <a:t>Ligand retrieval</a:t>
            </a:r>
            <a:endParaRPr lang="ko-KR" altLang="en-US" sz="1050" dirty="0"/>
          </a:p>
        </p:txBody>
      </p:sp>
      <p:cxnSp>
        <p:nvCxnSpPr>
          <p:cNvPr id="13" name="직선 화살표 연결선 12">
            <a:extLst>
              <a:ext uri="{FF2B5EF4-FFF2-40B4-BE49-F238E27FC236}">
                <a16:creationId xmlns:a16="http://schemas.microsoft.com/office/drawing/2014/main" id="{61B89BEE-BE95-410B-9F4F-4BA50A2C137B}"/>
              </a:ext>
            </a:extLst>
          </p:cNvPr>
          <p:cNvCxnSpPr>
            <a:cxnSpLocks/>
            <a:stCxn id="9" idx="2"/>
            <a:endCxn id="12" idx="0"/>
          </p:cNvCxnSpPr>
          <p:nvPr/>
        </p:nvCxnSpPr>
        <p:spPr>
          <a:xfrm flipH="1">
            <a:off x="5179282" y="3111563"/>
            <a:ext cx="2" cy="231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5A1692B-8B73-4AC7-9BF5-66061E5F6F63}"/>
              </a:ext>
            </a:extLst>
          </p:cNvPr>
          <p:cNvSpPr txBox="1"/>
          <p:nvPr/>
        </p:nvSpPr>
        <p:spPr>
          <a:xfrm>
            <a:off x="3076783" y="3826601"/>
            <a:ext cx="4204997" cy="369332"/>
          </a:xfrm>
          <a:prstGeom prst="rect">
            <a:avLst/>
          </a:prstGeom>
          <a:noFill/>
        </p:spPr>
        <p:txBody>
          <a:bodyPr wrap="none" rtlCol="0">
            <a:spAutoFit/>
          </a:bodyPr>
          <a:lstStyle/>
          <a:p>
            <a:pPr algn="ctr"/>
            <a:r>
              <a:rPr lang="en-US" altLang="ko-KR" sz="900" dirty="0">
                <a:solidFill>
                  <a:srgbClr val="FF0000"/>
                </a:solidFill>
              </a:rPr>
              <a:t>1.Sub clustering using </a:t>
            </a:r>
            <a:r>
              <a:rPr lang="en-US" altLang="ko-KR" sz="900" dirty="0" err="1">
                <a:solidFill>
                  <a:srgbClr val="FF0000"/>
                </a:solidFill>
              </a:rPr>
              <a:t>Sub_Key</a:t>
            </a:r>
            <a:endParaRPr lang="en-US" altLang="ko-KR" sz="900" dirty="0">
              <a:solidFill>
                <a:srgbClr val="FF0000"/>
              </a:solidFill>
            </a:endParaRPr>
          </a:p>
          <a:p>
            <a:pPr algn="ctr"/>
            <a:r>
              <a:rPr lang="en-US" altLang="ko-KR" sz="900" dirty="0">
                <a:solidFill>
                  <a:srgbClr val="FF0000"/>
                </a:solidFill>
              </a:rPr>
              <a:t>2.Select ligands by </a:t>
            </a:r>
            <a:r>
              <a:rPr lang="en-US" altLang="ko-KR" sz="900" dirty="0" err="1">
                <a:solidFill>
                  <a:srgbClr val="FF0000"/>
                </a:solidFill>
              </a:rPr>
              <a:t>ChEMBL_ID</a:t>
            </a:r>
            <a:r>
              <a:rPr lang="en-US" altLang="ko-KR" sz="900" dirty="0">
                <a:solidFill>
                  <a:srgbClr val="FF0000"/>
                </a:solidFill>
              </a:rPr>
              <a:t> occurrence frequency which satisfies the RO5</a:t>
            </a:r>
            <a:endParaRPr lang="ko-KR" altLang="en-US" sz="900" dirty="0">
              <a:solidFill>
                <a:srgbClr val="FF0000"/>
              </a:solidFill>
            </a:endParaRPr>
          </a:p>
        </p:txBody>
      </p:sp>
      <p:sp>
        <p:nvSpPr>
          <p:cNvPr id="15" name="사각형: 둥근 모서리 14">
            <a:extLst>
              <a:ext uri="{FF2B5EF4-FFF2-40B4-BE49-F238E27FC236}">
                <a16:creationId xmlns:a16="http://schemas.microsoft.com/office/drawing/2014/main" id="{058EA884-E09D-4BBE-B5D8-9EFC002A31DA}"/>
              </a:ext>
            </a:extLst>
          </p:cNvPr>
          <p:cNvSpPr/>
          <p:nvPr/>
        </p:nvSpPr>
        <p:spPr>
          <a:xfrm>
            <a:off x="4583249" y="4264666"/>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1,685 ligands</a:t>
            </a:r>
            <a:endParaRPr lang="ko-KR" altLang="en-US" sz="1050" dirty="0"/>
          </a:p>
        </p:txBody>
      </p:sp>
      <p:sp>
        <p:nvSpPr>
          <p:cNvPr id="16" name="TextBox 15">
            <a:extLst>
              <a:ext uri="{FF2B5EF4-FFF2-40B4-BE49-F238E27FC236}">
                <a16:creationId xmlns:a16="http://schemas.microsoft.com/office/drawing/2014/main" id="{3569EC80-B717-4D77-84CF-B8593542E327}"/>
              </a:ext>
            </a:extLst>
          </p:cNvPr>
          <p:cNvSpPr txBox="1"/>
          <p:nvPr/>
        </p:nvSpPr>
        <p:spPr>
          <a:xfrm>
            <a:off x="3896872" y="4834829"/>
            <a:ext cx="2752677" cy="230832"/>
          </a:xfrm>
          <a:prstGeom prst="rect">
            <a:avLst/>
          </a:prstGeom>
          <a:noFill/>
        </p:spPr>
        <p:txBody>
          <a:bodyPr wrap="none" rtlCol="0">
            <a:spAutoFit/>
          </a:bodyPr>
          <a:lstStyle/>
          <a:p>
            <a:pPr algn="ctr"/>
            <a:r>
              <a:rPr lang="en-US" altLang="ko-KR" sz="900" dirty="0">
                <a:solidFill>
                  <a:srgbClr val="FF0000"/>
                </a:solidFill>
              </a:rPr>
              <a:t>3.Clustering using babel(Tanimoto &gt;0.9) and </a:t>
            </a:r>
            <a:r>
              <a:rPr lang="en-US" altLang="ko-KR" sz="900" dirty="0" err="1">
                <a:solidFill>
                  <a:srgbClr val="FF0000"/>
                </a:solidFill>
              </a:rPr>
              <a:t>iclliq</a:t>
            </a:r>
            <a:r>
              <a:rPr lang="en-US" altLang="ko-KR" sz="900" dirty="0">
                <a:solidFill>
                  <a:srgbClr val="FF0000"/>
                </a:solidFill>
              </a:rPr>
              <a:t> </a:t>
            </a:r>
          </a:p>
        </p:txBody>
      </p:sp>
      <p:sp>
        <p:nvSpPr>
          <p:cNvPr id="17" name="사각형: 둥근 모서리 16">
            <a:extLst>
              <a:ext uri="{FF2B5EF4-FFF2-40B4-BE49-F238E27FC236}">
                <a16:creationId xmlns:a16="http://schemas.microsoft.com/office/drawing/2014/main" id="{6C7D16DF-7755-4357-8AFC-8F42E55DA77C}"/>
              </a:ext>
            </a:extLst>
          </p:cNvPr>
          <p:cNvSpPr/>
          <p:nvPr/>
        </p:nvSpPr>
        <p:spPr>
          <a:xfrm>
            <a:off x="4583249" y="5197651"/>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996 ligands</a:t>
            </a:r>
            <a:endParaRPr lang="ko-KR" altLang="en-US" sz="1050" dirty="0"/>
          </a:p>
        </p:txBody>
      </p:sp>
      <p:cxnSp>
        <p:nvCxnSpPr>
          <p:cNvPr id="18" name="직선 화살표 연결선 17">
            <a:extLst>
              <a:ext uri="{FF2B5EF4-FFF2-40B4-BE49-F238E27FC236}">
                <a16:creationId xmlns:a16="http://schemas.microsoft.com/office/drawing/2014/main" id="{68B5E2A5-55FC-4F46-B480-740A6F2DA5C1}"/>
              </a:ext>
            </a:extLst>
          </p:cNvPr>
          <p:cNvCxnSpPr>
            <a:cxnSpLocks/>
          </p:cNvCxnSpPr>
          <p:nvPr/>
        </p:nvCxnSpPr>
        <p:spPr>
          <a:xfrm>
            <a:off x="5179281" y="4692504"/>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178EECAD-E641-4AED-BA3D-6C039EBBADCC}"/>
              </a:ext>
            </a:extLst>
          </p:cNvPr>
          <p:cNvCxnSpPr>
            <a:cxnSpLocks/>
          </p:cNvCxnSpPr>
          <p:nvPr/>
        </p:nvCxnSpPr>
        <p:spPr>
          <a:xfrm flipV="1">
            <a:off x="5775316" y="5416415"/>
            <a:ext cx="20936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사각형: 둥근 모서리 19">
            <a:extLst>
              <a:ext uri="{FF2B5EF4-FFF2-40B4-BE49-F238E27FC236}">
                <a16:creationId xmlns:a16="http://schemas.microsoft.com/office/drawing/2014/main" id="{557F0C28-455A-4943-9ED9-81CB9C59AD39}"/>
              </a:ext>
            </a:extLst>
          </p:cNvPr>
          <p:cNvSpPr/>
          <p:nvPr/>
        </p:nvSpPr>
        <p:spPr>
          <a:xfrm>
            <a:off x="7868938" y="5197650"/>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a:t>
            </a:r>
            <a:endParaRPr lang="ko-KR" altLang="en-US" sz="1350" dirty="0"/>
          </a:p>
        </p:txBody>
      </p:sp>
      <p:sp>
        <p:nvSpPr>
          <p:cNvPr id="24" name="오른쪽 중괄호 23">
            <a:extLst>
              <a:ext uri="{FF2B5EF4-FFF2-40B4-BE49-F238E27FC236}">
                <a16:creationId xmlns:a16="http://schemas.microsoft.com/office/drawing/2014/main" id="{2E810888-99F0-43F1-A454-DF3B702B265A}"/>
              </a:ext>
            </a:extLst>
          </p:cNvPr>
          <p:cNvSpPr/>
          <p:nvPr/>
        </p:nvSpPr>
        <p:spPr>
          <a:xfrm>
            <a:off x="2646652" y="3160092"/>
            <a:ext cx="107156" cy="10286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25" name="오른쪽 중괄호 24">
            <a:extLst>
              <a:ext uri="{FF2B5EF4-FFF2-40B4-BE49-F238E27FC236}">
                <a16:creationId xmlns:a16="http://schemas.microsoft.com/office/drawing/2014/main" id="{135A01FA-74DE-453B-96C2-ED01D8F49E81}"/>
              </a:ext>
            </a:extLst>
          </p:cNvPr>
          <p:cNvSpPr/>
          <p:nvPr/>
        </p:nvSpPr>
        <p:spPr>
          <a:xfrm>
            <a:off x="2646626" y="4188710"/>
            <a:ext cx="107156" cy="557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solidFill>
                <a:srgbClr val="0070C0"/>
              </a:solidFill>
            </a:endParaRPr>
          </a:p>
        </p:txBody>
      </p:sp>
      <p:sp>
        <p:nvSpPr>
          <p:cNvPr id="26" name="직사각형 25">
            <a:extLst>
              <a:ext uri="{FF2B5EF4-FFF2-40B4-BE49-F238E27FC236}">
                <a16:creationId xmlns:a16="http://schemas.microsoft.com/office/drawing/2014/main" id="{64BC6216-C6D9-4E4B-89BF-FA9FB481113A}"/>
              </a:ext>
            </a:extLst>
          </p:cNvPr>
          <p:cNvSpPr/>
          <p:nvPr/>
        </p:nvSpPr>
        <p:spPr>
          <a:xfrm>
            <a:off x="2695680" y="3570526"/>
            <a:ext cx="925253" cy="230832"/>
          </a:xfrm>
          <a:prstGeom prst="rect">
            <a:avLst/>
          </a:prstGeom>
        </p:spPr>
        <p:txBody>
          <a:bodyPr wrap="none">
            <a:spAutoFit/>
          </a:bodyPr>
          <a:lstStyle/>
          <a:p>
            <a:r>
              <a:rPr lang="en-US" altLang="ko-KR" sz="900" dirty="0">
                <a:solidFill>
                  <a:srgbClr val="0070C0"/>
                </a:solidFill>
              </a:rPr>
              <a:t>Tanimoto &gt;0.7</a:t>
            </a:r>
            <a:endParaRPr lang="ko-KR" altLang="en-US" sz="900" dirty="0">
              <a:solidFill>
                <a:srgbClr val="0070C0"/>
              </a:solidFill>
            </a:endParaRPr>
          </a:p>
        </p:txBody>
      </p:sp>
      <p:sp>
        <p:nvSpPr>
          <p:cNvPr id="27" name="직사각형 26">
            <a:extLst>
              <a:ext uri="{FF2B5EF4-FFF2-40B4-BE49-F238E27FC236}">
                <a16:creationId xmlns:a16="http://schemas.microsoft.com/office/drawing/2014/main" id="{62071D11-063A-4725-B3DF-9019101C2044}"/>
              </a:ext>
            </a:extLst>
          </p:cNvPr>
          <p:cNvSpPr/>
          <p:nvPr/>
        </p:nvSpPr>
        <p:spPr>
          <a:xfrm>
            <a:off x="2708249" y="4365986"/>
            <a:ext cx="1191352" cy="230832"/>
          </a:xfrm>
          <a:prstGeom prst="rect">
            <a:avLst/>
          </a:prstGeom>
        </p:spPr>
        <p:txBody>
          <a:bodyPr wrap="none">
            <a:spAutoFit/>
          </a:bodyPr>
          <a:lstStyle/>
          <a:p>
            <a:r>
              <a:rPr lang="en-US" altLang="ko-KR" sz="900" dirty="0">
                <a:solidFill>
                  <a:srgbClr val="0070C0"/>
                </a:solidFill>
              </a:rPr>
              <a:t>DBSCAN clustering</a:t>
            </a:r>
            <a:endParaRPr lang="ko-KR" altLang="en-US" sz="900" dirty="0">
              <a:solidFill>
                <a:srgbClr val="0070C0"/>
              </a:solidFill>
            </a:endParaRPr>
          </a:p>
        </p:txBody>
      </p:sp>
      <p:pic>
        <p:nvPicPr>
          <p:cNvPr id="28" name="그림 27">
            <a:extLst>
              <a:ext uri="{FF2B5EF4-FFF2-40B4-BE49-F238E27FC236}">
                <a16:creationId xmlns:a16="http://schemas.microsoft.com/office/drawing/2014/main" id="{A42D5012-2FDF-4268-A18C-4865A690F816}"/>
              </a:ext>
            </a:extLst>
          </p:cNvPr>
          <p:cNvPicPr>
            <a:picLocks noChangeAspect="1"/>
          </p:cNvPicPr>
          <p:nvPr/>
        </p:nvPicPr>
        <p:blipFill>
          <a:blip r:embed="rId2"/>
          <a:stretch>
            <a:fillRect/>
          </a:stretch>
        </p:blipFill>
        <p:spPr>
          <a:xfrm>
            <a:off x="38986" y="3155801"/>
            <a:ext cx="2607627" cy="1593056"/>
          </a:xfrm>
          <a:prstGeom prst="rect">
            <a:avLst/>
          </a:prstGeom>
        </p:spPr>
      </p:pic>
      <p:cxnSp>
        <p:nvCxnSpPr>
          <p:cNvPr id="37" name="연결선: 구부러짐 36">
            <a:extLst>
              <a:ext uri="{FF2B5EF4-FFF2-40B4-BE49-F238E27FC236}">
                <a16:creationId xmlns:a16="http://schemas.microsoft.com/office/drawing/2014/main" id="{0495FF34-6507-445F-A66A-CC98B302865B}"/>
              </a:ext>
            </a:extLst>
          </p:cNvPr>
          <p:cNvCxnSpPr>
            <a:cxnSpLocks/>
            <a:endCxn id="8" idx="1"/>
          </p:cNvCxnSpPr>
          <p:nvPr/>
        </p:nvCxnSpPr>
        <p:spPr>
          <a:xfrm rot="5400000" flipH="1" flipV="1">
            <a:off x="2313328" y="1960180"/>
            <a:ext cx="1434302" cy="86847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40" name="Picture 2" descr="key point에 대한 이미지 검색결과">
            <a:extLst>
              <a:ext uri="{FF2B5EF4-FFF2-40B4-BE49-F238E27FC236}">
                <a16:creationId xmlns:a16="http://schemas.microsoft.com/office/drawing/2014/main" id="{7106F7BD-1E03-4D61-BDA2-4DAFBD1BE2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140" y="2029577"/>
            <a:ext cx="486235" cy="486235"/>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D5061403-EB58-45E4-875A-1E13E21C27E4}"/>
              </a:ext>
            </a:extLst>
          </p:cNvPr>
          <p:cNvSpPr txBox="1"/>
          <p:nvPr/>
        </p:nvSpPr>
        <p:spPr>
          <a:xfrm>
            <a:off x="52327" y="2486284"/>
            <a:ext cx="941283" cy="219291"/>
          </a:xfrm>
          <a:prstGeom prst="rect">
            <a:avLst/>
          </a:prstGeom>
          <a:noFill/>
        </p:spPr>
        <p:txBody>
          <a:bodyPr wrap="none" rtlCol="0">
            <a:spAutoFit/>
          </a:bodyPr>
          <a:lstStyle/>
          <a:p>
            <a:r>
              <a:rPr lang="en-US" altLang="ko-KR" sz="825" b="1" dirty="0">
                <a:solidFill>
                  <a:srgbClr val="FF0000"/>
                </a:solidFill>
              </a:rPr>
              <a:t>Different Input!</a:t>
            </a:r>
            <a:endParaRPr lang="ko-KR" altLang="en-US" sz="825" b="1" dirty="0">
              <a:solidFill>
                <a:srgbClr val="FF0000"/>
              </a:solidFill>
            </a:endParaRPr>
          </a:p>
        </p:txBody>
      </p:sp>
      <p:sp>
        <p:nvSpPr>
          <p:cNvPr id="29" name="TextBox 28">
            <a:extLst>
              <a:ext uri="{FF2B5EF4-FFF2-40B4-BE49-F238E27FC236}">
                <a16:creationId xmlns:a16="http://schemas.microsoft.com/office/drawing/2014/main" id="{1CACBC6D-6249-429B-980E-671C4B77BE9D}"/>
              </a:ext>
            </a:extLst>
          </p:cNvPr>
          <p:cNvSpPr txBox="1"/>
          <p:nvPr/>
        </p:nvSpPr>
        <p:spPr>
          <a:xfrm>
            <a:off x="144378" y="158417"/>
            <a:ext cx="8045117" cy="523220"/>
          </a:xfrm>
          <a:prstGeom prst="rect">
            <a:avLst/>
          </a:prstGeom>
          <a:noFill/>
        </p:spPr>
        <p:txBody>
          <a:bodyPr wrap="square" rtlCol="0">
            <a:spAutoFit/>
          </a:bodyPr>
          <a:lstStyle/>
          <a:p>
            <a:r>
              <a:rPr lang="en-US" altLang="ko-KR" sz="2800" b="1" dirty="0" err="1"/>
              <a:t>ChEMBL</a:t>
            </a:r>
            <a:r>
              <a:rPr lang="en-US" altLang="ko-KR" sz="2800" b="1" dirty="0"/>
              <a:t> 3</a:t>
            </a:r>
            <a:r>
              <a:rPr lang="en-US" altLang="ko-KR" sz="2800" b="1" baseline="30000" dirty="0"/>
              <a:t>rd</a:t>
            </a:r>
            <a:r>
              <a:rPr lang="en-US" altLang="ko-KR" sz="2800" b="1" dirty="0"/>
              <a:t> </a:t>
            </a:r>
            <a:endParaRPr lang="ko-KR" altLang="en-US" sz="2800" dirty="0"/>
          </a:p>
        </p:txBody>
      </p:sp>
    </p:spTree>
    <p:extLst>
      <p:ext uri="{BB962C8B-B14F-4D97-AF65-F5344CB8AC3E}">
        <p14:creationId xmlns:p14="http://schemas.microsoft.com/office/powerpoint/2010/main" val="747417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그룹 13">
            <a:extLst>
              <a:ext uri="{FF2B5EF4-FFF2-40B4-BE49-F238E27FC236}">
                <a16:creationId xmlns:a16="http://schemas.microsoft.com/office/drawing/2014/main" id="{9AE0F29D-E39A-40E5-98CC-AEFE62A18260}"/>
              </a:ext>
            </a:extLst>
          </p:cNvPr>
          <p:cNvGrpSpPr/>
          <p:nvPr/>
        </p:nvGrpSpPr>
        <p:grpSpPr>
          <a:xfrm>
            <a:off x="1233238" y="1675072"/>
            <a:ext cx="6460101" cy="3926600"/>
            <a:chOff x="1233238" y="1675072"/>
            <a:chExt cx="6460101" cy="3926600"/>
          </a:xfrm>
        </p:grpSpPr>
        <p:pic>
          <p:nvPicPr>
            <p:cNvPr id="6" name="그림 5">
              <a:extLst>
                <a:ext uri="{FF2B5EF4-FFF2-40B4-BE49-F238E27FC236}">
                  <a16:creationId xmlns:a16="http://schemas.microsoft.com/office/drawing/2014/main" id="{EAFFC9E3-82DE-46C8-A90F-4F34E676F241}"/>
                </a:ext>
              </a:extLst>
            </p:cNvPr>
            <p:cNvPicPr>
              <a:picLocks noChangeAspect="1"/>
            </p:cNvPicPr>
            <p:nvPr/>
          </p:nvPicPr>
          <p:blipFill>
            <a:blip r:embed="rId2"/>
            <a:stretch>
              <a:fillRect/>
            </a:stretch>
          </p:blipFill>
          <p:spPr>
            <a:xfrm>
              <a:off x="1654342" y="1675072"/>
              <a:ext cx="6038997" cy="3618823"/>
            </a:xfrm>
            <a:prstGeom prst="rect">
              <a:avLst/>
            </a:prstGeom>
          </p:spPr>
        </p:pic>
        <p:sp>
          <p:nvSpPr>
            <p:cNvPr id="7" name="TextBox 6">
              <a:extLst>
                <a:ext uri="{FF2B5EF4-FFF2-40B4-BE49-F238E27FC236}">
                  <a16:creationId xmlns:a16="http://schemas.microsoft.com/office/drawing/2014/main" id="{8044EC2A-8F7D-42ED-B07C-6892FD236AC2}"/>
                </a:ext>
              </a:extLst>
            </p:cNvPr>
            <p:cNvSpPr txBox="1"/>
            <p:nvPr/>
          </p:nvSpPr>
          <p:spPr>
            <a:xfrm>
              <a:off x="1233238" y="5293895"/>
              <a:ext cx="1277914" cy="307777"/>
            </a:xfrm>
            <a:prstGeom prst="rect">
              <a:avLst/>
            </a:prstGeom>
            <a:noFill/>
          </p:spPr>
          <p:txBody>
            <a:bodyPr wrap="none" rtlCol="0">
              <a:spAutoFit/>
            </a:bodyPr>
            <a:lstStyle/>
            <a:p>
              <a:r>
                <a:rPr lang="en-US" altLang="ko-KR" sz="1400" dirty="0">
                  <a:solidFill>
                    <a:srgbClr val="FF0000"/>
                  </a:solidFill>
                  <a:latin typeface="Times New Roman" panose="02020603050405020304" pitchFamily="18" charset="0"/>
                  <a:cs typeface="Times New Roman" panose="02020603050405020304" pitchFamily="18" charset="0"/>
                </a:rPr>
                <a:t>Compound</a:t>
              </a:r>
              <a:r>
                <a:rPr lang="ko-KR" altLang="en-US" sz="1400" dirty="0">
                  <a:solidFill>
                    <a:srgbClr val="FF0000"/>
                  </a:solidFill>
                  <a:latin typeface="Times New Roman" panose="02020603050405020304" pitchFamily="18" charset="0"/>
                  <a:cs typeface="Times New Roman" panose="02020603050405020304" pitchFamily="18" charset="0"/>
                </a:rPr>
                <a:t> </a:t>
              </a:r>
              <a:r>
                <a:rPr lang="en-US" altLang="ko-KR" sz="1400" dirty="0">
                  <a:solidFill>
                    <a:srgbClr val="FF0000"/>
                  </a:solidFill>
                  <a:latin typeface="Times New Roman" panose="02020603050405020304" pitchFamily="18" charset="0"/>
                  <a:cs typeface="Times New Roman" panose="02020603050405020304" pitchFamily="18" charset="0"/>
                </a:rPr>
                <a:t>DB</a:t>
              </a:r>
              <a:endParaRPr lang="ko-KR" altLang="en-US" sz="1400" dirty="0">
                <a:solidFill>
                  <a:srgbClr val="FF000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E8B16D0-9CBB-4A1D-B143-8F90F3DF9F64}"/>
                </a:ext>
              </a:extLst>
            </p:cNvPr>
            <p:cNvSpPr txBox="1"/>
            <p:nvPr/>
          </p:nvSpPr>
          <p:spPr>
            <a:xfrm>
              <a:off x="4291265" y="5293894"/>
              <a:ext cx="1048685" cy="307777"/>
            </a:xfrm>
            <a:prstGeom prst="rect">
              <a:avLst/>
            </a:prstGeom>
            <a:noFill/>
          </p:spPr>
          <p:txBody>
            <a:bodyPr wrap="none" rtlCol="0">
              <a:spAutoFit/>
            </a:bodyPr>
            <a:lstStyle/>
            <a:p>
              <a:r>
                <a:rPr lang="en-US" altLang="ko-KR" sz="1400" dirty="0">
                  <a:solidFill>
                    <a:srgbClr val="FF0000"/>
                  </a:solidFill>
                  <a:latin typeface="Times New Roman" panose="02020603050405020304" pitchFamily="18" charset="0"/>
                  <a:cs typeface="Times New Roman" panose="02020603050405020304" pitchFamily="18" charset="0"/>
                </a:rPr>
                <a:t>Curated</a:t>
              </a:r>
              <a:r>
                <a:rPr lang="ko-KR" altLang="en-US" sz="1400" dirty="0">
                  <a:solidFill>
                    <a:srgbClr val="FF0000"/>
                  </a:solidFill>
                  <a:latin typeface="Times New Roman" panose="02020603050405020304" pitchFamily="18" charset="0"/>
                  <a:cs typeface="Times New Roman" panose="02020603050405020304" pitchFamily="18" charset="0"/>
                </a:rPr>
                <a:t> </a:t>
              </a:r>
              <a:r>
                <a:rPr lang="en-US" altLang="ko-KR" sz="1400" dirty="0">
                  <a:solidFill>
                    <a:srgbClr val="FF0000"/>
                  </a:solidFill>
                  <a:latin typeface="Times New Roman" panose="02020603050405020304" pitchFamily="18" charset="0"/>
                  <a:cs typeface="Times New Roman" panose="02020603050405020304" pitchFamily="18" charset="0"/>
                </a:rPr>
                <a:t>DB</a:t>
              </a:r>
              <a:endParaRPr lang="ko-KR" altLang="en-US" sz="1400" dirty="0">
                <a:solidFill>
                  <a:srgbClr val="FF000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39E8CDF-8F9F-4C4D-9484-1A023EF3751B}"/>
                </a:ext>
              </a:extLst>
            </p:cNvPr>
            <p:cNvSpPr txBox="1"/>
            <p:nvPr/>
          </p:nvSpPr>
          <p:spPr>
            <a:xfrm>
              <a:off x="5700965" y="5293894"/>
              <a:ext cx="902811" cy="307777"/>
            </a:xfrm>
            <a:prstGeom prst="rect">
              <a:avLst/>
            </a:prstGeom>
            <a:noFill/>
          </p:spPr>
          <p:txBody>
            <a:bodyPr wrap="none" rtlCol="0">
              <a:spAutoFit/>
            </a:bodyPr>
            <a:lstStyle/>
            <a:p>
              <a:r>
                <a:rPr lang="ko-KR" altLang="en-US" sz="1400" dirty="0">
                  <a:latin typeface="Times New Roman" panose="02020603050405020304" pitchFamily="18" charset="0"/>
                  <a:cs typeface="Times New Roman" panose="02020603050405020304" pitchFamily="18" charset="0"/>
                </a:rPr>
                <a:t>가상탐색</a:t>
              </a:r>
            </a:p>
          </p:txBody>
        </p:sp>
        <p:sp>
          <p:nvSpPr>
            <p:cNvPr id="13" name="TextBox 12">
              <a:extLst>
                <a:ext uri="{FF2B5EF4-FFF2-40B4-BE49-F238E27FC236}">
                  <a16:creationId xmlns:a16="http://schemas.microsoft.com/office/drawing/2014/main" id="{59BAEC77-0C25-4710-944F-033DD65D12D6}"/>
                </a:ext>
              </a:extLst>
            </p:cNvPr>
            <p:cNvSpPr txBox="1"/>
            <p:nvPr/>
          </p:nvSpPr>
          <p:spPr>
            <a:xfrm>
              <a:off x="2776678" y="5293894"/>
              <a:ext cx="1249060" cy="307777"/>
            </a:xfrm>
            <a:prstGeom prst="rect">
              <a:avLst/>
            </a:prstGeom>
            <a:noFill/>
          </p:spPr>
          <p:txBody>
            <a:bodyPr wrap="none" rtlCol="0">
              <a:spAutoFit/>
            </a:bodyPr>
            <a:lstStyle/>
            <a:p>
              <a:r>
                <a:rPr lang="en-US" altLang="ko-KR" sz="1400" dirty="0">
                  <a:latin typeface="Times New Roman" panose="02020603050405020304" pitchFamily="18" charset="0"/>
                  <a:cs typeface="Times New Roman" panose="02020603050405020304" pitchFamily="18" charset="0"/>
                </a:rPr>
                <a:t>DB processing</a:t>
              </a:r>
              <a:endParaRPr lang="ko-KR" altLang="en-US" sz="14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199172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EFB52EF6-6B5C-4CC2-B985-C5704ACF3C7C}"/>
              </a:ext>
            </a:extLst>
          </p:cNvPr>
          <p:cNvSpPr/>
          <p:nvPr/>
        </p:nvSpPr>
        <p:spPr>
          <a:xfrm>
            <a:off x="0" y="857250"/>
            <a:ext cx="1954446" cy="300082"/>
          </a:xfrm>
          <a:prstGeom prst="rect">
            <a:avLst/>
          </a:prstGeom>
        </p:spPr>
        <p:txBody>
          <a:bodyPr wrap="none">
            <a:spAutoFit/>
          </a:bodyPr>
          <a:lstStyle/>
          <a:p>
            <a:r>
              <a:rPr lang="en-US" altLang="ko-KR" sz="1350" b="1" dirty="0"/>
              <a:t>ChEMBL 4</a:t>
            </a:r>
            <a:r>
              <a:rPr lang="en-US" altLang="ko-KR" sz="1350" b="1" baseline="30000" dirty="0"/>
              <a:t>th</a:t>
            </a:r>
            <a:r>
              <a:rPr lang="en-US" altLang="ko-KR" sz="1350" b="1" dirty="0"/>
              <a:t> selection</a:t>
            </a:r>
            <a:endParaRPr lang="ko-KR" altLang="en-US" sz="1350" dirty="0"/>
          </a:p>
        </p:txBody>
      </p:sp>
      <p:cxnSp>
        <p:nvCxnSpPr>
          <p:cNvPr id="5" name="직선 화살표 연결선 4">
            <a:extLst>
              <a:ext uri="{FF2B5EF4-FFF2-40B4-BE49-F238E27FC236}">
                <a16:creationId xmlns:a16="http://schemas.microsoft.com/office/drawing/2014/main" id="{8AB00F64-C1F2-4982-B958-24762D440525}"/>
              </a:ext>
            </a:extLst>
          </p:cNvPr>
          <p:cNvCxnSpPr>
            <a:cxnSpLocks/>
          </p:cNvCxnSpPr>
          <p:nvPr/>
        </p:nvCxnSpPr>
        <p:spPr>
          <a:xfrm>
            <a:off x="5179283" y="3737172"/>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사각형: 둥근 모서리 5">
            <a:extLst>
              <a:ext uri="{FF2B5EF4-FFF2-40B4-BE49-F238E27FC236}">
                <a16:creationId xmlns:a16="http://schemas.microsoft.com/office/drawing/2014/main" id="{BB886BE2-73B9-4180-9B7E-41E4627779A1}"/>
              </a:ext>
            </a:extLst>
          </p:cNvPr>
          <p:cNvSpPr/>
          <p:nvPr/>
        </p:nvSpPr>
        <p:spPr>
          <a:xfrm>
            <a:off x="808281" y="2455925"/>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t>55 ChEMBL</a:t>
            </a:r>
          </a:p>
          <a:p>
            <a:pPr algn="ctr"/>
            <a:r>
              <a:rPr lang="en-US" altLang="ko-KR" sz="900" dirty="0"/>
              <a:t>ligands</a:t>
            </a:r>
          </a:p>
        </p:txBody>
      </p:sp>
      <p:cxnSp>
        <p:nvCxnSpPr>
          <p:cNvPr id="7" name="직선 화살표 연결선 6">
            <a:extLst>
              <a:ext uri="{FF2B5EF4-FFF2-40B4-BE49-F238E27FC236}">
                <a16:creationId xmlns:a16="http://schemas.microsoft.com/office/drawing/2014/main" id="{7978BD67-ED63-4022-A6F8-B7A4DBD6784F}"/>
              </a:ext>
            </a:extLst>
          </p:cNvPr>
          <p:cNvCxnSpPr>
            <a:cxnSpLocks/>
          </p:cNvCxnSpPr>
          <p:nvPr/>
        </p:nvCxnSpPr>
        <p:spPr>
          <a:xfrm>
            <a:off x="1334133" y="2883763"/>
            <a:ext cx="1" cy="281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F7A9204-D3D5-4DCC-82A7-E005020A6959}"/>
              </a:ext>
            </a:extLst>
          </p:cNvPr>
          <p:cNvSpPr txBox="1"/>
          <p:nvPr/>
        </p:nvSpPr>
        <p:spPr>
          <a:xfrm>
            <a:off x="2395515" y="1446431"/>
            <a:ext cx="5567551" cy="461665"/>
          </a:xfrm>
          <a:prstGeom prst="rect">
            <a:avLst/>
          </a:prstGeom>
          <a:noFill/>
        </p:spPr>
        <p:txBody>
          <a:bodyPr wrap="none" rtlCol="0">
            <a:spAutoFit/>
          </a:bodyPr>
          <a:lstStyle/>
          <a:p>
            <a:pPr algn="ctr"/>
            <a:r>
              <a:rPr lang="en-US" altLang="ko-KR" sz="1350" b="1" dirty="0"/>
              <a:t>Extract the Main Key</a:t>
            </a:r>
          </a:p>
          <a:p>
            <a:pPr algn="ctr"/>
            <a:r>
              <a:rPr lang="en-US" altLang="ko-KR" sz="1050" dirty="0"/>
              <a:t>(PADPA, PPAPD, PPAAD ,PAADP, AAPAD, DPAPD, APDPP, PDPDA, DPAPD, DAAPA) </a:t>
            </a:r>
            <a:endParaRPr lang="ko-KR" altLang="en-US" sz="1050" dirty="0"/>
          </a:p>
        </p:txBody>
      </p:sp>
      <p:sp>
        <p:nvSpPr>
          <p:cNvPr id="9" name="사각형: 둥근 모서리 8">
            <a:extLst>
              <a:ext uri="{FF2B5EF4-FFF2-40B4-BE49-F238E27FC236}">
                <a16:creationId xmlns:a16="http://schemas.microsoft.com/office/drawing/2014/main" id="{30C9FC21-E7D0-4C3D-A70A-207F1A278A95}"/>
              </a:ext>
            </a:extLst>
          </p:cNvPr>
          <p:cNvSpPr/>
          <p:nvPr/>
        </p:nvSpPr>
        <p:spPr>
          <a:xfrm>
            <a:off x="3967252" y="2473295"/>
            <a:ext cx="2424065" cy="638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solidFill>
                  <a:schemeClr val="bg1"/>
                </a:solidFill>
              </a:rPr>
              <a:t>Preprocessed</a:t>
            </a:r>
          </a:p>
          <a:p>
            <a:pPr algn="ctr"/>
            <a:r>
              <a:rPr lang="en-US" altLang="ko-KR" sz="1350" b="1" dirty="0">
                <a:solidFill>
                  <a:schemeClr val="bg1"/>
                </a:solidFill>
              </a:rPr>
              <a:t>ChEMBL DB(1.8M)</a:t>
            </a:r>
            <a:endParaRPr lang="ko-KR" altLang="en-US" sz="1350" b="1" dirty="0">
              <a:solidFill>
                <a:schemeClr val="bg1"/>
              </a:solidFill>
            </a:endParaRPr>
          </a:p>
        </p:txBody>
      </p:sp>
      <p:cxnSp>
        <p:nvCxnSpPr>
          <p:cNvPr id="10" name="직선 화살표 연결선 9">
            <a:extLst>
              <a:ext uri="{FF2B5EF4-FFF2-40B4-BE49-F238E27FC236}">
                <a16:creationId xmlns:a16="http://schemas.microsoft.com/office/drawing/2014/main" id="{D6ADB4C4-B3EB-4315-A6DF-18573B0F5C77}"/>
              </a:ext>
            </a:extLst>
          </p:cNvPr>
          <p:cNvCxnSpPr>
            <a:cxnSpLocks/>
            <a:stCxn id="8" idx="2"/>
          </p:cNvCxnSpPr>
          <p:nvPr/>
        </p:nvCxnSpPr>
        <p:spPr>
          <a:xfrm flipH="1">
            <a:off x="5179290" y="1908096"/>
            <a:ext cx="1" cy="565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A9ABA5E-657F-49DD-AE16-F1DE97593B28}"/>
              </a:ext>
            </a:extLst>
          </p:cNvPr>
          <p:cNvSpPr txBox="1"/>
          <p:nvPr/>
        </p:nvSpPr>
        <p:spPr>
          <a:xfrm>
            <a:off x="4426985" y="2023171"/>
            <a:ext cx="1319592" cy="230832"/>
          </a:xfrm>
          <a:prstGeom prst="rect">
            <a:avLst/>
          </a:prstGeom>
          <a:noFill/>
        </p:spPr>
        <p:txBody>
          <a:bodyPr wrap="none" rtlCol="0">
            <a:spAutoFit/>
          </a:bodyPr>
          <a:lstStyle/>
          <a:p>
            <a:r>
              <a:rPr lang="en-US" altLang="ko-KR" sz="900" dirty="0">
                <a:solidFill>
                  <a:srgbClr val="FF0000"/>
                </a:solidFill>
              </a:rPr>
              <a:t>Query using Main Key</a:t>
            </a:r>
            <a:endParaRPr lang="ko-KR" altLang="en-US" sz="900" dirty="0">
              <a:solidFill>
                <a:srgbClr val="FF0000"/>
              </a:solidFill>
            </a:endParaRPr>
          </a:p>
        </p:txBody>
      </p:sp>
      <p:sp>
        <p:nvSpPr>
          <p:cNvPr id="12" name="사각형: 둥근 모서리 11">
            <a:extLst>
              <a:ext uri="{FF2B5EF4-FFF2-40B4-BE49-F238E27FC236}">
                <a16:creationId xmlns:a16="http://schemas.microsoft.com/office/drawing/2014/main" id="{7E202C53-1178-48DB-96C1-965AD0D5B040}"/>
              </a:ext>
            </a:extLst>
          </p:cNvPr>
          <p:cNvSpPr/>
          <p:nvPr/>
        </p:nvSpPr>
        <p:spPr>
          <a:xfrm>
            <a:off x="4583249" y="3343338"/>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696,702</a:t>
            </a:r>
          </a:p>
          <a:p>
            <a:pPr algn="ctr"/>
            <a:r>
              <a:rPr lang="en-US" altLang="ko-KR" sz="1050" dirty="0"/>
              <a:t>Ligand retrieval</a:t>
            </a:r>
            <a:endParaRPr lang="ko-KR" altLang="en-US" sz="1050" dirty="0"/>
          </a:p>
        </p:txBody>
      </p:sp>
      <p:cxnSp>
        <p:nvCxnSpPr>
          <p:cNvPr id="13" name="직선 화살표 연결선 12">
            <a:extLst>
              <a:ext uri="{FF2B5EF4-FFF2-40B4-BE49-F238E27FC236}">
                <a16:creationId xmlns:a16="http://schemas.microsoft.com/office/drawing/2014/main" id="{440E86B4-2B96-4E33-9206-E7DC5AEFC36F}"/>
              </a:ext>
            </a:extLst>
          </p:cNvPr>
          <p:cNvCxnSpPr>
            <a:cxnSpLocks/>
            <a:stCxn id="9" idx="2"/>
            <a:endCxn id="12" idx="0"/>
          </p:cNvCxnSpPr>
          <p:nvPr/>
        </p:nvCxnSpPr>
        <p:spPr>
          <a:xfrm flipH="1">
            <a:off x="5179282" y="3111563"/>
            <a:ext cx="2" cy="231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1B84D09-909C-4C3D-B309-5877CD272CC7}"/>
              </a:ext>
            </a:extLst>
          </p:cNvPr>
          <p:cNvSpPr txBox="1"/>
          <p:nvPr/>
        </p:nvSpPr>
        <p:spPr>
          <a:xfrm>
            <a:off x="3076783" y="3826601"/>
            <a:ext cx="4204997" cy="369332"/>
          </a:xfrm>
          <a:prstGeom prst="rect">
            <a:avLst/>
          </a:prstGeom>
          <a:noFill/>
        </p:spPr>
        <p:txBody>
          <a:bodyPr wrap="none" rtlCol="0">
            <a:spAutoFit/>
          </a:bodyPr>
          <a:lstStyle/>
          <a:p>
            <a:pPr algn="ctr"/>
            <a:r>
              <a:rPr lang="en-US" altLang="ko-KR" sz="900" dirty="0">
                <a:solidFill>
                  <a:srgbClr val="FF0000"/>
                </a:solidFill>
              </a:rPr>
              <a:t>1.Sub clustering using </a:t>
            </a:r>
            <a:r>
              <a:rPr lang="en-US" altLang="ko-KR" sz="900" dirty="0" err="1">
                <a:solidFill>
                  <a:srgbClr val="FF0000"/>
                </a:solidFill>
              </a:rPr>
              <a:t>Sub_Key</a:t>
            </a:r>
            <a:endParaRPr lang="en-US" altLang="ko-KR" sz="900" dirty="0">
              <a:solidFill>
                <a:srgbClr val="FF0000"/>
              </a:solidFill>
            </a:endParaRPr>
          </a:p>
          <a:p>
            <a:pPr algn="ctr"/>
            <a:r>
              <a:rPr lang="en-US" altLang="ko-KR" sz="900" dirty="0">
                <a:solidFill>
                  <a:srgbClr val="FF0000"/>
                </a:solidFill>
              </a:rPr>
              <a:t>2.Select ligands by </a:t>
            </a:r>
            <a:r>
              <a:rPr lang="en-US" altLang="ko-KR" sz="900" dirty="0" err="1">
                <a:solidFill>
                  <a:srgbClr val="FF0000"/>
                </a:solidFill>
              </a:rPr>
              <a:t>ChEMBL_ID</a:t>
            </a:r>
            <a:r>
              <a:rPr lang="en-US" altLang="ko-KR" sz="900" dirty="0">
                <a:solidFill>
                  <a:srgbClr val="FF0000"/>
                </a:solidFill>
              </a:rPr>
              <a:t> occurrence frequency which satisfies the RO5</a:t>
            </a:r>
            <a:endParaRPr lang="ko-KR" altLang="en-US" sz="900" dirty="0">
              <a:solidFill>
                <a:srgbClr val="FF0000"/>
              </a:solidFill>
            </a:endParaRPr>
          </a:p>
        </p:txBody>
      </p:sp>
      <p:sp>
        <p:nvSpPr>
          <p:cNvPr id="15" name="사각형: 둥근 모서리 14">
            <a:extLst>
              <a:ext uri="{FF2B5EF4-FFF2-40B4-BE49-F238E27FC236}">
                <a16:creationId xmlns:a16="http://schemas.microsoft.com/office/drawing/2014/main" id="{D121FD3F-9AD4-4089-A069-0EE4D7144E04}"/>
              </a:ext>
            </a:extLst>
          </p:cNvPr>
          <p:cNvSpPr/>
          <p:nvPr/>
        </p:nvSpPr>
        <p:spPr>
          <a:xfrm>
            <a:off x="4583249" y="4264666"/>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1,496 ligands</a:t>
            </a:r>
            <a:endParaRPr lang="ko-KR" altLang="en-US" sz="1050" dirty="0"/>
          </a:p>
        </p:txBody>
      </p:sp>
      <p:sp>
        <p:nvSpPr>
          <p:cNvPr id="16" name="TextBox 15">
            <a:extLst>
              <a:ext uri="{FF2B5EF4-FFF2-40B4-BE49-F238E27FC236}">
                <a16:creationId xmlns:a16="http://schemas.microsoft.com/office/drawing/2014/main" id="{05A86D33-3CF8-470B-AEA9-1D74AF8808CD}"/>
              </a:ext>
            </a:extLst>
          </p:cNvPr>
          <p:cNvSpPr txBox="1"/>
          <p:nvPr/>
        </p:nvSpPr>
        <p:spPr>
          <a:xfrm>
            <a:off x="3802943" y="4807394"/>
            <a:ext cx="2752677" cy="230832"/>
          </a:xfrm>
          <a:prstGeom prst="rect">
            <a:avLst/>
          </a:prstGeom>
          <a:noFill/>
        </p:spPr>
        <p:txBody>
          <a:bodyPr wrap="none" rtlCol="0">
            <a:spAutoFit/>
          </a:bodyPr>
          <a:lstStyle/>
          <a:p>
            <a:pPr algn="ctr"/>
            <a:r>
              <a:rPr lang="en-US" altLang="ko-KR" sz="900" dirty="0">
                <a:solidFill>
                  <a:srgbClr val="FF0000"/>
                </a:solidFill>
              </a:rPr>
              <a:t>3.Clustering using babel(Tanimoto &gt;0.9) and </a:t>
            </a:r>
            <a:r>
              <a:rPr lang="en-US" altLang="ko-KR" sz="900" dirty="0" err="1">
                <a:solidFill>
                  <a:srgbClr val="FF0000"/>
                </a:solidFill>
              </a:rPr>
              <a:t>iclliq</a:t>
            </a:r>
            <a:r>
              <a:rPr lang="en-US" altLang="ko-KR" sz="900" dirty="0">
                <a:solidFill>
                  <a:srgbClr val="FF0000"/>
                </a:solidFill>
              </a:rPr>
              <a:t> </a:t>
            </a:r>
          </a:p>
        </p:txBody>
      </p:sp>
      <p:sp>
        <p:nvSpPr>
          <p:cNvPr id="17" name="사각형: 둥근 모서리 16">
            <a:extLst>
              <a:ext uri="{FF2B5EF4-FFF2-40B4-BE49-F238E27FC236}">
                <a16:creationId xmlns:a16="http://schemas.microsoft.com/office/drawing/2014/main" id="{21A20A7C-A10C-4667-964D-4A63636EC0A7}"/>
              </a:ext>
            </a:extLst>
          </p:cNvPr>
          <p:cNvSpPr/>
          <p:nvPr/>
        </p:nvSpPr>
        <p:spPr>
          <a:xfrm>
            <a:off x="4583249" y="5197651"/>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1,019 ligands</a:t>
            </a:r>
            <a:endParaRPr lang="ko-KR" altLang="en-US" sz="1050" dirty="0"/>
          </a:p>
        </p:txBody>
      </p:sp>
      <p:cxnSp>
        <p:nvCxnSpPr>
          <p:cNvPr id="18" name="직선 화살표 연결선 17">
            <a:extLst>
              <a:ext uri="{FF2B5EF4-FFF2-40B4-BE49-F238E27FC236}">
                <a16:creationId xmlns:a16="http://schemas.microsoft.com/office/drawing/2014/main" id="{7F35AEBD-62A5-4E13-A034-0C1F97398922}"/>
              </a:ext>
            </a:extLst>
          </p:cNvPr>
          <p:cNvCxnSpPr>
            <a:cxnSpLocks/>
          </p:cNvCxnSpPr>
          <p:nvPr/>
        </p:nvCxnSpPr>
        <p:spPr>
          <a:xfrm>
            <a:off x="5179281" y="4692504"/>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DC6357F7-5539-4BA0-95B1-CE0425960D88}"/>
              </a:ext>
            </a:extLst>
          </p:cNvPr>
          <p:cNvCxnSpPr>
            <a:cxnSpLocks/>
          </p:cNvCxnSpPr>
          <p:nvPr/>
        </p:nvCxnSpPr>
        <p:spPr>
          <a:xfrm flipV="1">
            <a:off x="5775316" y="5416415"/>
            <a:ext cx="20936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사각형: 둥근 모서리 19">
            <a:extLst>
              <a:ext uri="{FF2B5EF4-FFF2-40B4-BE49-F238E27FC236}">
                <a16:creationId xmlns:a16="http://schemas.microsoft.com/office/drawing/2014/main" id="{53164CE6-7F67-4780-B1C3-B038B26D15A9}"/>
              </a:ext>
            </a:extLst>
          </p:cNvPr>
          <p:cNvSpPr/>
          <p:nvPr/>
        </p:nvSpPr>
        <p:spPr>
          <a:xfrm>
            <a:off x="7868938" y="5197650"/>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a:t>
            </a:r>
            <a:endParaRPr lang="ko-KR" altLang="en-US" sz="1350" dirty="0"/>
          </a:p>
        </p:txBody>
      </p:sp>
      <p:sp>
        <p:nvSpPr>
          <p:cNvPr id="25" name="오른쪽 중괄호 24">
            <a:extLst>
              <a:ext uri="{FF2B5EF4-FFF2-40B4-BE49-F238E27FC236}">
                <a16:creationId xmlns:a16="http://schemas.microsoft.com/office/drawing/2014/main" id="{5D227754-6CCF-4F76-B5A8-B7E93109B26F}"/>
              </a:ext>
            </a:extLst>
          </p:cNvPr>
          <p:cNvSpPr/>
          <p:nvPr/>
        </p:nvSpPr>
        <p:spPr>
          <a:xfrm>
            <a:off x="2617978" y="3196173"/>
            <a:ext cx="129039" cy="15617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27" name="직사각형 26">
            <a:extLst>
              <a:ext uri="{FF2B5EF4-FFF2-40B4-BE49-F238E27FC236}">
                <a16:creationId xmlns:a16="http://schemas.microsoft.com/office/drawing/2014/main" id="{F1958F3A-F37E-4F97-A289-31D2E921E91C}"/>
              </a:ext>
            </a:extLst>
          </p:cNvPr>
          <p:cNvSpPr/>
          <p:nvPr/>
        </p:nvSpPr>
        <p:spPr>
          <a:xfrm>
            <a:off x="2645486" y="3734786"/>
            <a:ext cx="1191352" cy="230832"/>
          </a:xfrm>
          <a:prstGeom prst="rect">
            <a:avLst/>
          </a:prstGeom>
        </p:spPr>
        <p:txBody>
          <a:bodyPr wrap="none">
            <a:spAutoFit/>
          </a:bodyPr>
          <a:lstStyle/>
          <a:p>
            <a:r>
              <a:rPr lang="en-US" altLang="ko-KR" sz="900" dirty="0">
                <a:solidFill>
                  <a:srgbClr val="0070C0"/>
                </a:solidFill>
              </a:rPr>
              <a:t>DBSCAN clustering</a:t>
            </a:r>
            <a:endParaRPr lang="ko-KR" altLang="en-US" sz="900" dirty="0">
              <a:solidFill>
                <a:srgbClr val="0070C0"/>
              </a:solidFill>
            </a:endParaRPr>
          </a:p>
        </p:txBody>
      </p:sp>
      <p:pic>
        <p:nvPicPr>
          <p:cNvPr id="28" name="그림 27">
            <a:extLst>
              <a:ext uri="{FF2B5EF4-FFF2-40B4-BE49-F238E27FC236}">
                <a16:creationId xmlns:a16="http://schemas.microsoft.com/office/drawing/2014/main" id="{82FB9080-CAA7-4331-9D51-1C187CDC6CD1}"/>
              </a:ext>
            </a:extLst>
          </p:cNvPr>
          <p:cNvPicPr preferRelativeResize="0">
            <a:picLocks/>
          </p:cNvPicPr>
          <p:nvPr/>
        </p:nvPicPr>
        <p:blipFill>
          <a:blip r:embed="rId2"/>
          <a:stretch>
            <a:fillRect/>
          </a:stretch>
        </p:blipFill>
        <p:spPr>
          <a:xfrm>
            <a:off x="30034" y="3164879"/>
            <a:ext cx="2608200" cy="1593000"/>
          </a:xfrm>
          <a:prstGeom prst="rect">
            <a:avLst/>
          </a:prstGeom>
        </p:spPr>
      </p:pic>
      <p:sp>
        <p:nvSpPr>
          <p:cNvPr id="41" name="직사각형 40">
            <a:extLst>
              <a:ext uri="{FF2B5EF4-FFF2-40B4-BE49-F238E27FC236}">
                <a16:creationId xmlns:a16="http://schemas.microsoft.com/office/drawing/2014/main" id="{ED2DDACC-5FDC-4FE5-A595-B4AF99C6B8EC}"/>
              </a:ext>
            </a:extLst>
          </p:cNvPr>
          <p:cNvSpPr/>
          <p:nvPr/>
        </p:nvSpPr>
        <p:spPr>
          <a:xfrm>
            <a:off x="-29390" y="4733388"/>
            <a:ext cx="1401346" cy="219291"/>
          </a:xfrm>
          <a:prstGeom prst="rect">
            <a:avLst/>
          </a:prstGeom>
        </p:spPr>
        <p:txBody>
          <a:bodyPr wrap="none">
            <a:spAutoFit/>
          </a:bodyPr>
          <a:lstStyle/>
          <a:p>
            <a:r>
              <a:rPr lang="en-US" altLang="ko-KR" sz="825" dirty="0">
                <a:solidFill>
                  <a:srgbClr val="0070C0"/>
                </a:solidFill>
              </a:rPr>
              <a:t>No cluster: Tanimoto &gt;0.7</a:t>
            </a:r>
            <a:endParaRPr lang="ko-KR" altLang="en-US" sz="825" dirty="0">
              <a:solidFill>
                <a:srgbClr val="0070C0"/>
              </a:solidFill>
            </a:endParaRPr>
          </a:p>
        </p:txBody>
      </p:sp>
      <p:sp>
        <p:nvSpPr>
          <p:cNvPr id="43" name="사각형: 둥근 모서리 42">
            <a:extLst>
              <a:ext uri="{FF2B5EF4-FFF2-40B4-BE49-F238E27FC236}">
                <a16:creationId xmlns:a16="http://schemas.microsoft.com/office/drawing/2014/main" id="{E1900CAA-9293-47EB-9BF1-EC71F0E01B7B}"/>
              </a:ext>
            </a:extLst>
          </p:cNvPr>
          <p:cNvSpPr/>
          <p:nvPr/>
        </p:nvSpPr>
        <p:spPr>
          <a:xfrm>
            <a:off x="808281" y="1305347"/>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25" dirty="0">
                <a:solidFill>
                  <a:schemeClr val="bg1"/>
                </a:solidFill>
              </a:rPr>
              <a:t>Kinase inhibitors</a:t>
            </a:r>
          </a:p>
          <a:p>
            <a:pPr algn="ctr"/>
            <a:r>
              <a:rPr lang="en-US" altLang="ko-KR" sz="825" dirty="0">
                <a:solidFill>
                  <a:schemeClr val="bg1"/>
                </a:solidFill>
              </a:rPr>
              <a:t>(FDA approved)</a:t>
            </a:r>
          </a:p>
          <a:p>
            <a:pPr algn="ctr"/>
            <a:r>
              <a:rPr lang="en-US" altLang="ko-KR" sz="825" dirty="0">
                <a:solidFill>
                  <a:schemeClr val="bg1"/>
                </a:solidFill>
              </a:rPr>
              <a:t>96 ligands</a:t>
            </a:r>
          </a:p>
        </p:txBody>
      </p:sp>
      <p:cxnSp>
        <p:nvCxnSpPr>
          <p:cNvPr id="44" name="직선 화살표 연결선 43">
            <a:extLst>
              <a:ext uri="{FF2B5EF4-FFF2-40B4-BE49-F238E27FC236}">
                <a16:creationId xmlns:a16="http://schemas.microsoft.com/office/drawing/2014/main" id="{2D9EA581-8A05-45BF-99CE-725F0FA3C7C2}"/>
              </a:ext>
            </a:extLst>
          </p:cNvPr>
          <p:cNvCxnSpPr>
            <a:cxnSpLocks/>
          </p:cNvCxnSpPr>
          <p:nvPr/>
        </p:nvCxnSpPr>
        <p:spPr>
          <a:xfrm>
            <a:off x="1334133" y="1733185"/>
            <a:ext cx="0" cy="722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D270BF30-D960-400A-BD2E-3FE31EBF9BCE}"/>
              </a:ext>
            </a:extLst>
          </p:cNvPr>
          <p:cNvSpPr txBox="1"/>
          <p:nvPr/>
        </p:nvSpPr>
        <p:spPr>
          <a:xfrm>
            <a:off x="709603" y="2010878"/>
            <a:ext cx="1249061" cy="230832"/>
          </a:xfrm>
          <a:prstGeom prst="rect">
            <a:avLst/>
          </a:prstGeom>
          <a:noFill/>
        </p:spPr>
        <p:txBody>
          <a:bodyPr wrap="none" rtlCol="0">
            <a:spAutoFit/>
          </a:bodyPr>
          <a:lstStyle/>
          <a:p>
            <a:pPr algn="ctr"/>
            <a:r>
              <a:rPr lang="en-US" altLang="ko-KR" sz="900" dirty="0">
                <a:solidFill>
                  <a:srgbClr val="FF0000"/>
                </a:solidFill>
              </a:rPr>
              <a:t>Remove redundancy</a:t>
            </a:r>
          </a:p>
        </p:txBody>
      </p:sp>
      <p:cxnSp>
        <p:nvCxnSpPr>
          <p:cNvPr id="48" name="연결선: 구부러짐 47">
            <a:extLst>
              <a:ext uri="{FF2B5EF4-FFF2-40B4-BE49-F238E27FC236}">
                <a16:creationId xmlns:a16="http://schemas.microsoft.com/office/drawing/2014/main" id="{9998CFCC-BDB3-4397-9906-ED44507375B1}"/>
              </a:ext>
            </a:extLst>
          </p:cNvPr>
          <p:cNvCxnSpPr>
            <a:cxnSpLocks/>
            <a:endCxn id="8" idx="1"/>
          </p:cNvCxnSpPr>
          <p:nvPr/>
        </p:nvCxnSpPr>
        <p:spPr>
          <a:xfrm rot="16200000" flipV="1">
            <a:off x="1406359" y="2666421"/>
            <a:ext cx="2309561" cy="331247"/>
          </a:xfrm>
          <a:prstGeom prst="curvedConnector4">
            <a:avLst>
              <a:gd name="adj1" fmla="val 45003"/>
              <a:gd name="adj2" fmla="val 169012"/>
            </a:avLst>
          </a:prstGeom>
          <a:ln>
            <a:tailEnd type="triangle"/>
          </a:ln>
        </p:spPr>
        <p:style>
          <a:lnRef idx="1">
            <a:schemeClr val="accent1"/>
          </a:lnRef>
          <a:fillRef idx="0">
            <a:schemeClr val="accent1"/>
          </a:fillRef>
          <a:effectRef idx="0">
            <a:schemeClr val="accent1"/>
          </a:effectRef>
          <a:fontRef idx="minor">
            <a:schemeClr val="tx1"/>
          </a:fontRef>
        </p:style>
      </p:cxnSp>
      <p:pic>
        <p:nvPicPr>
          <p:cNvPr id="52" name="Picture 2" descr="key point에 대한 이미지 검색결과">
            <a:extLst>
              <a:ext uri="{FF2B5EF4-FFF2-40B4-BE49-F238E27FC236}">
                <a16:creationId xmlns:a16="http://schemas.microsoft.com/office/drawing/2014/main" id="{AD98ECFE-F693-4831-84F0-013131DB8E5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290" y="1275984"/>
            <a:ext cx="486235" cy="486235"/>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a16="http://schemas.microsoft.com/office/drawing/2014/main" id="{231A1E8E-4DE4-42F6-850E-414CAE0CE36A}"/>
              </a:ext>
            </a:extLst>
          </p:cNvPr>
          <p:cNvSpPr txBox="1"/>
          <p:nvPr/>
        </p:nvSpPr>
        <p:spPr>
          <a:xfrm>
            <a:off x="68617" y="1732855"/>
            <a:ext cx="941283" cy="219291"/>
          </a:xfrm>
          <a:prstGeom prst="rect">
            <a:avLst/>
          </a:prstGeom>
          <a:noFill/>
        </p:spPr>
        <p:txBody>
          <a:bodyPr wrap="none" rtlCol="0">
            <a:spAutoFit/>
          </a:bodyPr>
          <a:lstStyle/>
          <a:p>
            <a:r>
              <a:rPr lang="en-US" altLang="ko-KR" sz="825" b="1" dirty="0">
                <a:solidFill>
                  <a:srgbClr val="FF0000"/>
                </a:solidFill>
              </a:rPr>
              <a:t>Different Input!</a:t>
            </a:r>
            <a:endParaRPr lang="ko-KR" altLang="en-US" sz="825" b="1" dirty="0">
              <a:solidFill>
                <a:srgbClr val="FF0000"/>
              </a:solidFill>
            </a:endParaRPr>
          </a:p>
        </p:txBody>
      </p:sp>
      <p:sp>
        <p:nvSpPr>
          <p:cNvPr id="29" name="TextBox 28">
            <a:extLst>
              <a:ext uri="{FF2B5EF4-FFF2-40B4-BE49-F238E27FC236}">
                <a16:creationId xmlns:a16="http://schemas.microsoft.com/office/drawing/2014/main" id="{9875665D-3D24-4BD3-9861-118F71AB6261}"/>
              </a:ext>
            </a:extLst>
          </p:cNvPr>
          <p:cNvSpPr txBox="1"/>
          <p:nvPr/>
        </p:nvSpPr>
        <p:spPr>
          <a:xfrm>
            <a:off x="144378" y="158417"/>
            <a:ext cx="8045117" cy="523220"/>
          </a:xfrm>
          <a:prstGeom prst="rect">
            <a:avLst/>
          </a:prstGeom>
          <a:noFill/>
        </p:spPr>
        <p:txBody>
          <a:bodyPr wrap="square" rtlCol="0">
            <a:spAutoFit/>
          </a:bodyPr>
          <a:lstStyle/>
          <a:p>
            <a:r>
              <a:rPr lang="en-US" altLang="ko-KR" sz="2800" b="1" dirty="0" err="1"/>
              <a:t>ChEMBL</a:t>
            </a:r>
            <a:r>
              <a:rPr lang="en-US" altLang="ko-KR" sz="2800" b="1" dirty="0"/>
              <a:t> 4</a:t>
            </a:r>
            <a:r>
              <a:rPr lang="en-US" altLang="ko-KR" sz="2800" b="1" baseline="30000" dirty="0"/>
              <a:t>th</a:t>
            </a:r>
            <a:endParaRPr lang="ko-KR" altLang="en-US" sz="2800" dirty="0"/>
          </a:p>
        </p:txBody>
      </p:sp>
    </p:spTree>
    <p:extLst>
      <p:ext uri="{BB962C8B-B14F-4D97-AF65-F5344CB8AC3E}">
        <p14:creationId xmlns:p14="http://schemas.microsoft.com/office/powerpoint/2010/main" val="4196848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6FD263A3-5F58-4DD7-9A6E-E9034491F574}"/>
              </a:ext>
            </a:extLst>
          </p:cNvPr>
          <p:cNvSpPr/>
          <p:nvPr/>
        </p:nvSpPr>
        <p:spPr>
          <a:xfrm>
            <a:off x="0" y="857250"/>
            <a:ext cx="1832553" cy="300082"/>
          </a:xfrm>
          <a:prstGeom prst="rect">
            <a:avLst/>
          </a:prstGeom>
        </p:spPr>
        <p:txBody>
          <a:bodyPr wrap="none">
            <a:spAutoFit/>
          </a:bodyPr>
          <a:lstStyle/>
          <a:p>
            <a:r>
              <a:rPr lang="en-US" altLang="ko-KR" sz="1350" b="1" dirty="0"/>
              <a:t>ZINC12 5</a:t>
            </a:r>
            <a:r>
              <a:rPr lang="en-US" altLang="ko-KR" sz="1350" b="1" baseline="30000" dirty="0"/>
              <a:t>th</a:t>
            </a:r>
            <a:r>
              <a:rPr lang="en-US" altLang="ko-KR" sz="1350" b="1" dirty="0"/>
              <a:t> selection</a:t>
            </a:r>
            <a:endParaRPr lang="ko-KR" altLang="en-US" sz="1350" dirty="0"/>
          </a:p>
        </p:txBody>
      </p:sp>
      <p:cxnSp>
        <p:nvCxnSpPr>
          <p:cNvPr id="5" name="직선 화살표 연결선 4">
            <a:extLst>
              <a:ext uri="{FF2B5EF4-FFF2-40B4-BE49-F238E27FC236}">
                <a16:creationId xmlns:a16="http://schemas.microsoft.com/office/drawing/2014/main" id="{85F07DEC-3E4C-4EC2-BAA7-9EA0294CD136}"/>
              </a:ext>
            </a:extLst>
          </p:cNvPr>
          <p:cNvCxnSpPr>
            <a:cxnSpLocks/>
          </p:cNvCxnSpPr>
          <p:nvPr/>
        </p:nvCxnSpPr>
        <p:spPr>
          <a:xfrm>
            <a:off x="5179283" y="3737172"/>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53F620-51CC-4B73-8F8F-3F9DCD15502A}"/>
              </a:ext>
            </a:extLst>
          </p:cNvPr>
          <p:cNvSpPr txBox="1"/>
          <p:nvPr/>
        </p:nvSpPr>
        <p:spPr>
          <a:xfrm>
            <a:off x="3464715" y="1446431"/>
            <a:ext cx="3429144" cy="461665"/>
          </a:xfrm>
          <a:prstGeom prst="rect">
            <a:avLst/>
          </a:prstGeom>
          <a:noFill/>
        </p:spPr>
        <p:txBody>
          <a:bodyPr wrap="none" rtlCol="0">
            <a:spAutoFit/>
          </a:bodyPr>
          <a:lstStyle/>
          <a:p>
            <a:pPr algn="ctr"/>
            <a:r>
              <a:rPr lang="en-US" altLang="ko-KR" sz="1350" b="1" dirty="0"/>
              <a:t>Extract the Main Key</a:t>
            </a:r>
          </a:p>
          <a:p>
            <a:pPr algn="ctr"/>
            <a:r>
              <a:rPr lang="en-US" altLang="ko-KR" sz="1050" dirty="0"/>
              <a:t>(APPAA, PPPDA, AADAD, DPPPD, PAADP, DPAPA) </a:t>
            </a:r>
            <a:endParaRPr lang="ko-KR" altLang="en-US" sz="1050" dirty="0"/>
          </a:p>
        </p:txBody>
      </p:sp>
      <p:cxnSp>
        <p:nvCxnSpPr>
          <p:cNvPr id="10" name="직선 화살표 연결선 9">
            <a:extLst>
              <a:ext uri="{FF2B5EF4-FFF2-40B4-BE49-F238E27FC236}">
                <a16:creationId xmlns:a16="http://schemas.microsoft.com/office/drawing/2014/main" id="{FCBF4B52-115B-468E-BC43-0825DD6641D6}"/>
              </a:ext>
            </a:extLst>
          </p:cNvPr>
          <p:cNvCxnSpPr>
            <a:cxnSpLocks/>
            <a:stCxn id="8" idx="2"/>
          </p:cNvCxnSpPr>
          <p:nvPr/>
        </p:nvCxnSpPr>
        <p:spPr>
          <a:xfrm>
            <a:off x="5179287" y="1908096"/>
            <a:ext cx="1" cy="565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37970FE-3517-4130-A591-F70905DF1299}"/>
              </a:ext>
            </a:extLst>
          </p:cNvPr>
          <p:cNvSpPr txBox="1"/>
          <p:nvPr/>
        </p:nvSpPr>
        <p:spPr>
          <a:xfrm>
            <a:off x="4426985" y="2023171"/>
            <a:ext cx="1319592" cy="230832"/>
          </a:xfrm>
          <a:prstGeom prst="rect">
            <a:avLst/>
          </a:prstGeom>
          <a:noFill/>
        </p:spPr>
        <p:txBody>
          <a:bodyPr wrap="none" rtlCol="0">
            <a:spAutoFit/>
          </a:bodyPr>
          <a:lstStyle/>
          <a:p>
            <a:r>
              <a:rPr lang="en-US" altLang="ko-KR" sz="900" dirty="0">
                <a:solidFill>
                  <a:srgbClr val="FF0000"/>
                </a:solidFill>
              </a:rPr>
              <a:t>Query using Main Key</a:t>
            </a:r>
            <a:endParaRPr lang="ko-KR" altLang="en-US" sz="900" dirty="0">
              <a:solidFill>
                <a:srgbClr val="FF0000"/>
              </a:solidFill>
            </a:endParaRPr>
          </a:p>
        </p:txBody>
      </p:sp>
      <p:sp>
        <p:nvSpPr>
          <p:cNvPr id="12" name="사각형: 둥근 모서리 11">
            <a:extLst>
              <a:ext uri="{FF2B5EF4-FFF2-40B4-BE49-F238E27FC236}">
                <a16:creationId xmlns:a16="http://schemas.microsoft.com/office/drawing/2014/main" id="{1862EE96-6E25-44A7-82B5-BE127F9EEF03}"/>
              </a:ext>
            </a:extLst>
          </p:cNvPr>
          <p:cNvSpPr/>
          <p:nvPr/>
        </p:nvSpPr>
        <p:spPr>
          <a:xfrm>
            <a:off x="4583249" y="3343338"/>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Ligand retrieval</a:t>
            </a:r>
            <a:endParaRPr lang="ko-KR" altLang="en-US" sz="1050" dirty="0"/>
          </a:p>
        </p:txBody>
      </p:sp>
      <p:cxnSp>
        <p:nvCxnSpPr>
          <p:cNvPr id="13" name="직선 화살표 연결선 12">
            <a:extLst>
              <a:ext uri="{FF2B5EF4-FFF2-40B4-BE49-F238E27FC236}">
                <a16:creationId xmlns:a16="http://schemas.microsoft.com/office/drawing/2014/main" id="{61B89BEE-BE95-410B-9F4F-4BA50A2C137B}"/>
              </a:ext>
            </a:extLst>
          </p:cNvPr>
          <p:cNvCxnSpPr>
            <a:cxnSpLocks/>
            <a:endCxn id="12" idx="0"/>
          </p:cNvCxnSpPr>
          <p:nvPr/>
        </p:nvCxnSpPr>
        <p:spPr>
          <a:xfrm flipH="1">
            <a:off x="5179282" y="3111563"/>
            <a:ext cx="2" cy="231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5A1692B-8B73-4AC7-9BF5-66061E5F6F63}"/>
              </a:ext>
            </a:extLst>
          </p:cNvPr>
          <p:cNvSpPr txBox="1"/>
          <p:nvPr/>
        </p:nvSpPr>
        <p:spPr>
          <a:xfrm>
            <a:off x="3076783" y="3826601"/>
            <a:ext cx="4204997" cy="369332"/>
          </a:xfrm>
          <a:prstGeom prst="rect">
            <a:avLst/>
          </a:prstGeom>
          <a:noFill/>
        </p:spPr>
        <p:txBody>
          <a:bodyPr wrap="none" rtlCol="0">
            <a:spAutoFit/>
          </a:bodyPr>
          <a:lstStyle/>
          <a:p>
            <a:pPr algn="ctr"/>
            <a:r>
              <a:rPr lang="en-US" altLang="ko-KR" sz="900" dirty="0">
                <a:solidFill>
                  <a:srgbClr val="FF0000"/>
                </a:solidFill>
              </a:rPr>
              <a:t>1.Sub clustering using </a:t>
            </a:r>
            <a:r>
              <a:rPr lang="en-US" altLang="ko-KR" sz="900" dirty="0" err="1">
                <a:solidFill>
                  <a:srgbClr val="FF0000"/>
                </a:solidFill>
              </a:rPr>
              <a:t>Sub_Key</a:t>
            </a:r>
            <a:endParaRPr lang="en-US" altLang="ko-KR" sz="900" dirty="0">
              <a:solidFill>
                <a:srgbClr val="FF0000"/>
              </a:solidFill>
            </a:endParaRPr>
          </a:p>
          <a:p>
            <a:pPr algn="ctr"/>
            <a:r>
              <a:rPr lang="en-US" altLang="ko-KR" sz="900" dirty="0">
                <a:solidFill>
                  <a:srgbClr val="FF0000"/>
                </a:solidFill>
              </a:rPr>
              <a:t>2.Select ligands by </a:t>
            </a:r>
            <a:r>
              <a:rPr lang="en-US" altLang="ko-KR" sz="900" dirty="0" err="1">
                <a:solidFill>
                  <a:srgbClr val="FF0000"/>
                </a:solidFill>
              </a:rPr>
              <a:t>ChEMBL_ID</a:t>
            </a:r>
            <a:r>
              <a:rPr lang="en-US" altLang="ko-KR" sz="900" dirty="0">
                <a:solidFill>
                  <a:srgbClr val="FF0000"/>
                </a:solidFill>
              </a:rPr>
              <a:t> occurrence frequency which satisfies the RO5</a:t>
            </a:r>
            <a:endParaRPr lang="ko-KR" altLang="en-US" sz="900" dirty="0">
              <a:solidFill>
                <a:srgbClr val="FF0000"/>
              </a:solidFill>
            </a:endParaRPr>
          </a:p>
        </p:txBody>
      </p:sp>
      <p:sp>
        <p:nvSpPr>
          <p:cNvPr id="15" name="사각형: 둥근 모서리 14">
            <a:extLst>
              <a:ext uri="{FF2B5EF4-FFF2-40B4-BE49-F238E27FC236}">
                <a16:creationId xmlns:a16="http://schemas.microsoft.com/office/drawing/2014/main" id="{058EA884-E09D-4BBE-B5D8-9EFC002A31DA}"/>
              </a:ext>
            </a:extLst>
          </p:cNvPr>
          <p:cNvSpPr/>
          <p:nvPr/>
        </p:nvSpPr>
        <p:spPr>
          <a:xfrm>
            <a:off x="4583249" y="4264666"/>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23,655 ligands</a:t>
            </a:r>
            <a:endParaRPr lang="ko-KR" altLang="en-US" sz="1050" dirty="0"/>
          </a:p>
        </p:txBody>
      </p:sp>
      <p:sp>
        <p:nvSpPr>
          <p:cNvPr id="16" name="TextBox 15">
            <a:extLst>
              <a:ext uri="{FF2B5EF4-FFF2-40B4-BE49-F238E27FC236}">
                <a16:creationId xmlns:a16="http://schemas.microsoft.com/office/drawing/2014/main" id="{3569EC80-B717-4D77-84CF-B8593542E327}"/>
              </a:ext>
            </a:extLst>
          </p:cNvPr>
          <p:cNvSpPr txBox="1"/>
          <p:nvPr/>
        </p:nvSpPr>
        <p:spPr>
          <a:xfrm>
            <a:off x="3896872" y="4834829"/>
            <a:ext cx="2752677" cy="230832"/>
          </a:xfrm>
          <a:prstGeom prst="rect">
            <a:avLst/>
          </a:prstGeom>
          <a:noFill/>
        </p:spPr>
        <p:txBody>
          <a:bodyPr wrap="none" rtlCol="0">
            <a:spAutoFit/>
          </a:bodyPr>
          <a:lstStyle/>
          <a:p>
            <a:pPr algn="ctr"/>
            <a:r>
              <a:rPr lang="en-US" altLang="ko-KR" sz="900" dirty="0">
                <a:solidFill>
                  <a:srgbClr val="FF0000"/>
                </a:solidFill>
              </a:rPr>
              <a:t>3.Clustering using babel(Tanimoto &gt;0.9) and </a:t>
            </a:r>
            <a:r>
              <a:rPr lang="en-US" altLang="ko-KR" sz="900" dirty="0" err="1">
                <a:solidFill>
                  <a:srgbClr val="FF0000"/>
                </a:solidFill>
              </a:rPr>
              <a:t>iclliq</a:t>
            </a:r>
            <a:r>
              <a:rPr lang="en-US" altLang="ko-KR" sz="900" dirty="0">
                <a:solidFill>
                  <a:srgbClr val="FF0000"/>
                </a:solidFill>
              </a:rPr>
              <a:t> </a:t>
            </a:r>
          </a:p>
        </p:txBody>
      </p:sp>
      <p:sp>
        <p:nvSpPr>
          <p:cNvPr id="17" name="사각형: 둥근 모서리 16">
            <a:extLst>
              <a:ext uri="{FF2B5EF4-FFF2-40B4-BE49-F238E27FC236}">
                <a16:creationId xmlns:a16="http://schemas.microsoft.com/office/drawing/2014/main" id="{6C7D16DF-7755-4357-8AFC-8F42E55DA77C}"/>
              </a:ext>
            </a:extLst>
          </p:cNvPr>
          <p:cNvSpPr/>
          <p:nvPr/>
        </p:nvSpPr>
        <p:spPr>
          <a:xfrm>
            <a:off x="4583249" y="5197651"/>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10,235 ligands</a:t>
            </a:r>
            <a:endParaRPr lang="ko-KR" altLang="en-US" sz="1050" dirty="0"/>
          </a:p>
        </p:txBody>
      </p:sp>
      <p:cxnSp>
        <p:nvCxnSpPr>
          <p:cNvPr id="18" name="직선 화살표 연결선 17">
            <a:extLst>
              <a:ext uri="{FF2B5EF4-FFF2-40B4-BE49-F238E27FC236}">
                <a16:creationId xmlns:a16="http://schemas.microsoft.com/office/drawing/2014/main" id="{68B5E2A5-55FC-4F46-B480-740A6F2DA5C1}"/>
              </a:ext>
            </a:extLst>
          </p:cNvPr>
          <p:cNvCxnSpPr>
            <a:cxnSpLocks/>
          </p:cNvCxnSpPr>
          <p:nvPr/>
        </p:nvCxnSpPr>
        <p:spPr>
          <a:xfrm>
            <a:off x="5179281" y="4692504"/>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178EECAD-E641-4AED-BA3D-6C039EBBADCC}"/>
              </a:ext>
            </a:extLst>
          </p:cNvPr>
          <p:cNvCxnSpPr>
            <a:cxnSpLocks/>
          </p:cNvCxnSpPr>
          <p:nvPr/>
        </p:nvCxnSpPr>
        <p:spPr>
          <a:xfrm flipV="1">
            <a:off x="5775316" y="5416415"/>
            <a:ext cx="20936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사각형: 둥근 모서리 19">
            <a:extLst>
              <a:ext uri="{FF2B5EF4-FFF2-40B4-BE49-F238E27FC236}">
                <a16:creationId xmlns:a16="http://schemas.microsoft.com/office/drawing/2014/main" id="{557F0C28-455A-4943-9ED9-81CB9C59AD39}"/>
              </a:ext>
            </a:extLst>
          </p:cNvPr>
          <p:cNvSpPr/>
          <p:nvPr/>
        </p:nvSpPr>
        <p:spPr>
          <a:xfrm>
            <a:off x="7868938" y="5197650"/>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a:t>
            </a:r>
            <a:endParaRPr lang="ko-KR" altLang="en-US" sz="1350" dirty="0"/>
          </a:p>
        </p:txBody>
      </p:sp>
      <p:sp>
        <p:nvSpPr>
          <p:cNvPr id="24" name="오른쪽 중괄호 23">
            <a:extLst>
              <a:ext uri="{FF2B5EF4-FFF2-40B4-BE49-F238E27FC236}">
                <a16:creationId xmlns:a16="http://schemas.microsoft.com/office/drawing/2014/main" id="{2E810888-99F0-43F1-A454-DF3B702B265A}"/>
              </a:ext>
            </a:extLst>
          </p:cNvPr>
          <p:cNvSpPr/>
          <p:nvPr/>
        </p:nvSpPr>
        <p:spPr>
          <a:xfrm>
            <a:off x="2646652" y="3160092"/>
            <a:ext cx="107156" cy="10286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25" name="오른쪽 중괄호 24">
            <a:extLst>
              <a:ext uri="{FF2B5EF4-FFF2-40B4-BE49-F238E27FC236}">
                <a16:creationId xmlns:a16="http://schemas.microsoft.com/office/drawing/2014/main" id="{135A01FA-74DE-453B-96C2-ED01D8F49E81}"/>
              </a:ext>
            </a:extLst>
          </p:cNvPr>
          <p:cNvSpPr/>
          <p:nvPr/>
        </p:nvSpPr>
        <p:spPr>
          <a:xfrm>
            <a:off x="2646626" y="4188710"/>
            <a:ext cx="107156" cy="557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solidFill>
                <a:srgbClr val="0070C0"/>
              </a:solidFill>
            </a:endParaRPr>
          </a:p>
        </p:txBody>
      </p:sp>
      <p:sp>
        <p:nvSpPr>
          <p:cNvPr id="26" name="직사각형 25">
            <a:extLst>
              <a:ext uri="{FF2B5EF4-FFF2-40B4-BE49-F238E27FC236}">
                <a16:creationId xmlns:a16="http://schemas.microsoft.com/office/drawing/2014/main" id="{64BC6216-C6D9-4E4B-89BF-FA9FB481113A}"/>
              </a:ext>
            </a:extLst>
          </p:cNvPr>
          <p:cNvSpPr/>
          <p:nvPr/>
        </p:nvSpPr>
        <p:spPr>
          <a:xfrm>
            <a:off x="2695680" y="3570526"/>
            <a:ext cx="925253" cy="230832"/>
          </a:xfrm>
          <a:prstGeom prst="rect">
            <a:avLst/>
          </a:prstGeom>
        </p:spPr>
        <p:txBody>
          <a:bodyPr wrap="none">
            <a:spAutoFit/>
          </a:bodyPr>
          <a:lstStyle/>
          <a:p>
            <a:r>
              <a:rPr lang="en-US" altLang="ko-KR" sz="900" dirty="0">
                <a:solidFill>
                  <a:srgbClr val="0070C0"/>
                </a:solidFill>
              </a:rPr>
              <a:t>Tanimoto &gt;0.7</a:t>
            </a:r>
            <a:endParaRPr lang="ko-KR" altLang="en-US" sz="900" dirty="0">
              <a:solidFill>
                <a:srgbClr val="0070C0"/>
              </a:solidFill>
            </a:endParaRPr>
          </a:p>
        </p:txBody>
      </p:sp>
      <p:sp>
        <p:nvSpPr>
          <p:cNvPr id="27" name="직사각형 26">
            <a:extLst>
              <a:ext uri="{FF2B5EF4-FFF2-40B4-BE49-F238E27FC236}">
                <a16:creationId xmlns:a16="http://schemas.microsoft.com/office/drawing/2014/main" id="{62071D11-063A-4725-B3DF-9019101C2044}"/>
              </a:ext>
            </a:extLst>
          </p:cNvPr>
          <p:cNvSpPr/>
          <p:nvPr/>
        </p:nvSpPr>
        <p:spPr>
          <a:xfrm>
            <a:off x="2708249" y="4365986"/>
            <a:ext cx="1191352" cy="230832"/>
          </a:xfrm>
          <a:prstGeom prst="rect">
            <a:avLst/>
          </a:prstGeom>
        </p:spPr>
        <p:txBody>
          <a:bodyPr wrap="none">
            <a:spAutoFit/>
          </a:bodyPr>
          <a:lstStyle/>
          <a:p>
            <a:r>
              <a:rPr lang="en-US" altLang="ko-KR" sz="900" dirty="0">
                <a:solidFill>
                  <a:srgbClr val="0070C0"/>
                </a:solidFill>
              </a:rPr>
              <a:t>DBSCAN clustering</a:t>
            </a:r>
            <a:endParaRPr lang="ko-KR" altLang="en-US" sz="900" dirty="0">
              <a:solidFill>
                <a:srgbClr val="0070C0"/>
              </a:solidFill>
            </a:endParaRPr>
          </a:p>
        </p:txBody>
      </p:sp>
      <p:pic>
        <p:nvPicPr>
          <p:cNvPr id="28" name="그림 27">
            <a:extLst>
              <a:ext uri="{FF2B5EF4-FFF2-40B4-BE49-F238E27FC236}">
                <a16:creationId xmlns:a16="http://schemas.microsoft.com/office/drawing/2014/main" id="{A42D5012-2FDF-4268-A18C-4865A690F816}"/>
              </a:ext>
            </a:extLst>
          </p:cNvPr>
          <p:cNvPicPr>
            <a:picLocks noChangeAspect="1"/>
          </p:cNvPicPr>
          <p:nvPr/>
        </p:nvPicPr>
        <p:blipFill>
          <a:blip r:embed="rId2"/>
          <a:stretch>
            <a:fillRect/>
          </a:stretch>
        </p:blipFill>
        <p:spPr>
          <a:xfrm>
            <a:off x="38986" y="3155801"/>
            <a:ext cx="2607627" cy="1593056"/>
          </a:xfrm>
          <a:prstGeom prst="rect">
            <a:avLst/>
          </a:prstGeom>
        </p:spPr>
      </p:pic>
      <p:cxnSp>
        <p:nvCxnSpPr>
          <p:cNvPr id="37" name="연결선: 구부러짐 36">
            <a:extLst>
              <a:ext uri="{FF2B5EF4-FFF2-40B4-BE49-F238E27FC236}">
                <a16:creationId xmlns:a16="http://schemas.microsoft.com/office/drawing/2014/main" id="{0495FF34-6507-445F-A66A-CC98B302865B}"/>
              </a:ext>
            </a:extLst>
          </p:cNvPr>
          <p:cNvCxnSpPr>
            <a:cxnSpLocks/>
            <a:endCxn id="8" idx="1"/>
          </p:cNvCxnSpPr>
          <p:nvPr/>
        </p:nvCxnSpPr>
        <p:spPr>
          <a:xfrm rot="5400000" flipH="1" flipV="1">
            <a:off x="2313328" y="1960180"/>
            <a:ext cx="1434302" cy="86847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사각형: 둥근 모서리 28">
            <a:extLst>
              <a:ext uri="{FF2B5EF4-FFF2-40B4-BE49-F238E27FC236}">
                <a16:creationId xmlns:a16="http://schemas.microsoft.com/office/drawing/2014/main" id="{E330AD6D-8242-4C79-B3FB-F05DDE9D6FD5}"/>
              </a:ext>
            </a:extLst>
          </p:cNvPr>
          <p:cNvSpPr/>
          <p:nvPr/>
        </p:nvSpPr>
        <p:spPr>
          <a:xfrm>
            <a:off x="4021046" y="2479861"/>
            <a:ext cx="2424065" cy="638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b="1" dirty="0">
                <a:solidFill>
                  <a:schemeClr val="bg1"/>
                </a:solidFill>
                <a:effectLst>
                  <a:outerShdw blurRad="38100" dist="38100" dir="2700000" algn="tl">
                    <a:srgbClr val="000000">
                      <a:alpha val="43137"/>
                    </a:srgbClr>
                  </a:outerShdw>
                </a:effectLst>
              </a:rPr>
              <a:t>Preprocessed</a:t>
            </a:r>
          </a:p>
          <a:p>
            <a:pPr algn="ctr"/>
            <a:r>
              <a:rPr lang="en-US" altLang="ko-KR" sz="1350" b="1" dirty="0">
                <a:solidFill>
                  <a:schemeClr val="bg1"/>
                </a:solidFill>
                <a:effectLst>
                  <a:outerShdw blurRad="38100" dist="38100" dir="2700000" algn="tl">
                    <a:srgbClr val="000000">
                      <a:alpha val="43137"/>
                    </a:srgbClr>
                  </a:outerShdw>
                </a:effectLst>
              </a:rPr>
              <a:t>ZINC12 DB(8.5M)</a:t>
            </a:r>
            <a:endParaRPr lang="ko-KR" altLang="en-US" sz="1350" b="1" dirty="0">
              <a:solidFill>
                <a:schemeClr val="bg1"/>
              </a:solidFill>
              <a:effectLst>
                <a:outerShdw blurRad="38100" dist="38100" dir="2700000" algn="tl">
                  <a:srgbClr val="000000">
                    <a:alpha val="43137"/>
                  </a:srgbClr>
                </a:outerShdw>
              </a:effectLst>
            </a:endParaRPr>
          </a:p>
        </p:txBody>
      </p:sp>
      <p:sp>
        <p:nvSpPr>
          <p:cNvPr id="30" name="사각형: 둥근 모서리 29">
            <a:extLst>
              <a:ext uri="{FF2B5EF4-FFF2-40B4-BE49-F238E27FC236}">
                <a16:creationId xmlns:a16="http://schemas.microsoft.com/office/drawing/2014/main" id="{E43194DE-1722-49E3-AD6E-2DB2E3104334}"/>
              </a:ext>
            </a:extLst>
          </p:cNvPr>
          <p:cNvSpPr/>
          <p:nvPr/>
        </p:nvSpPr>
        <p:spPr>
          <a:xfrm>
            <a:off x="1009617" y="2473295"/>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a:effectLst>
                  <a:outerShdw blurRad="38100" dist="38100" dir="2700000" algn="tl">
                    <a:srgbClr val="000000">
                      <a:alpha val="43137"/>
                    </a:srgbClr>
                  </a:outerShdw>
                </a:effectLst>
              </a:rPr>
              <a:t>297 Seed ligands</a:t>
            </a:r>
          </a:p>
        </p:txBody>
      </p:sp>
      <p:sp>
        <p:nvSpPr>
          <p:cNvPr id="31" name="사각형: 둥근 모서리 30">
            <a:extLst>
              <a:ext uri="{FF2B5EF4-FFF2-40B4-BE49-F238E27FC236}">
                <a16:creationId xmlns:a16="http://schemas.microsoft.com/office/drawing/2014/main" id="{6DB9DEA8-1A8C-498D-A9AE-24330F0B92ED}"/>
              </a:ext>
            </a:extLst>
          </p:cNvPr>
          <p:cNvSpPr/>
          <p:nvPr/>
        </p:nvSpPr>
        <p:spPr>
          <a:xfrm>
            <a:off x="314502" y="1817815"/>
            <a:ext cx="243825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bg1"/>
                </a:solidFill>
              </a:rPr>
              <a:t>ATP, IP2, IP3, IP4, CDK2, CDK6,Kinase inhibitors</a:t>
            </a:r>
          </a:p>
        </p:txBody>
      </p:sp>
      <p:cxnSp>
        <p:nvCxnSpPr>
          <p:cNvPr id="32" name="직선 화살표 연결선 31">
            <a:extLst>
              <a:ext uri="{FF2B5EF4-FFF2-40B4-BE49-F238E27FC236}">
                <a16:creationId xmlns:a16="http://schemas.microsoft.com/office/drawing/2014/main" id="{E394CFEC-3C9E-47F7-A671-9083E52A284D}"/>
              </a:ext>
            </a:extLst>
          </p:cNvPr>
          <p:cNvCxnSpPr>
            <a:cxnSpLocks/>
            <a:stCxn id="31" idx="2"/>
            <a:endCxn id="30" idx="0"/>
          </p:cNvCxnSpPr>
          <p:nvPr/>
        </p:nvCxnSpPr>
        <p:spPr>
          <a:xfrm>
            <a:off x="1533631" y="2245653"/>
            <a:ext cx="1838" cy="227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 name="Picture 2" descr="key point에 대한 이미지 검색결과">
            <a:extLst>
              <a:ext uri="{FF2B5EF4-FFF2-40B4-BE49-F238E27FC236}">
                <a16:creationId xmlns:a16="http://schemas.microsoft.com/office/drawing/2014/main" id="{6A9F8AE1-AE80-425A-A4D9-9328726E4B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766" y="1213230"/>
            <a:ext cx="486235" cy="486235"/>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CCF680CD-39E0-488B-AE63-25994B11B855}"/>
              </a:ext>
            </a:extLst>
          </p:cNvPr>
          <p:cNvSpPr txBox="1"/>
          <p:nvPr/>
        </p:nvSpPr>
        <p:spPr>
          <a:xfrm>
            <a:off x="269953" y="1575561"/>
            <a:ext cx="941283" cy="219291"/>
          </a:xfrm>
          <a:prstGeom prst="rect">
            <a:avLst/>
          </a:prstGeom>
          <a:noFill/>
        </p:spPr>
        <p:txBody>
          <a:bodyPr wrap="none" rtlCol="0">
            <a:spAutoFit/>
          </a:bodyPr>
          <a:lstStyle/>
          <a:p>
            <a:r>
              <a:rPr lang="en-US" altLang="ko-KR" sz="825" b="1" dirty="0">
                <a:solidFill>
                  <a:srgbClr val="FF0000"/>
                </a:solidFill>
              </a:rPr>
              <a:t>Different Input!</a:t>
            </a:r>
            <a:endParaRPr lang="ko-KR" altLang="en-US" sz="825" b="1" dirty="0">
              <a:solidFill>
                <a:srgbClr val="FF0000"/>
              </a:solidFill>
            </a:endParaRPr>
          </a:p>
        </p:txBody>
      </p:sp>
      <p:cxnSp>
        <p:nvCxnSpPr>
          <p:cNvPr id="38" name="직선 화살표 연결선 37">
            <a:extLst>
              <a:ext uri="{FF2B5EF4-FFF2-40B4-BE49-F238E27FC236}">
                <a16:creationId xmlns:a16="http://schemas.microsoft.com/office/drawing/2014/main" id="{F5904E15-195B-41FE-B0C8-D5FB8B0F1642}"/>
              </a:ext>
            </a:extLst>
          </p:cNvPr>
          <p:cNvCxnSpPr>
            <a:cxnSpLocks/>
          </p:cNvCxnSpPr>
          <p:nvPr/>
        </p:nvCxnSpPr>
        <p:spPr>
          <a:xfrm>
            <a:off x="1533631" y="2901133"/>
            <a:ext cx="0" cy="263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DEB4D7E-4DA2-4608-AF7A-3D50ECD83924}"/>
              </a:ext>
            </a:extLst>
          </p:cNvPr>
          <p:cNvSpPr txBox="1"/>
          <p:nvPr/>
        </p:nvSpPr>
        <p:spPr>
          <a:xfrm>
            <a:off x="144378" y="158417"/>
            <a:ext cx="8045117" cy="523220"/>
          </a:xfrm>
          <a:prstGeom prst="rect">
            <a:avLst/>
          </a:prstGeom>
          <a:noFill/>
        </p:spPr>
        <p:txBody>
          <a:bodyPr wrap="square" rtlCol="0">
            <a:spAutoFit/>
          </a:bodyPr>
          <a:lstStyle/>
          <a:p>
            <a:r>
              <a:rPr lang="en-US" altLang="ko-KR" sz="2800" b="1" dirty="0"/>
              <a:t>ZINC12 5</a:t>
            </a:r>
            <a:r>
              <a:rPr lang="en-US" altLang="ko-KR" sz="2800" b="1" baseline="30000" dirty="0"/>
              <a:t>th</a:t>
            </a:r>
            <a:endParaRPr lang="ko-KR" altLang="en-US" sz="2800" dirty="0"/>
          </a:p>
        </p:txBody>
      </p:sp>
    </p:spTree>
    <p:extLst>
      <p:ext uri="{BB962C8B-B14F-4D97-AF65-F5344CB8AC3E}">
        <p14:creationId xmlns:p14="http://schemas.microsoft.com/office/powerpoint/2010/main" val="245184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EFB52EF6-6B5C-4CC2-B985-C5704ACF3C7C}"/>
              </a:ext>
            </a:extLst>
          </p:cNvPr>
          <p:cNvSpPr/>
          <p:nvPr/>
        </p:nvSpPr>
        <p:spPr>
          <a:xfrm>
            <a:off x="0" y="857250"/>
            <a:ext cx="1832553" cy="300082"/>
          </a:xfrm>
          <a:prstGeom prst="rect">
            <a:avLst/>
          </a:prstGeom>
        </p:spPr>
        <p:txBody>
          <a:bodyPr wrap="none">
            <a:spAutoFit/>
          </a:bodyPr>
          <a:lstStyle/>
          <a:p>
            <a:r>
              <a:rPr lang="en-US" altLang="ko-KR" sz="1350" b="1" dirty="0"/>
              <a:t>ZINC12 6</a:t>
            </a:r>
            <a:r>
              <a:rPr lang="en-US" altLang="ko-KR" sz="1350" b="1" baseline="30000" dirty="0"/>
              <a:t>th</a:t>
            </a:r>
            <a:r>
              <a:rPr lang="en-US" altLang="ko-KR" sz="1350" b="1" dirty="0"/>
              <a:t> selection</a:t>
            </a:r>
            <a:endParaRPr lang="ko-KR" altLang="en-US" sz="1350" dirty="0"/>
          </a:p>
        </p:txBody>
      </p:sp>
      <p:cxnSp>
        <p:nvCxnSpPr>
          <p:cNvPr id="5" name="직선 화살표 연결선 4">
            <a:extLst>
              <a:ext uri="{FF2B5EF4-FFF2-40B4-BE49-F238E27FC236}">
                <a16:creationId xmlns:a16="http://schemas.microsoft.com/office/drawing/2014/main" id="{8AB00F64-C1F2-4982-B958-24762D440525}"/>
              </a:ext>
            </a:extLst>
          </p:cNvPr>
          <p:cNvCxnSpPr>
            <a:cxnSpLocks/>
          </p:cNvCxnSpPr>
          <p:nvPr/>
        </p:nvCxnSpPr>
        <p:spPr>
          <a:xfrm>
            <a:off x="5179283" y="3737172"/>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사각형: 둥근 모서리 5">
            <a:extLst>
              <a:ext uri="{FF2B5EF4-FFF2-40B4-BE49-F238E27FC236}">
                <a16:creationId xmlns:a16="http://schemas.microsoft.com/office/drawing/2014/main" id="{BB886BE2-73B9-4180-9B7E-41E4627779A1}"/>
              </a:ext>
            </a:extLst>
          </p:cNvPr>
          <p:cNvSpPr/>
          <p:nvPr/>
        </p:nvSpPr>
        <p:spPr>
          <a:xfrm>
            <a:off x="808281" y="2455925"/>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t>55 Seed</a:t>
            </a:r>
          </a:p>
          <a:p>
            <a:pPr algn="ctr"/>
            <a:r>
              <a:rPr lang="en-US" altLang="ko-KR" sz="900" dirty="0"/>
              <a:t>ligands</a:t>
            </a:r>
          </a:p>
        </p:txBody>
      </p:sp>
      <p:cxnSp>
        <p:nvCxnSpPr>
          <p:cNvPr id="7" name="직선 화살표 연결선 6">
            <a:extLst>
              <a:ext uri="{FF2B5EF4-FFF2-40B4-BE49-F238E27FC236}">
                <a16:creationId xmlns:a16="http://schemas.microsoft.com/office/drawing/2014/main" id="{7978BD67-ED63-4022-A6F8-B7A4DBD6784F}"/>
              </a:ext>
            </a:extLst>
          </p:cNvPr>
          <p:cNvCxnSpPr>
            <a:cxnSpLocks/>
          </p:cNvCxnSpPr>
          <p:nvPr/>
        </p:nvCxnSpPr>
        <p:spPr>
          <a:xfrm>
            <a:off x="1334133" y="2883763"/>
            <a:ext cx="1" cy="281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F7A9204-D3D5-4DCC-82A7-E005020A6959}"/>
              </a:ext>
            </a:extLst>
          </p:cNvPr>
          <p:cNvSpPr txBox="1"/>
          <p:nvPr/>
        </p:nvSpPr>
        <p:spPr>
          <a:xfrm>
            <a:off x="2395515" y="1446431"/>
            <a:ext cx="5567551" cy="461665"/>
          </a:xfrm>
          <a:prstGeom prst="rect">
            <a:avLst/>
          </a:prstGeom>
          <a:noFill/>
        </p:spPr>
        <p:txBody>
          <a:bodyPr wrap="none" rtlCol="0">
            <a:spAutoFit/>
          </a:bodyPr>
          <a:lstStyle/>
          <a:p>
            <a:pPr algn="ctr"/>
            <a:r>
              <a:rPr lang="en-US" altLang="ko-KR" sz="1350" b="1" dirty="0"/>
              <a:t>Extract the Main Key</a:t>
            </a:r>
          </a:p>
          <a:p>
            <a:pPr algn="ctr"/>
            <a:r>
              <a:rPr lang="en-US" altLang="ko-KR" sz="1050" dirty="0"/>
              <a:t>(PADPA, PPAPD, PPAAD ,PAADP, AAPAD, DPAPD, APDPP, PDPDA, DPAPD, DAAPA) </a:t>
            </a:r>
            <a:endParaRPr lang="ko-KR" altLang="en-US" sz="1050" dirty="0"/>
          </a:p>
        </p:txBody>
      </p:sp>
      <p:cxnSp>
        <p:nvCxnSpPr>
          <p:cNvPr id="10" name="직선 화살표 연결선 9">
            <a:extLst>
              <a:ext uri="{FF2B5EF4-FFF2-40B4-BE49-F238E27FC236}">
                <a16:creationId xmlns:a16="http://schemas.microsoft.com/office/drawing/2014/main" id="{D6ADB4C4-B3EB-4315-A6DF-18573B0F5C77}"/>
              </a:ext>
            </a:extLst>
          </p:cNvPr>
          <p:cNvCxnSpPr>
            <a:cxnSpLocks/>
            <a:stCxn id="8" idx="2"/>
          </p:cNvCxnSpPr>
          <p:nvPr/>
        </p:nvCxnSpPr>
        <p:spPr>
          <a:xfrm flipH="1">
            <a:off x="5179290" y="1908096"/>
            <a:ext cx="1" cy="565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A9ABA5E-657F-49DD-AE16-F1DE97593B28}"/>
              </a:ext>
            </a:extLst>
          </p:cNvPr>
          <p:cNvSpPr txBox="1"/>
          <p:nvPr/>
        </p:nvSpPr>
        <p:spPr>
          <a:xfrm>
            <a:off x="4426985" y="2023171"/>
            <a:ext cx="1319592" cy="230832"/>
          </a:xfrm>
          <a:prstGeom prst="rect">
            <a:avLst/>
          </a:prstGeom>
          <a:noFill/>
        </p:spPr>
        <p:txBody>
          <a:bodyPr wrap="none" rtlCol="0">
            <a:spAutoFit/>
          </a:bodyPr>
          <a:lstStyle/>
          <a:p>
            <a:r>
              <a:rPr lang="en-US" altLang="ko-KR" sz="900" dirty="0">
                <a:solidFill>
                  <a:srgbClr val="FF0000"/>
                </a:solidFill>
              </a:rPr>
              <a:t>Query using Main Key</a:t>
            </a:r>
            <a:endParaRPr lang="ko-KR" altLang="en-US" sz="900" dirty="0">
              <a:solidFill>
                <a:srgbClr val="FF0000"/>
              </a:solidFill>
            </a:endParaRPr>
          </a:p>
        </p:txBody>
      </p:sp>
      <p:sp>
        <p:nvSpPr>
          <p:cNvPr id="12" name="사각형: 둥근 모서리 11">
            <a:extLst>
              <a:ext uri="{FF2B5EF4-FFF2-40B4-BE49-F238E27FC236}">
                <a16:creationId xmlns:a16="http://schemas.microsoft.com/office/drawing/2014/main" id="{7E202C53-1178-48DB-96C1-965AD0D5B040}"/>
              </a:ext>
            </a:extLst>
          </p:cNvPr>
          <p:cNvSpPr/>
          <p:nvPr/>
        </p:nvSpPr>
        <p:spPr>
          <a:xfrm>
            <a:off x="4583249" y="3343338"/>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Ligand retrieval</a:t>
            </a:r>
            <a:endParaRPr lang="ko-KR" altLang="en-US" sz="1050" dirty="0"/>
          </a:p>
        </p:txBody>
      </p:sp>
      <p:cxnSp>
        <p:nvCxnSpPr>
          <p:cNvPr id="13" name="직선 화살표 연결선 12">
            <a:extLst>
              <a:ext uri="{FF2B5EF4-FFF2-40B4-BE49-F238E27FC236}">
                <a16:creationId xmlns:a16="http://schemas.microsoft.com/office/drawing/2014/main" id="{440E86B4-2B96-4E33-9206-E7DC5AEFC36F}"/>
              </a:ext>
            </a:extLst>
          </p:cNvPr>
          <p:cNvCxnSpPr>
            <a:cxnSpLocks/>
            <a:endCxn id="12" idx="0"/>
          </p:cNvCxnSpPr>
          <p:nvPr/>
        </p:nvCxnSpPr>
        <p:spPr>
          <a:xfrm flipH="1">
            <a:off x="5179282" y="3111563"/>
            <a:ext cx="2" cy="231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1B84D09-909C-4C3D-B309-5877CD272CC7}"/>
              </a:ext>
            </a:extLst>
          </p:cNvPr>
          <p:cNvSpPr txBox="1"/>
          <p:nvPr/>
        </p:nvSpPr>
        <p:spPr>
          <a:xfrm>
            <a:off x="3076783" y="3826601"/>
            <a:ext cx="4204997" cy="369332"/>
          </a:xfrm>
          <a:prstGeom prst="rect">
            <a:avLst/>
          </a:prstGeom>
          <a:noFill/>
        </p:spPr>
        <p:txBody>
          <a:bodyPr wrap="none" rtlCol="0">
            <a:spAutoFit/>
          </a:bodyPr>
          <a:lstStyle/>
          <a:p>
            <a:pPr algn="ctr"/>
            <a:r>
              <a:rPr lang="en-US" altLang="ko-KR" sz="900" dirty="0">
                <a:solidFill>
                  <a:srgbClr val="FF0000"/>
                </a:solidFill>
              </a:rPr>
              <a:t>1.Sub clustering using </a:t>
            </a:r>
            <a:r>
              <a:rPr lang="en-US" altLang="ko-KR" sz="900" dirty="0" err="1">
                <a:solidFill>
                  <a:srgbClr val="FF0000"/>
                </a:solidFill>
              </a:rPr>
              <a:t>Sub_Key</a:t>
            </a:r>
            <a:endParaRPr lang="en-US" altLang="ko-KR" sz="900" dirty="0">
              <a:solidFill>
                <a:srgbClr val="FF0000"/>
              </a:solidFill>
            </a:endParaRPr>
          </a:p>
          <a:p>
            <a:pPr algn="ctr"/>
            <a:r>
              <a:rPr lang="en-US" altLang="ko-KR" sz="900" dirty="0">
                <a:solidFill>
                  <a:srgbClr val="FF0000"/>
                </a:solidFill>
              </a:rPr>
              <a:t>2.Select ligands by </a:t>
            </a:r>
            <a:r>
              <a:rPr lang="en-US" altLang="ko-KR" sz="900" dirty="0" err="1">
                <a:solidFill>
                  <a:srgbClr val="FF0000"/>
                </a:solidFill>
              </a:rPr>
              <a:t>ChEMBL_ID</a:t>
            </a:r>
            <a:r>
              <a:rPr lang="en-US" altLang="ko-KR" sz="900" dirty="0">
                <a:solidFill>
                  <a:srgbClr val="FF0000"/>
                </a:solidFill>
              </a:rPr>
              <a:t> occurrence frequency which satisfies the RO5</a:t>
            </a:r>
            <a:endParaRPr lang="ko-KR" altLang="en-US" sz="900" dirty="0">
              <a:solidFill>
                <a:srgbClr val="FF0000"/>
              </a:solidFill>
            </a:endParaRPr>
          </a:p>
        </p:txBody>
      </p:sp>
      <p:sp>
        <p:nvSpPr>
          <p:cNvPr id="15" name="사각형: 둥근 모서리 14">
            <a:extLst>
              <a:ext uri="{FF2B5EF4-FFF2-40B4-BE49-F238E27FC236}">
                <a16:creationId xmlns:a16="http://schemas.microsoft.com/office/drawing/2014/main" id="{D121FD3F-9AD4-4089-A069-0EE4D7144E04}"/>
              </a:ext>
            </a:extLst>
          </p:cNvPr>
          <p:cNvSpPr/>
          <p:nvPr/>
        </p:nvSpPr>
        <p:spPr>
          <a:xfrm>
            <a:off x="4583249" y="4264666"/>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21,829 ligands</a:t>
            </a:r>
            <a:endParaRPr lang="ko-KR" altLang="en-US" sz="1050" dirty="0"/>
          </a:p>
        </p:txBody>
      </p:sp>
      <p:sp>
        <p:nvSpPr>
          <p:cNvPr id="16" name="TextBox 15">
            <a:extLst>
              <a:ext uri="{FF2B5EF4-FFF2-40B4-BE49-F238E27FC236}">
                <a16:creationId xmlns:a16="http://schemas.microsoft.com/office/drawing/2014/main" id="{05A86D33-3CF8-470B-AEA9-1D74AF8808CD}"/>
              </a:ext>
            </a:extLst>
          </p:cNvPr>
          <p:cNvSpPr txBox="1"/>
          <p:nvPr/>
        </p:nvSpPr>
        <p:spPr>
          <a:xfrm>
            <a:off x="3802943" y="4807394"/>
            <a:ext cx="2752677" cy="230832"/>
          </a:xfrm>
          <a:prstGeom prst="rect">
            <a:avLst/>
          </a:prstGeom>
          <a:noFill/>
        </p:spPr>
        <p:txBody>
          <a:bodyPr wrap="none" rtlCol="0">
            <a:spAutoFit/>
          </a:bodyPr>
          <a:lstStyle/>
          <a:p>
            <a:pPr algn="ctr"/>
            <a:r>
              <a:rPr lang="en-US" altLang="ko-KR" sz="900" dirty="0">
                <a:solidFill>
                  <a:srgbClr val="FF0000"/>
                </a:solidFill>
              </a:rPr>
              <a:t>3.Clustering using babel(Tanimoto &gt;0.9) and </a:t>
            </a:r>
            <a:r>
              <a:rPr lang="en-US" altLang="ko-KR" sz="900" dirty="0" err="1">
                <a:solidFill>
                  <a:srgbClr val="FF0000"/>
                </a:solidFill>
              </a:rPr>
              <a:t>iclliq</a:t>
            </a:r>
            <a:r>
              <a:rPr lang="en-US" altLang="ko-KR" sz="900" dirty="0">
                <a:solidFill>
                  <a:srgbClr val="FF0000"/>
                </a:solidFill>
              </a:rPr>
              <a:t> </a:t>
            </a:r>
          </a:p>
        </p:txBody>
      </p:sp>
      <p:sp>
        <p:nvSpPr>
          <p:cNvPr id="17" name="사각형: 둥근 모서리 16">
            <a:extLst>
              <a:ext uri="{FF2B5EF4-FFF2-40B4-BE49-F238E27FC236}">
                <a16:creationId xmlns:a16="http://schemas.microsoft.com/office/drawing/2014/main" id="{21A20A7C-A10C-4667-964D-4A63636EC0A7}"/>
              </a:ext>
            </a:extLst>
          </p:cNvPr>
          <p:cNvSpPr/>
          <p:nvPr/>
        </p:nvSpPr>
        <p:spPr>
          <a:xfrm>
            <a:off x="4583249" y="5197651"/>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6,243 ligands</a:t>
            </a:r>
            <a:endParaRPr lang="ko-KR" altLang="en-US" sz="1050" dirty="0"/>
          </a:p>
        </p:txBody>
      </p:sp>
      <p:cxnSp>
        <p:nvCxnSpPr>
          <p:cNvPr id="18" name="직선 화살표 연결선 17">
            <a:extLst>
              <a:ext uri="{FF2B5EF4-FFF2-40B4-BE49-F238E27FC236}">
                <a16:creationId xmlns:a16="http://schemas.microsoft.com/office/drawing/2014/main" id="{7F35AEBD-62A5-4E13-A034-0C1F97398922}"/>
              </a:ext>
            </a:extLst>
          </p:cNvPr>
          <p:cNvCxnSpPr>
            <a:cxnSpLocks/>
          </p:cNvCxnSpPr>
          <p:nvPr/>
        </p:nvCxnSpPr>
        <p:spPr>
          <a:xfrm>
            <a:off x="5179281" y="4692504"/>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DC6357F7-5539-4BA0-95B1-CE0425960D88}"/>
              </a:ext>
            </a:extLst>
          </p:cNvPr>
          <p:cNvCxnSpPr>
            <a:cxnSpLocks/>
          </p:cNvCxnSpPr>
          <p:nvPr/>
        </p:nvCxnSpPr>
        <p:spPr>
          <a:xfrm flipV="1">
            <a:off x="5775316" y="5416415"/>
            <a:ext cx="20936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사각형: 둥근 모서리 19">
            <a:extLst>
              <a:ext uri="{FF2B5EF4-FFF2-40B4-BE49-F238E27FC236}">
                <a16:creationId xmlns:a16="http://schemas.microsoft.com/office/drawing/2014/main" id="{53164CE6-7F67-4780-B1C3-B038B26D15A9}"/>
              </a:ext>
            </a:extLst>
          </p:cNvPr>
          <p:cNvSpPr/>
          <p:nvPr/>
        </p:nvSpPr>
        <p:spPr>
          <a:xfrm>
            <a:off x="7868938" y="5197650"/>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a:t>
            </a:r>
            <a:endParaRPr lang="ko-KR" altLang="en-US" sz="1350" dirty="0"/>
          </a:p>
        </p:txBody>
      </p:sp>
      <p:sp>
        <p:nvSpPr>
          <p:cNvPr id="25" name="오른쪽 중괄호 24">
            <a:extLst>
              <a:ext uri="{FF2B5EF4-FFF2-40B4-BE49-F238E27FC236}">
                <a16:creationId xmlns:a16="http://schemas.microsoft.com/office/drawing/2014/main" id="{5D227754-6CCF-4F76-B5A8-B7E93109B26F}"/>
              </a:ext>
            </a:extLst>
          </p:cNvPr>
          <p:cNvSpPr/>
          <p:nvPr/>
        </p:nvSpPr>
        <p:spPr>
          <a:xfrm>
            <a:off x="2617978" y="3196173"/>
            <a:ext cx="129039" cy="15617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27" name="직사각형 26">
            <a:extLst>
              <a:ext uri="{FF2B5EF4-FFF2-40B4-BE49-F238E27FC236}">
                <a16:creationId xmlns:a16="http://schemas.microsoft.com/office/drawing/2014/main" id="{F1958F3A-F37E-4F97-A289-31D2E921E91C}"/>
              </a:ext>
            </a:extLst>
          </p:cNvPr>
          <p:cNvSpPr/>
          <p:nvPr/>
        </p:nvSpPr>
        <p:spPr>
          <a:xfrm>
            <a:off x="2645486" y="3734786"/>
            <a:ext cx="1191352" cy="230832"/>
          </a:xfrm>
          <a:prstGeom prst="rect">
            <a:avLst/>
          </a:prstGeom>
        </p:spPr>
        <p:txBody>
          <a:bodyPr wrap="none">
            <a:spAutoFit/>
          </a:bodyPr>
          <a:lstStyle/>
          <a:p>
            <a:r>
              <a:rPr lang="en-US" altLang="ko-KR" sz="900" dirty="0">
                <a:solidFill>
                  <a:srgbClr val="0070C0"/>
                </a:solidFill>
              </a:rPr>
              <a:t>DBSCAN clustering</a:t>
            </a:r>
            <a:endParaRPr lang="ko-KR" altLang="en-US" sz="900" dirty="0">
              <a:solidFill>
                <a:srgbClr val="0070C0"/>
              </a:solidFill>
            </a:endParaRPr>
          </a:p>
        </p:txBody>
      </p:sp>
      <p:pic>
        <p:nvPicPr>
          <p:cNvPr id="28" name="그림 27">
            <a:extLst>
              <a:ext uri="{FF2B5EF4-FFF2-40B4-BE49-F238E27FC236}">
                <a16:creationId xmlns:a16="http://schemas.microsoft.com/office/drawing/2014/main" id="{82FB9080-CAA7-4331-9D51-1C187CDC6CD1}"/>
              </a:ext>
            </a:extLst>
          </p:cNvPr>
          <p:cNvPicPr preferRelativeResize="0">
            <a:picLocks/>
          </p:cNvPicPr>
          <p:nvPr/>
        </p:nvPicPr>
        <p:blipFill>
          <a:blip r:embed="rId2"/>
          <a:stretch>
            <a:fillRect/>
          </a:stretch>
        </p:blipFill>
        <p:spPr>
          <a:xfrm>
            <a:off x="30034" y="3164879"/>
            <a:ext cx="2608200" cy="1593000"/>
          </a:xfrm>
          <a:prstGeom prst="rect">
            <a:avLst/>
          </a:prstGeom>
        </p:spPr>
      </p:pic>
      <p:sp>
        <p:nvSpPr>
          <p:cNvPr id="41" name="직사각형 40">
            <a:extLst>
              <a:ext uri="{FF2B5EF4-FFF2-40B4-BE49-F238E27FC236}">
                <a16:creationId xmlns:a16="http://schemas.microsoft.com/office/drawing/2014/main" id="{ED2DDACC-5FDC-4FE5-A595-B4AF99C6B8EC}"/>
              </a:ext>
            </a:extLst>
          </p:cNvPr>
          <p:cNvSpPr/>
          <p:nvPr/>
        </p:nvSpPr>
        <p:spPr>
          <a:xfrm>
            <a:off x="-29390" y="4733388"/>
            <a:ext cx="1401346" cy="219291"/>
          </a:xfrm>
          <a:prstGeom prst="rect">
            <a:avLst/>
          </a:prstGeom>
        </p:spPr>
        <p:txBody>
          <a:bodyPr wrap="none">
            <a:spAutoFit/>
          </a:bodyPr>
          <a:lstStyle/>
          <a:p>
            <a:r>
              <a:rPr lang="en-US" altLang="ko-KR" sz="825" dirty="0">
                <a:solidFill>
                  <a:srgbClr val="0070C0"/>
                </a:solidFill>
              </a:rPr>
              <a:t>No cluster: Tanimoto &gt;0.7</a:t>
            </a:r>
            <a:endParaRPr lang="ko-KR" altLang="en-US" sz="825" dirty="0">
              <a:solidFill>
                <a:srgbClr val="0070C0"/>
              </a:solidFill>
            </a:endParaRPr>
          </a:p>
        </p:txBody>
      </p:sp>
      <p:sp>
        <p:nvSpPr>
          <p:cNvPr id="43" name="사각형: 둥근 모서리 42">
            <a:extLst>
              <a:ext uri="{FF2B5EF4-FFF2-40B4-BE49-F238E27FC236}">
                <a16:creationId xmlns:a16="http://schemas.microsoft.com/office/drawing/2014/main" id="{E1900CAA-9293-47EB-9BF1-EC71F0E01B7B}"/>
              </a:ext>
            </a:extLst>
          </p:cNvPr>
          <p:cNvSpPr/>
          <p:nvPr/>
        </p:nvSpPr>
        <p:spPr>
          <a:xfrm>
            <a:off x="808281" y="1305347"/>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25" dirty="0">
                <a:solidFill>
                  <a:schemeClr val="bg1"/>
                </a:solidFill>
              </a:rPr>
              <a:t>Kinase inhibitors</a:t>
            </a:r>
          </a:p>
          <a:p>
            <a:pPr algn="ctr"/>
            <a:r>
              <a:rPr lang="en-US" altLang="ko-KR" sz="825" dirty="0">
                <a:solidFill>
                  <a:schemeClr val="bg1"/>
                </a:solidFill>
              </a:rPr>
              <a:t>(FDA approved)</a:t>
            </a:r>
          </a:p>
          <a:p>
            <a:pPr algn="ctr"/>
            <a:r>
              <a:rPr lang="en-US" altLang="ko-KR" sz="825" dirty="0">
                <a:solidFill>
                  <a:schemeClr val="bg1"/>
                </a:solidFill>
              </a:rPr>
              <a:t>96 ligands</a:t>
            </a:r>
          </a:p>
        </p:txBody>
      </p:sp>
      <p:cxnSp>
        <p:nvCxnSpPr>
          <p:cNvPr id="44" name="직선 화살표 연결선 43">
            <a:extLst>
              <a:ext uri="{FF2B5EF4-FFF2-40B4-BE49-F238E27FC236}">
                <a16:creationId xmlns:a16="http://schemas.microsoft.com/office/drawing/2014/main" id="{2D9EA581-8A05-45BF-99CE-725F0FA3C7C2}"/>
              </a:ext>
            </a:extLst>
          </p:cNvPr>
          <p:cNvCxnSpPr>
            <a:cxnSpLocks/>
          </p:cNvCxnSpPr>
          <p:nvPr/>
        </p:nvCxnSpPr>
        <p:spPr>
          <a:xfrm>
            <a:off x="1334133" y="1733185"/>
            <a:ext cx="0" cy="722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D270BF30-D960-400A-BD2E-3FE31EBF9BCE}"/>
              </a:ext>
            </a:extLst>
          </p:cNvPr>
          <p:cNvSpPr txBox="1"/>
          <p:nvPr/>
        </p:nvSpPr>
        <p:spPr>
          <a:xfrm>
            <a:off x="709603" y="2010878"/>
            <a:ext cx="1249061" cy="230832"/>
          </a:xfrm>
          <a:prstGeom prst="rect">
            <a:avLst/>
          </a:prstGeom>
          <a:noFill/>
        </p:spPr>
        <p:txBody>
          <a:bodyPr wrap="none" rtlCol="0">
            <a:spAutoFit/>
          </a:bodyPr>
          <a:lstStyle/>
          <a:p>
            <a:pPr algn="ctr"/>
            <a:r>
              <a:rPr lang="en-US" altLang="ko-KR" sz="900" dirty="0">
                <a:solidFill>
                  <a:srgbClr val="FF0000"/>
                </a:solidFill>
              </a:rPr>
              <a:t>Remove redundancy</a:t>
            </a:r>
          </a:p>
        </p:txBody>
      </p:sp>
      <p:cxnSp>
        <p:nvCxnSpPr>
          <p:cNvPr id="48" name="연결선: 구부러짐 47">
            <a:extLst>
              <a:ext uri="{FF2B5EF4-FFF2-40B4-BE49-F238E27FC236}">
                <a16:creationId xmlns:a16="http://schemas.microsoft.com/office/drawing/2014/main" id="{9998CFCC-BDB3-4397-9906-ED44507375B1}"/>
              </a:ext>
            </a:extLst>
          </p:cNvPr>
          <p:cNvCxnSpPr>
            <a:cxnSpLocks/>
            <a:endCxn id="8" idx="1"/>
          </p:cNvCxnSpPr>
          <p:nvPr/>
        </p:nvCxnSpPr>
        <p:spPr>
          <a:xfrm rot="16200000" flipV="1">
            <a:off x="1406359" y="2666421"/>
            <a:ext cx="2309561" cy="331247"/>
          </a:xfrm>
          <a:prstGeom prst="curvedConnector4">
            <a:avLst>
              <a:gd name="adj1" fmla="val 45003"/>
              <a:gd name="adj2" fmla="val 169012"/>
            </a:avLst>
          </a:prstGeom>
          <a:ln>
            <a:tailEnd type="triangle"/>
          </a:ln>
        </p:spPr>
        <p:style>
          <a:lnRef idx="1">
            <a:schemeClr val="accent1"/>
          </a:lnRef>
          <a:fillRef idx="0">
            <a:schemeClr val="accent1"/>
          </a:fillRef>
          <a:effectRef idx="0">
            <a:schemeClr val="accent1"/>
          </a:effectRef>
          <a:fontRef idx="minor">
            <a:schemeClr val="tx1"/>
          </a:fontRef>
        </p:style>
      </p:cxnSp>
      <p:pic>
        <p:nvPicPr>
          <p:cNvPr id="52" name="Picture 2" descr="key point에 대한 이미지 검색결과">
            <a:extLst>
              <a:ext uri="{FF2B5EF4-FFF2-40B4-BE49-F238E27FC236}">
                <a16:creationId xmlns:a16="http://schemas.microsoft.com/office/drawing/2014/main" id="{AD98ECFE-F693-4831-84F0-013131DB8E5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290" y="1275984"/>
            <a:ext cx="486235" cy="486235"/>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a16="http://schemas.microsoft.com/office/drawing/2014/main" id="{231A1E8E-4DE4-42F6-850E-414CAE0CE36A}"/>
              </a:ext>
            </a:extLst>
          </p:cNvPr>
          <p:cNvSpPr txBox="1"/>
          <p:nvPr/>
        </p:nvSpPr>
        <p:spPr>
          <a:xfrm>
            <a:off x="68617" y="1732855"/>
            <a:ext cx="941283" cy="219291"/>
          </a:xfrm>
          <a:prstGeom prst="rect">
            <a:avLst/>
          </a:prstGeom>
          <a:noFill/>
        </p:spPr>
        <p:txBody>
          <a:bodyPr wrap="none" rtlCol="0">
            <a:spAutoFit/>
          </a:bodyPr>
          <a:lstStyle/>
          <a:p>
            <a:r>
              <a:rPr lang="en-US" altLang="ko-KR" sz="825" b="1" dirty="0">
                <a:solidFill>
                  <a:srgbClr val="FF0000"/>
                </a:solidFill>
              </a:rPr>
              <a:t>Different Input!</a:t>
            </a:r>
            <a:endParaRPr lang="ko-KR" altLang="en-US" sz="825" b="1" dirty="0">
              <a:solidFill>
                <a:srgbClr val="FF0000"/>
              </a:solidFill>
            </a:endParaRPr>
          </a:p>
        </p:txBody>
      </p:sp>
      <p:sp>
        <p:nvSpPr>
          <p:cNvPr id="29" name="사각형: 둥근 모서리 28">
            <a:extLst>
              <a:ext uri="{FF2B5EF4-FFF2-40B4-BE49-F238E27FC236}">
                <a16:creationId xmlns:a16="http://schemas.microsoft.com/office/drawing/2014/main" id="{80F9EA05-E339-4024-80AB-A62F6A5B47A7}"/>
              </a:ext>
            </a:extLst>
          </p:cNvPr>
          <p:cNvSpPr/>
          <p:nvPr/>
        </p:nvSpPr>
        <p:spPr>
          <a:xfrm>
            <a:off x="4021046" y="2479861"/>
            <a:ext cx="2424065" cy="638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b="1" dirty="0">
                <a:solidFill>
                  <a:schemeClr val="bg1"/>
                </a:solidFill>
                <a:effectLst>
                  <a:outerShdw blurRad="38100" dist="38100" dir="2700000" algn="tl">
                    <a:srgbClr val="000000">
                      <a:alpha val="43137"/>
                    </a:srgbClr>
                  </a:outerShdw>
                </a:effectLst>
              </a:rPr>
              <a:t>Preprocessed</a:t>
            </a:r>
          </a:p>
          <a:p>
            <a:pPr algn="ctr"/>
            <a:r>
              <a:rPr lang="en-US" altLang="ko-KR" sz="1350" b="1" dirty="0">
                <a:solidFill>
                  <a:schemeClr val="bg1"/>
                </a:solidFill>
                <a:effectLst>
                  <a:outerShdw blurRad="38100" dist="38100" dir="2700000" algn="tl">
                    <a:srgbClr val="000000">
                      <a:alpha val="43137"/>
                    </a:srgbClr>
                  </a:outerShdw>
                </a:effectLst>
              </a:rPr>
              <a:t>ZINC12 DB(8.5M)</a:t>
            </a:r>
            <a:endParaRPr lang="ko-KR" altLang="en-US" sz="1350" b="1" dirty="0">
              <a:solidFill>
                <a:schemeClr val="bg1"/>
              </a:solidFill>
              <a:effectLst>
                <a:outerShdw blurRad="38100" dist="38100" dir="2700000" algn="tl">
                  <a:srgbClr val="000000">
                    <a:alpha val="43137"/>
                  </a:srgbClr>
                </a:outerShdw>
              </a:effectLst>
            </a:endParaRPr>
          </a:p>
        </p:txBody>
      </p:sp>
      <p:sp>
        <p:nvSpPr>
          <p:cNvPr id="30" name="TextBox 29">
            <a:extLst>
              <a:ext uri="{FF2B5EF4-FFF2-40B4-BE49-F238E27FC236}">
                <a16:creationId xmlns:a16="http://schemas.microsoft.com/office/drawing/2014/main" id="{AF3357F2-D332-412C-B9DE-D553DB4E8DB3}"/>
              </a:ext>
            </a:extLst>
          </p:cNvPr>
          <p:cNvSpPr txBox="1"/>
          <p:nvPr/>
        </p:nvSpPr>
        <p:spPr>
          <a:xfrm>
            <a:off x="144378" y="158417"/>
            <a:ext cx="8045117" cy="523220"/>
          </a:xfrm>
          <a:prstGeom prst="rect">
            <a:avLst/>
          </a:prstGeom>
          <a:noFill/>
        </p:spPr>
        <p:txBody>
          <a:bodyPr wrap="square" rtlCol="0">
            <a:spAutoFit/>
          </a:bodyPr>
          <a:lstStyle/>
          <a:p>
            <a:r>
              <a:rPr lang="en-US" altLang="ko-KR" sz="2800" b="1" dirty="0"/>
              <a:t>ZINC12 6</a:t>
            </a:r>
            <a:r>
              <a:rPr lang="en-US" altLang="ko-KR" sz="2800" b="1" baseline="30000" dirty="0"/>
              <a:t>th</a:t>
            </a:r>
            <a:endParaRPr lang="ko-KR" altLang="en-US" sz="2800" dirty="0"/>
          </a:p>
        </p:txBody>
      </p:sp>
    </p:spTree>
    <p:extLst>
      <p:ext uri="{BB962C8B-B14F-4D97-AF65-F5344CB8AC3E}">
        <p14:creationId xmlns:p14="http://schemas.microsoft.com/office/powerpoint/2010/main" val="38987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6FD263A3-5F58-4DD7-9A6E-E9034491F574}"/>
              </a:ext>
            </a:extLst>
          </p:cNvPr>
          <p:cNvSpPr/>
          <p:nvPr/>
        </p:nvSpPr>
        <p:spPr>
          <a:xfrm>
            <a:off x="0" y="857250"/>
            <a:ext cx="1832553" cy="300082"/>
          </a:xfrm>
          <a:prstGeom prst="rect">
            <a:avLst/>
          </a:prstGeom>
        </p:spPr>
        <p:txBody>
          <a:bodyPr wrap="none">
            <a:spAutoFit/>
          </a:bodyPr>
          <a:lstStyle/>
          <a:p>
            <a:r>
              <a:rPr lang="en-US" altLang="ko-KR" sz="1350" b="1" dirty="0"/>
              <a:t>ZINC15 7</a:t>
            </a:r>
            <a:r>
              <a:rPr lang="en-US" altLang="ko-KR" sz="1350" b="1" baseline="30000" dirty="0"/>
              <a:t>th</a:t>
            </a:r>
            <a:r>
              <a:rPr lang="en-US" altLang="ko-KR" sz="1350" b="1" dirty="0"/>
              <a:t> selection</a:t>
            </a:r>
            <a:endParaRPr lang="ko-KR" altLang="en-US" sz="1350" dirty="0"/>
          </a:p>
        </p:txBody>
      </p:sp>
      <p:cxnSp>
        <p:nvCxnSpPr>
          <p:cNvPr id="5" name="직선 화살표 연결선 4">
            <a:extLst>
              <a:ext uri="{FF2B5EF4-FFF2-40B4-BE49-F238E27FC236}">
                <a16:creationId xmlns:a16="http://schemas.microsoft.com/office/drawing/2014/main" id="{85F07DEC-3E4C-4EC2-BAA7-9EA0294CD136}"/>
              </a:ext>
            </a:extLst>
          </p:cNvPr>
          <p:cNvCxnSpPr>
            <a:cxnSpLocks/>
            <a:stCxn id="50" idx="2"/>
            <a:endCxn id="15" idx="0"/>
          </p:cNvCxnSpPr>
          <p:nvPr/>
        </p:nvCxnSpPr>
        <p:spPr>
          <a:xfrm flipH="1">
            <a:off x="5553209" y="3839055"/>
            <a:ext cx="752297" cy="582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사각형: 둥근 모서리 5">
            <a:extLst>
              <a:ext uri="{FF2B5EF4-FFF2-40B4-BE49-F238E27FC236}">
                <a16:creationId xmlns:a16="http://schemas.microsoft.com/office/drawing/2014/main" id="{739BFC8B-388B-494F-BEB2-81F243F8BB1C}"/>
              </a:ext>
            </a:extLst>
          </p:cNvPr>
          <p:cNvSpPr/>
          <p:nvPr/>
        </p:nvSpPr>
        <p:spPr>
          <a:xfrm>
            <a:off x="1009617" y="2473295"/>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a:effectLst>
                  <a:outerShdw blurRad="38100" dist="38100" dir="2700000" algn="tl">
                    <a:srgbClr val="000000">
                      <a:alpha val="43137"/>
                    </a:srgbClr>
                  </a:outerShdw>
                </a:effectLst>
              </a:rPr>
              <a:t>272 Seed ligands</a:t>
            </a:r>
          </a:p>
        </p:txBody>
      </p:sp>
      <p:cxnSp>
        <p:nvCxnSpPr>
          <p:cNvPr id="7" name="직선 화살표 연결선 6">
            <a:extLst>
              <a:ext uri="{FF2B5EF4-FFF2-40B4-BE49-F238E27FC236}">
                <a16:creationId xmlns:a16="http://schemas.microsoft.com/office/drawing/2014/main" id="{AC293689-D950-4560-9F52-F128DADC274C}"/>
              </a:ext>
            </a:extLst>
          </p:cNvPr>
          <p:cNvCxnSpPr>
            <a:cxnSpLocks/>
          </p:cNvCxnSpPr>
          <p:nvPr/>
        </p:nvCxnSpPr>
        <p:spPr>
          <a:xfrm>
            <a:off x="1533631" y="2901133"/>
            <a:ext cx="0" cy="263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53F620-51CC-4B73-8F8F-3F9DCD15502A}"/>
              </a:ext>
            </a:extLst>
          </p:cNvPr>
          <p:cNvSpPr txBox="1"/>
          <p:nvPr/>
        </p:nvSpPr>
        <p:spPr>
          <a:xfrm>
            <a:off x="5361983" y="1446430"/>
            <a:ext cx="1887056" cy="300082"/>
          </a:xfrm>
          <a:prstGeom prst="rect">
            <a:avLst/>
          </a:prstGeom>
          <a:noFill/>
        </p:spPr>
        <p:txBody>
          <a:bodyPr wrap="none" rtlCol="0">
            <a:spAutoFit/>
          </a:bodyPr>
          <a:lstStyle/>
          <a:p>
            <a:pPr algn="ctr"/>
            <a:r>
              <a:rPr lang="en-US" altLang="ko-KR" sz="1350" b="1" dirty="0"/>
              <a:t>Extract the Main Key</a:t>
            </a:r>
          </a:p>
        </p:txBody>
      </p:sp>
      <p:sp>
        <p:nvSpPr>
          <p:cNvPr id="9" name="사각형: 둥근 모서리 8">
            <a:extLst>
              <a:ext uri="{FF2B5EF4-FFF2-40B4-BE49-F238E27FC236}">
                <a16:creationId xmlns:a16="http://schemas.microsoft.com/office/drawing/2014/main" id="{356C8EDC-6C79-49F8-88BF-9FEC44FA3BFF}"/>
              </a:ext>
            </a:extLst>
          </p:cNvPr>
          <p:cNvSpPr/>
          <p:nvPr/>
        </p:nvSpPr>
        <p:spPr>
          <a:xfrm>
            <a:off x="5093472" y="2080741"/>
            <a:ext cx="2424065" cy="638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b="1" dirty="0">
                <a:solidFill>
                  <a:schemeClr val="bg1"/>
                </a:solidFill>
                <a:effectLst>
                  <a:outerShdw blurRad="38100" dist="38100" dir="2700000" algn="tl">
                    <a:srgbClr val="000000">
                      <a:alpha val="43137"/>
                    </a:srgbClr>
                  </a:outerShdw>
                </a:effectLst>
              </a:rPr>
              <a:t>Preprocessed</a:t>
            </a:r>
          </a:p>
          <a:p>
            <a:pPr algn="ctr"/>
            <a:r>
              <a:rPr lang="en-US" altLang="ko-KR" sz="1350" b="1" dirty="0">
                <a:solidFill>
                  <a:schemeClr val="bg1"/>
                </a:solidFill>
                <a:effectLst>
                  <a:outerShdw blurRad="38100" dist="38100" dir="2700000" algn="tl">
                    <a:srgbClr val="000000">
                      <a:alpha val="43137"/>
                    </a:srgbClr>
                  </a:outerShdw>
                </a:effectLst>
              </a:rPr>
              <a:t>ZINC15 DB(650M)</a:t>
            </a:r>
            <a:endParaRPr lang="ko-KR" altLang="en-US" sz="1350" b="1" dirty="0">
              <a:solidFill>
                <a:schemeClr val="bg1"/>
              </a:solidFill>
              <a:effectLst>
                <a:outerShdw blurRad="38100" dist="38100" dir="2700000" algn="tl">
                  <a:srgbClr val="000000">
                    <a:alpha val="43137"/>
                  </a:srgbClr>
                </a:outerShdw>
              </a:effectLst>
            </a:endParaRPr>
          </a:p>
        </p:txBody>
      </p:sp>
      <p:cxnSp>
        <p:nvCxnSpPr>
          <p:cNvPr id="10" name="직선 화살표 연결선 9">
            <a:extLst>
              <a:ext uri="{FF2B5EF4-FFF2-40B4-BE49-F238E27FC236}">
                <a16:creationId xmlns:a16="http://schemas.microsoft.com/office/drawing/2014/main" id="{FCBF4B52-115B-468E-BC43-0825DD6641D6}"/>
              </a:ext>
            </a:extLst>
          </p:cNvPr>
          <p:cNvCxnSpPr>
            <a:cxnSpLocks/>
            <a:stCxn id="8" idx="2"/>
          </p:cNvCxnSpPr>
          <p:nvPr/>
        </p:nvCxnSpPr>
        <p:spPr>
          <a:xfrm flipH="1">
            <a:off x="6305510" y="1746512"/>
            <a:ext cx="1" cy="331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37970FE-3517-4130-A591-F70905DF1299}"/>
              </a:ext>
            </a:extLst>
          </p:cNvPr>
          <p:cNvSpPr txBox="1"/>
          <p:nvPr/>
        </p:nvSpPr>
        <p:spPr>
          <a:xfrm>
            <a:off x="5551312" y="1740428"/>
            <a:ext cx="1319592" cy="230832"/>
          </a:xfrm>
          <a:prstGeom prst="rect">
            <a:avLst/>
          </a:prstGeom>
          <a:noFill/>
        </p:spPr>
        <p:txBody>
          <a:bodyPr wrap="none" rtlCol="0">
            <a:spAutoFit/>
          </a:bodyPr>
          <a:lstStyle/>
          <a:p>
            <a:r>
              <a:rPr lang="en-US" altLang="ko-KR" sz="900" dirty="0">
                <a:solidFill>
                  <a:srgbClr val="FF0000"/>
                </a:solidFill>
              </a:rPr>
              <a:t>Query using Main Key</a:t>
            </a:r>
            <a:endParaRPr lang="ko-KR" altLang="en-US" sz="900" dirty="0">
              <a:solidFill>
                <a:srgbClr val="FF0000"/>
              </a:solidFill>
            </a:endParaRPr>
          </a:p>
        </p:txBody>
      </p:sp>
      <p:sp>
        <p:nvSpPr>
          <p:cNvPr id="12" name="사각형: 둥근 모서리 11">
            <a:extLst>
              <a:ext uri="{FF2B5EF4-FFF2-40B4-BE49-F238E27FC236}">
                <a16:creationId xmlns:a16="http://schemas.microsoft.com/office/drawing/2014/main" id="{1862EE96-6E25-44A7-82B5-BE127F9EEF03}"/>
              </a:ext>
            </a:extLst>
          </p:cNvPr>
          <p:cNvSpPr/>
          <p:nvPr/>
        </p:nvSpPr>
        <p:spPr>
          <a:xfrm>
            <a:off x="5709472" y="2858914"/>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800,000</a:t>
            </a:r>
          </a:p>
          <a:p>
            <a:pPr algn="ctr"/>
            <a:r>
              <a:rPr lang="en-US" altLang="ko-KR" sz="1050" dirty="0"/>
              <a:t>Ligand retrieval</a:t>
            </a:r>
            <a:endParaRPr lang="ko-KR" altLang="en-US" sz="1050" dirty="0"/>
          </a:p>
        </p:txBody>
      </p:sp>
      <p:cxnSp>
        <p:nvCxnSpPr>
          <p:cNvPr id="13" name="직선 화살표 연결선 12">
            <a:extLst>
              <a:ext uri="{FF2B5EF4-FFF2-40B4-BE49-F238E27FC236}">
                <a16:creationId xmlns:a16="http://schemas.microsoft.com/office/drawing/2014/main" id="{61B89BEE-BE95-410B-9F4F-4BA50A2C137B}"/>
              </a:ext>
            </a:extLst>
          </p:cNvPr>
          <p:cNvCxnSpPr>
            <a:cxnSpLocks/>
            <a:stCxn id="9" idx="2"/>
            <a:endCxn id="12" idx="0"/>
          </p:cNvCxnSpPr>
          <p:nvPr/>
        </p:nvCxnSpPr>
        <p:spPr>
          <a:xfrm>
            <a:off x="6305504" y="2719009"/>
            <a:ext cx="2" cy="139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5A1692B-8B73-4AC7-9BF5-66061E5F6F63}"/>
              </a:ext>
            </a:extLst>
          </p:cNvPr>
          <p:cNvSpPr txBox="1"/>
          <p:nvPr/>
        </p:nvSpPr>
        <p:spPr>
          <a:xfrm>
            <a:off x="4257128" y="4181817"/>
            <a:ext cx="1396536" cy="230832"/>
          </a:xfrm>
          <a:prstGeom prst="rect">
            <a:avLst/>
          </a:prstGeom>
          <a:noFill/>
        </p:spPr>
        <p:txBody>
          <a:bodyPr wrap="none" rtlCol="0">
            <a:spAutoFit/>
          </a:bodyPr>
          <a:lstStyle/>
          <a:p>
            <a:pPr algn="ctr"/>
            <a:r>
              <a:rPr lang="en-US" altLang="ko-KR" sz="900" b="1" dirty="0">
                <a:solidFill>
                  <a:srgbClr val="FF0000"/>
                </a:solidFill>
                <a:effectLst>
                  <a:outerShdw blurRad="38100" dist="38100" dir="2700000" algn="tl">
                    <a:srgbClr val="000000">
                      <a:alpha val="43137"/>
                    </a:srgbClr>
                  </a:outerShdw>
                </a:effectLst>
              </a:rPr>
              <a:t>1. Filter by FDA Model</a:t>
            </a:r>
            <a:endParaRPr lang="ko-KR" altLang="en-US" sz="900" b="1" dirty="0">
              <a:solidFill>
                <a:srgbClr val="FF0000"/>
              </a:solidFill>
              <a:effectLst>
                <a:outerShdw blurRad="38100" dist="38100" dir="2700000" algn="tl">
                  <a:srgbClr val="000000">
                    <a:alpha val="43137"/>
                  </a:srgbClr>
                </a:outerShdw>
              </a:effectLst>
            </a:endParaRPr>
          </a:p>
        </p:txBody>
      </p:sp>
      <p:sp>
        <p:nvSpPr>
          <p:cNvPr id="15" name="사각형: 둥근 모서리 14">
            <a:extLst>
              <a:ext uri="{FF2B5EF4-FFF2-40B4-BE49-F238E27FC236}">
                <a16:creationId xmlns:a16="http://schemas.microsoft.com/office/drawing/2014/main" id="{058EA884-E09D-4BBE-B5D8-9EFC002A31DA}"/>
              </a:ext>
            </a:extLst>
          </p:cNvPr>
          <p:cNvSpPr/>
          <p:nvPr/>
        </p:nvSpPr>
        <p:spPr>
          <a:xfrm>
            <a:off x="4957175" y="4421797"/>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61,098 ligands</a:t>
            </a:r>
            <a:endParaRPr lang="ko-KR" altLang="en-US" sz="1050" dirty="0"/>
          </a:p>
        </p:txBody>
      </p:sp>
      <p:cxnSp>
        <p:nvCxnSpPr>
          <p:cNvPr id="18" name="직선 화살표 연결선 17">
            <a:extLst>
              <a:ext uri="{FF2B5EF4-FFF2-40B4-BE49-F238E27FC236}">
                <a16:creationId xmlns:a16="http://schemas.microsoft.com/office/drawing/2014/main" id="{68B5E2A5-55FC-4F46-B480-740A6F2DA5C1}"/>
              </a:ext>
            </a:extLst>
          </p:cNvPr>
          <p:cNvCxnSpPr>
            <a:cxnSpLocks/>
            <a:stCxn id="15" idx="2"/>
            <a:endCxn id="20" idx="0"/>
          </p:cNvCxnSpPr>
          <p:nvPr/>
        </p:nvCxnSpPr>
        <p:spPr>
          <a:xfrm flipH="1">
            <a:off x="5551428" y="4849636"/>
            <a:ext cx="1781" cy="319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사각형: 둥근 모서리 19">
            <a:extLst>
              <a:ext uri="{FF2B5EF4-FFF2-40B4-BE49-F238E27FC236}">
                <a16:creationId xmlns:a16="http://schemas.microsoft.com/office/drawing/2014/main" id="{557F0C28-455A-4943-9ED9-81CB9C59AD39}"/>
              </a:ext>
            </a:extLst>
          </p:cNvPr>
          <p:cNvSpPr/>
          <p:nvPr/>
        </p:nvSpPr>
        <p:spPr>
          <a:xfrm>
            <a:off x="4955394" y="5169390"/>
            <a:ext cx="1192066"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 1</a:t>
            </a:r>
            <a:endParaRPr lang="ko-KR" altLang="en-US" sz="1350" dirty="0"/>
          </a:p>
        </p:txBody>
      </p:sp>
      <p:sp>
        <p:nvSpPr>
          <p:cNvPr id="24" name="오른쪽 중괄호 23">
            <a:extLst>
              <a:ext uri="{FF2B5EF4-FFF2-40B4-BE49-F238E27FC236}">
                <a16:creationId xmlns:a16="http://schemas.microsoft.com/office/drawing/2014/main" id="{2E810888-99F0-43F1-A454-DF3B702B265A}"/>
              </a:ext>
            </a:extLst>
          </p:cNvPr>
          <p:cNvSpPr/>
          <p:nvPr/>
        </p:nvSpPr>
        <p:spPr>
          <a:xfrm>
            <a:off x="2847988" y="3160092"/>
            <a:ext cx="107156" cy="10286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25" name="오른쪽 중괄호 24">
            <a:extLst>
              <a:ext uri="{FF2B5EF4-FFF2-40B4-BE49-F238E27FC236}">
                <a16:creationId xmlns:a16="http://schemas.microsoft.com/office/drawing/2014/main" id="{135A01FA-74DE-453B-96C2-ED01D8F49E81}"/>
              </a:ext>
            </a:extLst>
          </p:cNvPr>
          <p:cNvSpPr/>
          <p:nvPr/>
        </p:nvSpPr>
        <p:spPr>
          <a:xfrm>
            <a:off x="2847962" y="4188710"/>
            <a:ext cx="107156" cy="557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solidFill>
                <a:srgbClr val="0070C0"/>
              </a:solidFill>
            </a:endParaRPr>
          </a:p>
        </p:txBody>
      </p:sp>
      <p:sp>
        <p:nvSpPr>
          <p:cNvPr id="26" name="직사각형 25">
            <a:extLst>
              <a:ext uri="{FF2B5EF4-FFF2-40B4-BE49-F238E27FC236}">
                <a16:creationId xmlns:a16="http://schemas.microsoft.com/office/drawing/2014/main" id="{64BC6216-C6D9-4E4B-89BF-FA9FB481113A}"/>
              </a:ext>
            </a:extLst>
          </p:cNvPr>
          <p:cNvSpPr/>
          <p:nvPr/>
        </p:nvSpPr>
        <p:spPr>
          <a:xfrm>
            <a:off x="2897016" y="3570526"/>
            <a:ext cx="925253" cy="230832"/>
          </a:xfrm>
          <a:prstGeom prst="rect">
            <a:avLst/>
          </a:prstGeom>
        </p:spPr>
        <p:txBody>
          <a:bodyPr wrap="none">
            <a:spAutoFit/>
          </a:bodyPr>
          <a:lstStyle/>
          <a:p>
            <a:r>
              <a:rPr lang="en-US" altLang="ko-KR" sz="900" dirty="0">
                <a:solidFill>
                  <a:srgbClr val="0070C0"/>
                </a:solidFill>
              </a:rPr>
              <a:t>Tanimoto &gt;0.7</a:t>
            </a:r>
            <a:endParaRPr lang="ko-KR" altLang="en-US" sz="900" dirty="0">
              <a:solidFill>
                <a:srgbClr val="0070C0"/>
              </a:solidFill>
            </a:endParaRPr>
          </a:p>
        </p:txBody>
      </p:sp>
      <p:sp>
        <p:nvSpPr>
          <p:cNvPr id="27" name="직사각형 26">
            <a:extLst>
              <a:ext uri="{FF2B5EF4-FFF2-40B4-BE49-F238E27FC236}">
                <a16:creationId xmlns:a16="http://schemas.microsoft.com/office/drawing/2014/main" id="{62071D11-063A-4725-B3DF-9019101C2044}"/>
              </a:ext>
            </a:extLst>
          </p:cNvPr>
          <p:cNvSpPr/>
          <p:nvPr/>
        </p:nvSpPr>
        <p:spPr>
          <a:xfrm>
            <a:off x="2909585" y="4365986"/>
            <a:ext cx="1191352" cy="230832"/>
          </a:xfrm>
          <a:prstGeom prst="rect">
            <a:avLst/>
          </a:prstGeom>
        </p:spPr>
        <p:txBody>
          <a:bodyPr wrap="none">
            <a:spAutoFit/>
          </a:bodyPr>
          <a:lstStyle/>
          <a:p>
            <a:r>
              <a:rPr lang="en-US" altLang="ko-KR" sz="900" dirty="0">
                <a:solidFill>
                  <a:srgbClr val="0070C0"/>
                </a:solidFill>
              </a:rPr>
              <a:t>DBSCAN clustering</a:t>
            </a:r>
            <a:endParaRPr lang="ko-KR" altLang="en-US" sz="900" dirty="0">
              <a:solidFill>
                <a:srgbClr val="0070C0"/>
              </a:solidFill>
            </a:endParaRPr>
          </a:p>
        </p:txBody>
      </p:sp>
      <p:pic>
        <p:nvPicPr>
          <p:cNvPr id="28" name="그림 27">
            <a:extLst>
              <a:ext uri="{FF2B5EF4-FFF2-40B4-BE49-F238E27FC236}">
                <a16:creationId xmlns:a16="http://schemas.microsoft.com/office/drawing/2014/main" id="{A42D5012-2FDF-4268-A18C-4865A690F816}"/>
              </a:ext>
            </a:extLst>
          </p:cNvPr>
          <p:cNvPicPr>
            <a:picLocks noChangeAspect="1"/>
          </p:cNvPicPr>
          <p:nvPr/>
        </p:nvPicPr>
        <p:blipFill>
          <a:blip r:embed="rId2"/>
          <a:stretch>
            <a:fillRect/>
          </a:stretch>
        </p:blipFill>
        <p:spPr>
          <a:xfrm>
            <a:off x="240322" y="3155801"/>
            <a:ext cx="2607627" cy="1593056"/>
          </a:xfrm>
          <a:prstGeom prst="rect">
            <a:avLst/>
          </a:prstGeom>
        </p:spPr>
      </p:pic>
      <p:sp>
        <p:nvSpPr>
          <p:cNvPr id="34" name="사각형: 둥근 모서리 33">
            <a:extLst>
              <a:ext uri="{FF2B5EF4-FFF2-40B4-BE49-F238E27FC236}">
                <a16:creationId xmlns:a16="http://schemas.microsoft.com/office/drawing/2014/main" id="{61AFA59E-8E78-4836-A090-69071E395FD6}"/>
              </a:ext>
            </a:extLst>
          </p:cNvPr>
          <p:cNvSpPr/>
          <p:nvPr/>
        </p:nvSpPr>
        <p:spPr>
          <a:xfrm>
            <a:off x="314502" y="1817815"/>
            <a:ext cx="243825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bg1"/>
                </a:solidFill>
              </a:rPr>
              <a:t>ATP, IP4, CDK2, CDK6,Kinase inhibitors</a:t>
            </a:r>
          </a:p>
        </p:txBody>
      </p:sp>
      <p:cxnSp>
        <p:nvCxnSpPr>
          <p:cNvPr id="35" name="직선 화살표 연결선 34">
            <a:extLst>
              <a:ext uri="{FF2B5EF4-FFF2-40B4-BE49-F238E27FC236}">
                <a16:creationId xmlns:a16="http://schemas.microsoft.com/office/drawing/2014/main" id="{7532191A-8BD2-4CEA-89A5-B3203FE6BFE6}"/>
              </a:ext>
            </a:extLst>
          </p:cNvPr>
          <p:cNvCxnSpPr>
            <a:cxnSpLocks/>
            <a:stCxn id="34" idx="2"/>
            <a:endCxn id="6" idx="0"/>
          </p:cNvCxnSpPr>
          <p:nvPr/>
        </p:nvCxnSpPr>
        <p:spPr>
          <a:xfrm>
            <a:off x="1533631" y="2245653"/>
            <a:ext cx="1838" cy="227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연결선: 구부러짐 36">
            <a:extLst>
              <a:ext uri="{FF2B5EF4-FFF2-40B4-BE49-F238E27FC236}">
                <a16:creationId xmlns:a16="http://schemas.microsoft.com/office/drawing/2014/main" id="{0495FF34-6507-445F-A66A-CC98B302865B}"/>
              </a:ext>
            </a:extLst>
          </p:cNvPr>
          <p:cNvCxnSpPr>
            <a:cxnSpLocks/>
            <a:endCxn id="8" idx="1"/>
          </p:cNvCxnSpPr>
          <p:nvPr/>
        </p:nvCxnSpPr>
        <p:spPr>
          <a:xfrm flipV="1">
            <a:off x="2847697" y="1596471"/>
            <a:ext cx="2514286" cy="158976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40" name="Picture 2" descr="key point에 대한 이미지 검색결과">
            <a:extLst>
              <a:ext uri="{FF2B5EF4-FFF2-40B4-BE49-F238E27FC236}">
                <a16:creationId xmlns:a16="http://schemas.microsoft.com/office/drawing/2014/main" id="{7106F7BD-1E03-4D61-BDA2-4DAFBD1BE2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766" y="1213230"/>
            <a:ext cx="486235" cy="486235"/>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D5061403-EB58-45E4-875A-1E13E21C27E4}"/>
              </a:ext>
            </a:extLst>
          </p:cNvPr>
          <p:cNvSpPr txBox="1"/>
          <p:nvPr/>
        </p:nvSpPr>
        <p:spPr>
          <a:xfrm>
            <a:off x="269953" y="1575561"/>
            <a:ext cx="1776448" cy="219291"/>
          </a:xfrm>
          <a:prstGeom prst="rect">
            <a:avLst/>
          </a:prstGeom>
          <a:noFill/>
        </p:spPr>
        <p:txBody>
          <a:bodyPr wrap="none" rtlCol="0">
            <a:spAutoFit/>
          </a:bodyPr>
          <a:lstStyle/>
          <a:p>
            <a:r>
              <a:rPr lang="en-US" altLang="ko-KR" sz="825" b="1" dirty="0">
                <a:solidFill>
                  <a:srgbClr val="FF0000"/>
                </a:solidFill>
              </a:rPr>
              <a:t>Different Input! and DB(ZINC15)</a:t>
            </a:r>
            <a:endParaRPr lang="ko-KR" altLang="en-US" sz="825" b="1" dirty="0">
              <a:solidFill>
                <a:srgbClr val="FF0000"/>
              </a:solidFill>
            </a:endParaRPr>
          </a:p>
        </p:txBody>
      </p:sp>
      <p:sp>
        <p:nvSpPr>
          <p:cNvPr id="32" name="사각형: 둥근 모서리 31">
            <a:extLst>
              <a:ext uri="{FF2B5EF4-FFF2-40B4-BE49-F238E27FC236}">
                <a16:creationId xmlns:a16="http://schemas.microsoft.com/office/drawing/2014/main" id="{A73887BE-465A-4735-9374-3983B3818D87}"/>
              </a:ext>
            </a:extLst>
          </p:cNvPr>
          <p:cNvSpPr/>
          <p:nvPr/>
        </p:nvSpPr>
        <p:spPr>
          <a:xfrm>
            <a:off x="6537451" y="4390549"/>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16,129</a:t>
            </a:r>
          </a:p>
          <a:p>
            <a:pPr algn="ctr"/>
            <a:r>
              <a:rPr lang="en-US" altLang="ko-KR" sz="1050" dirty="0"/>
              <a:t>ligands</a:t>
            </a:r>
            <a:endParaRPr lang="ko-KR" altLang="en-US" sz="1050" dirty="0"/>
          </a:p>
        </p:txBody>
      </p:sp>
      <p:cxnSp>
        <p:nvCxnSpPr>
          <p:cNvPr id="36" name="직선 화살표 연결선 35">
            <a:extLst>
              <a:ext uri="{FF2B5EF4-FFF2-40B4-BE49-F238E27FC236}">
                <a16:creationId xmlns:a16="http://schemas.microsoft.com/office/drawing/2014/main" id="{5B2C192E-AA0A-41D8-A829-67A70B5FC3A2}"/>
              </a:ext>
            </a:extLst>
          </p:cNvPr>
          <p:cNvCxnSpPr>
            <a:cxnSpLocks/>
            <a:stCxn id="50" idx="2"/>
            <a:endCxn id="32" idx="0"/>
          </p:cNvCxnSpPr>
          <p:nvPr/>
        </p:nvCxnSpPr>
        <p:spPr>
          <a:xfrm>
            <a:off x="6305506" y="3839055"/>
            <a:ext cx="827979" cy="551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100C017-7623-4F27-A979-0DEA2C02C92E}"/>
              </a:ext>
            </a:extLst>
          </p:cNvPr>
          <p:cNvSpPr txBox="1"/>
          <p:nvPr/>
        </p:nvSpPr>
        <p:spPr>
          <a:xfrm>
            <a:off x="7091739" y="4182080"/>
            <a:ext cx="1473480" cy="230832"/>
          </a:xfrm>
          <a:prstGeom prst="rect">
            <a:avLst/>
          </a:prstGeom>
          <a:noFill/>
        </p:spPr>
        <p:txBody>
          <a:bodyPr wrap="none" rtlCol="0">
            <a:spAutoFit/>
          </a:bodyPr>
          <a:lstStyle/>
          <a:p>
            <a:pPr algn="ctr"/>
            <a:r>
              <a:rPr lang="en-US" altLang="ko-KR" sz="900" b="1" dirty="0">
                <a:solidFill>
                  <a:srgbClr val="FF0000"/>
                </a:solidFill>
                <a:effectLst>
                  <a:outerShdw blurRad="38100" dist="38100" dir="2700000" algn="tl">
                    <a:srgbClr val="000000">
                      <a:alpha val="43137"/>
                    </a:srgbClr>
                  </a:outerShdw>
                </a:effectLst>
              </a:rPr>
              <a:t>2. Filter by CDK7 Model</a:t>
            </a:r>
            <a:endParaRPr lang="ko-KR" altLang="en-US" sz="900" b="1" dirty="0">
              <a:solidFill>
                <a:srgbClr val="FF0000"/>
              </a:solidFill>
              <a:effectLst>
                <a:outerShdw blurRad="38100" dist="38100" dir="2700000" algn="tl">
                  <a:srgbClr val="000000">
                    <a:alpha val="43137"/>
                  </a:srgbClr>
                </a:outerShdw>
              </a:effectLst>
            </a:endParaRPr>
          </a:p>
        </p:txBody>
      </p:sp>
      <p:cxnSp>
        <p:nvCxnSpPr>
          <p:cNvPr id="47" name="직선 화살표 연결선 46">
            <a:extLst>
              <a:ext uri="{FF2B5EF4-FFF2-40B4-BE49-F238E27FC236}">
                <a16:creationId xmlns:a16="http://schemas.microsoft.com/office/drawing/2014/main" id="{BA96E388-355E-4E4E-B2A8-3CCE2A6B9487}"/>
              </a:ext>
            </a:extLst>
          </p:cNvPr>
          <p:cNvCxnSpPr>
            <a:cxnSpLocks/>
            <a:endCxn id="48" idx="0"/>
          </p:cNvCxnSpPr>
          <p:nvPr/>
        </p:nvCxnSpPr>
        <p:spPr>
          <a:xfrm flipH="1">
            <a:off x="7133486" y="4818387"/>
            <a:ext cx="1781" cy="319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사각형: 둥근 모서리 47">
            <a:extLst>
              <a:ext uri="{FF2B5EF4-FFF2-40B4-BE49-F238E27FC236}">
                <a16:creationId xmlns:a16="http://schemas.microsoft.com/office/drawing/2014/main" id="{F70EAF77-B8F4-4D31-995E-141D95B04F45}"/>
              </a:ext>
            </a:extLst>
          </p:cNvPr>
          <p:cNvSpPr/>
          <p:nvPr/>
        </p:nvSpPr>
        <p:spPr>
          <a:xfrm>
            <a:off x="6537453" y="5138141"/>
            <a:ext cx="1192066"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 2</a:t>
            </a:r>
            <a:endParaRPr lang="ko-KR" altLang="en-US" sz="1350" dirty="0"/>
          </a:p>
        </p:txBody>
      </p:sp>
      <p:sp>
        <p:nvSpPr>
          <p:cNvPr id="50" name="사각형: 둥근 모서리 49">
            <a:extLst>
              <a:ext uri="{FF2B5EF4-FFF2-40B4-BE49-F238E27FC236}">
                <a16:creationId xmlns:a16="http://schemas.microsoft.com/office/drawing/2014/main" id="{8072C0E6-883D-48A8-96D4-171B0F9A8490}"/>
              </a:ext>
            </a:extLst>
          </p:cNvPr>
          <p:cNvSpPr/>
          <p:nvPr/>
        </p:nvSpPr>
        <p:spPr>
          <a:xfrm>
            <a:off x="5709472" y="3411217"/>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RO5 filtering</a:t>
            </a:r>
          </a:p>
        </p:txBody>
      </p:sp>
      <p:cxnSp>
        <p:nvCxnSpPr>
          <p:cNvPr id="53" name="직선 화살표 연결선 52">
            <a:extLst>
              <a:ext uri="{FF2B5EF4-FFF2-40B4-BE49-F238E27FC236}">
                <a16:creationId xmlns:a16="http://schemas.microsoft.com/office/drawing/2014/main" id="{5108C9A4-87F3-451D-B4FE-5AC4448487A5}"/>
              </a:ext>
            </a:extLst>
          </p:cNvPr>
          <p:cNvCxnSpPr>
            <a:cxnSpLocks/>
          </p:cNvCxnSpPr>
          <p:nvPr/>
        </p:nvCxnSpPr>
        <p:spPr>
          <a:xfrm>
            <a:off x="6305503" y="3271313"/>
            <a:ext cx="2" cy="139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F4C5AF4-044A-4721-8754-B4320FDBD80C}"/>
              </a:ext>
            </a:extLst>
          </p:cNvPr>
          <p:cNvSpPr txBox="1"/>
          <p:nvPr/>
        </p:nvSpPr>
        <p:spPr>
          <a:xfrm>
            <a:off x="144378" y="158417"/>
            <a:ext cx="8045117" cy="523220"/>
          </a:xfrm>
          <a:prstGeom prst="rect">
            <a:avLst/>
          </a:prstGeom>
          <a:noFill/>
        </p:spPr>
        <p:txBody>
          <a:bodyPr wrap="square" rtlCol="0">
            <a:spAutoFit/>
          </a:bodyPr>
          <a:lstStyle/>
          <a:p>
            <a:r>
              <a:rPr lang="en-US" altLang="ko-KR" sz="2800" b="1" dirty="0"/>
              <a:t>ZINC15 7</a:t>
            </a:r>
            <a:r>
              <a:rPr lang="en-US" altLang="ko-KR" sz="2800" b="1" baseline="30000" dirty="0"/>
              <a:t>th</a:t>
            </a:r>
            <a:endParaRPr lang="ko-KR" altLang="en-US" sz="2800" dirty="0"/>
          </a:p>
        </p:txBody>
      </p:sp>
    </p:spTree>
    <p:extLst>
      <p:ext uri="{BB962C8B-B14F-4D97-AF65-F5344CB8AC3E}">
        <p14:creationId xmlns:p14="http://schemas.microsoft.com/office/powerpoint/2010/main" val="471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6FD263A3-5F58-4DD7-9A6E-E9034491F574}"/>
              </a:ext>
            </a:extLst>
          </p:cNvPr>
          <p:cNvSpPr/>
          <p:nvPr/>
        </p:nvSpPr>
        <p:spPr>
          <a:xfrm>
            <a:off x="0" y="857250"/>
            <a:ext cx="1832553" cy="300082"/>
          </a:xfrm>
          <a:prstGeom prst="rect">
            <a:avLst/>
          </a:prstGeom>
        </p:spPr>
        <p:txBody>
          <a:bodyPr wrap="none">
            <a:spAutoFit/>
          </a:bodyPr>
          <a:lstStyle/>
          <a:p>
            <a:r>
              <a:rPr lang="en-US" altLang="ko-KR" sz="1350" b="1" dirty="0"/>
              <a:t>ZINC15 8</a:t>
            </a:r>
            <a:r>
              <a:rPr lang="en-US" altLang="ko-KR" sz="1350" b="1" baseline="30000" dirty="0"/>
              <a:t>th</a:t>
            </a:r>
            <a:r>
              <a:rPr lang="en-US" altLang="ko-KR" sz="1350" b="1" dirty="0"/>
              <a:t> selection</a:t>
            </a:r>
            <a:endParaRPr lang="ko-KR" altLang="en-US" sz="1350" dirty="0"/>
          </a:p>
        </p:txBody>
      </p:sp>
      <p:cxnSp>
        <p:nvCxnSpPr>
          <p:cNvPr id="5" name="직선 화살표 연결선 4">
            <a:extLst>
              <a:ext uri="{FF2B5EF4-FFF2-40B4-BE49-F238E27FC236}">
                <a16:creationId xmlns:a16="http://schemas.microsoft.com/office/drawing/2014/main" id="{85F07DEC-3E4C-4EC2-BAA7-9EA0294CD136}"/>
              </a:ext>
            </a:extLst>
          </p:cNvPr>
          <p:cNvCxnSpPr>
            <a:cxnSpLocks/>
          </p:cNvCxnSpPr>
          <p:nvPr/>
        </p:nvCxnSpPr>
        <p:spPr>
          <a:xfrm flipH="1">
            <a:off x="6356360" y="3405921"/>
            <a:ext cx="2" cy="342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사각형: 둥근 모서리 5">
            <a:extLst>
              <a:ext uri="{FF2B5EF4-FFF2-40B4-BE49-F238E27FC236}">
                <a16:creationId xmlns:a16="http://schemas.microsoft.com/office/drawing/2014/main" id="{739BFC8B-388B-494F-BEB2-81F243F8BB1C}"/>
              </a:ext>
            </a:extLst>
          </p:cNvPr>
          <p:cNvSpPr/>
          <p:nvPr/>
        </p:nvSpPr>
        <p:spPr>
          <a:xfrm>
            <a:off x="1009617" y="2407122"/>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a:effectLst>
                  <a:outerShdw blurRad="38100" dist="38100" dir="2700000" algn="tl">
                    <a:srgbClr val="000000">
                      <a:alpha val="43137"/>
                    </a:srgbClr>
                  </a:outerShdw>
                </a:effectLst>
              </a:rPr>
              <a:t>1876 Seed ligands</a:t>
            </a:r>
          </a:p>
        </p:txBody>
      </p:sp>
      <p:cxnSp>
        <p:nvCxnSpPr>
          <p:cNvPr id="7" name="직선 화살표 연결선 6">
            <a:extLst>
              <a:ext uri="{FF2B5EF4-FFF2-40B4-BE49-F238E27FC236}">
                <a16:creationId xmlns:a16="http://schemas.microsoft.com/office/drawing/2014/main" id="{AC293689-D950-4560-9F52-F128DADC274C}"/>
              </a:ext>
            </a:extLst>
          </p:cNvPr>
          <p:cNvCxnSpPr>
            <a:cxnSpLocks/>
          </p:cNvCxnSpPr>
          <p:nvPr/>
        </p:nvCxnSpPr>
        <p:spPr>
          <a:xfrm>
            <a:off x="1533631" y="2834960"/>
            <a:ext cx="0" cy="163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53F620-51CC-4B73-8F8F-3F9DCD15502A}"/>
              </a:ext>
            </a:extLst>
          </p:cNvPr>
          <p:cNvSpPr txBox="1"/>
          <p:nvPr/>
        </p:nvSpPr>
        <p:spPr>
          <a:xfrm>
            <a:off x="5361983" y="1013296"/>
            <a:ext cx="1887056" cy="300082"/>
          </a:xfrm>
          <a:prstGeom prst="rect">
            <a:avLst/>
          </a:prstGeom>
          <a:noFill/>
        </p:spPr>
        <p:txBody>
          <a:bodyPr wrap="none" rtlCol="0">
            <a:spAutoFit/>
          </a:bodyPr>
          <a:lstStyle/>
          <a:p>
            <a:pPr algn="ctr"/>
            <a:r>
              <a:rPr lang="en-US" altLang="ko-KR" sz="1350" b="1" dirty="0"/>
              <a:t>Extract the Main Key</a:t>
            </a:r>
          </a:p>
        </p:txBody>
      </p:sp>
      <p:sp>
        <p:nvSpPr>
          <p:cNvPr id="9" name="사각형: 둥근 모서리 8">
            <a:extLst>
              <a:ext uri="{FF2B5EF4-FFF2-40B4-BE49-F238E27FC236}">
                <a16:creationId xmlns:a16="http://schemas.microsoft.com/office/drawing/2014/main" id="{356C8EDC-6C79-49F8-88BF-9FEC44FA3BFF}"/>
              </a:ext>
            </a:extLst>
          </p:cNvPr>
          <p:cNvSpPr/>
          <p:nvPr/>
        </p:nvSpPr>
        <p:spPr>
          <a:xfrm>
            <a:off x="5093472" y="1647607"/>
            <a:ext cx="2424065" cy="638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b="1" dirty="0">
                <a:solidFill>
                  <a:schemeClr val="bg1"/>
                </a:solidFill>
                <a:effectLst>
                  <a:outerShdw blurRad="38100" dist="38100" dir="2700000" algn="tl">
                    <a:srgbClr val="000000">
                      <a:alpha val="43137"/>
                    </a:srgbClr>
                  </a:outerShdw>
                </a:effectLst>
              </a:rPr>
              <a:t>Preprocessed</a:t>
            </a:r>
          </a:p>
          <a:p>
            <a:pPr algn="ctr"/>
            <a:r>
              <a:rPr lang="en-US" altLang="ko-KR" sz="1350" b="1" dirty="0">
                <a:solidFill>
                  <a:schemeClr val="bg1"/>
                </a:solidFill>
                <a:effectLst>
                  <a:outerShdw blurRad="38100" dist="38100" dir="2700000" algn="tl">
                    <a:srgbClr val="000000">
                      <a:alpha val="43137"/>
                    </a:srgbClr>
                  </a:outerShdw>
                </a:effectLst>
              </a:rPr>
              <a:t>ZINC15 DB(650M)</a:t>
            </a:r>
            <a:endParaRPr lang="ko-KR" altLang="en-US" sz="1350" b="1" dirty="0">
              <a:solidFill>
                <a:schemeClr val="bg1"/>
              </a:solidFill>
              <a:effectLst>
                <a:outerShdw blurRad="38100" dist="38100" dir="2700000" algn="tl">
                  <a:srgbClr val="000000">
                    <a:alpha val="43137"/>
                  </a:srgbClr>
                </a:outerShdw>
              </a:effectLst>
            </a:endParaRPr>
          </a:p>
        </p:txBody>
      </p:sp>
      <p:cxnSp>
        <p:nvCxnSpPr>
          <p:cNvPr id="10" name="직선 화살표 연결선 9">
            <a:extLst>
              <a:ext uri="{FF2B5EF4-FFF2-40B4-BE49-F238E27FC236}">
                <a16:creationId xmlns:a16="http://schemas.microsoft.com/office/drawing/2014/main" id="{FCBF4B52-115B-468E-BC43-0825DD6641D6}"/>
              </a:ext>
            </a:extLst>
          </p:cNvPr>
          <p:cNvCxnSpPr>
            <a:cxnSpLocks/>
            <a:stCxn id="8" idx="2"/>
          </p:cNvCxnSpPr>
          <p:nvPr/>
        </p:nvCxnSpPr>
        <p:spPr>
          <a:xfrm flipH="1">
            <a:off x="6305510" y="1313378"/>
            <a:ext cx="1" cy="331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37970FE-3517-4130-A591-F70905DF1299}"/>
              </a:ext>
            </a:extLst>
          </p:cNvPr>
          <p:cNvSpPr txBox="1"/>
          <p:nvPr/>
        </p:nvSpPr>
        <p:spPr>
          <a:xfrm>
            <a:off x="5551312" y="1307294"/>
            <a:ext cx="1319592" cy="230832"/>
          </a:xfrm>
          <a:prstGeom prst="rect">
            <a:avLst/>
          </a:prstGeom>
          <a:noFill/>
        </p:spPr>
        <p:txBody>
          <a:bodyPr wrap="none" rtlCol="0">
            <a:spAutoFit/>
          </a:bodyPr>
          <a:lstStyle/>
          <a:p>
            <a:r>
              <a:rPr lang="en-US" altLang="ko-KR" sz="900" dirty="0">
                <a:solidFill>
                  <a:srgbClr val="FF0000"/>
                </a:solidFill>
              </a:rPr>
              <a:t>Query using Main Key</a:t>
            </a:r>
            <a:endParaRPr lang="ko-KR" altLang="en-US" sz="900" dirty="0">
              <a:solidFill>
                <a:srgbClr val="FF0000"/>
              </a:solidFill>
            </a:endParaRPr>
          </a:p>
        </p:txBody>
      </p:sp>
      <p:sp>
        <p:nvSpPr>
          <p:cNvPr id="12" name="사각형: 둥근 모서리 11">
            <a:extLst>
              <a:ext uri="{FF2B5EF4-FFF2-40B4-BE49-F238E27FC236}">
                <a16:creationId xmlns:a16="http://schemas.microsoft.com/office/drawing/2014/main" id="{1862EE96-6E25-44A7-82B5-BE127F9EEF03}"/>
              </a:ext>
            </a:extLst>
          </p:cNvPr>
          <p:cNvSpPr/>
          <p:nvPr/>
        </p:nvSpPr>
        <p:spPr>
          <a:xfrm>
            <a:off x="5760326" y="2425780"/>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100,000</a:t>
            </a:r>
          </a:p>
          <a:p>
            <a:pPr algn="ctr"/>
            <a:r>
              <a:rPr lang="en-US" altLang="ko-KR" sz="1050" dirty="0"/>
              <a:t>Ligand retrieval</a:t>
            </a:r>
            <a:endParaRPr lang="ko-KR" altLang="en-US" sz="1050" dirty="0"/>
          </a:p>
        </p:txBody>
      </p:sp>
      <p:cxnSp>
        <p:nvCxnSpPr>
          <p:cNvPr id="13" name="직선 화살표 연결선 12">
            <a:extLst>
              <a:ext uri="{FF2B5EF4-FFF2-40B4-BE49-F238E27FC236}">
                <a16:creationId xmlns:a16="http://schemas.microsoft.com/office/drawing/2014/main" id="{61B89BEE-BE95-410B-9F4F-4BA50A2C137B}"/>
              </a:ext>
            </a:extLst>
          </p:cNvPr>
          <p:cNvCxnSpPr>
            <a:cxnSpLocks/>
            <a:endCxn id="12" idx="0"/>
          </p:cNvCxnSpPr>
          <p:nvPr/>
        </p:nvCxnSpPr>
        <p:spPr>
          <a:xfrm>
            <a:off x="6356359" y="2285875"/>
            <a:ext cx="1" cy="139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5A1692B-8B73-4AC7-9BF5-66061E5F6F63}"/>
              </a:ext>
            </a:extLst>
          </p:cNvPr>
          <p:cNvSpPr txBox="1"/>
          <p:nvPr/>
        </p:nvSpPr>
        <p:spPr>
          <a:xfrm>
            <a:off x="6352939" y="3464320"/>
            <a:ext cx="2069798" cy="230832"/>
          </a:xfrm>
          <a:prstGeom prst="rect">
            <a:avLst/>
          </a:prstGeom>
          <a:noFill/>
        </p:spPr>
        <p:txBody>
          <a:bodyPr wrap="none" rtlCol="0">
            <a:spAutoFit/>
          </a:bodyPr>
          <a:lstStyle/>
          <a:p>
            <a:pPr algn="ctr"/>
            <a:r>
              <a:rPr lang="en-US" altLang="ko-KR" sz="900" b="1" dirty="0">
                <a:solidFill>
                  <a:srgbClr val="FF0000"/>
                </a:solidFill>
                <a:effectLst>
                  <a:outerShdw blurRad="38100" dist="38100" dir="2700000" algn="tl">
                    <a:srgbClr val="000000">
                      <a:alpha val="43137"/>
                    </a:srgbClr>
                  </a:outerShdw>
                </a:effectLst>
              </a:rPr>
              <a:t>Filter by FDA Deep learning model</a:t>
            </a:r>
            <a:endParaRPr lang="ko-KR" altLang="en-US" sz="900" b="1" dirty="0">
              <a:solidFill>
                <a:srgbClr val="FF0000"/>
              </a:solidFill>
              <a:effectLst>
                <a:outerShdw blurRad="38100" dist="38100" dir="2700000" algn="tl">
                  <a:srgbClr val="000000">
                    <a:alpha val="43137"/>
                  </a:srgbClr>
                </a:outerShdw>
              </a:effectLst>
            </a:endParaRPr>
          </a:p>
        </p:txBody>
      </p:sp>
      <p:sp>
        <p:nvSpPr>
          <p:cNvPr id="15" name="사각형: 둥근 모서리 14">
            <a:extLst>
              <a:ext uri="{FF2B5EF4-FFF2-40B4-BE49-F238E27FC236}">
                <a16:creationId xmlns:a16="http://schemas.microsoft.com/office/drawing/2014/main" id="{058EA884-E09D-4BBE-B5D8-9EFC002A31DA}"/>
              </a:ext>
            </a:extLst>
          </p:cNvPr>
          <p:cNvSpPr/>
          <p:nvPr/>
        </p:nvSpPr>
        <p:spPr>
          <a:xfrm>
            <a:off x="5760326" y="3755576"/>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N ligands</a:t>
            </a:r>
            <a:endParaRPr lang="ko-KR" altLang="en-US" sz="1050" dirty="0"/>
          </a:p>
        </p:txBody>
      </p:sp>
      <p:sp>
        <p:nvSpPr>
          <p:cNvPr id="20" name="사각형: 둥근 모서리 19">
            <a:extLst>
              <a:ext uri="{FF2B5EF4-FFF2-40B4-BE49-F238E27FC236}">
                <a16:creationId xmlns:a16="http://schemas.microsoft.com/office/drawing/2014/main" id="{557F0C28-455A-4943-9ED9-81CB9C59AD39}"/>
              </a:ext>
            </a:extLst>
          </p:cNvPr>
          <p:cNvSpPr/>
          <p:nvPr/>
        </p:nvSpPr>
        <p:spPr>
          <a:xfrm>
            <a:off x="5760327" y="5219841"/>
            <a:ext cx="1192066"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a:t>
            </a:r>
            <a:endParaRPr lang="ko-KR" altLang="en-US" sz="1350" dirty="0"/>
          </a:p>
        </p:txBody>
      </p:sp>
      <p:sp>
        <p:nvSpPr>
          <p:cNvPr id="24" name="오른쪽 중괄호 23">
            <a:extLst>
              <a:ext uri="{FF2B5EF4-FFF2-40B4-BE49-F238E27FC236}">
                <a16:creationId xmlns:a16="http://schemas.microsoft.com/office/drawing/2014/main" id="{2E810888-99F0-43F1-A454-DF3B702B265A}"/>
              </a:ext>
            </a:extLst>
          </p:cNvPr>
          <p:cNvSpPr/>
          <p:nvPr/>
        </p:nvSpPr>
        <p:spPr>
          <a:xfrm>
            <a:off x="2918812" y="3686171"/>
            <a:ext cx="104735" cy="131524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25" name="오른쪽 중괄호 24">
            <a:extLst>
              <a:ext uri="{FF2B5EF4-FFF2-40B4-BE49-F238E27FC236}">
                <a16:creationId xmlns:a16="http://schemas.microsoft.com/office/drawing/2014/main" id="{135A01FA-74DE-453B-96C2-ED01D8F49E81}"/>
              </a:ext>
            </a:extLst>
          </p:cNvPr>
          <p:cNvSpPr/>
          <p:nvPr/>
        </p:nvSpPr>
        <p:spPr>
          <a:xfrm>
            <a:off x="2918786" y="5072801"/>
            <a:ext cx="105376" cy="64571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solidFill>
                <a:srgbClr val="0070C0"/>
              </a:solidFill>
            </a:endParaRPr>
          </a:p>
        </p:txBody>
      </p:sp>
      <p:sp>
        <p:nvSpPr>
          <p:cNvPr id="26" name="직사각형 25">
            <a:extLst>
              <a:ext uri="{FF2B5EF4-FFF2-40B4-BE49-F238E27FC236}">
                <a16:creationId xmlns:a16="http://schemas.microsoft.com/office/drawing/2014/main" id="{64BC6216-C6D9-4E4B-89BF-FA9FB481113A}"/>
              </a:ext>
            </a:extLst>
          </p:cNvPr>
          <p:cNvSpPr/>
          <p:nvPr/>
        </p:nvSpPr>
        <p:spPr>
          <a:xfrm>
            <a:off x="3076990" y="4231998"/>
            <a:ext cx="957313" cy="230832"/>
          </a:xfrm>
          <a:prstGeom prst="rect">
            <a:avLst/>
          </a:prstGeom>
        </p:spPr>
        <p:txBody>
          <a:bodyPr wrap="none">
            <a:spAutoFit/>
          </a:bodyPr>
          <a:lstStyle/>
          <a:p>
            <a:r>
              <a:rPr lang="en-US" altLang="ko-KR" sz="900" dirty="0" err="1">
                <a:solidFill>
                  <a:srgbClr val="0070C0"/>
                </a:solidFill>
              </a:rPr>
              <a:t>Tanimoto</a:t>
            </a:r>
            <a:r>
              <a:rPr lang="en-US" altLang="ko-KR" sz="900" dirty="0">
                <a:solidFill>
                  <a:srgbClr val="0070C0"/>
                </a:solidFill>
              </a:rPr>
              <a:t> &gt; 0.7</a:t>
            </a:r>
            <a:endParaRPr lang="ko-KR" altLang="en-US" sz="900" dirty="0">
              <a:solidFill>
                <a:srgbClr val="0070C0"/>
              </a:solidFill>
            </a:endParaRPr>
          </a:p>
        </p:txBody>
      </p:sp>
      <p:sp>
        <p:nvSpPr>
          <p:cNvPr id="27" name="직사각형 26">
            <a:extLst>
              <a:ext uri="{FF2B5EF4-FFF2-40B4-BE49-F238E27FC236}">
                <a16:creationId xmlns:a16="http://schemas.microsoft.com/office/drawing/2014/main" id="{62071D11-063A-4725-B3DF-9019101C2044}"/>
              </a:ext>
            </a:extLst>
          </p:cNvPr>
          <p:cNvSpPr/>
          <p:nvPr/>
        </p:nvSpPr>
        <p:spPr>
          <a:xfrm>
            <a:off x="3076991" y="5291783"/>
            <a:ext cx="957313" cy="230832"/>
          </a:xfrm>
          <a:prstGeom prst="rect">
            <a:avLst/>
          </a:prstGeom>
        </p:spPr>
        <p:txBody>
          <a:bodyPr wrap="none">
            <a:spAutoFit/>
          </a:bodyPr>
          <a:lstStyle/>
          <a:p>
            <a:r>
              <a:rPr lang="en-US" altLang="ko-KR" sz="900" dirty="0" err="1">
                <a:solidFill>
                  <a:srgbClr val="0070C0"/>
                </a:solidFill>
              </a:rPr>
              <a:t>Tanimoto</a:t>
            </a:r>
            <a:r>
              <a:rPr lang="en-US" altLang="ko-KR" sz="900" dirty="0">
                <a:solidFill>
                  <a:srgbClr val="0070C0"/>
                </a:solidFill>
              </a:rPr>
              <a:t> &lt; 0.7</a:t>
            </a:r>
            <a:endParaRPr lang="ko-KR" altLang="en-US" sz="900" dirty="0">
              <a:solidFill>
                <a:srgbClr val="0070C0"/>
              </a:solidFill>
            </a:endParaRPr>
          </a:p>
        </p:txBody>
      </p:sp>
      <p:sp>
        <p:nvSpPr>
          <p:cNvPr id="34" name="사각형: 둥근 모서리 33">
            <a:extLst>
              <a:ext uri="{FF2B5EF4-FFF2-40B4-BE49-F238E27FC236}">
                <a16:creationId xmlns:a16="http://schemas.microsoft.com/office/drawing/2014/main" id="{61AFA59E-8E78-4836-A090-69071E395FD6}"/>
              </a:ext>
            </a:extLst>
          </p:cNvPr>
          <p:cNvSpPr/>
          <p:nvPr/>
        </p:nvSpPr>
        <p:spPr>
          <a:xfrm>
            <a:off x="314502" y="1817815"/>
            <a:ext cx="243825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schemeClr val="bg1"/>
                </a:solidFill>
                <a:effectLst>
                  <a:outerShdw blurRad="38100" dist="38100" dir="2700000" algn="tl">
                    <a:srgbClr val="000000">
                      <a:alpha val="43137"/>
                    </a:srgbClr>
                  </a:outerShdw>
                </a:effectLst>
              </a:rPr>
              <a:t>Kinase inhibitors</a:t>
            </a:r>
          </a:p>
          <a:p>
            <a:pPr algn="ctr"/>
            <a:r>
              <a:rPr lang="en-US" altLang="ko-KR" sz="900" b="1" dirty="0">
                <a:solidFill>
                  <a:schemeClr val="bg1"/>
                </a:solidFill>
                <a:effectLst>
                  <a:outerShdw blurRad="38100" dist="38100" dir="2700000" algn="tl">
                    <a:srgbClr val="000000">
                      <a:alpha val="43137"/>
                    </a:srgbClr>
                  </a:outerShdw>
                </a:effectLst>
              </a:rPr>
              <a:t>(By KLIFS DB and </a:t>
            </a:r>
            <a:r>
              <a:rPr lang="en-US" altLang="ko-KR" sz="900" b="1" dirty="0" err="1">
                <a:solidFill>
                  <a:schemeClr val="bg1"/>
                </a:solidFill>
                <a:effectLst>
                  <a:outerShdw blurRad="38100" dist="38100" dir="2700000" algn="tl">
                    <a:srgbClr val="000000">
                      <a:alpha val="43137"/>
                    </a:srgbClr>
                  </a:outerShdw>
                </a:effectLst>
              </a:rPr>
              <a:t>bindingDB</a:t>
            </a:r>
            <a:r>
              <a:rPr lang="en-US" altLang="ko-KR" sz="900" b="1" dirty="0">
                <a:solidFill>
                  <a:schemeClr val="bg1"/>
                </a:solidFill>
                <a:effectLst>
                  <a:outerShdw blurRad="38100" dist="38100" dir="2700000" algn="tl">
                    <a:srgbClr val="000000">
                      <a:alpha val="43137"/>
                    </a:srgbClr>
                  </a:outerShdw>
                </a:effectLst>
              </a:rPr>
              <a:t>)</a:t>
            </a:r>
          </a:p>
        </p:txBody>
      </p:sp>
      <p:cxnSp>
        <p:nvCxnSpPr>
          <p:cNvPr id="35" name="직선 화살표 연결선 34">
            <a:extLst>
              <a:ext uri="{FF2B5EF4-FFF2-40B4-BE49-F238E27FC236}">
                <a16:creationId xmlns:a16="http://schemas.microsoft.com/office/drawing/2014/main" id="{7532191A-8BD2-4CEA-89A5-B3203FE6BFE6}"/>
              </a:ext>
            </a:extLst>
          </p:cNvPr>
          <p:cNvCxnSpPr>
            <a:cxnSpLocks/>
            <a:stCxn id="34" idx="2"/>
          </p:cNvCxnSpPr>
          <p:nvPr/>
        </p:nvCxnSpPr>
        <p:spPr>
          <a:xfrm>
            <a:off x="1533631" y="2245652"/>
            <a:ext cx="0" cy="161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0" name="Picture 2" descr="key point에 대한 이미지 검색결과">
            <a:extLst>
              <a:ext uri="{FF2B5EF4-FFF2-40B4-BE49-F238E27FC236}">
                <a16:creationId xmlns:a16="http://schemas.microsoft.com/office/drawing/2014/main" id="{7106F7BD-1E03-4D61-BDA2-4DAFBD1BE29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3766" y="1213230"/>
            <a:ext cx="486235" cy="486235"/>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D5061403-EB58-45E4-875A-1E13E21C27E4}"/>
              </a:ext>
            </a:extLst>
          </p:cNvPr>
          <p:cNvSpPr txBox="1"/>
          <p:nvPr/>
        </p:nvSpPr>
        <p:spPr>
          <a:xfrm>
            <a:off x="269953" y="1575561"/>
            <a:ext cx="1776448" cy="219291"/>
          </a:xfrm>
          <a:prstGeom prst="rect">
            <a:avLst/>
          </a:prstGeom>
          <a:noFill/>
        </p:spPr>
        <p:txBody>
          <a:bodyPr wrap="none" rtlCol="0">
            <a:spAutoFit/>
          </a:bodyPr>
          <a:lstStyle/>
          <a:p>
            <a:r>
              <a:rPr lang="en-US" altLang="ko-KR" sz="825" b="1" dirty="0">
                <a:solidFill>
                  <a:srgbClr val="FF0000"/>
                </a:solidFill>
              </a:rPr>
              <a:t>Different Input! and DB(ZINC15)</a:t>
            </a:r>
            <a:endParaRPr lang="ko-KR" altLang="en-US" sz="825" b="1" dirty="0">
              <a:solidFill>
                <a:srgbClr val="FF0000"/>
              </a:solidFill>
            </a:endParaRPr>
          </a:p>
        </p:txBody>
      </p:sp>
      <p:sp>
        <p:nvSpPr>
          <p:cNvPr id="50" name="사각형: 둥근 모서리 49">
            <a:extLst>
              <a:ext uri="{FF2B5EF4-FFF2-40B4-BE49-F238E27FC236}">
                <a16:creationId xmlns:a16="http://schemas.microsoft.com/office/drawing/2014/main" id="{8072C0E6-883D-48A8-96D4-171B0F9A8490}"/>
              </a:ext>
            </a:extLst>
          </p:cNvPr>
          <p:cNvSpPr/>
          <p:nvPr/>
        </p:nvSpPr>
        <p:spPr>
          <a:xfrm>
            <a:off x="5760326" y="2978083"/>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RO5 filtering</a:t>
            </a:r>
          </a:p>
        </p:txBody>
      </p:sp>
      <p:cxnSp>
        <p:nvCxnSpPr>
          <p:cNvPr id="53" name="직선 화살표 연결선 52">
            <a:extLst>
              <a:ext uri="{FF2B5EF4-FFF2-40B4-BE49-F238E27FC236}">
                <a16:creationId xmlns:a16="http://schemas.microsoft.com/office/drawing/2014/main" id="{5108C9A4-87F3-451D-B4FE-5AC4448487A5}"/>
              </a:ext>
            </a:extLst>
          </p:cNvPr>
          <p:cNvCxnSpPr>
            <a:cxnSpLocks/>
          </p:cNvCxnSpPr>
          <p:nvPr/>
        </p:nvCxnSpPr>
        <p:spPr>
          <a:xfrm>
            <a:off x="6356359" y="2838179"/>
            <a:ext cx="2" cy="139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그림 2">
            <a:extLst>
              <a:ext uri="{FF2B5EF4-FFF2-40B4-BE49-F238E27FC236}">
                <a16:creationId xmlns:a16="http://schemas.microsoft.com/office/drawing/2014/main" id="{CBA5A582-6E04-436E-A973-4E34AF70FF9E}"/>
              </a:ext>
            </a:extLst>
          </p:cNvPr>
          <p:cNvPicPr>
            <a:picLocks noChangeAspect="1"/>
          </p:cNvPicPr>
          <p:nvPr/>
        </p:nvPicPr>
        <p:blipFill>
          <a:blip r:embed="rId3"/>
          <a:stretch>
            <a:fillRect/>
          </a:stretch>
        </p:blipFill>
        <p:spPr>
          <a:xfrm>
            <a:off x="185287" y="3673215"/>
            <a:ext cx="2708720" cy="2045300"/>
          </a:xfrm>
          <a:prstGeom prst="rect">
            <a:avLst/>
          </a:prstGeom>
        </p:spPr>
      </p:pic>
      <p:cxnSp>
        <p:nvCxnSpPr>
          <p:cNvPr id="22" name="연결선: 구부러짐 21">
            <a:extLst>
              <a:ext uri="{FF2B5EF4-FFF2-40B4-BE49-F238E27FC236}">
                <a16:creationId xmlns:a16="http://schemas.microsoft.com/office/drawing/2014/main" id="{89A06F3F-8FE9-4523-ADBF-1DCBD7E03311}"/>
              </a:ext>
            </a:extLst>
          </p:cNvPr>
          <p:cNvCxnSpPr>
            <a:cxnSpLocks/>
            <a:endCxn id="8" idx="1"/>
          </p:cNvCxnSpPr>
          <p:nvPr/>
        </p:nvCxnSpPr>
        <p:spPr>
          <a:xfrm flipV="1">
            <a:off x="2867581" y="1163337"/>
            <a:ext cx="2494402" cy="225252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사각형: 둥근 모서리 45">
            <a:extLst>
              <a:ext uri="{FF2B5EF4-FFF2-40B4-BE49-F238E27FC236}">
                <a16:creationId xmlns:a16="http://schemas.microsoft.com/office/drawing/2014/main" id="{792CD99B-307A-467F-8429-52FEB33E673F}"/>
              </a:ext>
            </a:extLst>
          </p:cNvPr>
          <p:cNvSpPr/>
          <p:nvPr/>
        </p:nvSpPr>
        <p:spPr>
          <a:xfrm>
            <a:off x="590404" y="2998823"/>
            <a:ext cx="1886453" cy="4949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a:effectLst>
                  <a:outerShdw blurRad="38100" dist="38100" dir="2700000" algn="tl">
                    <a:srgbClr val="000000">
                      <a:alpha val="43137"/>
                    </a:srgbClr>
                  </a:outerShdw>
                </a:effectLst>
              </a:rPr>
              <a:t>9 Kinase Group</a:t>
            </a:r>
          </a:p>
          <a:p>
            <a:pPr algn="ctr"/>
            <a:r>
              <a:rPr lang="en-US" altLang="ko-KR" sz="900" b="1" dirty="0">
                <a:effectLst>
                  <a:outerShdw blurRad="38100" dist="38100" dir="2700000" algn="tl">
                    <a:srgbClr val="000000">
                      <a:alpha val="43137"/>
                    </a:srgbClr>
                  </a:outerShdw>
                </a:effectLst>
              </a:rPr>
              <a:t>(AGC, Atypical, CAMK, CK1, CMGC, Other, STE, TK, TKL)</a:t>
            </a:r>
          </a:p>
        </p:txBody>
      </p:sp>
      <p:cxnSp>
        <p:nvCxnSpPr>
          <p:cNvPr id="49" name="직선 화살표 연결선 48">
            <a:extLst>
              <a:ext uri="{FF2B5EF4-FFF2-40B4-BE49-F238E27FC236}">
                <a16:creationId xmlns:a16="http://schemas.microsoft.com/office/drawing/2014/main" id="{F0772925-DD24-45B4-BC7C-F01924F248BF}"/>
              </a:ext>
            </a:extLst>
          </p:cNvPr>
          <p:cNvCxnSpPr>
            <a:cxnSpLocks/>
          </p:cNvCxnSpPr>
          <p:nvPr/>
        </p:nvCxnSpPr>
        <p:spPr>
          <a:xfrm>
            <a:off x="1533631" y="3492835"/>
            <a:ext cx="0" cy="180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BAAE302D-2CF8-4F74-8024-3B52FEAC1EB4}"/>
              </a:ext>
            </a:extLst>
          </p:cNvPr>
          <p:cNvSpPr txBox="1"/>
          <p:nvPr/>
        </p:nvSpPr>
        <p:spPr>
          <a:xfrm>
            <a:off x="132458" y="5690185"/>
            <a:ext cx="2352585" cy="230832"/>
          </a:xfrm>
          <a:prstGeom prst="rect">
            <a:avLst/>
          </a:prstGeom>
          <a:noFill/>
        </p:spPr>
        <p:txBody>
          <a:bodyPr wrap="square" rtlCol="0">
            <a:spAutoFit/>
          </a:bodyPr>
          <a:lstStyle/>
          <a:p>
            <a:r>
              <a:rPr lang="en-US" altLang="ko-KR" sz="900" b="1" dirty="0">
                <a:solidFill>
                  <a:schemeClr val="tx1">
                    <a:lumMod val="85000"/>
                    <a:lumOff val="15000"/>
                  </a:schemeClr>
                </a:solidFill>
                <a:effectLst>
                  <a:outerShdw blurRad="38100" dist="38100" dir="2700000" algn="tl">
                    <a:srgbClr val="000000">
                      <a:alpha val="43137"/>
                    </a:srgbClr>
                  </a:outerShdw>
                </a:effectLst>
              </a:rPr>
              <a:t>ex) AGC group</a:t>
            </a:r>
            <a:endParaRPr lang="ko-KR" altLang="en-US" sz="900" b="1" dirty="0">
              <a:solidFill>
                <a:schemeClr val="tx1">
                  <a:lumMod val="85000"/>
                  <a:lumOff val="15000"/>
                </a:schemeClr>
              </a:solidFill>
              <a:effectLst>
                <a:outerShdw blurRad="38100" dist="38100" dir="2700000" algn="tl">
                  <a:srgbClr val="000000">
                    <a:alpha val="43137"/>
                  </a:srgbClr>
                </a:outerShdw>
              </a:effectLst>
            </a:endParaRPr>
          </a:p>
        </p:txBody>
      </p:sp>
      <p:sp>
        <p:nvSpPr>
          <p:cNvPr id="57" name="TextBox 56">
            <a:extLst>
              <a:ext uri="{FF2B5EF4-FFF2-40B4-BE49-F238E27FC236}">
                <a16:creationId xmlns:a16="http://schemas.microsoft.com/office/drawing/2014/main" id="{EBCBDD53-CA4B-4412-B9CF-7191A6F52DD9}"/>
              </a:ext>
            </a:extLst>
          </p:cNvPr>
          <p:cNvSpPr txBox="1"/>
          <p:nvPr/>
        </p:nvSpPr>
        <p:spPr>
          <a:xfrm>
            <a:off x="7208017" y="1022320"/>
            <a:ext cx="1760014" cy="300082"/>
          </a:xfrm>
          <a:prstGeom prst="rect">
            <a:avLst/>
          </a:prstGeom>
          <a:noFill/>
        </p:spPr>
        <p:txBody>
          <a:bodyPr wrap="square" rtlCol="0">
            <a:spAutoFit/>
          </a:bodyPr>
          <a:lstStyle/>
          <a:p>
            <a:pPr algn="ctr"/>
            <a:r>
              <a:rPr lang="en-US" altLang="ko-KR" sz="1350" b="1" dirty="0">
                <a:solidFill>
                  <a:srgbClr val="CC0000"/>
                </a:solidFill>
                <a:effectLst>
                  <a:outerShdw blurRad="38100" dist="38100" dir="2700000" algn="tl">
                    <a:srgbClr val="000000">
                      <a:alpha val="43137"/>
                    </a:srgbClr>
                  </a:outerShdw>
                </a:effectLst>
              </a:rPr>
              <a:t>←For each group!!!</a:t>
            </a:r>
            <a:endParaRPr lang="ko-KR" altLang="en-US" sz="1350" b="1" dirty="0">
              <a:solidFill>
                <a:srgbClr val="CC0000"/>
              </a:solidFill>
              <a:effectLst>
                <a:outerShdw blurRad="38100" dist="38100" dir="2700000" algn="tl">
                  <a:srgbClr val="000000">
                    <a:alpha val="43137"/>
                  </a:srgbClr>
                </a:outerShdw>
              </a:effectLst>
            </a:endParaRPr>
          </a:p>
        </p:txBody>
      </p:sp>
      <p:sp>
        <p:nvSpPr>
          <p:cNvPr id="65" name="사각형: 둥근 모서리 64">
            <a:extLst>
              <a:ext uri="{FF2B5EF4-FFF2-40B4-BE49-F238E27FC236}">
                <a16:creationId xmlns:a16="http://schemas.microsoft.com/office/drawing/2014/main" id="{FD6D71B6-C7C4-4848-AE7E-C7E0622FA300}"/>
              </a:ext>
            </a:extLst>
          </p:cNvPr>
          <p:cNvSpPr/>
          <p:nvPr/>
        </p:nvSpPr>
        <p:spPr>
          <a:xfrm>
            <a:off x="5760326" y="4490599"/>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N ligands</a:t>
            </a:r>
            <a:endParaRPr lang="ko-KR" altLang="en-US" sz="1050" dirty="0"/>
          </a:p>
        </p:txBody>
      </p:sp>
      <p:cxnSp>
        <p:nvCxnSpPr>
          <p:cNvPr id="66" name="직선 화살표 연결선 65">
            <a:extLst>
              <a:ext uri="{FF2B5EF4-FFF2-40B4-BE49-F238E27FC236}">
                <a16:creationId xmlns:a16="http://schemas.microsoft.com/office/drawing/2014/main" id="{272B2694-1999-41C5-826D-E854C5A118AB}"/>
              </a:ext>
            </a:extLst>
          </p:cNvPr>
          <p:cNvCxnSpPr>
            <a:cxnSpLocks/>
          </p:cNvCxnSpPr>
          <p:nvPr/>
        </p:nvCxnSpPr>
        <p:spPr>
          <a:xfrm flipH="1">
            <a:off x="6356359" y="4877982"/>
            <a:ext cx="2" cy="342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F894BDDB-17E7-429F-8957-CD89640B0B51}"/>
              </a:ext>
            </a:extLst>
          </p:cNvPr>
          <p:cNvSpPr txBox="1"/>
          <p:nvPr/>
        </p:nvSpPr>
        <p:spPr>
          <a:xfrm>
            <a:off x="6340224" y="4944212"/>
            <a:ext cx="1492717" cy="230832"/>
          </a:xfrm>
          <a:prstGeom prst="rect">
            <a:avLst/>
          </a:prstGeom>
          <a:noFill/>
        </p:spPr>
        <p:txBody>
          <a:bodyPr wrap="none" rtlCol="0">
            <a:spAutoFit/>
          </a:bodyPr>
          <a:lstStyle/>
          <a:p>
            <a:pPr algn="ctr"/>
            <a:r>
              <a:rPr lang="en-US" altLang="ko-KR" sz="900" b="1" dirty="0">
                <a:solidFill>
                  <a:srgbClr val="FF0000"/>
                </a:solidFill>
                <a:effectLst>
                  <a:outerShdw blurRad="38100" dist="38100" dir="2700000" algn="tl">
                    <a:srgbClr val="000000">
                      <a:alpha val="43137"/>
                    </a:srgbClr>
                  </a:outerShdw>
                </a:effectLst>
              </a:rPr>
              <a:t>Filter by Scaffold model</a:t>
            </a:r>
            <a:endParaRPr lang="ko-KR" altLang="en-US" sz="900" b="1" dirty="0">
              <a:solidFill>
                <a:srgbClr val="FF0000"/>
              </a:solidFill>
              <a:effectLst>
                <a:outerShdw blurRad="38100" dist="38100" dir="2700000" algn="tl">
                  <a:srgbClr val="000000">
                    <a:alpha val="43137"/>
                  </a:srgbClr>
                </a:outerShdw>
              </a:effectLst>
            </a:endParaRPr>
          </a:p>
        </p:txBody>
      </p:sp>
      <p:cxnSp>
        <p:nvCxnSpPr>
          <p:cNvPr id="42" name="직선 화살표 연결선 41">
            <a:extLst>
              <a:ext uri="{FF2B5EF4-FFF2-40B4-BE49-F238E27FC236}">
                <a16:creationId xmlns:a16="http://schemas.microsoft.com/office/drawing/2014/main" id="{E919D08A-81A0-4C4D-A10B-D9CCA741874D}"/>
              </a:ext>
            </a:extLst>
          </p:cNvPr>
          <p:cNvCxnSpPr>
            <a:cxnSpLocks/>
          </p:cNvCxnSpPr>
          <p:nvPr/>
        </p:nvCxnSpPr>
        <p:spPr>
          <a:xfrm>
            <a:off x="6356360" y="4150651"/>
            <a:ext cx="0" cy="354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3A8B80EA-7840-4B3D-9D81-39E46CE26F5B}"/>
              </a:ext>
            </a:extLst>
          </p:cNvPr>
          <p:cNvSpPr txBox="1"/>
          <p:nvPr/>
        </p:nvSpPr>
        <p:spPr>
          <a:xfrm>
            <a:off x="6345885" y="4222874"/>
            <a:ext cx="2198038" cy="230832"/>
          </a:xfrm>
          <a:prstGeom prst="rect">
            <a:avLst/>
          </a:prstGeom>
          <a:noFill/>
        </p:spPr>
        <p:txBody>
          <a:bodyPr wrap="none" rtlCol="0">
            <a:spAutoFit/>
          </a:bodyPr>
          <a:lstStyle/>
          <a:p>
            <a:pPr algn="ctr"/>
            <a:r>
              <a:rPr lang="en-US" altLang="ko-KR" sz="900" b="1" dirty="0">
                <a:solidFill>
                  <a:srgbClr val="FF0000"/>
                </a:solidFill>
                <a:effectLst>
                  <a:outerShdw blurRad="38100" dist="38100" dir="2700000" algn="tl">
                    <a:srgbClr val="000000">
                      <a:alpha val="43137"/>
                    </a:srgbClr>
                  </a:outerShdw>
                </a:effectLst>
              </a:rPr>
              <a:t>Filter by Kinase deep learning model</a:t>
            </a:r>
            <a:endParaRPr lang="ko-KR" altLang="en-US" sz="900" b="1" dirty="0">
              <a:solidFill>
                <a:srgbClr val="FF0000"/>
              </a:solidFill>
              <a:effectLst>
                <a:outerShdw blurRad="38100" dist="38100" dir="2700000" algn="tl">
                  <a:srgbClr val="000000">
                    <a:alpha val="43137"/>
                  </a:srgbClr>
                </a:outerShdw>
              </a:effectLst>
            </a:endParaRPr>
          </a:p>
        </p:txBody>
      </p:sp>
      <p:sp>
        <p:nvSpPr>
          <p:cNvPr id="36" name="TextBox 35">
            <a:extLst>
              <a:ext uri="{FF2B5EF4-FFF2-40B4-BE49-F238E27FC236}">
                <a16:creationId xmlns:a16="http://schemas.microsoft.com/office/drawing/2014/main" id="{74D37C44-9E82-4351-9F8D-5C1C72B078C6}"/>
              </a:ext>
            </a:extLst>
          </p:cNvPr>
          <p:cNvSpPr txBox="1"/>
          <p:nvPr/>
        </p:nvSpPr>
        <p:spPr>
          <a:xfrm>
            <a:off x="144378" y="158417"/>
            <a:ext cx="8045117" cy="523220"/>
          </a:xfrm>
          <a:prstGeom prst="rect">
            <a:avLst/>
          </a:prstGeom>
          <a:noFill/>
        </p:spPr>
        <p:txBody>
          <a:bodyPr wrap="square" rtlCol="0">
            <a:spAutoFit/>
          </a:bodyPr>
          <a:lstStyle/>
          <a:p>
            <a:r>
              <a:rPr lang="en-US" altLang="ko-KR" sz="2800" b="1" dirty="0"/>
              <a:t>ZINC15 8</a:t>
            </a:r>
            <a:r>
              <a:rPr lang="en-US" altLang="ko-KR" sz="2800" b="1" baseline="30000" dirty="0"/>
              <a:t>th</a:t>
            </a:r>
            <a:endParaRPr lang="ko-KR" altLang="en-US" sz="2800" dirty="0"/>
          </a:p>
        </p:txBody>
      </p:sp>
    </p:spTree>
    <p:extLst>
      <p:ext uri="{BB962C8B-B14F-4D97-AF65-F5344CB8AC3E}">
        <p14:creationId xmlns:p14="http://schemas.microsoft.com/office/powerpoint/2010/main" val="1300246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0D97CC-26C2-4EF4-AAD2-8DD1D2783A6C}"/>
              </a:ext>
            </a:extLst>
          </p:cNvPr>
          <p:cNvSpPr>
            <a:spLocks noGrp="1"/>
          </p:cNvSpPr>
          <p:nvPr>
            <p:ph type="ctrTitle"/>
          </p:nvPr>
        </p:nvSpPr>
        <p:spPr/>
        <p:txBody>
          <a:bodyPr>
            <a:noAutofit/>
          </a:bodyPr>
          <a:lstStyle/>
          <a:p>
            <a:r>
              <a:rPr lang="en-US" altLang="ko-KR" sz="4400" b="1" dirty="0"/>
              <a:t>1/2DScan Validation</a:t>
            </a:r>
            <a:br>
              <a:rPr lang="en-US" altLang="ko-KR" sz="4400" b="1" dirty="0"/>
            </a:br>
            <a:r>
              <a:rPr lang="en-US" altLang="ko-KR" sz="4400" dirty="0"/>
              <a:t>(1/2DScan 5</a:t>
            </a:r>
            <a:r>
              <a:rPr lang="en-US" altLang="ko-KR" sz="4400" baseline="30000" dirty="0"/>
              <a:t>th</a:t>
            </a:r>
            <a:r>
              <a:rPr lang="en-US" altLang="ko-KR" sz="4400" dirty="0"/>
              <a:t>, 6</a:t>
            </a:r>
            <a:r>
              <a:rPr lang="en-US" altLang="ko-KR" sz="4400" baseline="30000" dirty="0"/>
              <a:t>th</a:t>
            </a:r>
            <a:r>
              <a:rPr lang="en-US" altLang="ko-KR" sz="4400" dirty="0"/>
              <a:t>)</a:t>
            </a:r>
            <a:endParaRPr lang="en-US" altLang="ko-KR" sz="4400" b="1" dirty="0"/>
          </a:p>
        </p:txBody>
      </p:sp>
    </p:spTree>
    <p:extLst>
      <p:ext uri="{BB962C8B-B14F-4D97-AF65-F5344CB8AC3E}">
        <p14:creationId xmlns:p14="http://schemas.microsoft.com/office/powerpoint/2010/main" val="688593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9994543-7706-40AC-809A-A2F538886E78}"/>
              </a:ext>
            </a:extLst>
          </p:cNvPr>
          <p:cNvSpPr txBox="1"/>
          <p:nvPr/>
        </p:nvSpPr>
        <p:spPr>
          <a:xfrm>
            <a:off x="144378" y="152400"/>
            <a:ext cx="6344653" cy="523220"/>
          </a:xfrm>
          <a:prstGeom prst="rect">
            <a:avLst/>
          </a:prstGeom>
          <a:noFill/>
        </p:spPr>
        <p:txBody>
          <a:bodyPr wrap="square" rtlCol="0">
            <a:spAutoFit/>
          </a:bodyPr>
          <a:lstStyle/>
          <a:p>
            <a:r>
              <a:rPr lang="en-US" altLang="ko-KR" sz="2800" b="1" dirty="0"/>
              <a:t>Final result of </a:t>
            </a:r>
            <a:r>
              <a:rPr lang="en-US" altLang="ko-KR" sz="2800" b="1" dirty="0" err="1"/>
              <a:t>Phscan</a:t>
            </a:r>
            <a:r>
              <a:rPr lang="en-US" altLang="ko-KR" sz="2800" b="1" dirty="0"/>
              <a:t>(1/2D,3D)</a:t>
            </a:r>
          </a:p>
        </p:txBody>
      </p:sp>
      <p:pic>
        <p:nvPicPr>
          <p:cNvPr id="14" name="그림 13">
            <a:extLst>
              <a:ext uri="{FF2B5EF4-FFF2-40B4-BE49-F238E27FC236}">
                <a16:creationId xmlns:a16="http://schemas.microsoft.com/office/drawing/2014/main" id="{BF8DBCA3-D66D-48B9-8344-DDFA3F46A0DC}"/>
              </a:ext>
            </a:extLst>
          </p:cNvPr>
          <p:cNvPicPr>
            <a:picLocks noChangeAspect="1"/>
          </p:cNvPicPr>
          <p:nvPr/>
        </p:nvPicPr>
        <p:blipFill>
          <a:blip r:embed="rId2"/>
          <a:stretch>
            <a:fillRect/>
          </a:stretch>
        </p:blipFill>
        <p:spPr>
          <a:xfrm>
            <a:off x="320842" y="3601313"/>
            <a:ext cx="3117817" cy="2946643"/>
          </a:xfrm>
          <a:prstGeom prst="rect">
            <a:avLst/>
          </a:prstGeom>
        </p:spPr>
      </p:pic>
      <p:sp>
        <p:nvSpPr>
          <p:cNvPr id="30" name="TextBox 29">
            <a:extLst>
              <a:ext uri="{FF2B5EF4-FFF2-40B4-BE49-F238E27FC236}">
                <a16:creationId xmlns:a16="http://schemas.microsoft.com/office/drawing/2014/main" id="{6EE056CE-43FE-43A5-846E-A7980D54BB35}"/>
              </a:ext>
            </a:extLst>
          </p:cNvPr>
          <p:cNvSpPr txBox="1"/>
          <p:nvPr/>
        </p:nvSpPr>
        <p:spPr>
          <a:xfrm>
            <a:off x="144377" y="745346"/>
            <a:ext cx="7315205" cy="646331"/>
          </a:xfrm>
          <a:prstGeom prst="rect">
            <a:avLst/>
          </a:prstGeom>
          <a:noFill/>
        </p:spPr>
        <p:txBody>
          <a:bodyPr wrap="square" rtlCol="0">
            <a:spAutoFit/>
          </a:bodyPr>
          <a:lstStyle/>
          <a:p>
            <a:r>
              <a:rPr lang="en-US" altLang="ko-KR" dirty="0"/>
              <a:t>As a final result of </a:t>
            </a:r>
            <a:r>
              <a:rPr lang="en-US" altLang="ko-KR" dirty="0" err="1"/>
              <a:t>Phscan</a:t>
            </a:r>
            <a:r>
              <a:rPr lang="en-US" altLang="ko-KR" dirty="0"/>
              <a:t>(1/2D,3D), 151 ZINC_ID have high HBQI(&gt;=5). We divided them into rounds.</a:t>
            </a:r>
            <a:endParaRPr lang="ko-KR" altLang="en-US" dirty="0"/>
          </a:p>
        </p:txBody>
      </p:sp>
      <p:sp>
        <p:nvSpPr>
          <p:cNvPr id="2" name="TextBox 1">
            <a:extLst>
              <a:ext uri="{FF2B5EF4-FFF2-40B4-BE49-F238E27FC236}">
                <a16:creationId xmlns:a16="http://schemas.microsoft.com/office/drawing/2014/main" id="{59367F7D-7C64-478C-A363-A1820C55C59E}"/>
              </a:ext>
            </a:extLst>
          </p:cNvPr>
          <p:cNvSpPr txBox="1"/>
          <p:nvPr/>
        </p:nvSpPr>
        <p:spPr>
          <a:xfrm>
            <a:off x="3671269" y="3500883"/>
            <a:ext cx="2545052" cy="430887"/>
          </a:xfrm>
          <a:prstGeom prst="rect">
            <a:avLst/>
          </a:prstGeom>
          <a:noFill/>
        </p:spPr>
        <p:txBody>
          <a:bodyPr wrap="square" rtlCol="0">
            <a:spAutoFit/>
          </a:bodyPr>
          <a:lstStyle/>
          <a:p>
            <a:r>
              <a:rPr lang="en-US" altLang="ko-KR" sz="1100" dirty="0"/>
              <a:t>5</a:t>
            </a:r>
            <a:r>
              <a:rPr lang="ko-KR" altLang="en-US" sz="1100" dirty="0"/>
              <a:t>차 </a:t>
            </a:r>
            <a:r>
              <a:rPr lang="en-US" altLang="ko-KR" sz="1100" dirty="0"/>
              <a:t>Seed (297</a:t>
            </a:r>
            <a:r>
              <a:rPr lang="ko-KR" altLang="en-US" sz="1100" dirty="0"/>
              <a:t>개</a:t>
            </a:r>
            <a:r>
              <a:rPr lang="en-US" altLang="ko-KR" sz="1100" dirty="0"/>
              <a:t>) : CDK7</a:t>
            </a:r>
          </a:p>
          <a:p>
            <a:r>
              <a:rPr lang="en-US" altLang="ko-KR" sz="1100" dirty="0"/>
              <a:t>6</a:t>
            </a:r>
            <a:r>
              <a:rPr lang="ko-KR" altLang="en-US" sz="1100" dirty="0"/>
              <a:t>차 </a:t>
            </a:r>
            <a:r>
              <a:rPr lang="en-US" altLang="ko-KR" sz="1100" dirty="0"/>
              <a:t>Seed (174</a:t>
            </a:r>
            <a:r>
              <a:rPr lang="ko-KR" altLang="en-US" sz="1100" dirty="0"/>
              <a:t>개</a:t>
            </a:r>
            <a:r>
              <a:rPr lang="en-US" altLang="ko-KR" sz="1100" dirty="0"/>
              <a:t>) : FDA </a:t>
            </a:r>
            <a:r>
              <a:rPr lang="ko-KR" altLang="en-US" sz="1100" dirty="0"/>
              <a:t>승인 </a:t>
            </a:r>
            <a:r>
              <a:rPr lang="en-US" altLang="ko-KR" sz="1100" dirty="0"/>
              <a:t>kinase</a:t>
            </a:r>
            <a:endParaRPr lang="ko-KR" altLang="en-US" sz="1100" dirty="0"/>
          </a:p>
        </p:txBody>
      </p:sp>
      <p:sp>
        <p:nvSpPr>
          <p:cNvPr id="21" name="직사각형 20">
            <a:extLst>
              <a:ext uri="{FF2B5EF4-FFF2-40B4-BE49-F238E27FC236}">
                <a16:creationId xmlns:a16="http://schemas.microsoft.com/office/drawing/2014/main" id="{BC2AD950-548C-49C2-9AA2-F306531955A4}"/>
              </a:ext>
            </a:extLst>
          </p:cNvPr>
          <p:cNvSpPr/>
          <p:nvPr/>
        </p:nvSpPr>
        <p:spPr>
          <a:xfrm>
            <a:off x="3671269" y="4184396"/>
            <a:ext cx="5151889" cy="1938992"/>
          </a:xfrm>
          <a:prstGeom prst="rect">
            <a:avLst/>
          </a:prstGeom>
        </p:spPr>
        <p:txBody>
          <a:bodyPr wrap="square">
            <a:spAutoFit/>
          </a:bodyPr>
          <a:lstStyle/>
          <a:p>
            <a:r>
              <a:rPr lang="en-US" altLang="ko-KR" sz="1000" b="1" dirty="0"/>
              <a:t>How to Select Keys by Round</a:t>
            </a:r>
          </a:p>
          <a:p>
            <a:r>
              <a:rPr lang="en-US" altLang="ko-KR" sz="1000" dirty="0"/>
              <a:t>1. </a:t>
            </a:r>
            <a:r>
              <a:rPr lang="ko-KR" altLang="en-US" sz="1000" dirty="0"/>
              <a:t>모든 </a:t>
            </a:r>
            <a:r>
              <a:rPr lang="en-US" altLang="ko-KR" sz="1000" dirty="0"/>
              <a:t>key</a:t>
            </a:r>
            <a:r>
              <a:rPr lang="ko-KR" altLang="en-US" sz="1000" dirty="0"/>
              <a:t>을</a:t>
            </a:r>
            <a:r>
              <a:rPr lang="en-US" altLang="ko-KR" sz="1000" dirty="0"/>
              <a:t> </a:t>
            </a:r>
            <a:r>
              <a:rPr lang="ko-KR" altLang="en-US" sz="1000" dirty="0"/>
              <a:t>추출하여 가장 많이 나타나는 </a:t>
            </a:r>
            <a:r>
              <a:rPr lang="en-US" altLang="ko-KR" sz="1000" dirty="0"/>
              <a:t>10 key </a:t>
            </a:r>
            <a:r>
              <a:rPr lang="ko-KR" altLang="en-US" sz="1000" dirty="0"/>
              <a:t>선택</a:t>
            </a:r>
            <a:endParaRPr lang="en-US" altLang="ko-KR" sz="1000" dirty="0"/>
          </a:p>
          <a:p>
            <a:r>
              <a:rPr lang="en-US" altLang="ko-KR" sz="1000" dirty="0"/>
              <a:t>2. </a:t>
            </a:r>
            <a:r>
              <a:rPr lang="en-US" altLang="ko-KR" sz="1000" dirty="0" err="1"/>
              <a:t>Tanimoto</a:t>
            </a:r>
            <a:r>
              <a:rPr lang="en-US" altLang="ko-KR" sz="1000" dirty="0"/>
              <a:t> &gt; 0.7</a:t>
            </a:r>
            <a:r>
              <a:rPr lang="ko-KR" altLang="en-US" sz="1000" dirty="0"/>
              <a:t>에서 </a:t>
            </a:r>
            <a:r>
              <a:rPr lang="en-US" altLang="ko-KR" sz="1000" dirty="0"/>
              <a:t>member</a:t>
            </a:r>
            <a:r>
              <a:rPr lang="ko-KR" altLang="en-US" sz="1000" dirty="0"/>
              <a:t>수가 </a:t>
            </a:r>
            <a:r>
              <a:rPr lang="en-US" altLang="ko-KR" sz="1000" dirty="0"/>
              <a:t>3</a:t>
            </a:r>
            <a:r>
              <a:rPr lang="ko-KR" altLang="en-US" sz="1000" dirty="0"/>
              <a:t>개이상인 </a:t>
            </a:r>
            <a:r>
              <a:rPr lang="en-US" altLang="ko-KR" sz="1000" dirty="0"/>
              <a:t>cluster</a:t>
            </a:r>
            <a:r>
              <a:rPr lang="ko-KR" altLang="en-US" sz="1000" dirty="0"/>
              <a:t>에서</a:t>
            </a:r>
            <a:r>
              <a:rPr lang="en-US" altLang="ko-KR" sz="1000" dirty="0"/>
              <a:t> </a:t>
            </a:r>
            <a:r>
              <a:rPr lang="ko-KR" altLang="en-US" sz="1000" dirty="0"/>
              <a:t>모든 </a:t>
            </a:r>
            <a:r>
              <a:rPr lang="en-US" altLang="ko-KR" sz="1000" dirty="0"/>
              <a:t>key </a:t>
            </a:r>
            <a:r>
              <a:rPr lang="ko-KR" altLang="en-US" sz="1000" dirty="0"/>
              <a:t>선택</a:t>
            </a:r>
            <a:endParaRPr lang="en-US" altLang="ko-KR" sz="1000" dirty="0"/>
          </a:p>
          <a:p>
            <a:r>
              <a:rPr lang="en-US" altLang="ko-KR" sz="1000" dirty="0"/>
              <a:t>3. </a:t>
            </a:r>
            <a:r>
              <a:rPr lang="en-US" altLang="ko-KR" sz="1000" dirty="0" err="1"/>
              <a:t>Tanimoto</a:t>
            </a:r>
            <a:r>
              <a:rPr lang="en-US" altLang="ko-KR" sz="1000" dirty="0"/>
              <a:t> &gt; 0.7</a:t>
            </a:r>
            <a:r>
              <a:rPr lang="ko-KR" altLang="en-US" sz="1000" dirty="0"/>
              <a:t>의 각 </a:t>
            </a:r>
            <a:r>
              <a:rPr lang="en-US" altLang="ko-KR" sz="1000" dirty="0"/>
              <a:t>cluster</a:t>
            </a:r>
            <a:r>
              <a:rPr lang="ko-KR" altLang="en-US" sz="1000" dirty="0"/>
              <a:t>에서 </a:t>
            </a:r>
            <a:r>
              <a:rPr lang="en-US" altLang="ko-KR" sz="1000" dirty="0"/>
              <a:t>Rank1</a:t>
            </a:r>
            <a:r>
              <a:rPr lang="ko-KR" altLang="en-US" sz="1000" dirty="0"/>
              <a:t>에 해당하는</a:t>
            </a:r>
            <a:r>
              <a:rPr lang="en-US" altLang="ko-KR" sz="1000" dirty="0"/>
              <a:t> </a:t>
            </a:r>
            <a:r>
              <a:rPr lang="ko-KR" altLang="en-US" sz="1000" dirty="0"/>
              <a:t>모든 </a:t>
            </a:r>
            <a:r>
              <a:rPr lang="en-US" altLang="ko-KR" sz="1000" dirty="0"/>
              <a:t>key </a:t>
            </a:r>
            <a:r>
              <a:rPr lang="ko-KR" altLang="en-US" sz="1000" dirty="0"/>
              <a:t>선택</a:t>
            </a:r>
            <a:endParaRPr lang="en-US" altLang="ko-KR" sz="1000" dirty="0"/>
          </a:p>
          <a:p>
            <a:r>
              <a:rPr lang="en-US" altLang="ko-KR" sz="1000" dirty="0"/>
              <a:t>4. </a:t>
            </a:r>
            <a:r>
              <a:rPr lang="en-US" altLang="ko-KR" sz="1000" dirty="0" err="1"/>
              <a:t>Tanimoto</a:t>
            </a:r>
            <a:r>
              <a:rPr lang="en-US" altLang="ko-KR" sz="1000" dirty="0"/>
              <a:t> &gt; 0.7</a:t>
            </a:r>
            <a:r>
              <a:rPr lang="ko-KR" altLang="en-US" sz="1000" dirty="0"/>
              <a:t>에서 </a:t>
            </a:r>
            <a:r>
              <a:rPr lang="en-US" altLang="ko-KR" sz="1000" dirty="0"/>
              <a:t>occurrence frequency of key</a:t>
            </a:r>
            <a:r>
              <a:rPr lang="ko-KR" altLang="en-US" sz="1000" dirty="0"/>
              <a:t>에서</a:t>
            </a:r>
            <a:r>
              <a:rPr lang="en-US" altLang="ko-KR" sz="1000" dirty="0"/>
              <a:t> top 10 </a:t>
            </a:r>
            <a:r>
              <a:rPr lang="ko-KR" altLang="en-US" sz="1000" dirty="0"/>
              <a:t>선택</a:t>
            </a:r>
            <a:endParaRPr lang="en-US" altLang="ko-KR" sz="1000" dirty="0"/>
          </a:p>
          <a:p>
            <a:r>
              <a:rPr lang="en-US" altLang="ko-KR" sz="1000" dirty="0"/>
              <a:t>5. Tanimoto &gt; 0.7</a:t>
            </a:r>
            <a:r>
              <a:rPr lang="ko-KR" altLang="en-US" sz="1000" dirty="0"/>
              <a:t>에서 </a:t>
            </a:r>
            <a:r>
              <a:rPr lang="en-US" altLang="ko-KR" sz="1000" dirty="0"/>
              <a:t>occurrence frequency of key</a:t>
            </a:r>
            <a:r>
              <a:rPr lang="ko-KR" altLang="en-US" sz="1000" dirty="0"/>
              <a:t>에서</a:t>
            </a:r>
            <a:r>
              <a:rPr lang="en-US" altLang="ko-KR" sz="1000" dirty="0"/>
              <a:t> top 5 </a:t>
            </a:r>
            <a:r>
              <a:rPr lang="ko-KR" altLang="en-US" sz="1000" dirty="0"/>
              <a:t>선택</a:t>
            </a:r>
            <a:r>
              <a:rPr lang="en-US" altLang="ko-KR" sz="1000" dirty="0"/>
              <a:t>, Tanimoto &lt; 0.7</a:t>
            </a:r>
            <a:r>
              <a:rPr lang="ko-KR" altLang="en-US" sz="1000" dirty="0"/>
              <a:t>에서 </a:t>
            </a:r>
            <a:r>
              <a:rPr lang="en-US" altLang="ko-KR" sz="1000" dirty="0"/>
              <a:t>occurrence frequency of key</a:t>
            </a:r>
            <a:r>
              <a:rPr lang="ko-KR" altLang="en-US" sz="1000" dirty="0"/>
              <a:t>에서</a:t>
            </a:r>
            <a:r>
              <a:rPr lang="en-US" altLang="ko-KR" sz="1000" dirty="0"/>
              <a:t> top 5 </a:t>
            </a:r>
            <a:r>
              <a:rPr lang="ko-KR" altLang="en-US" sz="1000" dirty="0"/>
              <a:t>선택</a:t>
            </a:r>
            <a:endParaRPr lang="en-US" altLang="ko-KR" sz="1000" dirty="0"/>
          </a:p>
          <a:p>
            <a:r>
              <a:rPr lang="en-US" altLang="ko-KR" sz="1000" dirty="0"/>
              <a:t>6. Cluster member</a:t>
            </a:r>
            <a:r>
              <a:rPr lang="ko-KR" altLang="en-US" sz="1000" dirty="0"/>
              <a:t>의 개수로 </a:t>
            </a:r>
            <a:r>
              <a:rPr lang="en-US" altLang="ko-KR" sz="1000" dirty="0"/>
              <a:t>sorting</a:t>
            </a:r>
            <a:r>
              <a:rPr lang="ko-KR" altLang="en-US" sz="1000" dirty="0"/>
              <a:t>하여 상위 </a:t>
            </a:r>
            <a:r>
              <a:rPr lang="en-US" altLang="ko-KR" sz="1000" dirty="0"/>
              <a:t>10</a:t>
            </a:r>
            <a:r>
              <a:rPr lang="ko-KR" altLang="en-US" sz="1000" dirty="0"/>
              <a:t>개 </a:t>
            </a:r>
            <a:r>
              <a:rPr lang="en-US" altLang="ko-KR" sz="1000" dirty="0"/>
              <a:t>cluster</a:t>
            </a:r>
            <a:r>
              <a:rPr lang="ko-KR" altLang="en-US" sz="1000" dirty="0"/>
              <a:t>의 </a:t>
            </a:r>
            <a:r>
              <a:rPr lang="en-US" altLang="ko-KR" sz="1000" dirty="0"/>
              <a:t>rank</a:t>
            </a:r>
            <a:r>
              <a:rPr lang="ko-KR" altLang="en-US" sz="1000" dirty="0"/>
              <a:t> </a:t>
            </a:r>
            <a:r>
              <a:rPr lang="en-US" altLang="ko-KR" sz="1000" dirty="0"/>
              <a:t>1</a:t>
            </a:r>
            <a:r>
              <a:rPr lang="ko-KR" altLang="en-US" sz="1000" dirty="0"/>
              <a:t> </a:t>
            </a:r>
            <a:r>
              <a:rPr lang="en-US" altLang="ko-KR" sz="1000" dirty="0"/>
              <a:t>key</a:t>
            </a:r>
            <a:r>
              <a:rPr lang="ko-KR" altLang="en-US" sz="1000" dirty="0"/>
              <a:t>을 선택</a:t>
            </a:r>
            <a:endParaRPr lang="en-US" altLang="ko-KR" sz="1000" dirty="0"/>
          </a:p>
          <a:p>
            <a:r>
              <a:rPr lang="en-US" altLang="ko-KR" sz="1000" dirty="0"/>
              <a:t>7. Tanimoto &gt; 0.7</a:t>
            </a:r>
            <a:r>
              <a:rPr lang="ko-KR" altLang="en-US" sz="1000" dirty="0"/>
              <a:t>에서 </a:t>
            </a:r>
            <a:r>
              <a:rPr lang="en-US" altLang="ko-KR" sz="1000" dirty="0"/>
              <a:t>member</a:t>
            </a:r>
            <a:r>
              <a:rPr lang="ko-KR" altLang="en-US" sz="1000" dirty="0"/>
              <a:t>수가 가장 적은 </a:t>
            </a:r>
            <a:r>
              <a:rPr lang="en-US" altLang="ko-KR" sz="1000" dirty="0"/>
              <a:t>cluster(2</a:t>
            </a:r>
            <a:r>
              <a:rPr lang="ko-KR" altLang="en-US" sz="1000" dirty="0"/>
              <a:t>이하</a:t>
            </a:r>
            <a:r>
              <a:rPr lang="en-US" altLang="ko-KR" sz="1000" dirty="0"/>
              <a:t>)</a:t>
            </a:r>
            <a:r>
              <a:rPr lang="ko-KR" altLang="en-US" sz="1000" dirty="0"/>
              <a:t>에서</a:t>
            </a:r>
            <a:r>
              <a:rPr lang="en-US" altLang="ko-KR" sz="1000" dirty="0"/>
              <a:t> occurrence frequency</a:t>
            </a:r>
            <a:r>
              <a:rPr lang="ko-KR" altLang="en-US" sz="1000" dirty="0"/>
              <a:t>가 </a:t>
            </a:r>
            <a:r>
              <a:rPr lang="en-US" altLang="ko-KR" sz="1000" dirty="0"/>
              <a:t>1</a:t>
            </a:r>
            <a:r>
              <a:rPr lang="ko-KR" altLang="en-US" sz="1000" dirty="0"/>
              <a:t>인 것만 </a:t>
            </a:r>
            <a:r>
              <a:rPr lang="en-US" altLang="ko-KR" sz="1000" dirty="0"/>
              <a:t>Max</a:t>
            </a:r>
            <a:r>
              <a:rPr lang="ko-KR" altLang="en-US" sz="1000" dirty="0"/>
              <a:t> </a:t>
            </a:r>
            <a:r>
              <a:rPr lang="en-US" altLang="ko-KR" sz="1000" dirty="0"/>
              <a:t>20</a:t>
            </a:r>
            <a:r>
              <a:rPr lang="ko-KR" altLang="en-US" sz="1000" dirty="0"/>
              <a:t>개 </a:t>
            </a:r>
            <a:r>
              <a:rPr lang="en-US" altLang="ko-KR" sz="1000" dirty="0"/>
              <a:t>key </a:t>
            </a:r>
            <a:r>
              <a:rPr lang="ko-KR" altLang="en-US" sz="1000" dirty="0"/>
              <a:t>선택</a:t>
            </a:r>
            <a:endParaRPr lang="en-US" altLang="ko-KR" sz="1000" dirty="0"/>
          </a:p>
          <a:p>
            <a:r>
              <a:rPr lang="en-US" altLang="ko-KR" sz="1000" dirty="0"/>
              <a:t>8. Tanimoto &lt; 0.7 </a:t>
            </a:r>
            <a:r>
              <a:rPr lang="ko-KR" altLang="en-US" sz="1000" dirty="0"/>
              <a:t>에서 각 </a:t>
            </a:r>
            <a:r>
              <a:rPr lang="en-US" altLang="ko-KR" sz="1000" dirty="0"/>
              <a:t>member</a:t>
            </a:r>
            <a:r>
              <a:rPr lang="ko-KR" altLang="en-US" sz="1000" dirty="0"/>
              <a:t>수가 가장 적은 </a:t>
            </a:r>
            <a:r>
              <a:rPr lang="en-US" altLang="ko-KR" sz="1000" dirty="0"/>
              <a:t>cluster(2</a:t>
            </a:r>
            <a:r>
              <a:rPr lang="ko-KR" altLang="en-US" sz="1000" dirty="0"/>
              <a:t>이하</a:t>
            </a:r>
            <a:r>
              <a:rPr lang="en-US" altLang="ko-KR" sz="1000" dirty="0"/>
              <a:t>)</a:t>
            </a:r>
            <a:r>
              <a:rPr lang="ko-KR" altLang="en-US" sz="1000" dirty="0"/>
              <a:t>에서</a:t>
            </a:r>
            <a:r>
              <a:rPr lang="en-US" altLang="ko-KR" sz="1000" dirty="0"/>
              <a:t> occurrence frequency</a:t>
            </a:r>
            <a:r>
              <a:rPr lang="ko-KR" altLang="en-US" sz="1000" dirty="0"/>
              <a:t>가 </a:t>
            </a:r>
            <a:r>
              <a:rPr lang="en-US" altLang="ko-KR" sz="1000" dirty="0"/>
              <a:t>1</a:t>
            </a:r>
            <a:r>
              <a:rPr lang="ko-KR" altLang="en-US" sz="1000" dirty="0"/>
              <a:t>인 것만</a:t>
            </a:r>
            <a:r>
              <a:rPr lang="en-US" altLang="ko-KR" sz="1000" dirty="0"/>
              <a:t> Max</a:t>
            </a:r>
            <a:r>
              <a:rPr lang="ko-KR" altLang="en-US" sz="1000" dirty="0"/>
              <a:t> </a:t>
            </a:r>
            <a:r>
              <a:rPr lang="en-US" altLang="ko-KR" sz="1000" dirty="0"/>
              <a:t>20</a:t>
            </a:r>
            <a:r>
              <a:rPr lang="ko-KR" altLang="en-US" sz="1000" dirty="0"/>
              <a:t>개 </a:t>
            </a:r>
            <a:r>
              <a:rPr lang="en-US" altLang="ko-KR" sz="1000" dirty="0"/>
              <a:t>key </a:t>
            </a:r>
            <a:r>
              <a:rPr lang="ko-KR" altLang="en-US" sz="1000" dirty="0"/>
              <a:t>선택</a:t>
            </a:r>
            <a:endParaRPr lang="en-US" altLang="ko-KR" sz="1000" dirty="0"/>
          </a:p>
        </p:txBody>
      </p:sp>
      <p:graphicFrame>
        <p:nvGraphicFramePr>
          <p:cNvPr id="7" name="표 6">
            <a:extLst>
              <a:ext uri="{FF2B5EF4-FFF2-40B4-BE49-F238E27FC236}">
                <a16:creationId xmlns:a16="http://schemas.microsoft.com/office/drawing/2014/main" id="{4DAA761E-0642-4C69-9079-C87050B0ED37}"/>
              </a:ext>
            </a:extLst>
          </p:cNvPr>
          <p:cNvGraphicFramePr>
            <a:graphicFrameLocks noGrp="1"/>
          </p:cNvGraphicFramePr>
          <p:nvPr/>
        </p:nvGraphicFramePr>
        <p:xfrm>
          <a:off x="232180" y="1614627"/>
          <a:ext cx="7580108" cy="1742490"/>
        </p:xfrm>
        <a:graphic>
          <a:graphicData uri="http://schemas.openxmlformats.org/drawingml/2006/table">
            <a:tbl>
              <a:tblPr/>
              <a:tblGrid>
                <a:gridCol w="915418">
                  <a:extLst>
                    <a:ext uri="{9D8B030D-6E8A-4147-A177-3AD203B41FA5}">
                      <a16:colId xmlns:a16="http://schemas.microsoft.com/office/drawing/2014/main" val="3235088642"/>
                    </a:ext>
                  </a:extLst>
                </a:gridCol>
                <a:gridCol w="580509">
                  <a:extLst>
                    <a:ext uri="{9D8B030D-6E8A-4147-A177-3AD203B41FA5}">
                      <a16:colId xmlns:a16="http://schemas.microsoft.com/office/drawing/2014/main" val="2442535115"/>
                    </a:ext>
                  </a:extLst>
                </a:gridCol>
                <a:gridCol w="580509">
                  <a:extLst>
                    <a:ext uri="{9D8B030D-6E8A-4147-A177-3AD203B41FA5}">
                      <a16:colId xmlns:a16="http://schemas.microsoft.com/office/drawing/2014/main" val="2943732384"/>
                    </a:ext>
                  </a:extLst>
                </a:gridCol>
                <a:gridCol w="580509">
                  <a:extLst>
                    <a:ext uri="{9D8B030D-6E8A-4147-A177-3AD203B41FA5}">
                      <a16:colId xmlns:a16="http://schemas.microsoft.com/office/drawing/2014/main" val="1656936816"/>
                    </a:ext>
                  </a:extLst>
                </a:gridCol>
                <a:gridCol w="580509">
                  <a:extLst>
                    <a:ext uri="{9D8B030D-6E8A-4147-A177-3AD203B41FA5}">
                      <a16:colId xmlns:a16="http://schemas.microsoft.com/office/drawing/2014/main" val="2943657411"/>
                    </a:ext>
                  </a:extLst>
                </a:gridCol>
                <a:gridCol w="580509">
                  <a:extLst>
                    <a:ext uri="{9D8B030D-6E8A-4147-A177-3AD203B41FA5}">
                      <a16:colId xmlns:a16="http://schemas.microsoft.com/office/drawing/2014/main" val="106883061"/>
                    </a:ext>
                  </a:extLst>
                </a:gridCol>
                <a:gridCol w="580509">
                  <a:extLst>
                    <a:ext uri="{9D8B030D-6E8A-4147-A177-3AD203B41FA5}">
                      <a16:colId xmlns:a16="http://schemas.microsoft.com/office/drawing/2014/main" val="1568260698"/>
                    </a:ext>
                  </a:extLst>
                </a:gridCol>
                <a:gridCol w="580509">
                  <a:extLst>
                    <a:ext uri="{9D8B030D-6E8A-4147-A177-3AD203B41FA5}">
                      <a16:colId xmlns:a16="http://schemas.microsoft.com/office/drawing/2014/main" val="1969548828"/>
                    </a:ext>
                  </a:extLst>
                </a:gridCol>
                <a:gridCol w="580509">
                  <a:extLst>
                    <a:ext uri="{9D8B030D-6E8A-4147-A177-3AD203B41FA5}">
                      <a16:colId xmlns:a16="http://schemas.microsoft.com/office/drawing/2014/main" val="1786453652"/>
                    </a:ext>
                  </a:extLst>
                </a:gridCol>
                <a:gridCol w="580509">
                  <a:extLst>
                    <a:ext uri="{9D8B030D-6E8A-4147-A177-3AD203B41FA5}">
                      <a16:colId xmlns:a16="http://schemas.microsoft.com/office/drawing/2014/main" val="4080432357"/>
                    </a:ext>
                  </a:extLst>
                </a:gridCol>
                <a:gridCol w="580509">
                  <a:extLst>
                    <a:ext uri="{9D8B030D-6E8A-4147-A177-3AD203B41FA5}">
                      <a16:colId xmlns:a16="http://schemas.microsoft.com/office/drawing/2014/main" val="249026886"/>
                    </a:ext>
                  </a:extLst>
                </a:gridCol>
                <a:gridCol w="859600">
                  <a:extLst>
                    <a:ext uri="{9D8B030D-6E8A-4147-A177-3AD203B41FA5}">
                      <a16:colId xmlns:a16="http://schemas.microsoft.com/office/drawing/2014/main" val="3301004794"/>
                    </a:ext>
                  </a:extLst>
                </a:gridCol>
              </a:tblGrid>
              <a:tr h="432443">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Data / Round</a:t>
                      </a:r>
                    </a:p>
                  </a:txBody>
                  <a:tcPr marL="5808" marR="5808" marT="5808" marB="0" anchor="ctr">
                    <a:lnL>
                      <a:noFill/>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1R</a:t>
                      </a:r>
                    </a:p>
                  </a:txBody>
                  <a:tcPr marL="5808" marR="5808" marT="5808" marB="0" anchor="ctr">
                    <a:lnL w="635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2R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3R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4R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5R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6R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7R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8R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9R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10R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Total (count)</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908765160"/>
                  </a:ext>
                </a:extLst>
              </a:tr>
              <a:tr h="432443">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5</a:t>
                      </a: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차 </a:t>
                      </a:r>
                      <a:r>
                        <a:rPr lang="en-US" sz="1000" b="0" i="0" u="none" strike="noStrike">
                          <a:solidFill>
                            <a:srgbClr val="000000"/>
                          </a:solidFill>
                          <a:effectLst/>
                          <a:latin typeface="맑은 고딕" panose="020B0503020000020004" pitchFamily="50" charset="-127"/>
                          <a:ea typeface="맑은 고딕" panose="020B0503020000020004" pitchFamily="50" charset="-127"/>
                        </a:rPr>
                        <a:t>Seed : 297</a:t>
                      </a:r>
                    </a:p>
                  </a:txBody>
                  <a:tcPr marL="5808" marR="5808" marT="580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8</a:t>
                      </a:r>
                    </a:p>
                  </a:txBody>
                  <a:tcPr marL="5808" marR="5808" marT="580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13</a:t>
                      </a:r>
                    </a:p>
                  </a:txBody>
                  <a:tcPr marL="5808" marR="5808" marT="5808"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14</a:t>
                      </a:r>
                    </a:p>
                  </a:txBody>
                  <a:tcPr marL="5808" marR="5808" marT="5808" marB="0" anchor="ctr">
                    <a:lnL>
                      <a:noFill/>
                    </a:lnL>
                    <a:lnR>
                      <a:noFill/>
                    </a:lnR>
                    <a:lnT>
                      <a:noFill/>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8</a:t>
                      </a:r>
                    </a:p>
                  </a:txBody>
                  <a:tcPr marL="5808" marR="5808" marT="5808" marB="0" anchor="ctr">
                    <a:lnL>
                      <a:noFill/>
                    </a:lnL>
                    <a:lnR>
                      <a:noFill/>
                    </a:lnR>
                    <a:lnT>
                      <a:noFill/>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2</a:t>
                      </a:r>
                    </a:p>
                  </a:txBody>
                  <a:tcPr marL="5808" marR="5808" marT="5808" marB="0" anchor="ctr">
                    <a:lnL>
                      <a:noFill/>
                    </a:lnL>
                    <a:lnR>
                      <a:noFill/>
                    </a:lnR>
                    <a:lnT>
                      <a:noFill/>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10</a:t>
                      </a:r>
                    </a:p>
                  </a:txBody>
                  <a:tcPr marL="5808" marR="5808" marT="5808" marB="0" anchor="ctr">
                    <a:lnL>
                      <a:noFill/>
                    </a:lnL>
                    <a:lnR>
                      <a:noFill/>
                    </a:lnR>
                    <a:lnT>
                      <a:noFill/>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12</a:t>
                      </a:r>
                    </a:p>
                  </a:txBody>
                  <a:tcPr marL="5808" marR="5808" marT="5808"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2</a:t>
                      </a:r>
                    </a:p>
                  </a:txBody>
                  <a:tcPr marL="5808" marR="5808" marT="5808" marB="0" anchor="ctr">
                    <a:lnL>
                      <a:noFill/>
                    </a:lnL>
                    <a:lnR>
                      <a:noFill/>
                    </a:lnR>
                    <a:lnT>
                      <a:noFill/>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15</a:t>
                      </a:r>
                    </a:p>
                  </a:txBody>
                  <a:tcPr marL="5808" marR="5808" marT="5808" marB="0" anchor="ctr">
                    <a:lnL>
                      <a:noFill/>
                    </a:lnL>
                    <a:lnR>
                      <a:noFill/>
                    </a:lnR>
                    <a:lnT>
                      <a:noFill/>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11</a:t>
                      </a:r>
                    </a:p>
                  </a:txBody>
                  <a:tcPr marL="5808" marR="5808" marT="5808" marB="0" anchor="ctr">
                    <a:lnL>
                      <a:noFill/>
                    </a:lnL>
                    <a:lnR>
                      <a:noFill/>
                    </a:lnR>
                    <a:lnT>
                      <a:noFill/>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59</a:t>
                      </a:r>
                    </a:p>
                  </a:txBody>
                  <a:tcPr marL="5808" marR="5808" marT="5808" marB="0" anchor="ctr">
                    <a:lnL>
                      <a:noFill/>
                    </a:lnL>
                    <a:lnR>
                      <a:noFill/>
                    </a:lnR>
                    <a:lnT>
                      <a:noFill/>
                    </a:lnT>
                    <a:lnB>
                      <a:noFill/>
                    </a:lnB>
                  </a:tcPr>
                </a:tc>
                <a:extLst>
                  <a:ext uri="{0D108BD9-81ED-4DB2-BD59-A6C34878D82A}">
                    <a16:rowId xmlns:a16="http://schemas.microsoft.com/office/drawing/2014/main" val="1776216707"/>
                  </a:ext>
                </a:extLst>
              </a:tr>
              <a:tr h="432443">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6</a:t>
                      </a: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차 </a:t>
                      </a:r>
                      <a:r>
                        <a:rPr lang="en-US" sz="1000" b="0" i="0" u="none" strike="noStrike">
                          <a:solidFill>
                            <a:srgbClr val="000000"/>
                          </a:solidFill>
                          <a:effectLst/>
                          <a:latin typeface="맑은 고딕" panose="020B0503020000020004" pitchFamily="50" charset="-127"/>
                          <a:ea typeface="맑은 고딕" panose="020B0503020000020004" pitchFamily="50" charset="-127"/>
                        </a:rPr>
                        <a:t>Seed : 55</a:t>
                      </a:r>
                    </a:p>
                  </a:txBody>
                  <a:tcPr marL="5808" marR="5808" marT="5808"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20</a:t>
                      </a:r>
                    </a:p>
                  </a:txBody>
                  <a:tcPr marL="5808" marR="5808" marT="5808"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3</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0</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3</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4</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2</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1</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7</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18</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95</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4296345"/>
                  </a:ext>
                </a:extLst>
              </a:tr>
              <a:tr h="445161">
                <a:tc>
                  <a:txBody>
                    <a:bodyPr/>
                    <a:lstStyle/>
                    <a:p>
                      <a:pPr algn="ctr"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Total (%)</a:t>
                      </a:r>
                    </a:p>
                  </a:txBody>
                  <a:tcPr marL="5808" marR="5808" marT="5808"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18.18</a:t>
                      </a:r>
                    </a:p>
                  </a:txBody>
                  <a:tcPr marL="5808" marR="5808" marT="5808"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10.39</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9.09</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5.84</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3.25</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9.09</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9.09</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1.95</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14.29</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18.83</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7587142"/>
                  </a:ext>
                </a:extLst>
              </a:tr>
            </a:tbl>
          </a:graphicData>
        </a:graphic>
      </p:graphicFrame>
    </p:spTree>
    <p:extLst>
      <p:ext uri="{BB962C8B-B14F-4D97-AF65-F5344CB8AC3E}">
        <p14:creationId xmlns:p14="http://schemas.microsoft.com/office/powerpoint/2010/main" val="192239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9994543-7706-40AC-809A-A2F538886E78}"/>
              </a:ext>
            </a:extLst>
          </p:cNvPr>
          <p:cNvSpPr txBox="1"/>
          <p:nvPr/>
        </p:nvSpPr>
        <p:spPr>
          <a:xfrm>
            <a:off x="144378" y="152400"/>
            <a:ext cx="6344653" cy="523220"/>
          </a:xfrm>
          <a:prstGeom prst="rect">
            <a:avLst/>
          </a:prstGeom>
          <a:noFill/>
        </p:spPr>
        <p:txBody>
          <a:bodyPr wrap="square" rtlCol="0">
            <a:spAutoFit/>
          </a:bodyPr>
          <a:lstStyle/>
          <a:p>
            <a:r>
              <a:rPr lang="en-US" altLang="ko-KR" sz="2800" b="1" dirty="0"/>
              <a:t>1/2D-Scan validation</a:t>
            </a:r>
          </a:p>
        </p:txBody>
      </p:sp>
      <p:sp>
        <p:nvSpPr>
          <p:cNvPr id="30" name="TextBox 29">
            <a:extLst>
              <a:ext uri="{FF2B5EF4-FFF2-40B4-BE49-F238E27FC236}">
                <a16:creationId xmlns:a16="http://schemas.microsoft.com/office/drawing/2014/main" id="{6EE056CE-43FE-43A5-846E-A7980D54BB35}"/>
              </a:ext>
            </a:extLst>
          </p:cNvPr>
          <p:cNvSpPr txBox="1"/>
          <p:nvPr/>
        </p:nvSpPr>
        <p:spPr>
          <a:xfrm>
            <a:off x="144377" y="745346"/>
            <a:ext cx="7315205" cy="646331"/>
          </a:xfrm>
          <a:prstGeom prst="rect">
            <a:avLst/>
          </a:prstGeom>
          <a:noFill/>
        </p:spPr>
        <p:txBody>
          <a:bodyPr wrap="square" rtlCol="0">
            <a:spAutoFit/>
          </a:bodyPr>
          <a:lstStyle/>
          <a:p>
            <a:r>
              <a:rPr lang="en-US" altLang="ko-KR" dirty="0"/>
              <a:t>1. Goal : To validate the ranking algorithm</a:t>
            </a:r>
          </a:p>
          <a:p>
            <a:r>
              <a:rPr lang="en-US" altLang="ko-KR" dirty="0"/>
              <a:t>2. Data set: Final result (151 ligands)</a:t>
            </a:r>
          </a:p>
        </p:txBody>
      </p:sp>
      <p:graphicFrame>
        <p:nvGraphicFramePr>
          <p:cNvPr id="26" name="차트 25">
            <a:extLst>
              <a:ext uri="{FF2B5EF4-FFF2-40B4-BE49-F238E27FC236}">
                <a16:creationId xmlns:a16="http://schemas.microsoft.com/office/drawing/2014/main" id="{CDEBD71F-4E9F-4F28-943E-FC78FE9E4FC4}"/>
              </a:ext>
            </a:extLst>
          </p:cNvPr>
          <p:cNvGraphicFramePr>
            <a:graphicFrameLocks/>
          </p:cNvGraphicFramePr>
          <p:nvPr/>
        </p:nvGraphicFramePr>
        <p:xfrm>
          <a:off x="417077" y="1702035"/>
          <a:ext cx="7652070" cy="4305734"/>
        </p:xfrm>
        <a:graphic>
          <a:graphicData uri="http://schemas.openxmlformats.org/drawingml/2006/chart">
            <c:chart xmlns:c="http://schemas.openxmlformats.org/drawingml/2006/chart" xmlns:r="http://schemas.openxmlformats.org/officeDocument/2006/relationships" r:id="rId2"/>
          </a:graphicData>
        </a:graphic>
      </p:graphicFrame>
      <p:sp>
        <p:nvSpPr>
          <p:cNvPr id="6" name="직사각형 5">
            <a:extLst>
              <a:ext uri="{FF2B5EF4-FFF2-40B4-BE49-F238E27FC236}">
                <a16:creationId xmlns:a16="http://schemas.microsoft.com/office/drawing/2014/main" id="{AD006A03-02AA-48CC-8621-1BB0D66956BC}"/>
              </a:ext>
            </a:extLst>
          </p:cNvPr>
          <p:cNvSpPr/>
          <p:nvPr/>
        </p:nvSpPr>
        <p:spPr>
          <a:xfrm>
            <a:off x="2660018" y="5853880"/>
            <a:ext cx="3166188" cy="307777"/>
          </a:xfrm>
          <a:prstGeom prst="rect">
            <a:avLst/>
          </a:prstGeom>
        </p:spPr>
        <p:txBody>
          <a:bodyPr wrap="none">
            <a:spAutoFit/>
          </a:bodyPr>
          <a:lstStyle/>
          <a:p>
            <a:r>
              <a:rPr lang="en-US" altLang="ko-KR" sz="1400" dirty="0">
                <a:latin typeface="Times New Roman" panose="02020603050405020304" pitchFamily="18" charset="0"/>
                <a:cs typeface="Times New Roman" panose="02020603050405020304" pitchFamily="18" charset="0"/>
              </a:rPr>
              <a:t>Figure 1. The count of ligand for the rank</a:t>
            </a:r>
          </a:p>
        </p:txBody>
      </p:sp>
    </p:spTree>
    <p:extLst>
      <p:ext uri="{BB962C8B-B14F-4D97-AF65-F5344CB8AC3E}">
        <p14:creationId xmlns:p14="http://schemas.microsoft.com/office/powerpoint/2010/main" val="1949563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9994543-7706-40AC-809A-A2F538886E78}"/>
              </a:ext>
            </a:extLst>
          </p:cNvPr>
          <p:cNvSpPr txBox="1"/>
          <p:nvPr/>
        </p:nvSpPr>
        <p:spPr>
          <a:xfrm>
            <a:off x="144378" y="152400"/>
            <a:ext cx="6344653" cy="523220"/>
          </a:xfrm>
          <a:prstGeom prst="rect">
            <a:avLst/>
          </a:prstGeom>
          <a:noFill/>
        </p:spPr>
        <p:txBody>
          <a:bodyPr wrap="square" rtlCol="0">
            <a:spAutoFit/>
          </a:bodyPr>
          <a:lstStyle/>
          <a:p>
            <a:r>
              <a:rPr lang="en-US" altLang="ko-KR" sz="2800" b="1" dirty="0"/>
              <a:t>1/2D-Scan validation</a:t>
            </a:r>
          </a:p>
        </p:txBody>
      </p:sp>
      <p:sp>
        <p:nvSpPr>
          <p:cNvPr id="30" name="TextBox 29">
            <a:extLst>
              <a:ext uri="{FF2B5EF4-FFF2-40B4-BE49-F238E27FC236}">
                <a16:creationId xmlns:a16="http://schemas.microsoft.com/office/drawing/2014/main" id="{6EE056CE-43FE-43A5-846E-A7980D54BB35}"/>
              </a:ext>
            </a:extLst>
          </p:cNvPr>
          <p:cNvSpPr txBox="1"/>
          <p:nvPr/>
        </p:nvSpPr>
        <p:spPr>
          <a:xfrm>
            <a:off x="144377" y="745346"/>
            <a:ext cx="7315205" cy="646331"/>
          </a:xfrm>
          <a:prstGeom prst="rect">
            <a:avLst/>
          </a:prstGeom>
          <a:noFill/>
        </p:spPr>
        <p:txBody>
          <a:bodyPr wrap="square" rtlCol="0">
            <a:spAutoFit/>
          </a:bodyPr>
          <a:lstStyle/>
          <a:p>
            <a:r>
              <a:rPr lang="en-US" altLang="ko-KR" dirty="0"/>
              <a:t>1. Goal : To validate the ranking algorithm</a:t>
            </a:r>
          </a:p>
          <a:p>
            <a:r>
              <a:rPr lang="en-US" altLang="ko-KR" dirty="0"/>
              <a:t>2. Data set: Final result (151 ligands)</a:t>
            </a:r>
          </a:p>
        </p:txBody>
      </p:sp>
      <p:sp>
        <p:nvSpPr>
          <p:cNvPr id="6" name="직사각형 5">
            <a:extLst>
              <a:ext uri="{FF2B5EF4-FFF2-40B4-BE49-F238E27FC236}">
                <a16:creationId xmlns:a16="http://schemas.microsoft.com/office/drawing/2014/main" id="{AD006A03-02AA-48CC-8621-1BB0D66956BC}"/>
              </a:ext>
            </a:extLst>
          </p:cNvPr>
          <p:cNvSpPr/>
          <p:nvPr/>
        </p:nvSpPr>
        <p:spPr>
          <a:xfrm>
            <a:off x="2259649" y="5853880"/>
            <a:ext cx="3934026" cy="307777"/>
          </a:xfrm>
          <a:prstGeom prst="rect">
            <a:avLst/>
          </a:prstGeom>
        </p:spPr>
        <p:txBody>
          <a:bodyPr wrap="none">
            <a:spAutoFit/>
          </a:bodyPr>
          <a:lstStyle/>
          <a:p>
            <a:r>
              <a:rPr lang="en-US" altLang="ko-KR" sz="1400" dirty="0">
                <a:latin typeface="Times New Roman" panose="02020603050405020304" pitchFamily="18" charset="0"/>
                <a:cs typeface="Times New Roman" panose="02020603050405020304" pitchFamily="18" charset="0"/>
              </a:rPr>
              <a:t>Figure 2. The count of ligand for the rank and round</a:t>
            </a:r>
          </a:p>
        </p:txBody>
      </p:sp>
      <p:graphicFrame>
        <p:nvGraphicFramePr>
          <p:cNvPr id="13" name="차트 12">
            <a:extLst>
              <a:ext uri="{FF2B5EF4-FFF2-40B4-BE49-F238E27FC236}">
                <a16:creationId xmlns:a16="http://schemas.microsoft.com/office/drawing/2014/main" id="{2B40F013-5741-4212-AD60-7C6AA41A12A3}"/>
              </a:ext>
            </a:extLst>
          </p:cNvPr>
          <p:cNvGraphicFramePr>
            <a:graphicFrameLocks/>
          </p:cNvGraphicFramePr>
          <p:nvPr/>
        </p:nvGraphicFramePr>
        <p:xfrm>
          <a:off x="202527" y="1461403"/>
          <a:ext cx="8048270" cy="44497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1183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9994543-7706-40AC-809A-A2F538886E78}"/>
              </a:ext>
            </a:extLst>
          </p:cNvPr>
          <p:cNvSpPr txBox="1"/>
          <p:nvPr/>
        </p:nvSpPr>
        <p:spPr>
          <a:xfrm>
            <a:off x="144378" y="152400"/>
            <a:ext cx="6344653" cy="523220"/>
          </a:xfrm>
          <a:prstGeom prst="rect">
            <a:avLst/>
          </a:prstGeom>
          <a:noFill/>
        </p:spPr>
        <p:txBody>
          <a:bodyPr wrap="square" rtlCol="0">
            <a:spAutoFit/>
          </a:bodyPr>
          <a:lstStyle/>
          <a:p>
            <a:r>
              <a:rPr lang="en-US" altLang="ko-KR" sz="2800" b="1" dirty="0"/>
              <a:t>1/2D-Scan validation</a:t>
            </a:r>
          </a:p>
        </p:txBody>
      </p:sp>
      <p:sp>
        <p:nvSpPr>
          <p:cNvPr id="30" name="TextBox 29">
            <a:extLst>
              <a:ext uri="{FF2B5EF4-FFF2-40B4-BE49-F238E27FC236}">
                <a16:creationId xmlns:a16="http://schemas.microsoft.com/office/drawing/2014/main" id="{6EE056CE-43FE-43A5-846E-A7980D54BB35}"/>
              </a:ext>
            </a:extLst>
          </p:cNvPr>
          <p:cNvSpPr txBox="1"/>
          <p:nvPr/>
        </p:nvSpPr>
        <p:spPr>
          <a:xfrm>
            <a:off x="144377" y="745346"/>
            <a:ext cx="7315205" cy="646331"/>
          </a:xfrm>
          <a:prstGeom prst="rect">
            <a:avLst/>
          </a:prstGeom>
          <a:noFill/>
        </p:spPr>
        <p:txBody>
          <a:bodyPr wrap="square" rtlCol="0">
            <a:spAutoFit/>
          </a:bodyPr>
          <a:lstStyle/>
          <a:p>
            <a:r>
              <a:rPr lang="en-US" altLang="ko-KR" dirty="0"/>
              <a:t>1. Goal : To validate the ranking algorithm</a:t>
            </a:r>
          </a:p>
          <a:p>
            <a:r>
              <a:rPr lang="en-US" altLang="ko-KR" dirty="0"/>
              <a:t>2. Data set: Final result (151 ligands)</a:t>
            </a:r>
          </a:p>
        </p:txBody>
      </p:sp>
      <p:graphicFrame>
        <p:nvGraphicFramePr>
          <p:cNvPr id="5" name="표 4">
            <a:extLst>
              <a:ext uri="{FF2B5EF4-FFF2-40B4-BE49-F238E27FC236}">
                <a16:creationId xmlns:a16="http://schemas.microsoft.com/office/drawing/2014/main" id="{E9DA400A-AD11-4CA7-AF91-AB29C701AEBD}"/>
              </a:ext>
            </a:extLst>
          </p:cNvPr>
          <p:cNvGraphicFramePr>
            <a:graphicFrameLocks noGrp="1"/>
          </p:cNvGraphicFramePr>
          <p:nvPr/>
        </p:nvGraphicFramePr>
        <p:xfrm>
          <a:off x="246155" y="1461403"/>
          <a:ext cx="7323348" cy="4508434"/>
        </p:xfrm>
        <a:graphic>
          <a:graphicData uri="http://schemas.openxmlformats.org/drawingml/2006/table">
            <a:tbl>
              <a:tblPr/>
              <a:tblGrid>
                <a:gridCol w="808729">
                  <a:extLst>
                    <a:ext uri="{9D8B030D-6E8A-4147-A177-3AD203B41FA5}">
                      <a16:colId xmlns:a16="http://schemas.microsoft.com/office/drawing/2014/main" val="312925270"/>
                    </a:ext>
                  </a:extLst>
                </a:gridCol>
                <a:gridCol w="506673">
                  <a:extLst>
                    <a:ext uri="{9D8B030D-6E8A-4147-A177-3AD203B41FA5}">
                      <a16:colId xmlns:a16="http://schemas.microsoft.com/office/drawing/2014/main" val="196132781"/>
                    </a:ext>
                  </a:extLst>
                </a:gridCol>
                <a:gridCol w="506673">
                  <a:extLst>
                    <a:ext uri="{9D8B030D-6E8A-4147-A177-3AD203B41FA5}">
                      <a16:colId xmlns:a16="http://schemas.microsoft.com/office/drawing/2014/main" val="2027882147"/>
                    </a:ext>
                  </a:extLst>
                </a:gridCol>
                <a:gridCol w="506673">
                  <a:extLst>
                    <a:ext uri="{9D8B030D-6E8A-4147-A177-3AD203B41FA5}">
                      <a16:colId xmlns:a16="http://schemas.microsoft.com/office/drawing/2014/main" val="2824927764"/>
                    </a:ext>
                  </a:extLst>
                </a:gridCol>
                <a:gridCol w="506673">
                  <a:extLst>
                    <a:ext uri="{9D8B030D-6E8A-4147-A177-3AD203B41FA5}">
                      <a16:colId xmlns:a16="http://schemas.microsoft.com/office/drawing/2014/main" val="2025271475"/>
                    </a:ext>
                  </a:extLst>
                </a:gridCol>
                <a:gridCol w="506673">
                  <a:extLst>
                    <a:ext uri="{9D8B030D-6E8A-4147-A177-3AD203B41FA5}">
                      <a16:colId xmlns:a16="http://schemas.microsoft.com/office/drawing/2014/main" val="3431543235"/>
                    </a:ext>
                  </a:extLst>
                </a:gridCol>
                <a:gridCol w="506673">
                  <a:extLst>
                    <a:ext uri="{9D8B030D-6E8A-4147-A177-3AD203B41FA5}">
                      <a16:colId xmlns:a16="http://schemas.microsoft.com/office/drawing/2014/main" val="478143173"/>
                    </a:ext>
                  </a:extLst>
                </a:gridCol>
                <a:gridCol w="506673">
                  <a:extLst>
                    <a:ext uri="{9D8B030D-6E8A-4147-A177-3AD203B41FA5}">
                      <a16:colId xmlns:a16="http://schemas.microsoft.com/office/drawing/2014/main" val="1411698690"/>
                    </a:ext>
                  </a:extLst>
                </a:gridCol>
                <a:gridCol w="506673">
                  <a:extLst>
                    <a:ext uri="{9D8B030D-6E8A-4147-A177-3AD203B41FA5}">
                      <a16:colId xmlns:a16="http://schemas.microsoft.com/office/drawing/2014/main" val="3002737232"/>
                    </a:ext>
                  </a:extLst>
                </a:gridCol>
                <a:gridCol w="506673">
                  <a:extLst>
                    <a:ext uri="{9D8B030D-6E8A-4147-A177-3AD203B41FA5}">
                      <a16:colId xmlns:a16="http://schemas.microsoft.com/office/drawing/2014/main" val="2802973932"/>
                    </a:ext>
                  </a:extLst>
                </a:gridCol>
                <a:gridCol w="506673">
                  <a:extLst>
                    <a:ext uri="{9D8B030D-6E8A-4147-A177-3AD203B41FA5}">
                      <a16:colId xmlns:a16="http://schemas.microsoft.com/office/drawing/2014/main" val="1533583996"/>
                    </a:ext>
                  </a:extLst>
                </a:gridCol>
                <a:gridCol w="750266">
                  <a:extLst>
                    <a:ext uri="{9D8B030D-6E8A-4147-A177-3AD203B41FA5}">
                      <a16:colId xmlns:a16="http://schemas.microsoft.com/office/drawing/2014/main" val="641435305"/>
                    </a:ext>
                  </a:extLst>
                </a:gridCol>
                <a:gridCol w="697623">
                  <a:extLst>
                    <a:ext uri="{9D8B030D-6E8A-4147-A177-3AD203B41FA5}">
                      <a16:colId xmlns:a16="http://schemas.microsoft.com/office/drawing/2014/main" val="3697106236"/>
                    </a:ext>
                  </a:extLst>
                </a:gridCol>
              </a:tblGrid>
              <a:tr h="171517">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Rank / Round</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1R</a:t>
                      </a:r>
                    </a:p>
                  </a:txBody>
                  <a:tcPr marL="4730" marR="4730" marT="473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2R</a:t>
                      </a:r>
                    </a:p>
                  </a:txBody>
                  <a:tcPr marL="4730" marR="4730" marT="473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3R</a:t>
                      </a:r>
                    </a:p>
                  </a:txBody>
                  <a:tcPr marL="4730" marR="4730" marT="473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4R</a:t>
                      </a:r>
                    </a:p>
                  </a:txBody>
                  <a:tcPr marL="4730" marR="4730" marT="473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5R</a:t>
                      </a:r>
                    </a:p>
                  </a:txBody>
                  <a:tcPr marL="4730" marR="4730" marT="473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6R</a:t>
                      </a:r>
                    </a:p>
                  </a:txBody>
                  <a:tcPr marL="4730" marR="4730" marT="473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7R</a:t>
                      </a:r>
                    </a:p>
                  </a:txBody>
                  <a:tcPr marL="4730" marR="4730" marT="473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8R</a:t>
                      </a:r>
                    </a:p>
                  </a:txBody>
                  <a:tcPr marL="4730" marR="4730" marT="473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9R</a:t>
                      </a:r>
                    </a:p>
                  </a:txBody>
                  <a:tcPr marL="4730" marR="4730" marT="473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10R</a:t>
                      </a:r>
                    </a:p>
                  </a:txBody>
                  <a:tcPr marL="4730" marR="4730" marT="473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총합계 </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누적합계</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3410348"/>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1-100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730" marR="4730" marT="473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730" marR="4730" marT="473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a:t>
                      </a:r>
                    </a:p>
                  </a:txBody>
                  <a:tcPr marL="4730" marR="4730" marT="4730"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12.99</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00000"/>
                    </a:solidFill>
                  </a:tcPr>
                </a:tc>
                <a:tc rowSpan="5">
                  <a:txBody>
                    <a:bodyPr/>
                    <a:lstStyle/>
                    <a:p>
                      <a:pPr algn="ctr" fontAlgn="ctr"/>
                      <a:r>
                        <a:rPr lang="en-US" altLang="ko-KR" sz="800" b="1" i="0" u="none" strike="noStrike" dirty="0">
                          <a:solidFill>
                            <a:srgbClr val="FF0000"/>
                          </a:solidFill>
                          <a:effectLst/>
                          <a:latin typeface="맑은 고딕" panose="020B0503020000020004" pitchFamily="50" charset="-127"/>
                          <a:ea typeface="맑은 고딕" panose="020B0503020000020004" pitchFamily="50" charset="-127"/>
                        </a:rPr>
                        <a:t>40.26</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0832695"/>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101-200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3.25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0B699"/>
                    </a:solidFill>
                  </a:tcPr>
                </a:tc>
                <a:tc vMerge="1">
                  <a:txBody>
                    <a:bodyPr/>
                    <a:lstStyle/>
                    <a:p>
                      <a:pPr latinLnBrk="1"/>
                      <a:endParaRPr lang="ko-KR" altLang="en-US"/>
                    </a:p>
                  </a:txBody>
                  <a:tcPr/>
                </a:tc>
                <a:extLst>
                  <a:ext uri="{0D108BD9-81ED-4DB2-BD59-A6C34878D82A}">
                    <a16:rowId xmlns:a16="http://schemas.microsoft.com/office/drawing/2014/main" val="1647870261"/>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201-300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9.74</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03D33"/>
                    </a:solidFill>
                  </a:tcPr>
                </a:tc>
                <a:tc vMerge="1">
                  <a:txBody>
                    <a:bodyPr/>
                    <a:lstStyle/>
                    <a:p>
                      <a:pPr latinLnBrk="1"/>
                      <a:endParaRPr lang="ko-KR" altLang="en-US"/>
                    </a:p>
                  </a:txBody>
                  <a:tcPr/>
                </a:tc>
                <a:extLst>
                  <a:ext uri="{0D108BD9-81ED-4DB2-BD59-A6C34878D82A}">
                    <a16:rowId xmlns:a16="http://schemas.microsoft.com/office/drawing/2014/main" val="400152718"/>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301-400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7.79</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A6152"/>
                    </a:solidFill>
                  </a:tcPr>
                </a:tc>
                <a:tc vMerge="1">
                  <a:txBody>
                    <a:bodyPr/>
                    <a:lstStyle/>
                    <a:p>
                      <a:pPr latinLnBrk="1"/>
                      <a:endParaRPr lang="ko-KR" altLang="en-US"/>
                    </a:p>
                  </a:txBody>
                  <a:tcPr/>
                </a:tc>
                <a:extLst>
                  <a:ext uri="{0D108BD9-81ED-4DB2-BD59-A6C34878D82A}">
                    <a16:rowId xmlns:a16="http://schemas.microsoft.com/office/drawing/2014/main" val="72455549"/>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401-500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6.49</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E07966"/>
                    </a:solidFill>
                  </a:tcPr>
                </a:tc>
                <a:tc vMerge="1">
                  <a:txBody>
                    <a:bodyPr/>
                    <a:lstStyle/>
                    <a:p>
                      <a:pPr latinLnBrk="1"/>
                      <a:endParaRPr lang="ko-KR" altLang="en-US"/>
                    </a:p>
                  </a:txBody>
                  <a:tcPr/>
                </a:tc>
                <a:extLst>
                  <a:ext uri="{0D108BD9-81ED-4DB2-BD59-A6C34878D82A}">
                    <a16:rowId xmlns:a16="http://schemas.microsoft.com/office/drawing/2014/main" val="2683771211"/>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501-600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a:t>
                      </a:r>
                    </a:p>
                  </a:txBody>
                  <a:tcPr marL="4730" marR="4730" marT="473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5.84</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38671"/>
                    </a:solidFill>
                  </a:tcPr>
                </a:tc>
                <a:tc rowSpan="5">
                  <a:txBody>
                    <a:bodyPr/>
                    <a:lstStyle/>
                    <a:p>
                      <a:pPr algn="ctr" fontAlgn="ctr"/>
                      <a:r>
                        <a:rPr lang="en-US" altLang="ko-KR" sz="800" b="1" i="0" u="none" strike="noStrike" dirty="0">
                          <a:solidFill>
                            <a:srgbClr val="FF0000"/>
                          </a:solidFill>
                          <a:effectLst/>
                          <a:latin typeface="맑은 고딕" panose="020B0503020000020004" pitchFamily="50" charset="-127"/>
                          <a:ea typeface="맑은 고딕" panose="020B0503020000020004" pitchFamily="50" charset="-127"/>
                        </a:rPr>
                        <a:t>68.18</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5145390"/>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601-700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7.14</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D6D5C"/>
                    </a:solidFill>
                  </a:tcPr>
                </a:tc>
                <a:tc vMerge="1">
                  <a:txBody>
                    <a:bodyPr/>
                    <a:lstStyle/>
                    <a:p>
                      <a:pPr latinLnBrk="1"/>
                      <a:endParaRPr lang="ko-KR" altLang="en-US"/>
                    </a:p>
                  </a:txBody>
                  <a:tcPr/>
                </a:tc>
                <a:extLst>
                  <a:ext uri="{0D108BD9-81ED-4DB2-BD59-A6C34878D82A}">
                    <a16:rowId xmlns:a16="http://schemas.microsoft.com/office/drawing/2014/main" val="675023316"/>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701-800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3.90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DAA8F"/>
                    </a:solidFill>
                  </a:tcPr>
                </a:tc>
                <a:tc vMerge="1">
                  <a:txBody>
                    <a:bodyPr/>
                    <a:lstStyle/>
                    <a:p>
                      <a:pPr latinLnBrk="1"/>
                      <a:endParaRPr lang="ko-KR" altLang="en-US"/>
                    </a:p>
                  </a:txBody>
                  <a:tcPr/>
                </a:tc>
                <a:extLst>
                  <a:ext uri="{0D108BD9-81ED-4DB2-BD59-A6C34878D82A}">
                    <a16:rowId xmlns:a16="http://schemas.microsoft.com/office/drawing/2014/main" val="3387773693"/>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801-900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6.49</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07966"/>
                    </a:solidFill>
                  </a:tcPr>
                </a:tc>
                <a:tc vMerge="1">
                  <a:txBody>
                    <a:bodyPr/>
                    <a:lstStyle/>
                    <a:p>
                      <a:pPr latinLnBrk="1"/>
                      <a:endParaRPr lang="ko-KR" altLang="en-US"/>
                    </a:p>
                  </a:txBody>
                  <a:tcPr/>
                </a:tc>
                <a:extLst>
                  <a:ext uri="{0D108BD9-81ED-4DB2-BD59-A6C34878D82A}">
                    <a16:rowId xmlns:a16="http://schemas.microsoft.com/office/drawing/2014/main" val="268460109"/>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901-1000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730" marR="4730" marT="473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4.55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E99E85"/>
                    </a:solidFill>
                  </a:tcPr>
                </a:tc>
                <a:tc vMerge="1">
                  <a:txBody>
                    <a:bodyPr/>
                    <a:lstStyle/>
                    <a:p>
                      <a:pPr latinLnBrk="1"/>
                      <a:endParaRPr lang="ko-KR" altLang="en-US"/>
                    </a:p>
                  </a:txBody>
                  <a:tcPr/>
                </a:tc>
                <a:extLst>
                  <a:ext uri="{0D108BD9-81ED-4DB2-BD59-A6C34878D82A}">
                    <a16:rowId xmlns:a16="http://schemas.microsoft.com/office/drawing/2014/main" val="878014220"/>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1001-1100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5.19</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6927B"/>
                    </a:solidFill>
                  </a:tcPr>
                </a:tc>
                <a:tc rowSpan="5">
                  <a:txBody>
                    <a:bodyPr/>
                    <a:lstStyle/>
                    <a:p>
                      <a:pPr algn="ctr" fontAlgn="ctr"/>
                      <a:r>
                        <a:rPr lang="en-US" altLang="ko-KR" sz="800" b="1" i="0" u="none" strike="noStrike" dirty="0">
                          <a:solidFill>
                            <a:srgbClr val="FF0000"/>
                          </a:solidFill>
                          <a:effectLst/>
                          <a:latin typeface="맑은 고딕" panose="020B0503020000020004" pitchFamily="50" charset="-127"/>
                          <a:ea typeface="맑은 고딕" panose="020B0503020000020004" pitchFamily="50" charset="-127"/>
                        </a:rPr>
                        <a:t>84.42</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5640488"/>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1101-1200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3.90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DAA8F"/>
                    </a:solidFill>
                  </a:tcPr>
                </a:tc>
                <a:tc vMerge="1">
                  <a:txBody>
                    <a:bodyPr/>
                    <a:lstStyle/>
                    <a:p>
                      <a:pPr latinLnBrk="1"/>
                      <a:endParaRPr lang="ko-KR" altLang="en-US"/>
                    </a:p>
                  </a:txBody>
                  <a:tcPr/>
                </a:tc>
                <a:extLst>
                  <a:ext uri="{0D108BD9-81ED-4DB2-BD59-A6C34878D82A}">
                    <a16:rowId xmlns:a16="http://schemas.microsoft.com/office/drawing/2014/main" val="3522304036"/>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1201-1300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0.65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CE6C2"/>
                    </a:solidFill>
                  </a:tcPr>
                </a:tc>
                <a:tc vMerge="1">
                  <a:txBody>
                    <a:bodyPr/>
                    <a:lstStyle/>
                    <a:p>
                      <a:pPr latinLnBrk="1"/>
                      <a:endParaRPr lang="ko-KR" altLang="en-US"/>
                    </a:p>
                  </a:txBody>
                  <a:tcPr/>
                </a:tc>
                <a:extLst>
                  <a:ext uri="{0D108BD9-81ED-4DB2-BD59-A6C34878D82A}">
                    <a16:rowId xmlns:a16="http://schemas.microsoft.com/office/drawing/2014/main" val="2875887569"/>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1301-1400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3.25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0B699"/>
                    </a:solidFill>
                  </a:tcPr>
                </a:tc>
                <a:tc vMerge="1">
                  <a:txBody>
                    <a:bodyPr/>
                    <a:lstStyle/>
                    <a:p>
                      <a:pPr latinLnBrk="1"/>
                      <a:endParaRPr lang="ko-KR" altLang="en-US"/>
                    </a:p>
                  </a:txBody>
                  <a:tcPr/>
                </a:tc>
                <a:extLst>
                  <a:ext uri="{0D108BD9-81ED-4DB2-BD59-A6C34878D82A}">
                    <a16:rowId xmlns:a16="http://schemas.microsoft.com/office/drawing/2014/main" val="1757426891"/>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1401-1500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3.25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B699"/>
                    </a:solidFill>
                  </a:tcPr>
                </a:tc>
                <a:tc vMerge="1">
                  <a:txBody>
                    <a:bodyPr/>
                    <a:lstStyle/>
                    <a:p>
                      <a:pPr latinLnBrk="1"/>
                      <a:endParaRPr lang="ko-KR" altLang="en-US"/>
                    </a:p>
                  </a:txBody>
                  <a:tcPr/>
                </a:tc>
                <a:extLst>
                  <a:ext uri="{0D108BD9-81ED-4DB2-BD59-A6C34878D82A}">
                    <a16:rowId xmlns:a16="http://schemas.microsoft.com/office/drawing/2014/main" val="2779607633"/>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1501-1600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3.25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B699"/>
                    </a:solidFill>
                  </a:tcPr>
                </a:tc>
                <a:tc rowSpan="5">
                  <a:txBody>
                    <a:bodyPr/>
                    <a:lstStyle/>
                    <a:p>
                      <a:pPr algn="ctr" fontAlgn="ctr"/>
                      <a:r>
                        <a:rPr lang="en-US" altLang="ko-KR" sz="800" b="1" i="0" u="none" strike="noStrike" dirty="0">
                          <a:solidFill>
                            <a:srgbClr val="FF0000"/>
                          </a:solidFill>
                          <a:effectLst/>
                          <a:latin typeface="맑은 고딕" panose="020B0503020000020004" pitchFamily="50" charset="-127"/>
                          <a:ea typeface="맑은 고딕" panose="020B0503020000020004" pitchFamily="50" charset="-127"/>
                        </a:rPr>
                        <a:t>92.21</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1618015"/>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1601-1700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0.65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CE6C2"/>
                    </a:solidFill>
                  </a:tcPr>
                </a:tc>
                <a:tc vMerge="1">
                  <a:txBody>
                    <a:bodyPr/>
                    <a:lstStyle/>
                    <a:p>
                      <a:pPr latinLnBrk="1"/>
                      <a:endParaRPr lang="ko-KR" altLang="en-US"/>
                    </a:p>
                  </a:txBody>
                  <a:tcPr/>
                </a:tc>
                <a:extLst>
                  <a:ext uri="{0D108BD9-81ED-4DB2-BD59-A6C34878D82A}">
                    <a16:rowId xmlns:a16="http://schemas.microsoft.com/office/drawing/2014/main" val="2503083501"/>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1701-1800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1.30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9DAB8"/>
                    </a:solidFill>
                  </a:tcPr>
                </a:tc>
                <a:tc vMerge="1">
                  <a:txBody>
                    <a:bodyPr/>
                    <a:lstStyle/>
                    <a:p>
                      <a:pPr latinLnBrk="1"/>
                      <a:endParaRPr lang="ko-KR" altLang="en-US"/>
                    </a:p>
                  </a:txBody>
                  <a:tcPr/>
                </a:tc>
                <a:extLst>
                  <a:ext uri="{0D108BD9-81ED-4DB2-BD59-A6C34878D82A}">
                    <a16:rowId xmlns:a16="http://schemas.microsoft.com/office/drawing/2014/main" val="2729711903"/>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1801-1900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2.60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3C2A4"/>
                    </a:solidFill>
                  </a:tcPr>
                </a:tc>
                <a:tc vMerge="1">
                  <a:txBody>
                    <a:bodyPr/>
                    <a:lstStyle/>
                    <a:p>
                      <a:pPr latinLnBrk="1"/>
                      <a:endParaRPr lang="ko-KR" altLang="en-US"/>
                    </a:p>
                  </a:txBody>
                  <a:tcPr/>
                </a:tc>
                <a:extLst>
                  <a:ext uri="{0D108BD9-81ED-4DB2-BD59-A6C34878D82A}">
                    <a16:rowId xmlns:a16="http://schemas.microsoft.com/office/drawing/2014/main" val="3542616626"/>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1901-2000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2CC"/>
                    </a:solidFill>
                  </a:tcPr>
                </a:tc>
                <a:tc vMerge="1">
                  <a:txBody>
                    <a:bodyPr/>
                    <a:lstStyle/>
                    <a:p>
                      <a:pPr latinLnBrk="1"/>
                      <a:endParaRPr lang="ko-KR" altLang="en-US"/>
                    </a:p>
                  </a:txBody>
                  <a:tcPr/>
                </a:tc>
                <a:extLst>
                  <a:ext uri="{0D108BD9-81ED-4DB2-BD59-A6C34878D82A}">
                    <a16:rowId xmlns:a16="http://schemas.microsoft.com/office/drawing/2014/main" val="1402902798"/>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2001-2100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3.90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DAA8F"/>
                    </a:solidFill>
                  </a:tcPr>
                </a:tc>
                <a:tc rowSpan="5">
                  <a:txBody>
                    <a:bodyPr/>
                    <a:lstStyle/>
                    <a:p>
                      <a:pPr algn="ctr" fontAlgn="ctr"/>
                      <a:r>
                        <a:rPr lang="en-US" altLang="ko-KR" sz="800" b="1" i="0" u="none" strike="noStrike" dirty="0">
                          <a:solidFill>
                            <a:srgbClr val="FF0000"/>
                          </a:solidFill>
                          <a:effectLst/>
                          <a:latin typeface="맑은 고딕" panose="020B0503020000020004" pitchFamily="50" charset="-127"/>
                          <a:ea typeface="맑은 고딕" panose="020B0503020000020004" pitchFamily="50" charset="-127"/>
                        </a:rPr>
                        <a:t>100.00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6760770"/>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2101-2200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0.65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CE6C2"/>
                    </a:solidFill>
                  </a:tcPr>
                </a:tc>
                <a:tc vMerge="1">
                  <a:txBody>
                    <a:bodyPr/>
                    <a:lstStyle/>
                    <a:p>
                      <a:pPr latinLnBrk="1"/>
                      <a:endParaRPr lang="ko-KR" altLang="en-US"/>
                    </a:p>
                  </a:txBody>
                  <a:tcPr/>
                </a:tc>
                <a:extLst>
                  <a:ext uri="{0D108BD9-81ED-4DB2-BD59-A6C34878D82A}">
                    <a16:rowId xmlns:a16="http://schemas.microsoft.com/office/drawing/2014/main" val="4245036594"/>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2201-2300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1.95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6CEAE"/>
                    </a:solidFill>
                  </a:tcPr>
                </a:tc>
                <a:tc vMerge="1">
                  <a:txBody>
                    <a:bodyPr/>
                    <a:lstStyle/>
                    <a:p>
                      <a:pPr latinLnBrk="1"/>
                      <a:endParaRPr lang="ko-KR" altLang="en-US"/>
                    </a:p>
                  </a:txBody>
                  <a:tcPr/>
                </a:tc>
                <a:extLst>
                  <a:ext uri="{0D108BD9-81ED-4DB2-BD59-A6C34878D82A}">
                    <a16:rowId xmlns:a16="http://schemas.microsoft.com/office/drawing/2014/main" val="2650047548"/>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2301-2400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0.65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CE6C2"/>
                    </a:solidFill>
                  </a:tcPr>
                </a:tc>
                <a:tc vMerge="1">
                  <a:txBody>
                    <a:bodyPr/>
                    <a:lstStyle/>
                    <a:p>
                      <a:pPr latinLnBrk="1"/>
                      <a:endParaRPr lang="ko-KR" altLang="en-US"/>
                    </a:p>
                  </a:txBody>
                  <a:tcPr/>
                </a:tc>
                <a:extLst>
                  <a:ext uri="{0D108BD9-81ED-4DB2-BD59-A6C34878D82A}">
                    <a16:rowId xmlns:a16="http://schemas.microsoft.com/office/drawing/2014/main" val="2362989113"/>
                  </a:ext>
                </a:extLst>
              </a:tr>
              <a:tr h="171517">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2401-2500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0.65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CE6C2"/>
                    </a:solidFill>
                  </a:tcPr>
                </a:tc>
                <a:tc vMerge="1">
                  <a:txBody>
                    <a:bodyPr/>
                    <a:lstStyle/>
                    <a:p>
                      <a:pPr latinLnBrk="1"/>
                      <a:endParaRPr lang="ko-KR" altLang="en-US"/>
                    </a:p>
                  </a:txBody>
                  <a:tcPr/>
                </a:tc>
                <a:extLst>
                  <a:ext uri="{0D108BD9-81ED-4DB2-BD59-A6C34878D82A}">
                    <a16:rowId xmlns:a16="http://schemas.microsoft.com/office/drawing/2014/main" val="4180171131"/>
                  </a:ext>
                </a:extLst>
              </a:tr>
              <a:tr h="166616">
                <a:tc>
                  <a:txBody>
                    <a:bodyPr/>
                    <a:lstStyle/>
                    <a:p>
                      <a:pPr algn="ctr"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총합계 </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18.18</a:t>
                      </a:r>
                    </a:p>
                  </a:txBody>
                  <a:tcPr marL="4730" marR="4730" marT="473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30B09"/>
                    </a:solid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10.39</a:t>
                      </a:r>
                    </a:p>
                  </a:txBody>
                  <a:tcPr marL="4730" marR="4730" marT="47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3846F"/>
                    </a:solid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9.09</a:t>
                      </a:r>
                    </a:p>
                  </a:txBody>
                  <a:tcPr marL="4730" marR="4730" marT="47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9880"/>
                    </a:solid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5.84</a:t>
                      </a:r>
                    </a:p>
                  </a:txBody>
                  <a:tcPr marL="4730" marR="4730" marT="47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CAAA"/>
                    </a:solid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3.25</a:t>
                      </a:r>
                    </a:p>
                  </a:txBody>
                  <a:tcPr marL="4730" marR="4730" marT="47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9.09</a:t>
                      </a:r>
                    </a:p>
                  </a:txBody>
                  <a:tcPr marL="4730" marR="4730" marT="47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9880"/>
                    </a:solid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7.79</a:t>
                      </a:r>
                    </a:p>
                  </a:txBody>
                  <a:tcPr marL="4730" marR="4730" marT="47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AC91"/>
                    </a:solid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3.25</a:t>
                      </a:r>
                    </a:p>
                  </a:txBody>
                  <a:tcPr marL="4730" marR="4730" marT="47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14.29</a:t>
                      </a:r>
                    </a:p>
                  </a:txBody>
                  <a:tcPr marL="4730" marR="4730" marT="47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473C"/>
                    </a:solid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18.83</a:t>
                      </a:r>
                    </a:p>
                  </a:txBody>
                  <a:tcPr marL="4730" marR="4730" marT="4730"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9240353"/>
                  </a:ext>
                </a:extLst>
              </a:tr>
            </a:tbl>
          </a:graphicData>
        </a:graphic>
      </p:graphicFrame>
      <p:sp>
        <p:nvSpPr>
          <p:cNvPr id="13" name="직사각형 12">
            <a:extLst>
              <a:ext uri="{FF2B5EF4-FFF2-40B4-BE49-F238E27FC236}">
                <a16:creationId xmlns:a16="http://schemas.microsoft.com/office/drawing/2014/main" id="{1D3B09C7-706A-47FA-A9E0-C67DCA298952}"/>
              </a:ext>
            </a:extLst>
          </p:cNvPr>
          <p:cNvSpPr/>
          <p:nvPr/>
        </p:nvSpPr>
        <p:spPr>
          <a:xfrm>
            <a:off x="3409100" y="6229156"/>
            <a:ext cx="2975657" cy="369332"/>
          </a:xfrm>
          <a:prstGeom prst="rect">
            <a:avLst/>
          </a:prstGeom>
        </p:spPr>
        <p:txBody>
          <a:bodyPr wrap="square">
            <a:spAutoFit/>
          </a:bodyPr>
          <a:lstStyle/>
          <a:p>
            <a:pPr algn="ctr"/>
            <a:r>
              <a:rPr lang="en-US" altLang="ko-KR" dirty="0">
                <a:solidFill>
                  <a:srgbClr val="FF0000"/>
                </a:solidFill>
                <a:cs typeface="Times New Roman" panose="02020603050405020304" pitchFamily="18" charset="0"/>
              </a:rPr>
              <a:t>→ Select max rank 2500</a:t>
            </a:r>
          </a:p>
        </p:txBody>
      </p:sp>
      <p:sp>
        <p:nvSpPr>
          <p:cNvPr id="14" name="TextBox 13">
            <a:extLst>
              <a:ext uri="{FF2B5EF4-FFF2-40B4-BE49-F238E27FC236}">
                <a16:creationId xmlns:a16="http://schemas.microsoft.com/office/drawing/2014/main" id="{FA7104EE-C2EC-42B0-9563-498187AD9F4B}"/>
              </a:ext>
            </a:extLst>
          </p:cNvPr>
          <p:cNvSpPr txBox="1"/>
          <p:nvPr/>
        </p:nvSpPr>
        <p:spPr>
          <a:xfrm>
            <a:off x="1567989" y="5969837"/>
            <a:ext cx="4679679" cy="307777"/>
          </a:xfrm>
          <a:prstGeom prst="rect">
            <a:avLst/>
          </a:prstGeom>
          <a:noFill/>
        </p:spPr>
        <p:txBody>
          <a:bodyPr wrap="none" rtlCol="0">
            <a:spAutoFit/>
          </a:bodyPr>
          <a:lstStyle/>
          <a:p>
            <a:r>
              <a:rPr lang="en-US" altLang="ko-KR" sz="1400" dirty="0">
                <a:latin typeface="Times New Roman" panose="02020603050405020304" pitchFamily="18" charset="0"/>
                <a:cs typeface="Times New Roman" panose="02020603050405020304" pitchFamily="18" charset="0"/>
              </a:rPr>
              <a:t>Table 1. The analysis between the count of ligand and the rank</a:t>
            </a:r>
            <a:endParaRPr lang="ko-KR"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7383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0D97CC-26C2-4EF4-AAD2-8DD1D2783A6C}"/>
              </a:ext>
            </a:extLst>
          </p:cNvPr>
          <p:cNvSpPr>
            <a:spLocks noGrp="1"/>
          </p:cNvSpPr>
          <p:nvPr>
            <p:ph type="ctrTitle"/>
          </p:nvPr>
        </p:nvSpPr>
        <p:spPr/>
        <p:txBody>
          <a:bodyPr>
            <a:noAutofit/>
          </a:bodyPr>
          <a:lstStyle/>
          <a:p>
            <a:r>
              <a:rPr lang="en-US" altLang="ko-KR" sz="4400" b="1" dirty="0"/>
              <a:t>1/2D-scan Concept</a:t>
            </a:r>
            <a:endParaRPr lang="ko-KR" altLang="en-US" sz="4400" b="1" dirty="0"/>
          </a:p>
        </p:txBody>
      </p:sp>
    </p:spTree>
    <p:extLst>
      <p:ext uri="{BB962C8B-B14F-4D97-AF65-F5344CB8AC3E}">
        <p14:creationId xmlns:p14="http://schemas.microsoft.com/office/powerpoint/2010/main" val="425983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9994543-7706-40AC-809A-A2F538886E78}"/>
              </a:ext>
            </a:extLst>
          </p:cNvPr>
          <p:cNvSpPr txBox="1"/>
          <p:nvPr/>
        </p:nvSpPr>
        <p:spPr>
          <a:xfrm>
            <a:off x="144378" y="152400"/>
            <a:ext cx="6344653" cy="523220"/>
          </a:xfrm>
          <a:prstGeom prst="rect">
            <a:avLst/>
          </a:prstGeom>
          <a:noFill/>
        </p:spPr>
        <p:txBody>
          <a:bodyPr wrap="square" rtlCol="0">
            <a:spAutoFit/>
          </a:bodyPr>
          <a:lstStyle/>
          <a:p>
            <a:r>
              <a:rPr lang="en-US" altLang="ko-KR" sz="2800" b="1" dirty="0"/>
              <a:t>1/2D-Scan validation</a:t>
            </a:r>
          </a:p>
        </p:txBody>
      </p:sp>
      <p:sp>
        <p:nvSpPr>
          <p:cNvPr id="30" name="TextBox 29">
            <a:extLst>
              <a:ext uri="{FF2B5EF4-FFF2-40B4-BE49-F238E27FC236}">
                <a16:creationId xmlns:a16="http://schemas.microsoft.com/office/drawing/2014/main" id="{6EE056CE-43FE-43A5-846E-A7980D54BB35}"/>
              </a:ext>
            </a:extLst>
          </p:cNvPr>
          <p:cNvSpPr txBox="1"/>
          <p:nvPr/>
        </p:nvSpPr>
        <p:spPr>
          <a:xfrm>
            <a:off x="144377" y="745346"/>
            <a:ext cx="7315205" cy="646331"/>
          </a:xfrm>
          <a:prstGeom prst="rect">
            <a:avLst/>
          </a:prstGeom>
          <a:noFill/>
        </p:spPr>
        <p:txBody>
          <a:bodyPr wrap="square" rtlCol="0">
            <a:spAutoFit/>
          </a:bodyPr>
          <a:lstStyle/>
          <a:p>
            <a:r>
              <a:rPr lang="en-US" altLang="ko-KR" dirty="0"/>
              <a:t>1. Goal : To validate the ranking algorithm</a:t>
            </a:r>
          </a:p>
          <a:p>
            <a:r>
              <a:rPr lang="en-US" altLang="ko-KR" dirty="0"/>
              <a:t>2. Data set: Final result (151 ligands)</a:t>
            </a:r>
          </a:p>
        </p:txBody>
      </p:sp>
      <p:graphicFrame>
        <p:nvGraphicFramePr>
          <p:cNvPr id="14" name="차트 13">
            <a:extLst>
              <a:ext uri="{FF2B5EF4-FFF2-40B4-BE49-F238E27FC236}">
                <a16:creationId xmlns:a16="http://schemas.microsoft.com/office/drawing/2014/main" id="{731BB2B8-CD7C-4C8B-9776-87191479D118}"/>
              </a:ext>
            </a:extLst>
          </p:cNvPr>
          <p:cNvGraphicFramePr>
            <a:graphicFrameLocks/>
          </p:cNvGraphicFramePr>
          <p:nvPr/>
        </p:nvGraphicFramePr>
        <p:xfrm>
          <a:off x="272715" y="1485466"/>
          <a:ext cx="7026447" cy="4506260"/>
        </p:xfrm>
        <a:graphic>
          <a:graphicData uri="http://schemas.openxmlformats.org/drawingml/2006/chart">
            <c:chart xmlns:c="http://schemas.openxmlformats.org/drawingml/2006/chart" xmlns:r="http://schemas.openxmlformats.org/officeDocument/2006/relationships" r:id="rId2"/>
          </a:graphicData>
        </a:graphic>
      </p:graphicFrame>
      <p:cxnSp>
        <p:nvCxnSpPr>
          <p:cNvPr id="15" name="직선 연결선 14">
            <a:extLst>
              <a:ext uri="{FF2B5EF4-FFF2-40B4-BE49-F238E27FC236}">
                <a16:creationId xmlns:a16="http://schemas.microsoft.com/office/drawing/2014/main" id="{FA639BF8-0D41-4186-80FB-C4EF4DA38635}"/>
              </a:ext>
            </a:extLst>
          </p:cNvPr>
          <p:cNvCxnSpPr>
            <a:cxnSpLocks/>
          </p:cNvCxnSpPr>
          <p:nvPr/>
        </p:nvCxnSpPr>
        <p:spPr>
          <a:xfrm flipV="1">
            <a:off x="4993590" y="4517756"/>
            <a:ext cx="0" cy="431234"/>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22" name="TextBox 21">
            <a:extLst>
              <a:ext uri="{FF2B5EF4-FFF2-40B4-BE49-F238E27FC236}">
                <a16:creationId xmlns:a16="http://schemas.microsoft.com/office/drawing/2014/main" id="{A6D79404-45EB-488C-9B91-9407F1AF28FA}"/>
              </a:ext>
            </a:extLst>
          </p:cNvPr>
          <p:cNvSpPr txBox="1"/>
          <p:nvPr/>
        </p:nvSpPr>
        <p:spPr>
          <a:xfrm>
            <a:off x="1765917" y="5828940"/>
            <a:ext cx="3751283" cy="307777"/>
          </a:xfrm>
          <a:prstGeom prst="rect">
            <a:avLst/>
          </a:prstGeom>
          <a:noFill/>
        </p:spPr>
        <p:txBody>
          <a:bodyPr wrap="none" rtlCol="0">
            <a:spAutoFit/>
          </a:bodyPr>
          <a:lstStyle/>
          <a:p>
            <a:r>
              <a:rPr lang="en-US" altLang="ko-KR" sz="1400" dirty="0">
                <a:latin typeface="Times New Roman" panose="02020603050405020304" pitchFamily="18" charset="0"/>
                <a:cs typeface="Times New Roman" panose="02020603050405020304" pitchFamily="18" charset="0"/>
              </a:rPr>
              <a:t>Figure 3. The average of ligand score for the rank</a:t>
            </a:r>
            <a:endParaRPr lang="ko-KR" altLang="en-US" sz="1400" dirty="0">
              <a:latin typeface="Times New Roman" panose="02020603050405020304" pitchFamily="18" charset="0"/>
              <a:cs typeface="Times New Roman" panose="02020603050405020304" pitchFamily="18" charset="0"/>
            </a:endParaRPr>
          </a:p>
        </p:txBody>
      </p:sp>
      <p:sp>
        <p:nvSpPr>
          <p:cNvPr id="23" name="직사각형 22">
            <a:extLst>
              <a:ext uri="{FF2B5EF4-FFF2-40B4-BE49-F238E27FC236}">
                <a16:creationId xmlns:a16="http://schemas.microsoft.com/office/drawing/2014/main" id="{5BE8B877-A846-4DA3-808C-A59E40978571}"/>
              </a:ext>
            </a:extLst>
          </p:cNvPr>
          <p:cNvSpPr/>
          <p:nvPr/>
        </p:nvSpPr>
        <p:spPr>
          <a:xfrm>
            <a:off x="2671163" y="6136717"/>
            <a:ext cx="2975657" cy="369332"/>
          </a:xfrm>
          <a:prstGeom prst="rect">
            <a:avLst/>
          </a:prstGeom>
        </p:spPr>
        <p:txBody>
          <a:bodyPr wrap="square">
            <a:spAutoFit/>
          </a:bodyPr>
          <a:lstStyle/>
          <a:p>
            <a:pPr algn="ctr"/>
            <a:r>
              <a:rPr lang="en-US" altLang="ko-KR" dirty="0">
                <a:solidFill>
                  <a:srgbClr val="FF0000"/>
                </a:solidFill>
                <a:cs typeface="Times New Roman" panose="02020603050405020304" pitchFamily="18" charset="0"/>
              </a:rPr>
              <a:t>→ Select max rank 2500</a:t>
            </a:r>
          </a:p>
        </p:txBody>
      </p:sp>
    </p:spTree>
    <p:extLst>
      <p:ext uri="{BB962C8B-B14F-4D97-AF65-F5344CB8AC3E}">
        <p14:creationId xmlns:p14="http://schemas.microsoft.com/office/powerpoint/2010/main" val="3534124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0D97CC-26C2-4EF4-AAD2-8DD1D2783A6C}"/>
              </a:ext>
            </a:extLst>
          </p:cNvPr>
          <p:cNvSpPr>
            <a:spLocks noGrp="1"/>
          </p:cNvSpPr>
          <p:nvPr>
            <p:ph type="ctrTitle"/>
          </p:nvPr>
        </p:nvSpPr>
        <p:spPr/>
        <p:txBody>
          <a:bodyPr>
            <a:noAutofit/>
          </a:bodyPr>
          <a:lstStyle/>
          <a:p>
            <a:pPr>
              <a:lnSpc>
                <a:spcPct val="200000"/>
              </a:lnSpc>
            </a:pPr>
            <a:r>
              <a:rPr lang="en-US" altLang="ko-KR" sz="4400" b="1" dirty="0">
                <a:cs typeface="Times New Roman" panose="02020603050405020304" pitchFamily="18" charset="0"/>
              </a:rPr>
              <a:t>1/2D-Scan ARS 8</a:t>
            </a:r>
            <a:r>
              <a:rPr lang="en-US" altLang="ko-KR" sz="4400" b="1" baseline="30000" dirty="0">
                <a:cs typeface="Times New Roman" panose="02020603050405020304" pitchFamily="18" charset="0"/>
              </a:rPr>
              <a:t>th</a:t>
            </a:r>
            <a:endParaRPr lang="en-US" altLang="ko-KR" sz="4400" b="1" dirty="0">
              <a:cs typeface="Times New Roman" panose="02020603050405020304" pitchFamily="18" charset="0"/>
            </a:endParaRPr>
          </a:p>
        </p:txBody>
      </p:sp>
    </p:spTree>
    <p:extLst>
      <p:ext uri="{BB962C8B-B14F-4D97-AF65-F5344CB8AC3E}">
        <p14:creationId xmlns:p14="http://schemas.microsoft.com/office/powerpoint/2010/main" val="401172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24A466-9E0A-401E-B239-BEFD9574154A}"/>
              </a:ext>
            </a:extLst>
          </p:cNvPr>
          <p:cNvSpPr txBox="1"/>
          <p:nvPr/>
        </p:nvSpPr>
        <p:spPr>
          <a:xfrm>
            <a:off x="149365" y="157748"/>
            <a:ext cx="4875053" cy="461665"/>
          </a:xfrm>
          <a:prstGeom prst="rect">
            <a:avLst/>
          </a:prstGeom>
          <a:noFill/>
        </p:spPr>
        <p:txBody>
          <a:bodyPr wrap="none" rtlCol="0">
            <a:spAutoFit/>
          </a:bodyPr>
          <a:lstStyle/>
          <a:p>
            <a:r>
              <a:rPr lang="en-US" altLang="ko-KR" sz="2400" dirty="0">
                <a:effectLst>
                  <a:outerShdw blurRad="38100" dist="38100" dir="2700000" algn="tl">
                    <a:srgbClr val="000000">
                      <a:alpha val="43137"/>
                    </a:srgbClr>
                  </a:outerShdw>
                </a:effectLst>
              </a:rPr>
              <a:t>1. Select the ligands (about 2,000)</a:t>
            </a:r>
          </a:p>
        </p:txBody>
      </p:sp>
      <p:pic>
        <p:nvPicPr>
          <p:cNvPr id="1026" name="Picture 2">
            <a:extLst>
              <a:ext uri="{FF2B5EF4-FFF2-40B4-BE49-F238E27FC236}">
                <a16:creationId xmlns:a16="http://schemas.microsoft.com/office/drawing/2014/main" id="{2A51A958-942B-43F2-9626-6F7C14D82E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0888" y="2527770"/>
            <a:ext cx="4572000" cy="2067719"/>
          </a:xfrm>
          <a:prstGeom prst="rect">
            <a:avLst/>
          </a:prstGeom>
          <a:noFill/>
          <a:extLst>
            <a:ext uri="{909E8E84-426E-40DD-AFC4-6F175D3DCCD1}">
              <a14:hiddenFill xmlns:a14="http://schemas.microsoft.com/office/drawing/2010/main">
                <a:solidFill>
                  <a:srgbClr val="FFFFFF"/>
                </a:solidFill>
              </a14:hiddenFill>
            </a:ext>
          </a:extLst>
        </p:spPr>
      </p:pic>
      <p:sp>
        <p:nvSpPr>
          <p:cNvPr id="7" name="직사각형 6">
            <a:extLst>
              <a:ext uri="{FF2B5EF4-FFF2-40B4-BE49-F238E27FC236}">
                <a16:creationId xmlns:a16="http://schemas.microsoft.com/office/drawing/2014/main" id="{DECB8159-F9C8-41AD-A769-F76973FA7F9B}"/>
              </a:ext>
            </a:extLst>
          </p:cNvPr>
          <p:cNvSpPr/>
          <p:nvPr/>
        </p:nvSpPr>
        <p:spPr>
          <a:xfrm>
            <a:off x="246527" y="686488"/>
            <a:ext cx="8627842" cy="1569660"/>
          </a:xfrm>
          <a:prstGeom prst="rect">
            <a:avLst/>
          </a:prstGeom>
        </p:spPr>
        <p:txBody>
          <a:bodyPr wrap="square">
            <a:spAutoFit/>
          </a:bodyPr>
          <a:lstStyle/>
          <a:p>
            <a:pPr marL="342900" indent="-342900">
              <a:buAutoNum type="arabicPeriod"/>
            </a:pPr>
            <a:r>
              <a:rPr lang="en-US" altLang="ko-KR" sz="1600" dirty="0">
                <a:latin typeface="Times New Roman" panose="02020603050405020304" pitchFamily="18" charset="0"/>
                <a:cs typeface="Times New Roman" panose="02020603050405020304" pitchFamily="18" charset="0"/>
              </a:rPr>
              <a:t>Goal : To select the 2,000 ligands </a:t>
            </a:r>
          </a:p>
          <a:p>
            <a:pPr marL="342900" indent="-342900">
              <a:buAutoNum type="arabicPeriod"/>
            </a:pPr>
            <a:r>
              <a:rPr lang="en-US" altLang="ko-KR" sz="1600" dirty="0">
                <a:latin typeface="Times New Roman" panose="02020603050405020304" pitchFamily="18" charset="0"/>
                <a:cs typeface="Times New Roman" panose="02020603050405020304" pitchFamily="18" charset="0"/>
              </a:rPr>
              <a:t>Data: Kinase-Ligand Interaction Fingerprints and Structures DB (KLIFS) and other DBs</a:t>
            </a:r>
          </a:p>
          <a:p>
            <a:pPr marL="342900" indent="-342900">
              <a:buAutoNum type="arabicPeriod"/>
            </a:pPr>
            <a:r>
              <a:rPr lang="en-US" altLang="ko-KR" sz="1600" dirty="0">
                <a:latin typeface="Times New Roman" panose="02020603050405020304" pitchFamily="18" charset="0"/>
                <a:cs typeface="Times New Roman" panose="02020603050405020304" pitchFamily="18" charset="0"/>
              </a:rPr>
              <a:t>Data Type</a:t>
            </a:r>
          </a:p>
          <a:p>
            <a:r>
              <a:rPr lang="en-US" altLang="ko-KR" sz="1600" dirty="0">
                <a:latin typeface="Times New Roman" panose="02020603050405020304" pitchFamily="18" charset="0"/>
                <a:cs typeface="Times New Roman" panose="02020603050405020304" pitchFamily="18" charset="0"/>
              </a:rPr>
              <a:t>       </a:t>
            </a:r>
            <a:r>
              <a:rPr lang="en-US" altLang="ko-KR" sz="1600" dirty="0">
                <a:solidFill>
                  <a:srgbClr val="FF0000"/>
                </a:solidFill>
                <a:latin typeface="Times New Roman" panose="02020603050405020304" pitchFamily="18" charset="0"/>
                <a:cs typeface="Times New Roman" panose="02020603050405020304" pitchFamily="18" charset="0"/>
              </a:rPr>
              <a:t>Type1</a:t>
            </a:r>
            <a:r>
              <a:rPr lang="en-US" altLang="ko-KR" sz="1600" dirty="0">
                <a:latin typeface="Times New Roman" panose="02020603050405020304" pitchFamily="18" charset="0"/>
                <a:cs typeface="Times New Roman" panose="02020603050405020304" pitchFamily="18" charset="0"/>
              </a:rPr>
              <a:t> : Binding DFG front cleft site(</a:t>
            </a:r>
            <a:r>
              <a:rPr lang="en-US" altLang="ko-KR" sz="1600" b="1" dirty="0">
                <a:solidFill>
                  <a:srgbClr val="FF0000"/>
                </a:solidFill>
                <a:latin typeface="Times New Roman" panose="02020603050405020304" pitchFamily="18" charset="0"/>
                <a:cs typeface="Times New Roman" panose="02020603050405020304" pitchFamily="18" charset="0"/>
              </a:rPr>
              <a:t>hinge site</a:t>
            </a:r>
            <a:r>
              <a:rPr lang="en-US" altLang="ko-KR" sz="1600" dirty="0">
                <a:latin typeface="Times New Roman" panose="02020603050405020304" pitchFamily="18" charset="0"/>
                <a:cs typeface="Times New Roman" panose="02020603050405020304" pitchFamily="18" charset="0"/>
              </a:rPr>
              <a:t>)</a:t>
            </a:r>
          </a:p>
          <a:p>
            <a:r>
              <a:rPr lang="en-US" altLang="ko-KR" sz="1600" dirty="0">
                <a:latin typeface="Times New Roman" panose="02020603050405020304" pitchFamily="18" charset="0"/>
                <a:cs typeface="Times New Roman" panose="02020603050405020304" pitchFamily="18" charset="0"/>
              </a:rPr>
              <a:t>       </a:t>
            </a:r>
            <a:r>
              <a:rPr lang="en-US" altLang="ko-KR" sz="1600" dirty="0">
                <a:solidFill>
                  <a:srgbClr val="FF0000"/>
                </a:solidFill>
                <a:latin typeface="Times New Roman" panose="02020603050405020304" pitchFamily="18" charset="0"/>
                <a:cs typeface="Times New Roman" panose="02020603050405020304" pitchFamily="18" charset="0"/>
              </a:rPr>
              <a:t>Type2</a:t>
            </a:r>
            <a:r>
              <a:rPr lang="en-US" altLang="ko-KR" sz="1600" dirty="0">
                <a:latin typeface="Times New Roman" panose="02020603050405020304" pitchFamily="18" charset="0"/>
                <a:cs typeface="Times New Roman" panose="02020603050405020304" pitchFamily="18" charset="0"/>
              </a:rPr>
              <a:t> : Binding DFG gate and back cleft site</a:t>
            </a:r>
          </a:p>
          <a:p>
            <a:r>
              <a:rPr lang="en-US" altLang="ko-KR" sz="1600" dirty="0">
                <a:solidFill>
                  <a:srgbClr val="FF0000"/>
                </a:solidFill>
                <a:latin typeface="Times New Roman" panose="02020603050405020304" pitchFamily="18" charset="0"/>
                <a:cs typeface="Times New Roman" panose="02020603050405020304" pitchFamily="18" charset="0"/>
              </a:rPr>
              <a:t>       Type3 </a:t>
            </a:r>
            <a:r>
              <a:rPr lang="en-US" altLang="ko-KR" sz="1600" dirty="0">
                <a:latin typeface="Times New Roman" panose="02020603050405020304" pitchFamily="18" charset="0"/>
                <a:cs typeface="Times New Roman" panose="02020603050405020304" pitchFamily="18" charset="0"/>
              </a:rPr>
              <a:t>: No such a information (368</a:t>
            </a:r>
            <a:r>
              <a:rPr lang="ko-KR" altLang="en-US" sz="1600" dirty="0">
                <a:latin typeface="Times New Roman" panose="02020603050405020304" pitchFamily="18" charset="0"/>
                <a:cs typeface="Times New Roman" panose="02020603050405020304" pitchFamily="18" charset="0"/>
              </a:rPr>
              <a:t>개</a:t>
            </a:r>
            <a:r>
              <a:rPr lang="en-US" altLang="ko-KR" sz="1600" dirty="0">
                <a:latin typeface="Times New Roman" panose="02020603050405020304" pitchFamily="18" charset="0"/>
                <a:cs typeface="Times New Roman" panose="02020603050405020304" pitchFamily="18" charset="0"/>
              </a:rPr>
              <a:t>) from </a:t>
            </a:r>
            <a:r>
              <a:rPr lang="en-US" altLang="ko-KR" sz="1600" dirty="0" err="1">
                <a:latin typeface="Times New Roman" panose="02020603050405020304" pitchFamily="18" charset="0"/>
                <a:cs typeface="Times New Roman" panose="02020603050405020304" pitchFamily="18" charset="0"/>
              </a:rPr>
              <a:t>BindingDB</a:t>
            </a:r>
            <a:endParaRPr lang="en-US" altLang="ko-KR" sz="1600" dirty="0">
              <a:solidFill>
                <a:srgbClr val="0000CC"/>
              </a:solidFill>
              <a:latin typeface="Times New Roman" panose="02020603050405020304" pitchFamily="18" charset="0"/>
              <a:cs typeface="Times New Roman" panose="02020603050405020304" pitchFamily="18" charset="0"/>
            </a:endParaRPr>
          </a:p>
        </p:txBody>
      </p:sp>
      <p:sp>
        <p:nvSpPr>
          <p:cNvPr id="2" name="타원 1">
            <a:extLst>
              <a:ext uri="{FF2B5EF4-FFF2-40B4-BE49-F238E27FC236}">
                <a16:creationId xmlns:a16="http://schemas.microsoft.com/office/drawing/2014/main" id="{1AB736C1-C32B-4A18-8E8F-628A9240B3F0}"/>
              </a:ext>
            </a:extLst>
          </p:cNvPr>
          <p:cNvSpPr/>
          <p:nvPr/>
        </p:nvSpPr>
        <p:spPr>
          <a:xfrm>
            <a:off x="1455923" y="4219791"/>
            <a:ext cx="523271" cy="5232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사각형: 둥근 모서리 2">
            <a:extLst>
              <a:ext uri="{FF2B5EF4-FFF2-40B4-BE49-F238E27FC236}">
                <a16:creationId xmlns:a16="http://schemas.microsoft.com/office/drawing/2014/main" id="{94BACC63-68DD-41E5-9BCC-427A38613E09}"/>
              </a:ext>
            </a:extLst>
          </p:cNvPr>
          <p:cNvSpPr/>
          <p:nvPr/>
        </p:nvSpPr>
        <p:spPr>
          <a:xfrm>
            <a:off x="2195762" y="4226135"/>
            <a:ext cx="836194" cy="516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타원 10">
            <a:extLst>
              <a:ext uri="{FF2B5EF4-FFF2-40B4-BE49-F238E27FC236}">
                <a16:creationId xmlns:a16="http://schemas.microsoft.com/office/drawing/2014/main" id="{BEA62FC6-E68E-4C2F-BBAA-6F2027C4B80C}"/>
              </a:ext>
            </a:extLst>
          </p:cNvPr>
          <p:cNvSpPr/>
          <p:nvPr/>
        </p:nvSpPr>
        <p:spPr>
          <a:xfrm>
            <a:off x="3863370" y="4226134"/>
            <a:ext cx="523271" cy="5232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사각형: 둥근 모서리 11">
            <a:extLst>
              <a:ext uri="{FF2B5EF4-FFF2-40B4-BE49-F238E27FC236}">
                <a16:creationId xmlns:a16="http://schemas.microsoft.com/office/drawing/2014/main" id="{6B7BF6BC-84BD-4023-A10F-48E8AD6A49EB}"/>
              </a:ext>
            </a:extLst>
          </p:cNvPr>
          <p:cNvSpPr/>
          <p:nvPr/>
        </p:nvSpPr>
        <p:spPr>
          <a:xfrm>
            <a:off x="4498035" y="4226135"/>
            <a:ext cx="836194" cy="516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 name="직선 화살표 연결선 7">
            <a:extLst>
              <a:ext uri="{FF2B5EF4-FFF2-40B4-BE49-F238E27FC236}">
                <a16:creationId xmlns:a16="http://schemas.microsoft.com/office/drawing/2014/main" id="{A77BD1F2-302E-427B-BDE9-3DEF1B49B6DB}"/>
              </a:ext>
            </a:extLst>
          </p:cNvPr>
          <p:cNvCxnSpPr>
            <a:cxnSpLocks/>
            <a:stCxn id="20" idx="0"/>
            <a:endCxn id="2" idx="4"/>
          </p:cNvCxnSpPr>
          <p:nvPr/>
        </p:nvCxnSpPr>
        <p:spPr>
          <a:xfrm flipV="1">
            <a:off x="1259406" y="4743062"/>
            <a:ext cx="458153" cy="234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08778642-8BD1-4598-AFFD-003AECB22752}"/>
              </a:ext>
            </a:extLst>
          </p:cNvPr>
          <p:cNvCxnSpPr>
            <a:cxnSpLocks/>
            <a:stCxn id="20" idx="0"/>
            <a:endCxn id="11" idx="4"/>
          </p:cNvCxnSpPr>
          <p:nvPr/>
        </p:nvCxnSpPr>
        <p:spPr>
          <a:xfrm flipV="1">
            <a:off x="1259406" y="4749405"/>
            <a:ext cx="2865600" cy="227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E4ADDEA3-4968-4581-9156-DC453F4926CB}"/>
              </a:ext>
            </a:extLst>
          </p:cNvPr>
          <p:cNvCxnSpPr>
            <a:cxnSpLocks/>
            <a:stCxn id="25" idx="0"/>
            <a:endCxn id="3" idx="2"/>
          </p:cNvCxnSpPr>
          <p:nvPr/>
        </p:nvCxnSpPr>
        <p:spPr>
          <a:xfrm flipH="1" flipV="1">
            <a:off x="2613859" y="4743063"/>
            <a:ext cx="2920665" cy="234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38F3E8D0-49EE-4148-9208-136F1F143C8A}"/>
              </a:ext>
            </a:extLst>
          </p:cNvPr>
          <p:cNvCxnSpPr>
            <a:cxnSpLocks/>
            <a:stCxn id="25" idx="0"/>
            <a:endCxn id="12" idx="2"/>
          </p:cNvCxnSpPr>
          <p:nvPr/>
        </p:nvCxnSpPr>
        <p:spPr>
          <a:xfrm flipH="1" flipV="1">
            <a:off x="4916132" y="4743063"/>
            <a:ext cx="618392" cy="234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F651D79-4F89-4E96-86F2-8A4938429DAF}"/>
              </a:ext>
            </a:extLst>
          </p:cNvPr>
          <p:cNvSpPr txBox="1"/>
          <p:nvPr/>
        </p:nvSpPr>
        <p:spPr>
          <a:xfrm>
            <a:off x="511989" y="4977324"/>
            <a:ext cx="1494833" cy="369332"/>
          </a:xfrm>
          <a:prstGeom prst="rect">
            <a:avLst/>
          </a:prstGeom>
          <a:noFill/>
        </p:spPr>
        <p:txBody>
          <a:bodyPr wrap="none" rtlCol="0">
            <a:spAutoFit/>
          </a:bodyPr>
          <a:lstStyle/>
          <a:p>
            <a:pPr algn="ctr"/>
            <a:r>
              <a:rPr lang="en-US" altLang="ko-KR" b="1" dirty="0">
                <a:latin typeface="Times New Roman" panose="02020603050405020304" pitchFamily="18" charset="0"/>
                <a:cs typeface="Times New Roman" panose="02020603050405020304" pitchFamily="18" charset="0"/>
              </a:rPr>
              <a:t>Type1 : 1,485</a:t>
            </a:r>
            <a:endParaRPr lang="ko-KR" altLang="en-US" b="1"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2ABBA015-77B6-4427-8AE2-2AAC9EBDE59B}"/>
              </a:ext>
            </a:extLst>
          </p:cNvPr>
          <p:cNvSpPr txBox="1"/>
          <p:nvPr/>
        </p:nvSpPr>
        <p:spPr>
          <a:xfrm>
            <a:off x="4960232" y="4977324"/>
            <a:ext cx="1148584" cy="369332"/>
          </a:xfrm>
          <a:prstGeom prst="rect">
            <a:avLst/>
          </a:prstGeom>
          <a:noFill/>
        </p:spPr>
        <p:txBody>
          <a:bodyPr wrap="none" rtlCol="0">
            <a:spAutoFit/>
          </a:bodyPr>
          <a:lstStyle/>
          <a:p>
            <a:pPr algn="ctr"/>
            <a:r>
              <a:rPr lang="en-US" altLang="ko-KR" b="1" dirty="0">
                <a:latin typeface="Times New Roman" panose="02020603050405020304" pitchFamily="18" charset="0"/>
                <a:cs typeface="Times New Roman" panose="02020603050405020304" pitchFamily="18" charset="0"/>
              </a:rPr>
              <a:t>Type2: 23</a:t>
            </a:r>
            <a:endParaRPr lang="ko-KR" altLang="en-US" b="1" dirty="0">
              <a:latin typeface="Times New Roman" panose="02020603050405020304" pitchFamily="18" charset="0"/>
              <a:cs typeface="Times New Roman" panose="02020603050405020304" pitchFamily="18" charset="0"/>
            </a:endParaRPr>
          </a:p>
        </p:txBody>
      </p:sp>
      <p:cxnSp>
        <p:nvCxnSpPr>
          <p:cNvPr id="26" name="직선 화살표 연결선 25">
            <a:extLst>
              <a:ext uri="{FF2B5EF4-FFF2-40B4-BE49-F238E27FC236}">
                <a16:creationId xmlns:a16="http://schemas.microsoft.com/office/drawing/2014/main" id="{E86F0DA1-338D-4A25-99F1-DCC47FAE5F96}"/>
              </a:ext>
            </a:extLst>
          </p:cNvPr>
          <p:cNvCxnSpPr>
            <a:cxnSpLocks/>
            <a:stCxn id="20" idx="2"/>
            <a:endCxn id="41" idx="0"/>
          </p:cNvCxnSpPr>
          <p:nvPr/>
        </p:nvCxnSpPr>
        <p:spPr>
          <a:xfrm>
            <a:off x="1259406" y="5346656"/>
            <a:ext cx="2127484" cy="167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a:extLst>
              <a:ext uri="{FF2B5EF4-FFF2-40B4-BE49-F238E27FC236}">
                <a16:creationId xmlns:a16="http://schemas.microsoft.com/office/drawing/2014/main" id="{F597CDC6-99CF-46F1-991F-110DB2EB4816}"/>
              </a:ext>
            </a:extLst>
          </p:cNvPr>
          <p:cNvCxnSpPr>
            <a:cxnSpLocks/>
            <a:stCxn id="25" idx="2"/>
            <a:endCxn id="41" idx="0"/>
          </p:cNvCxnSpPr>
          <p:nvPr/>
        </p:nvCxnSpPr>
        <p:spPr>
          <a:xfrm flipH="1">
            <a:off x="3386890" y="5346656"/>
            <a:ext cx="2147634" cy="167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CEC72F3-EA63-45B5-8527-D1DBA6FF392B}"/>
              </a:ext>
            </a:extLst>
          </p:cNvPr>
          <p:cNvSpPr txBox="1"/>
          <p:nvPr/>
        </p:nvSpPr>
        <p:spPr>
          <a:xfrm>
            <a:off x="1772666" y="5514418"/>
            <a:ext cx="3228448" cy="369332"/>
          </a:xfrm>
          <a:prstGeom prst="rect">
            <a:avLst/>
          </a:prstGeom>
          <a:noFill/>
        </p:spPr>
        <p:txBody>
          <a:bodyPr wrap="none" rtlCol="0">
            <a:spAutoFit/>
          </a:bodyPr>
          <a:lstStyle/>
          <a:p>
            <a:pPr algn="ctr"/>
            <a:r>
              <a:rPr lang="en-US" altLang="ko-KR" b="1" dirty="0">
                <a:latin typeface="Times New Roman" panose="02020603050405020304" pitchFamily="18" charset="0"/>
                <a:cs typeface="Times New Roman" panose="02020603050405020304" pitchFamily="18" charset="0"/>
              </a:rPr>
              <a:t>Total: </a:t>
            </a:r>
            <a:r>
              <a:rPr lang="en-US" altLang="ko-KR" b="1" dirty="0">
                <a:solidFill>
                  <a:srgbClr val="FF0000"/>
                </a:solidFill>
                <a:latin typeface="Times New Roman" panose="02020603050405020304" pitchFamily="18" charset="0"/>
                <a:cs typeface="Times New Roman" panose="02020603050405020304" pitchFamily="18" charset="0"/>
              </a:rPr>
              <a:t>1,508</a:t>
            </a:r>
            <a:r>
              <a:rPr lang="en-US" altLang="ko-KR" b="1"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remove redundant</a:t>
            </a:r>
            <a:r>
              <a:rPr lang="en-US" altLang="ko-KR" b="1" dirty="0">
                <a:latin typeface="Times New Roman" panose="02020603050405020304" pitchFamily="18" charset="0"/>
                <a:cs typeface="Times New Roman" panose="02020603050405020304" pitchFamily="18" charset="0"/>
              </a:rPr>
              <a:t>)</a:t>
            </a:r>
            <a:endParaRPr lang="ko-KR" altLang="en-US" b="1" dirty="0">
              <a:latin typeface="Times New Roman" panose="02020603050405020304" pitchFamily="18" charset="0"/>
              <a:cs typeface="Times New Roman" panose="02020603050405020304" pitchFamily="18" charset="0"/>
            </a:endParaRPr>
          </a:p>
        </p:txBody>
      </p:sp>
      <p:pic>
        <p:nvPicPr>
          <p:cNvPr id="19" name="그림 18">
            <a:extLst>
              <a:ext uri="{FF2B5EF4-FFF2-40B4-BE49-F238E27FC236}">
                <a16:creationId xmlns:a16="http://schemas.microsoft.com/office/drawing/2014/main" id="{BCAC8EE7-7CAD-461C-9437-AEA419EB075A}"/>
              </a:ext>
            </a:extLst>
          </p:cNvPr>
          <p:cNvPicPr>
            <a:picLocks noChangeAspect="1"/>
          </p:cNvPicPr>
          <p:nvPr/>
        </p:nvPicPr>
        <p:blipFill>
          <a:blip r:embed="rId3"/>
          <a:stretch>
            <a:fillRect/>
          </a:stretch>
        </p:blipFill>
        <p:spPr>
          <a:xfrm>
            <a:off x="6108816" y="2834655"/>
            <a:ext cx="1676400" cy="933450"/>
          </a:xfrm>
          <a:prstGeom prst="rect">
            <a:avLst/>
          </a:prstGeom>
        </p:spPr>
      </p:pic>
      <p:sp>
        <p:nvSpPr>
          <p:cNvPr id="22" name="TextBox 21">
            <a:extLst>
              <a:ext uri="{FF2B5EF4-FFF2-40B4-BE49-F238E27FC236}">
                <a16:creationId xmlns:a16="http://schemas.microsoft.com/office/drawing/2014/main" id="{68B0C658-8DE8-4EDF-8BA1-8260C30E95C5}"/>
              </a:ext>
            </a:extLst>
          </p:cNvPr>
          <p:cNvSpPr txBox="1"/>
          <p:nvPr/>
        </p:nvSpPr>
        <p:spPr>
          <a:xfrm>
            <a:off x="6282592" y="4977324"/>
            <a:ext cx="1264000" cy="369332"/>
          </a:xfrm>
          <a:prstGeom prst="rect">
            <a:avLst/>
          </a:prstGeom>
          <a:noFill/>
        </p:spPr>
        <p:txBody>
          <a:bodyPr wrap="none" rtlCol="0">
            <a:spAutoFit/>
          </a:bodyPr>
          <a:lstStyle/>
          <a:p>
            <a:pPr algn="ctr"/>
            <a:r>
              <a:rPr lang="en-US" altLang="ko-KR" b="1" dirty="0">
                <a:latin typeface="Times New Roman" panose="02020603050405020304" pitchFamily="18" charset="0"/>
                <a:cs typeface="Times New Roman" panose="02020603050405020304" pitchFamily="18" charset="0"/>
              </a:rPr>
              <a:t>Type3: 368</a:t>
            </a:r>
            <a:endParaRPr lang="ko-KR" altLang="en-US" b="1"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A89553BF-7124-406A-A02C-29DBA88716CF}"/>
              </a:ext>
            </a:extLst>
          </p:cNvPr>
          <p:cNvSpPr txBox="1"/>
          <p:nvPr/>
        </p:nvSpPr>
        <p:spPr>
          <a:xfrm>
            <a:off x="3595774" y="6193408"/>
            <a:ext cx="1952458" cy="369332"/>
          </a:xfrm>
          <a:prstGeom prst="rect">
            <a:avLst/>
          </a:prstGeom>
          <a:noFill/>
        </p:spPr>
        <p:txBody>
          <a:bodyPr wrap="none" rtlCol="0">
            <a:spAutoFit/>
          </a:bodyPr>
          <a:lstStyle/>
          <a:p>
            <a:pPr algn="ctr"/>
            <a:r>
              <a:rPr lang="en-US" altLang="ko-KR" b="1" dirty="0">
                <a:latin typeface="Times New Roman" panose="02020603050405020304" pitchFamily="18" charset="0"/>
                <a:cs typeface="Times New Roman" panose="02020603050405020304" pitchFamily="18" charset="0"/>
              </a:rPr>
              <a:t>Total: </a:t>
            </a:r>
            <a:r>
              <a:rPr lang="en-US" altLang="ko-KR" b="1" dirty="0">
                <a:solidFill>
                  <a:srgbClr val="FF0000"/>
                </a:solidFill>
                <a:latin typeface="Times New Roman" panose="02020603050405020304" pitchFamily="18" charset="0"/>
                <a:cs typeface="Times New Roman" panose="02020603050405020304" pitchFamily="18" charset="0"/>
              </a:rPr>
              <a:t>1,876</a:t>
            </a:r>
            <a:r>
              <a:rPr lang="en-US" altLang="ko-KR" b="1" dirty="0">
                <a:latin typeface="Times New Roman" panose="02020603050405020304" pitchFamily="18" charset="0"/>
                <a:cs typeface="Times New Roman" panose="02020603050405020304" pitchFamily="18" charset="0"/>
              </a:rPr>
              <a:t> Seeds</a:t>
            </a:r>
            <a:endParaRPr lang="ko-KR" altLang="en-US" b="1" dirty="0">
              <a:latin typeface="Times New Roman" panose="02020603050405020304" pitchFamily="18" charset="0"/>
              <a:cs typeface="Times New Roman" panose="02020603050405020304" pitchFamily="18" charset="0"/>
            </a:endParaRPr>
          </a:p>
        </p:txBody>
      </p:sp>
      <p:cxnSp>
        <p:nvCxnSpPr>
          <p:cNvPr id="24" name="직선 화살표 연결선 23">
            <a:extLst>
              <a:ext uri="{FF2B5EF4-FFF2-40B4-BE49-F238E27FC236}">
                <a16:creationId xmlns:a16="http://schemas.microsoft.com/office/drawing/2014/main" id="{ABC02202-5FD8-4B99-AABB-21915D7D8737}"/>
              </a:ext>
            </a:extLst>
          </p:cNvPr>
          <p:cNvCxnSpPr>
            <a:cxnSpLocks/>
            <a:stCxn id="41" idx="2"/>
            <a:endCxn id="23" idx="0"/>
          </p:cNvCxnSpPr>
          <p:nvPr/>
        </p:nvCxnSpPr>
        <p:spPr>
          <a:xfrm>
            <a:off x="3386890" y="5883750"/>
            <a:ext cx="1185113" cy="309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F2DE1033-5EEB-4974-B151-CA7DA2194E74}"/>
              </a:ext>
            </a:extLst>
          </p:cNvPr>
          <p:cNvCxnSpPr>
            <a:cxnSpLocks/>
            <a:stCxn id="22" idx="2"/>
            <a:endCxn id="23" idx="0"/>
          </p:cNvCxnSpPr>
          <p:nvPr/>
        </p:nvCxnSpPr>
        <p:spPr>
          <a:xfrm flipH="1">
            <a:off x="4572003" y="5346656"/>
            <a:ext cx="2342589" cy="846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오른쪽 중괄호 27">
            <a:extLst>
              <a:ext uri="{FF2B5EF4-FFF2-40B4-BE49-F238E27FC236}">
                <a16:creationId xmlns:a16="http://schemas.microsoft.com/office/drawing/2014/main" id="{65CD034E-AA06-4C74-9890-244EE9E0A080}"/>
              </a:ext>
            </a:extLst>
          </p:cNvPr>
          <p:cNvSpPr/>
          <p:nvPr/>
        </p:nvSpPr>
        <p:spPr>
          <a:xfrm>
            <a:off x="4756485" y="1556085"/>
            <a:ext cx="79436" cy="338554"/>
          </a:xfrm>
          <a:prstGeom prst="rightBrace">
            <a:avLst/>
          </a:prstGeom>
          <a:ln w="19050">
            <a:solidFill>
              <a:srgbClr val="00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2" name="TextBox 31">
            <a:extLst>
              <a:ext uri="{FF2B5EF4-FFF2-40B4-BE49-F238E27FC236}">
                <a16:creationId xmlns:a16="http://schemas.microsoft.com/office/drawing/2014/main" id="{0753CD02-20FB-4810-ABE4-31DEC2DB844E}"/>
              </a:ext>
            </a:extLst>
          </p:cNvPr>
          <p:cNvSpPr txBox="1"/>
          <p:nvPr/>
        </p:nvSpPr>
        <p:spPr>
          <a:xfrm>
            <a:off x="4880022" y="1556085"/>
            <a:ext cx="1131528" cy="338554"/>
          </a:xfrm>
          <a:prstGeom prst="rect">
            <a:avLst/>
          </a:prstGeom>
          <a:noFill/>
        </p:spPr>
        <p:txBody>
          <a:bodyPr wrap="none" rtlCol="0">
            <a:spAutoFit/>
          </a:bodyPr>
          <a:lstStyle/>
          <a:p>
            <a:r>
              <a:rPr lang="en-US" altLang="ko-KR" sz="1600" b="1" dirty="0">
                <a:solidFill>
                  <a:srgbClr val="FF0000"/>
                </a:solidFill>
                <a:latin typeface="Times New Roman" panose="02020603050405020304" pitchFamily="18" charset="0"/>
                <a:cs typeface="Times New Roman" panose="02020603050405020304" pitchFamily="18" charset="0"/>
              </a:rPr>
              <a:t>From PDB</a:t>
            </a:r>
            <a:endParaRPr lang="ko-KR" altLang="en-US" sz="16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8354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3763006C-A0BE-4D97-861E-E8803432DC4F}"/>
              </a:ext>
            </a:extLst>
          </p:cNvPr>
          <p:cNvSpPr>
            <a:spLocks noGrp="1"/>
          </p:cNvSpPr>
          <p:nvPr>
            <p:ph idx="1"/>
          </p:nvPr>
        </p:nvSpPr>
        <p:spPr/>
        <p:txBody>
          <a:bodyPr>
            <a:normAutofit/>
          </a:bodyPr>
          <a:lstStyle/>
          <a:p>
            <a:r>
              <a:rPr lang="en-US" altLang="ko-KR" sz="1800" dirty="0">
                <a:latin typeface="Times New Roman" panose="02020603050405020304" pitchFamily="18" charset="0"/>
                <a:cs typeface="Times New Roman" panose="02020603050405020304" pitchFamily="18" charset="0"/>
              </a:rPr>
              <a:t>Used Database</a:t>
            </a:r>
          </a:p>
          <a:p>
            <a:pPr marL="0" indent="0">
              <a:buNone/>
            </a:pPr>
            <a:r>
              <a:rPr lang="en-US" altLang="ko-KR" sz="1800" dirty="0">
                <a:solidFill>
                  <a:srgbClr val="0000CC"/>
                </a:solidFill>
                <a:latin typeface="Times New Roman" panose="02020603050405020304" pitchFamily="18" charset="0"/>
                <a:cs typeface="Times New Roman" panose="02020603050405020304" pitchFamily="18" charset="0"/>
              </a:rPr>
              <a:t>1. Kinase-Ligand Interaction Fingerprints and Structures database </a:t>
            </a:r>
            <a:r>
              <a:rPr lang="en-US" altLang="ko-KR" sz="1800" dirty="0">
                <a:latin typeface="Times New Roman" panose="02020603050405020304" pitchFamily="18" charset="0"/>
                <a:cs typeface="Times New Roman" panose="02020603050405020304" pitchFamily="18" charset="0"/>
              </a:rPr>
              <a:t>(KLIFS) (from PDB)</a:t>
            </a:r>
          </a:p>
          <a:p>
            <a:pPr marL="0" indent="0">
              <a:buNone/>
            </a:pPr>
            <a:r>
              <a:rPr lang="en-US" altLang="ko-KR" sz="1800" dirty="0">
                <a:solidFill>
                  <a:srgbClr val="0000CC"/>
                </a:solidFill>
                <a:latin typeface="Times New Roman" panose="02020603050405020304" pitchFamily="18" charset="0"/>
                <a:cs typeface="Times New Roman" panose="02020603050405020304" pitchFamily="18" charset="0"/>
              </a:rPr>
              <a:t>2. </a:t>
            </a:r>
            <a:r>
              <a:rPr lang="en-US" altLang="ko-KR" sz="1800" dirty="0" err="1">
                <a:solidFill>
                  <a:srgbClr val="0000CC"/>
                </a:solidFill>
                <a:latin typeface="Times New Roman" panose="02020603050405020304" pitchFamily="18" charset="0"/>
                <a:cs typeface="Times New Roman" panose="02020603050405020304" pitchFamily="18" charset="0"/>
              </a:rPr>
              <a:t>BindingDB</a:t>
            </a:r>
            <a:endParaRPr lang="en-US" altLang="ko-KR" sz="1800" dirty="0">
              <a:latin typeface="Times New Roman" panose="02020603050405020304" pitchFamily="18" charset="0"/>
              <a:cs typeface="Times New Roman" panose="02020603050405020304" pitchFamily="18" charset="0"/>
            </a:endParaRPr>
          </a:p>
          <a:p>
            <a:pPr marL="457200" lvl="1" indent="0">
              <a:buNone/>
            </a:pPr>
            <a:r>
              <a:rPr lang="en-US" altLang="ko-KR" dirty="0">
                <a:latin typeface="Times New Roman" panose="02020603050405020304" pitchFamily="18" charset="0"/>
                <a:cs typeface="Times New Roman" panose="02020603050405020304" pitchFamily="18" charset="0"/>
              </a:rPr>
              <a:t>Ki or IC50 or </a:t>
            </a:r>
            <a:r>
              <a:rPr lang="en-US" altLang="ko-KR" dirty="0" err="1">
                <a:latin typeface="Times New Roman" panose="02020603050405020304" pitchFamily="18" charset="0"/>
                <a:cs typeface="Times New Roman" panose="02020603050405020304" pitchFamily="18" charset="0"/>
              </a:rPr>
              <a:t>Kd</a:t>
            </a:r>
            <a:r>
              <a:rPr lang="en-US" altLang="ko-KR" dirty="0">
                <a:latin typeface="Times New Roman" panose="02020603050405020304" pitchFamily="18" charset="0"/>
                <a:cs typeface="Times New Roman" panose="02020603050405020304" pitchFamily="18" charset="0"/>
              </a:rPr>
              <a:t> or EC50 &lt;= 100nM</a:t>
            </a:r>
            <a:endParaRPr lang="ko-KR" altLang="en-US" dirty="0">
              <a:latin typeface="Times New Roman" panose="02020603050405020304" pitchFamily="18" charset="0"/>
              <a:cs typeface="Times New Roman" panose="02020603050405020304" pitchFamily="18" charset="0"/>
            </a:endParaRPr>
          </a:p>
        </p:txBody>
      </p:sp>
      <p:sp>
        <p:nvSpPr>
          <p:cNvPr id="4" name="슬라이드 번호 개체 틀 3">
            <a:extLst>
              <a:ext uri="{FF2B5EF4-FFF2-40B4-BE49-F238E27FC236}">
                <a16:creationId xmlns:a16="http://schemas.microsoft.com/office/drawing/2014/main" id="{EAF4A7DF-A406-4F4A-9A13-02CA5C693F56}"/>
              </a:ext>
            </a:extLst>
          </p:cNvPr>
          <p:cNvSpPr>
            <a:spLocks noGrp="1"/>
          </p:cNvSpPr>
          <p:nvPr>
            <p:ph type="sldNum" sz="quarter" idx="12"/>
          </p:nvPr>
        </p:nvSpPr>
        <p:spPr/>
        <p: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fld id="{A341F850-1BD0-46B3-85C6-C768B8AE4FCC}" type="slidenum">
              <a:rPr kumimoji="0" lang="en-US" sz="1000" b="0" i="0" u="none" strike="noStrike" kern="1200" cap="none" spc="0" normalizeH="0" baseline="0" noProof="0" smtClean="0">
                <a:ln>
                  <a:noFill/>
                </a:ln>
                <a:solidFill>
                  <a:srgbClr val="000000">
                    <a:tint val="75000"/>
                  </a:srgbClr>
                </a:solidFill>
                <a:effectLst/>
                <a:uLnTx/>
                <a:uFillTx/>
                <a:latin typeface="Arial"/>
                <a:ea typeface="맑은 고딕"/>
                <a:cs typeface="+mn-cs"/>
              </a:rPr>
              <a:pPr marL="0" marR="0" lvl="0" indent="0" algn="ctr" defTabSz="914400" rtl="0" eaLnBrk="1" fontAlgn="auto" latinLnBrk="1" hangingPunct="1">
                <a:lnSpc>
                  <a:spcPct val="100000"/>
                </a:lnSpc>
                <a:spcBef>
                  <a:spcPts val="0"/>
                </a:spcBef>
                <a:spcAft>
                  <a:spcPts val="0"/>
                </a:spcAft>
                <a:buClrTx/>
                <a:buSzTx/>
                <a:buFontTx/>
                <a:buNone/>
                <a:tabLst/>
                <a:defRPr/>
              </a:pPr>
              <a:t>53</a:t>
            </a:fld>
            <a:endParaRPr kumimoji="0" lang="en-US" sz="1000" b="0" i="0" u="none" strike="noStrike" kern="1200" cap="none" spc="0" normalizeH="0" baseline="0" noProof="0" dirty="0">
              <a:ln>
                <a:noFill/>
              </a:ln>
              <a:solidFill>
                <a:srgbClr val="000000">
                  <a:tint val="75000"/>
                </a:srgbClr>
              </a:solidFill>
              <a:effectLst/>
              <a:uLnTx/>
              <a:uFillTx/>
              <a:latin typeface="Arial"/>
              <a:ea typeface="맑은 고딕"/>
              <a:cs typeface="+mn-cs"/>
            </a:endParaRPr>
          </a:p>
        </p:txBody>
      </p:sp>
      <p:sp>
        <p:nvSpPr>
          <p:cNvPr id="6" name="TextBox 5">
            <a:extLst>
              <a:ext uri="{FF2B5EF4-FFF2-40B4-BE49-F238E27FC236}">
                <a16:creationId xmlns:a16="http://schemas.microsoft.com/office/drawing/2014/main" id="{6A4974E0-BB1D-4B97-A804-6BB67746D3F9}"/>
              </a:ext>
            </a:extLst>
          </p:cNvPr>
          <p:cNvSpPr txBox="1"/>
          <p:nvPr/>
        </p:nvSpPr>
        <p:spPr>
          <a:xfrm>
            <a:off x="590313" y="3731535"/>
            <a:ext cx="5905976" cy="307777"/>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err="1">
                <a:ln>
                  <a:noFill/>
                </a:ln>
                <a:solidFill>
                  <a:srgbClr val="000000"/>
                </a:solidFill>
                <a:effectLst/>
                <a:uLnTx/>
                <a:uFillTx/>
                <a:latin typeface="Times New Roman" panose="02020603050405020304" pitchFamily="18" charset="0"/>
                <a:ea typeface="맑은 고딕"/>
                <a:cs typeface="Times New Roman" panose="02020603050405020304" pitchFamily="18" charset="0"/>
              </a:rPr>
              <a:t>Huixiao</a:t>
            </a:r>
            <a:r>
              <a:rPr kumimoji="0" lang="en-US" altLang="ko-KR" sz="1400" b="0" i="0" u="none" strike="noStrike" kern="1200" cap="none" spc="0" normalizeH="0" baseline="0" noProof="0" dirty="0">
                <a:ln>
                  <a:noFill/>
                </a:ln>
                <a:solidFill>
                  <a:srgbClr val="000000"/>
                </a:solidFill>
                <a:effectLst/>
                <a:uLnTx/>
                <a:uFillTx/>
                <a:latin typeface="Times New Roman" panose="02020603050405020304" pitchFamily="18" charset="0"/>
                <a:ea typeface="맑은 고딕"/>
                <a:cs typeface="Times New Roman" panose="02020603050405020304" pitchFamily="18" charset="0"/>
              </a:rPr>
              <a:t> </a:t>
            </a:r>
            <a:r>
              <a:rPr kumimoji="0" lang="en-US" altLang="ko-KR" sz="1400" b="0" i="0" u="none" strike="noStrike" kern="1200" cap="none" spc="0" normalizeH="0" baseline="0" noProof="0" dirty="0" err="1">
                <a:ln>
                  <a:noFill/>
                </a:ln>
                <a:solidFill>
                  <a:srgbClr val="000000"/>
                </a:solidFill>
                <a:effectLst/>
                <a:uLnTx/>
                <a:uFillTx/>
                <a:latin typeface="Times New Roman" panose="02020603050405020304" pitchFamily="18" charset="0"/>
                <a:ea typeface="맑은 고딕"/>
                <a:cs typeface="Times New Roman" panose="02020603050405020304" pitchFamily="18" charset="0"/>
              </a:rPr>
              <a:t>Hond</a:t>
            </a:r>
            <a:r>
              <a:rPr kumimoji="0" lang="en-US" altLang="ko-KR" sz="1400" b="0" i="0" u="none" strike="noStrike" kern="1200" cap="none" spc="0" normalizeH="0" baseline="0" noProof="0" dirty="0">
                <a:ln>
                  <a:noFill/>
                </a:ln>
                <a:solidFill>
                  <a:srgbClr val="000000"/>
                </a:solidFill>
                <a:effectLst/>
                <a:uLnTx/>
                <a:uFillTx/>
                <a:latin typeface="Times New Roman" panose="02020603050405020304" pitchFamily="18" charset="0"/>
                <a:ea typeface="맑은 고딕"/>
                <a:cs typeface="Times New Roman" panose="02020603050405020304" pitchFamily="18" charset="0"/>
              </a:rPr>
              <a:t>, </a:t>
            </a:r>
            <a:r>
              <a:rPr lang="en-US" altLang="ko-KR" sz="1400" dirty="0">
                <a:solidFill>
                  <a:srgbClr val="000000"/>
                </a:solidFill>
                <a:latin typeface="Times New Roman" panose="02020603050405020304" pitchFamily="18" charset="0"/>
                <a:ea typeface="맑은 고딕"/>
                <a:cs typeface="Times New Roman" panose="02020603050405020304" pitchFamily="18" charset="0"/>
              </a:rPr>
              <a:t>&lt;</a:t>
            </a:r>
            <a:r>
              <a:rPr kumimoji="0" lang="en-US" altLang="ko-KR" sz="1400" b="0" i="0" u="none" strike="noStrike" kern="1200" cap="none" spc="0" normalizeH="0" baseline="0" noProof="0" dirty="0">
                <a:ln>
                  <a:noFill/>
                </a:ln>
                <a:solidFill>
                  <a:srgbClr val="000000"/>
                </a:solidFill>
                <a:effectLst/>
                <a:uLnTx/>
                <a:uFillTx/>
                <a:latin typeface="Times New Roman" panose="02020603050405020304" pitchFamily="18" charset="0"/>
                <a:ea typeface="맑은 고딕"/>
                <a:cs typeface="Times New Roman" panose="02020603050405020304" pitchFamily="18" charset="0"/>
              </a:rPr>
              <a:t>Advances in Computational Toxicology&gt;, Springer(2019), p79</a:t>
            </a:r>
          </a:p>
        </p:txBody>
      </p:sp>
      <p:sp>
        <p:nvSpPr>
          <p:cNvPr id="7" name="TextBox 6">
            <a:extLst>
              <a:ext uri="{FF2B5EF4-FFF2-40B4-BE49-F238E27FC236}">
                <a16:creationId xmlns:a16="http://schemas.microsoft.com/office/drawing/2014/main" id="{A32442D3-B100-47F8-A48C-CE68B1DBEE20}"/>
              </a:ext>
            </a:extLst>
          </p:cNvPr>
          <p:cNvSpPr txBox="1"/>
          <p:nvPr/>
        </p:nvSpPr>
        <p:spPr>
          <a:xfrm>
            <a:off x="149365" y="157748"/>
            <a:ext cx="4875053" cy="461665"/>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a:ea typeface="맑은 고딕"/>
                <a:cs typeface="+mn-cs"/>
              </a:rPr>
              <a:t>1. Select the ligands (about 2,000)</a:t>
            </a:r>
          </a:p>
        </p:txBody>
      </p:sp>
      <p:grpSp>
        <p:nvGrpSpPr>
          <p:cNvPr id="9" name="그룹 8">
            <a:extLst>
              <a:ext uri="{FF2B5EF4-FFF2-40B4-BE49-F238E27FC236}">
                <a16:creationId xmlns:a16="http://schemas.microsoft.com/office/drawing/2014/main" id="{73DD93D5-437E-4F89-9A64-0D92F8D476D2}"/>
              </a:ext>
            </a:extLst>
          </p:cNvPr>
          <p:cNvGrpSpPr/>
          <p:nvPr/>
        </p:nvGrpSpPr>
        <p:grpSpPr>
          <a:xfrm>
            <a:off x="677233" y="2460405"/>
            <a:ext cx="4991100" cy="1247775"/>
            <a:chOff x="677233" y="2460405"/>
            <a:chExt cx="4991100" cy="1247775"/>
          </a:xfrm>
        </p:grpSpPr>
        <p:pic>
          <p:nvPicPr>
            <p:cNvPr id="5" name="그림 4">
              <a:extLst>
                <a:ext uri="{FF2B5EF4-FFF2-40B4-BE49-F238E27FC236}">
                  <a16:creationId xmlns:a16="http://schemas.microsoft.com/office/drawing/2014/main" id="{D737FDA1-149F-40F1-B26B-6A8ABC638DFE}"/>
                </a:ext>
              </a:extLst>
            </p:cNvPr>
            <p:cNvPicPr>
              <a:picLocks noChangeAspect="1"/>
            </p:cNvPicPr>
            <p:nvPr/>
          </p:nvPicPr>
          <p:blipFill>
            <a:blip r:embed="rId2"/>
            <a:stretch>
              <a:fillRect/>
            </a:stretch>
          </p:blipFill>
          <p:spPr>
            <a:xfrm>
              <a:off x="677233" y="2460405"/>
              <a:ext cx="4991100" cy="1247775"/>
            </a:xfrm>
            <a:prstGeom prst="rect">
              <a:avLst/>
            </a:prstGeom>
          </p:spPr>
        </p:pic>
        <p:sp>
          <p:nvSpPr>
            <p:cNvPr id="2" name="직사각형 1">
              <a:extLst>
                <a:ext uri="{FF2B5EF4-FFF2-40B4-BE49-F238E27FC236}">
                  <a16:creationId xmlns:a16="http://schemas.microsoft.com/office/drawing/2014/main" id="{D903EC24-B62C-4222-8383-01AFBA0FF345}"/>
                </a:ext>
              </a:extLst>
            </p:cNvPr>
            <p:cNvSpPr/>
            <p:nvPr/>
          </p:nvSpPr>
          <p:spPr>
            <a:xfrm>
              <a:off x="2908897" y="2979340"/>
              <a:ext cx="2759436" cy="177971"/>
            </a:xfrm>
            <a:prstGeom prst="rect">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ea typeface="맑은 고딕"/>
                <a:cs typeface="+mn-cs"/>
              </a:endParaRPr>
            </a:p>
          </p:txBody>
        </p:sp>
        <p:sp>
          <p:nvSpPr>
            <p:cNvPr id="8" name="직사각형 7">
              <a:extLst>
                <a:ext uri="{FF2B5EF4-FFF2-40B4-BE49-F238E27FC236}">
                  <a16:creationId xmlns:a16="http://schemas.microsoft.com/office/drawing/2014/main" id="{75F93BD3-A271-4B65-B1BA-DB7E48D2BEDB}"/>
                </a:ext>
              </a:extLst>
            </p:cNvPr>
            <p:cNvSpPr/>
            <p:nvPr/>
          </p:nvSpPr>
          <p:spPr>
            <a:xfrm>
              <a:off x="677233" y="3164709"/>
              <a:ext cx="1231347" cy="188983"/>
            </a:xfrm>
            <a:prstGeom prst="rect">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ea typeface="맑은 고딕"/>
                <a:cs typeface="+mn-cs"/>
              </a:endParaRPr>
            </a:p>
          </p:txBody>
        </p:sp>
      </p:grpSp>
    </p:spTree>
    <p:extLst>
      <p:ext uri="{BB962C8B-B14F-4D97-AF65-F5344CB8AC3E}">
        <p14:creationId xmlns:p14="http://schemas.microsoft.com/office/powerpoint/2010/main" val="192248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a:extLst>
              <a:ext uri="{FF2B5EF4-FFF2-40B4-BE49-F238E27FC236}">
                <a16:creationId xmlns:a16="http://schemas.microsoft.com/office/drawing/2014/main" id="{870EE953-1DC2-40CE-8812-2C9D9AA702C4}"/>
              </a:ext>
            </a:extLst>
          </p:cNvPr>
          <p:cNvGraphicFramePr>
            <a:graphicFrameLocks noGrp="1"/>
          </p:cNvGraphicFramePr>
          <p:nvPr/>
        </p:nvGraphicFramePr>
        <p:xfrm>
          <a:off x="1377950" y="673767"/>
          <a:ext cx="6388100" cy="2242915"/>
        </p:xfrm>
        <a:graphic>
          <a:graphicData uri="http://schemas.openxmlformats.org/drawingml/2006/table">
            <a:tbl>
              <a:tblPr/>
              <a:tblGrid>
                <a:gridCol w="3098093">
                  <a:extLst>
                    <a:ext uri="{9D8B030D-6E8A-4147-A177-3AD203B41FA5}">
                      <a16:colId xmlns:a16="http://schemas.microsoft.com/office/drawing/2014/main" val="4144444342"/>
                    </a:ext>
                  </a:extLst>
                </a:gridCol>
                <a:gridCol w="1316004">
                  <a:extLst>
                    <a:ext uri="{9D8B030D-6E8A-4147-A177-3AD203B41FA5}">
                      <a16:colId xmlns:a16="http://schemas.microsoft.com/office/drawing/2014/main" val="2082268389"/>
                    </a:ext>
                  </a:extLst>
                </a:gridCol>
                <a:gridCol w="1974003">
                  <a:extLst>
                    <a:ext uri="{9D8B030D-6E8A-4147-A177-3AD203B41FA5}">
                      <a16:colId xmlns:a16="http://schemas.microsoft.com/office/drawing/2014/main" val="920509939"/>
                    </a:ext>
                  </a:extLst>
                </a:gridCol>
              </a:tblGrid>
              <a:tr h="190278">
                <a:tc gridSpan="3">
                  <a:txBody>
                    <a:bodyPr/>
                    <a:lstStyle/>
                    <a:p>
                      <a:pPr algn="ctr" fontAlgn="ctr"/>
                      <a:r>
                        <a:rPr lang="en-US" sz="1400" b="1" i="0" u="none" strike="noStrike" dirty="0">
                          <a:solidFill>
                            <a:schemeClr val="bg2">
                              <a:lumMod val="25000"/>
                            </a:schemeClr>
                          </a:solidFill>
                          <a:effectLst/>
                          <a:latin typeface="Times New Roman" panose="02020603050405020304" pitchFamily="18" charset="0"/>
                          <a:ea typeface="맑은 고딕" panose="020B0503020000020004" pitchFamily="50" charset="-127"/>
                          <a:cs typeface="Times New Roman" panose="02020603050405020304" pitchFamily="18" charset="0"/>
                        </a:rPr>
                        <a:t>80 Gene Kinase</a:t>
                      </a:r>
                      <a:r>
                        <a:rPr lang="ko-KR" altLang="en-US" sz="1400" b="1" i="0" u="none" strike="noStrike" dirty="0">
                          <a:solidFill>
                            <a:schemeClr val="bg2">
                              <a:lumMod val="25000"/>
                            </a:schemeClr>
                          </a:solidFill>
                          <a:effectLst/>
                          <a:latin typeface="Times New Roman" panose="02020603050405020304" pitchFamily="18" charset="0"/>
                          <a:ea typeface="맑은 고딕" panose="020B0503020000020004" pitchFamily="50" charset="-127"/>
                          <a:cs typeface="Times New Roman" panose="02020603050405020304" pitchFamily="18" charset="0"/>
                        </a:rPr>
                        <a:t> </a:t>
                      </a:r>
                      <a:r>
                        <a:rPr lang="en-US" altLang="ko-KR" sz="1400" b="1" i="0" u="none" strike="noStrike" dirty="0">
                          <a:solidFill>
                            <a:schemeClr val="bg2">
                              <a:lumMod val="25000"/>
                            </a:schemeClr>
                          </a:solidFill>
                          <a:effectLst/>
                          <a:latin typeface="Times New Roman" panose="02020603050405020304" pitchFamily="18" charset="0"/>
                          <a:ea typeface="맑은 고딕" panose="020B0503020000020004" pitchFamily="50" charset="-127"/>
                          <a:cs typeface="Times New Roman" panose="02020603050405020304" pitchFamily="18" charset="0"/>
                        </a:rPr>
                        <a:t>kinome</a:t>
                      </a:r>
                      <a:r>
                        <a:rPr lang="ko-KR" altLang="en-US" sz="1400" b="1" i="0" u="none" strike="noStrike" dirty="0">
                          <a:solidFill>
                            <a:schemeClr val="bg2">
                              <a:lumMod val="25000"/>
                            </a:schemeClr>
                          </a:solidFill>
                          <a:effectLst/>
                          <a:latin typeface="Times New Roman" panose="02020603050405020304" pitchFamily="18" charset="0"/>
                          <a:ea typeface="맑은 고딕" panose="020B0503020000020004" pitchFamily="50" charset="-127"/>
                          <a:cs typeface="Times New Roman" panose="02020603050405020304" pitchFamily="18" charset="0"/>
                        </a:rPr>
                        <a:t> 분포</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52692052"/>
                  </a:ext>
                </a:extLst>
              </a:tr>
              <a:tr h="184505">
                <a:tc>
                  <a:txBody>
                    <a:bodyPr/>
                    <a:lstStyle/>
                    <a:p>
                      <a:pPr algn="ctr" fontAlgn="ctr"/>
                      <a:r>
                        <a:rPr lang="en-US" sz="1000" b="1"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Kinase Groups</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ctr" fontAlgn="ctr"/>
                      <a:r>
                        <a:rPr lang="en-US" sz="1000" b="1"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Num.</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ctr" fontAlgn="ctr"/>
                      <a:r>
                        <a:rPr lang="en-US" sz="1000" b="1"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Percent</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2720797249"/>
                  </a:ext>
                </a:extLst>
              </a:tr>
              <a:tr h="184505">
                <a:tc>
                  <a:txBody>
                    <a:bodyPr/>
                    <a:lstStyle/>
                    <a:p>
                      <a:pPr algn="ctr" fontAlgn="ctr"/>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AGC</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FFE699"/>
                    </a:solidFill>
                  </a:tcPr>
                </a:tc>
                <a:tc>
                  <a:txBody>
                    <a:bodyPr/>
                    <a:lstStyle/>
                    <a:p>
                      <a:pPr algn="ctr" fontAlgn="ctr"/>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7</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8.75</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26185685"/>
                  </a:ext>
                </a:extLst>
              </a:tr>
              <a:tr h="184505">
                <a:tc>
                  <a:txBody>
                    <a:bodyPr/>
                    <a:lstStyle/>
                    <a:p>
                      <a:pPr algn="ctr" fontAlgn="ctr"/>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CAMK</a:t>
                      </a:r>
                    </a:p>
                  </a:txBody>
                  <a:tcPr marL="0" marR="0" marT="0" marB="0" anchor="ctr">
                    <a:lnL>
                      <a:noFill/>
                    </a:lnL>
                    <a:lnR>
                      <a:noFill/>
                    </a:lnR>
                    <a:lnT>
                      <a:noFill/>
                    </a:lnT>
                    <a:lnB>
                      <a:noFill/>
                    </a:lnB>
                    <a:solidFill>
                      <a:srgbClr val="FFE699"/>
                    </a:solidFill>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a:t>
                      </a:r>
                    </a:p>
                  </a:txBody>
                  <a:tcPr marL="0" marR="0" marT="0" marB="0" anchor="ctr">
                    <a:lnL>
                      <a:noFill/>
                    </a:lnL>
                    <a:lnR>
                      <a:noFill/>
                    </a:lnR>
                    <a:lnT>
                      <a:noFill/>
                    </a:lnT>
                    <a:lnB>
                      <a:noFill/>
                    </a:lnB>
                  </a:tcPr>
                </a:tc>
                <a:tc>
                  <a:txBody>
                    <a:bodyPr/>
                    <a:lstStyle/>
                    <a:p>
                      <a:pPr algn="ctr" fontAlgn="ctr"/>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3.75</a:t>
                      </a:r>
                    </a:p>
                  </a:txBody>
                  <a:tcPr marL="0" marR="0" marT="0" marB="0" anchor="ctr">
                    <a:lnL>
                      <a:noFill/>
                    </a:lnL>
                    <a:lnR>
                      <a:noFill/>
                    </a:lnR>
                    <a:lnT>
                      <a:noFill/>
                    </a:lnT>
                    <a:lnB>
                      <a:noFill/>
                    </a:lnB>
                  </a:tcPr>
                </a:tc>
                <a:extLst>
                  <a:ext uri="{0D108BD9-81ED-4DB2-BD59-A6C34878D82A}">
                    <a16:rowId xmlns:a16="http://schemas.microsoft.com/office/drawing/2014/main" val="1890456043"/>
                  </a:ext>
                </a:extLst>
              </a:tr>
              <a:tr h="184505">
                <a:tc>
                  <a:txBody>
                    <a:bodyPr/>
                    <a:lstStyle/>
                    <a:p>
                      <a:pPr algn="ctr" fontAlgn="ctr"/>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CK1</a:t>
                      </a:r>
                    </a:p>
                  </a:txBody>
                  <a:tcPr marL="0" marR="0" marT="0" marB="0" anchor="ctr">
                    <a:lnL>
                      <a:noFill/>
                    </a:lnL>
                    <a:lnR>
                      <a:noFill/>
                    </a:lnR>
                    <a:lnT>
                      <a:noFill/>
                    </a:lnT>
                    <a:lnB>
                      <a:noFill/>
                    </a:lnB>
                    <a:solidFill>
                      <a:srgbClr val="FFE699"/>
                    </a:solidFill>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4</a:t>
                      </a:r>
                    </a:p>
                  </a:txBody>
                  <a:tcPr marL="0" marR="0" marT="0"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5</a:t>
                      </a:r>
                    </a:p>
                  </a:txBody>
                  <a:tcPr marL="0" marR="0" marT="0" marB="0" anchor="ctr">
                    <a:lnL>
                      <a:noFill/>
                    </a:lnL>
                    <a:lnR>
                      <a:noFill/>
                    </a:lnR>
                    <a:lnT>
                      <a:noFill/>
                    </a:lnT>
                    <a:lnB>
                      <a:noFill/>
                    </a:lnB>
                  </a:tcPr>
                </a:tc>
                <a:extLst>
                  <a:ext uri="{0D108BD9-81ED-4DB2-BD59-A6C34878D82A}">
                    <a16:rowId xmlns:a16="http://schemas.microsoft.com/office/drawing/2014/main" val="89462423"/>
                  </a:ext>
                </a:extLst>
              </a:tr>
              <a:tr h="184505">
                <a:tc>
                  <a:txBody>
                    <a:bodyPr/>
                    <a:lstStyle/>
                    <a:p>
                      <a:pPr algn="ctr" fontAlgn="ctr"/>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CMGC</a:t>
                      </a:r>
                    </a:p>
                  </a:txBody>
                  <a:tcPr marL="0" marR="0" marT="0" marB="0" anchor="ctr">
                    <a:lnL>
                      <a:noFill/>
                    </a:lnL>
                    <a:lnR>
                      <a:noFill/>
                    </a:lnR>
                    <a:lnT>
                      <a:noFill/>
                    </a:lnT>
                    <a:lnB>
                      <a:noFill/>
                    </a:lnB>
                    <a:solidFill>
                      <a:schemeClr val="accent5">
                        <a:lumMod val="40000"/>
                        <a:lumOff val="60000"/>
                      </a:schemeClr>
                    </a:solidFill>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8</a:t>
                      </a:r>
                    </a:p>
                  </a:txBody>
                  <a:tcPr marL="0" marR="0" marT="0"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10</a:t>
                      </a:r>
                    </a:p>
                  </a:txBody>
                  <a:tcPr marL="0" marR="0" marT="0" marB="0" anchor="ctr">
                    <a:lnL>
                      <a:noFill/>
                    </a:lnL>
                    <a:lnR>
                      <a:noFill/>
                    </a:lnR>
                    <a:lnT>
                      <a:noFill/>
                    </a:lnT>
                    <a:lnB>
                      <a:noFill/>
                    </a:lnB>
                  </a:tcPr>
                </a:tc>
                <a:extLst>
                  <a:ext uri="{0D108BD9-81ED-4DB2-BD59-A6C34878D82A}">
                    <a16:rowId xmlns:a16="http://schemas.microsoft.com/office/drawing/2014/main" val="157819277"/>
                  </a:ext>
                </a:extLst>
              </a:tr>
              <a:tr h="184505">
                <a:tc>
                  <a:txBody>
                    <a:bodyPr/>
                    <a:lstStyle/>
                    <a:p>
                      <a:pPr algn="ctr" fontAlgn="ctr"/>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STE</a:t>
                      </a:r>
                    </a:p>
                  </a:txBody>
                  <a:tcPr marL="0" marR="0" marT="0"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2</a:t>
                      </a:r>
                    </a:p>
                  </a:txBody>
                  <a:tcPr marL="0" marR="0" marT="0"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2.5</a:t>
                      </a:r>
                    </a:p>
                  </a:txBody>
                  <a:tcPr marL="0" marR="0" marT="0" marB="0" anchor="ctr">
                    <a:lnL>
                      <a:noFill/>
                    </a:lnL>
                    <a:lnR>
                      <a:noFill/>
                    </a:lnR>
                    <a:lnT>
                      <a:noFill/>
                    </a:lnT>
                    <a:lnB>
                      <a:noFill/>
                    </a:lnB>
                  </a:tcPr>
                </a:tc>
                <a:extLst>
                  <a:ext uri="{0D108BD9-81ED-4DB2-BD59-A6C34878D82A}">
                    <a16:rowId xmlns:a16="http://schemas.microsoft.com/office/drawing/2014/main" val="1954777165"/>
                  </a:ext>
                </a:extLst>
              </a:tr>
              <a:tr h="184505">
                <a:tc>
                  <a:txBody>
                    <a:bodyPr/>
                    <a:lstStyle/>
                    <a:p>
                      <a:pPr algn="ctr" fontAlgn="ctr"/>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TK</a:t>
                      </a:r>
                    </a:p>
                  </a:txBody>
                  <a:tcPr marL="0" marR="0" marT="0" marB="0" anchor="ctr">
                    <a:lnL>
                      <a:noFill/>
                    </a:lnL>
                    <a:lnR>
                      <a:noFill/>
                    </a:lnR>
                    <a:lnT>
                      <a:noFill/>
                    </a:lnT>
                    <a:lnB>
                      <a:noFill/>
                    </a:lnB>
                    <a:solidFill>
                      <a:srgbClr val="A9D08E"/>
                    </a:solidFill>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43</a:t>
                      </a:r>
                    </a:p>
                  </a:txBody>
                  <a:tcPr marL="0" marR="0" marT="0" marB="0" anchor="ctr">
                    <a:lnL>
                      <a:noFill/>
                    </a:lnL>
                    <a:lnR>
                      <a:noFill/>
                    </a:lnR>
                    <a:lnT>
                      <a:noFill/>
                    </a:lnT>
                    <a:lnB>
                      <a:noFill/>
                    </a:lnB>
                  </a:tcPr>
                </a:tc>
                <a:tc>
                  <a:txBody>
                    <a:bodyPr/>
                    <a:lstStyle/>
                    <a:p>
                      <a:pPr algn="ctr" fontAlgn="ctr"/>
                      <a:r>
                        <a:rPr lang="en-US" altLang="ko-KR" sz="1000" b="0" i="0" u="none" strike="noStrike" dirty="0">
                          <a:solidFill>
                            <a:srgbClr val="FF0000"/>
                          </a:solidFill>
                          <a:effectLst/>
                          <a:latin typeface="Times New Roman" panose="02020603050405020304" pitchFamily="18" charset="0"/>
                          <a:ea typeface="맑은 고딕" panose="020B0503020000020004" pitchFamily="50" charset="-127"/>
                          <a:cs typeface="Times New Roman" panose="02020603050405020304" pitchFamily="18" charset="0"/>
                        </a:rPr>
                        <a:t>53.75</a:t>
                      </a:r>
                    </a:p>
                  </a:txBody>
                  <a:tcPr marL="0" marR="0" marT="0" marB="0" anchor="ctr">
                    <a:lnL>
                      <a:noFill/>
                    </a:lnL>
                    <a:lnR>
                      <a:noFill/>
                    </a:lnR>
                    <a:lnT>
                      <a:noFill/>
                    </a:lnT>
                    <a:lnB>
                      <a:noFill/>
                    </a:lnB>
                  </a:tcPr>
                </a:tc>
                <a:extLst>
                  <a:ext uri="{0D108BD9-81ED-4DB2-BD59-A6C34878D82A}">
                    <a16:rowId xmlns:a16="http://schemas.microsoft.com/office/drawing/2014/main" val="3033447537"/>
                  </a:ext>
                </a:extLst>
              </a:tr>
              <a:tr h="184505">
                <a:tc>
                  <a:txBody>
                    <a:bodyPr/>
                    <a:lstStyle/>
                    <a:p>
                      <a:pPr algn="ctr" fontAlgn="ctr"/>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TKL</a:t>
                      </a:r>
                    </a:p>
                  </a:txBody>
                  <a:tcPr marL="0" marR="0" marT="0" marB="0" anchor="ctr">
                    <a:lnL>
                      <a:noFill/>
                    </a:lnL>
                    <a:lnR>
                      <a:noFill/>
                    </a:lnR>
                    <a:lnT>
                      <a:noFill/>
                    </a:lnT>
                    <a:lnB>
                      <a:noFill/>
                    </a:lnB>
                    <a:solidFill>
                      <a:srgbClr val="A9D08E"/>
                    </a:solidFill>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5</a:t>
                      </a:r>
                    </a:p>
                  </a:txBody>
                  <a:tcPr marL="0" marR="0" marT="0"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6.25</a:t>
                      </a:r>
                    </a:p>
                  </a:txBody>
                  <a:tcPr marL="0" marR="0" marT="0" marB="0" anchor="ctr">
                    <a:lnL>
                      <a:noFill/>
                    </a:lnL>
                    <a:lnR>
                      <a:noFill/>
                    </a:lnR>
                    <a:lnT>
                      <a:noFill/>
                    </a:lnT>
                    <a:lnB>
                      <a:noFill/>
                    </a:lnB>
                  </a:tcPr>
                </a:tc>
                <a:extLst>
                  <a:ext uri="{0D108BD9-81ED-4DB2-BD59-A6C34878D82A}">
                    <a16:rowId xmlns:a16="http://schemas.microsoft.com/office/drawing/2014/main" val="2547870099"/>
                  </a:ext>
                </a:extLst>
              </a:tr>
              <a:tr h="184505">
                <a:tc>
                  <a:txBody>
                    <a:bodyPr/>
                    <a:lstStyle/>
                    <a:p>
                      <a:pPr algn="ctr" fontAlgn="ctr"/>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Atypical</a:t>
                      </a:r>
                    </a:p>
                  </a:txBody>
                  <a:tcPr marL="0" marR="0" marT="0"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0" marR="0" marT="0"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0" marR="0" marT="0" marB="0" anchor="ctr">
                    <a:lnL>
                      <a:noFill/>
                    </a:lnL>
                    <a:lnR>
                      <a:noFill/>
                    </a:lnR>
                    <a:lnT>
                      <a:noFill/>
                    </a:lnT>
                    <a:lnB>
                      <a:noFill/>
                    </a:lnB>
                  </a:tcPr>
                </a:tc>
                <a:extLst>
                  <a:ext uri="{0D108BD9-81ED-4DB2-BD59-A6C34878D82A}">
                    <a16:rowId xmlns:a16="http://schemas.microsoft.com/office/drawing/2014/main" val="2192520804"/>
                  </a:ext>
                </a:extLst>
              </a:tr>
              <a:tr h="184505">
                <a:tc>
                  <a:txBody>
                    <a:bodyPr/>
                    <a:lstStyle/>
                    <a:p>
                      <a:pPr algn="ctr" fontAlgn="ctr"/>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Other</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8</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10</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7636092"/>
                  </a:ext>
                </a:extLst>
              </a:tr>
              <a:tr h="184505">
                <a:tc>
                  <a:txBody>
                    <a:bodyPr/>
                    <a:lstStyle/>
                    <a:p>
                      <a:pPr algn="ctr" fontAlgn="ctr"/>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Total</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80</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100</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2986335"/>
                  </a:ext>
                </a:extLst>
              </a:tr>
            </a:tbl>
          </a:graphicData>
        </a:graphic>
      </p:graphicFrame>
      <p:sp>
        <p:nvSpPr>
          <p:cNvPr id="2" name="직사각형 1">
            <a:extLst>
              <a:ext uri="{FF2B5EF4-FFF2-40B4-BE49-F238E27FC236}">
                <a16:creationId xmlns:a16="http://schemas.microsoft.com/office/drawing/2014/main" id="{305C53C6-F636-4A65-8932-7E6B165591F1}"/>
              </a:ext>
            </a:extLst>
          </p:cNvPr>
          <p:cNvSpPr/>
          <p:nvPr/>
        </p:nvSpPr>
        <p:spPr>
          <a:xfrm>
            <a:off x="256062" y="6089462"/>
            <a:ext cx="8845826" cy="400110"/>
          </a:xfrm>
          <a:prstGeom prst="rect">
            <a:avLst/>
          </a:prstGeom>
        </p:spPr>
        <p:txBody>
          <a:bodyPr wrap="square">
            <a:spAutoFit/>
          </a:bodyPr>
          <a:lstStyle/>
          <a:p>
            <a:r>
              <a:rPr lang="en-US" altLang="ko-KR" sz="1000" dirty="0">
                <a:solidFill>
                  <a:srgbClr val="000000"/>
                </a:solidFill>
                <a:latin typeface="arial" panose="020B0604020202020204" pitchFamily="34" charset="0"/>
              </a:rPr>
              <a:t>Genomic analysis of the eukaryotic protein kinase superfamily: a perspective Genome Biol. 2003; 4(5): 111. Published online 2003 Apr 29. </a:t>
            </a:r>
            <a:r>
              <a:rPr lang="en-US" altLang="ko-KR" sz="1000" dirty="0" err="1">
                <a:solidFill>
                  <a:srgbClr val="000000"/>
                </a:solidFill>
                <a:latin typeface="arial" panose="020B0604020202020204" pitchFamily="34" charset="0"/>
              </a:rPr>
              <a:t>doi</a:t>
            </a:r>
            <a:r>
              <a:rPr lang="en-US" altLang="ko-KR" sz="1000" dirty="0">
                <a:solidFill>
                  <a:srgbClr val="000000"/>
                </a:solidFill>
                <a:latin typeface="arial" panose="020B0604020202020204" pitchFamily="34" charset="0"/>
              </a:rPr>
              <a:t>: 10.1186/gb-2003-4-5-111</a:t>
            </a:r>
          </a:p>
        </p:txBody>
      </p:sp>
      <p:sp>
        <p:nvSpPr>
          <p:cNvPr id="5" name="TextBox 4">
            <a:extLst>
              <a:ext uri="{FF2B5EF4-FFF2-40B4-BE49-F238E27FC236}">
                <a16:creationId xmlns:a16="http://schemas.microsoft.com/office/drawing/2014/main" id="{9609AE68-5371-42CB-A150-5729DBF31808}"/>
              </a:ext>
            </a:extLst>
          </p:cNvPr>
          <p:cNvSpPr txBox="1"/>
          <p:nvPr/>
        </p:nvSpPr>
        <p:spPr>
          <a:xfrm>
            <a:off x="3267799" y="3086751"/>
            <a:ext cx="2608407" cy="307777"/>
          </a:xfrm>
          <a:prstGeom prst="rect">
            <a:avLst/>
          </a:prstGeom>
          <a:noFill/>
        </p:spPr>
        <p:txBody>
          <a:bodyPr wrap="none" rtlCol="0">
            <a:spAutoFit/>
          </a:bodyPr>
          <a:lstStyle/>
          <a:p>
            <a:pPr algn="ctr"/>
            <a:r>
              <a:rPr lang="en-US" altLang="ko-KR" sz="1400" b="1" dirty="0">
                <a:solidFill>
                  <a:schemeClr val="bg2">
                    <a:lumMod val="25000"/>
                  </a:schemeClr>
                </a:solidFill>
                <a:latin typeface="Times New Roman" panose="02020603050405020304" pitchFamily="18" charset="0"/>
                <a:cs typeface="Times New Roman" panose="02020603050405020304" pitchFamily="18" charset="0"/>
              </a:rPr>
              <a:t>1876 Seeds Kinase kinome </a:t>
            </a:r>
            <a:r>
              <a:rPr lang="ko-KR" altLang="en-US" sz="1400" b="1" dirty="0">
                <a:solidFill>
                  <a:schemeClr val="bg2">
                    <a:lumMod val="25000"/>
                  </a:schemeClr>
                </a:solidFill>
                <a:latin typeface="Times New Roman" panose="02020603050405020304" pitchFamily="18" charset="0"/>
                <a:cs typeface="Times New Roman" panose="02020603050405020304" pitchFamily="18" charset="0"/>
              </a:rPr>
              <a:t>분포</a:t>
            </a:r>
          </a:p>
        </p:txBody>
      </p:sp>
      <p:sp>
        <p:nvSpPr>
          <p:cNvPr id="8" name="TextBox 7">
            <a:extLst>
              <a:ext uri="{FF2B5EF4-FFF2-40B4-BE49-F238E27FC236}">
                <a16:creationId xmlns:a16="http://schemas.microsoft.com/office/drawing/2014/main" id="{33A7BBF1-9CBF-4F84-A5AD-673DCE4D9AC5}"/>
              </a:ext>
            </a:extLst>
          </p:cNvPr>
          <p:cNvSpPr txBox="1"/>
          <p:nvPr/>
        </p:nvSpPr>
        <p:spPr>
          <a:xfrm>
            <a:off x="149365" y="157748"/>
            <a:ext cx="2956900" cy="461665"/>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400" dirty="0">
                <a:solidFill>
                  <a:srgbClr val="000000"/>
                </a:solidFill>
                <a:effectLst>
                  <a:outerShdw blurRad="38100" dist="38100" dir="2700000" algn="tl">
                    <a:srgbClr val="000000">
                      <a:alpha val="43137"/>
                    </a:srgbClr>
                  </a:outerShdw>
                </a:effectLst>
                <a:latin typeface="Arial"/>
                <a:ea typeface="맑은 고딕"/>
              </a:rPr>
              <a:t>2</a:t>
            </a:r>
            <a:r>
              <a:rPr kumimoji="0" lang="en-US" altLang="ko-KR" sz="24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a:ea typeface="맑은 고딕"/>
                <a:cs typeface="+mn-cs"/>
              </a:rPr>
              <a:t>. Analysis of Seeds</a:t>
            </a:r>
          </a:p>
        </p:txBody>
      </p:sp>
      <p:graphicFrame>
        <p:nvGraphicFramePr>
          <p:cNvPr id="7" name="표 6">
            <a:extLst>
              <a:ext uri="{FF2B5EF4-FFF2-40B4-BE49-F238E27FC236}">
                <a16:creationId xmlns:a16="http://schemas.microsoft.com/office/drawing/2014/main" id="{CF23C64A-2EFE-4095-AABA-55E9076622FB}"/>
              </a:ext>
            </a:extLst>
          </p:cNvPr>
          <p:cNvGraphicFramePr>
            <a:graphicFrameLocks noGrp="1"/>
          </p:cNvGraphicFramePr>
          <p:nvPr/>
        </p:nvGraphicFramePr>
        <p:xfrm>
          <a:off x="1377950" y="3363750"/>
          <a:ext cx="6388100" cy="2444750"/>
        </p:xfrm>
        <a:graphic>
          <a:graphicData uri="http://schemas.openxmlformats.org/drawingml/2006/table">
            <a:tbl>
              <a:tblPr/>
              <a:tblGrid>
                <a:gridCol w="1244600">
                  <a:extLst>
                    <a:ext uri="{9D8B030D-6E8A-4147-A177-3AD203B41FA5}">
                      <a16:colId xmlns:a16="http://schemas.microsoft.com/office/drawing/2014/main" val="2334032153"/>
                    </a:ext>
                  </a:extLst>
                </a:gridCol>
                <a:gridCol w="533400">
                  <a:extLst>
                    <a:ext uri="{9D8B030D-6E8A-4147-A177-3AD203B41FA5}">
                      <a16:colId xmlns:a16="http://schemas.microsoft.com/office/drawing/2014/main" val="1809098059"/>
                    </a:ext>
                  </a:extLst>
                </a:gridCol>
                <a:gridCol w="685800">
                  <a:extLst>
                    <a:ext uri="{9D8B030D-6E8A-4147-A177-3AD203B41FA5}">
                      <a16:colId xmlns:a16="http://schemas.microsoft.com/office/drawing/2014/main" val="3402134221"/>
                    </a:ext>
                  </a:extLst>
                </a:gridCol>
                <a:gridCol w="635000">
                  <a:extLst>
                    <a:ext uri="{9D8B030D-6E8A-4147-A177-3AD203B41FA5}">
                      <a16:colId xmlns:a16="http://schemas.microsoft.com/office/drawing/2014/main" val="752580173"/>
                    </a:ext>
                  </a:extLst>
                </a:gridCol>
                <a:gridCol w="635000">
                  <a:extLst>
                    <a:ext uri="{9D8B030D-6E8A-4147-A177-3AD203B41FA5}">
                      <a16:colId xmlns:a16="http://schemas.microsoft.com/office/drawing/2014/main" val="3461480134"/>
                    </a:ext>
                  </a:extLst>
                </a:gridCol>
                <a:gridCol w="635000">
                  <a:extLst>
                    <a:ext uri="{9D8B030D-6E8A-4147-A177-3AD203B41FA5}">
                      <a16:colId xmlns:a16="http://schemas.microsoft.com/office/drawing/2014/main" val="2125043568"/>
                    </a:ext>
                  </a:extLst>
                </a:gridCol>
                <a:gridCol w="2019300">
                  <a:extLst>
                    <a:ext uri="{9D8B030D-6E8A-4147-A177-3AD203B41FA5}">
                      <a16:colId xmlns:a16="http://schemas.microsoft.com/office/drawing/2014/main" val="4151375233"/>
                    </a:ext>
                  </a:extLst>
                </a:gridCol>
              </a:tblGrid>
              <a:tr h="222250">
                <a:tc>
                  <a:txBody>
                    <a:bodyPr/>
                    <a:lstStyle/>
                    <a:p>
                      <a:pPr algn="ctr" fontAlgn="b"/>
                      <a:r>
                        <a:rPr lang="en-US" sz="1000" b="1" i="0" u="none" strike="noStrike" dirty="0" err="1">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Kinase_Groups</a:t>
                      </a:r>
                      <a:endParaRPr lang="en-US" sz="1000" b="1"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Num.</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Percent</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Type_1</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Type_2</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Type_3</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Location</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449432699"/>
                  </a:ext>
                </a:extLst>
              </a:tr>
              <a:tr h="222250">
                <a:tc>
                  <a:txBody>
                    <a:bodyPr/>
                    <a:lstStyle/>
                    <a:p>
                      <a:pPr algn="ctr" fontAlgn="b"/>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CMGC</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E699"/>
                    </a:solidFill>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699</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37.26</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495</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9</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195</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serine/threonine-specific</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102850448"/>
                  </a:ext>
                </a:extLst>
              </a:tr>
              <a:tr h="222250">
                <a:tc>
                  <a:txBody>
                    <a:bodyPr/>
                    <a:lstStyle/>
                    <a:p>
                      <a:pPr algn="ctr" fontAlgn="b"/>
                      <a:r>
                        <a:rPr lang="en-US" sz="1000" b="1" i="0" u="none" strike="noStrike">
                          <a:solidFill>
                            <a:srgbClr val="FF0000"/>
                          </a:solidFill>
                          <a:effectLst/>
                          <a:latin typeface="Times New Roman" panose="02020603050405020304" pitchFamily="18" charset="0"/>
                          <a:ea typeface="맑은 고딕" panose="020B0503020000020004" pitchFamily="50" charset="-127"/>
                          <a:cs typeface="Times New Roman" panose="02020603050405020304" pitchFamily="18" charset="0"/>
                        </a:rPr>
                        <a:t>TK</a:t>
                      </a:r>
                    </a:p>
                  </a:txBody>
                  <a:tcPr marL="6350" marR="6350" marT="6350" marB="0" anchor="ctr">
                    <a:lnL>
                      <a:noFill/>
                    </a:lnL>
                    <a:lnR>
                      <a:noFill/>
                    </a:lnR>
                    <a:lnT>
                      <a:noFill/>
                    </a:lnT>
                    <a:lnB>
                      <a:noFill/>
                    </a:lnB>
                    <a:solidFill>
                      <a:srgbClr val="A9D08E"/>
                    </a:solidFill>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348</a:t>
                      </a:r>
                    </a:p>
                  </a:txBody>
                  <a:tcPr marL="6350" marR="6350" marT="6350" marB="0" anchor="ctr">
                    <a:lnL>
                      <a:noFill/>
                    </a:lnL>
                    <a:lnR>
                      <a:noFill/>
                    </a:lnR>
                    <a:lnT>
                      <a:noFill/>
                    </a:lnT>
                    <a:lnB>
                      <a:noFill/>
                    </a:lnB>
                  </a:tcPr>
                </a:tc>
                <a:tc>
                  <a:txBody>
                    <a:bodyPr/>
                    <a:lstStyle/>
                    <a:p>
                      <a:pPr algn="ctr" fontAlgn="b"/>
                      <a:r>
                        <a:rPr lang="en-US" altLang="ko-KR" sz="1000" b="1" i="0" u="none" strike="noStrike" dirty="0">
                          <a:solidFill>
                            <a:srgbClr val="FF0000"/>
                          </a:solidFill>
                          <a:effectLst/>
                          <a:latin typeface="Times New Roman" panose="02020603050405020304" pitchFamily="18" charset="0"/>
                          <a:ea typeface="맑은 고딕" panose="020B0503020000020004" pitchFamily="50" charset="-127"/>
                          <a:cs typeface="Times New Roman" panose="02020603050405020304" pitchFamily="18" charset="0"/>
                        </a:rPr>
                        <a:t>18.55</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333</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2</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13</a:t>
                      </a:r>
                    </a:p>
                  </a:txBody>
                  <a:tcPr marL="6350" marR="6350" marT="6350" marB="0" anchor="ctr">
                    <a:lnL>
                      <a:noFill/>
                    </a:lnL>
                    <a:lnR>
                      <a:noFill/>
                    </a:lnR>
                    <a:lnT>
                      <a:noFill/>
                    </a:lnT>
                    <a:lnB>
                      <a:noFill/>
                    </a:lnB>
                  </a:tcPr>
                </a:tc>
                <a:tc>
                  <a:txBody>
                    <a:bodyPr/>
                    <a:lstStyle/>
                    <a:p>
                      <a:pPr algn="l"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tyrosine residues</a:t>
                      </a:r>
                    </a:p>
                  </a:txBody>
                  <a:tcPr marL="6350" marR="6350" marT="6350" marB="0" anchor="ctr">
                    <a:lnL>
                      <a:noFill/>
                    </a:lnL>
                    <a:lnR>
                      <a:noFill/>
                    </a:lnR>
                    <a:lnT>
                      <a:noFill/>
                    </a:lnT>
                    <a:lnB>
                      <a:noFill/>
                    </a:lnB>
                  </a:tcPr>
                </a:tc>
                <a:extLst>
                  <a:ext uri="{0D108BD9-81ED-4DB2-BD59-A6C34878D82A}">
                    <a16:rowId xmlns:a16="http://schemas.microsoft.com/office/drawing/2014/main" val="148720939"/>
                  </a:ext>
                </a:extLst>
              </a:tr>
              <a:tr h="222250">
                <a:tc>
                  <a:txBody>
                    <a:bodyPr/>
                    <a:lstStyle/>
                    <a:p>
                      <a:pPr algn="ctr"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CAMK</a:t>
                      </a:r>
                    </a:p>
                  </a:txBody>
                  <a:tcPr marL="6350" marR="6350" marT="6350" marB="0" anchor="ctr">
                    <a:lnL>
                      <a:noFill/>
                    </a:lnL>
                    <a:lnR>
                      <a:noFill/>
                    </a:lnR>
                    <a:lnT>
                      <a:noFill/>
                    </a:lnT>
                    <a:lnB>
                      <a:noFill/>
                    </a:lnB>
                    <a:solidFill>
                      <a:srgbClr val="FFE699"/>
                    </a:solidFill>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302</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16.10</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253</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49</a:t>
                      </a:r>
                    </a:p>
                  </a:txBody>
                  <a:tcPr marL="6350" marR="6350" marT="6350" marB="0" anchor="ctr">
                    <a:lnL>
                      <a:noFill/>
                    </a:lnL>
                    <a:lnR>
                      <a:noFill/>
                    </a:lnR>
                    <a:lnT>
                      <a:noFill/>
                    </a:lnT>
                    <a:lnB>
                      <a:noFill/>
                    </a:lnB>
                  </a:tcPr>
                </a:tc>
                <a:tc>
                  <a:txBody>
                    <a:bodyPr/>
                    <a:lstStyle/>
                    <a:p>
                      <a:pPr algn="l"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serine/threonine-specific</a:t>
                      </a:r>
                    </a:p>
                  </a:txBody>
                  <a:tcPr marL="6350" marR="6350" marT="6350" marB="0" anchor="ctr">
                    <a:lnL>
                      <a:noFill/>
                    </a:lnL>
                    <a:lnR>
                      <a:noFill/>
                    </a:lnR>
                    <a:lnT>
                      <a:noFill/>
                    </a:lnT>
                    <a:lnB>
                      <a:noFill/>
                    </a:lnB>
                  </a:tcPr>
                </a:tc>
                <a:extLst>
                  <a:ext uri="{0D108BD9-81ED-4DB2-BD59-A6C34878D82A}">
                    <a16:rowId xmlns:a16="http://schemas.microsoft.com/office/drawing/2014/main" val="2969144054"/>
                  </a:ext>
                </a:extLst>
              </a:tr>
              <a:tr h="222250">
                <a:tc>
                  <a:txBody>
                    <a:bodyPr/>
                    <a:lstStyle/>
                    <a:p>
                      <a:pPr algn="ctr"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Other</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142</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7.57</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121</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21</a:t>
                      </a:r>
                    </a:p>
                  </a:txBody>
                  <a:tcPr marL="6350" marR="6350" marT="6350" marB="0" anchor="ctr">
                    <a:lnL>
                      <a:noFill/>
                    </a:lnL>
                    <a:lnR>
                      <a:noFill/>
                    </a:lnR>
                    <a:lnT>
                      <a:noFill/>
                    </a:lnT>
                    <a:lnB>
                      <a:noFill/>
                    </a:lnB>
                  </a:tcPr>
                </a:tc>
                <a:tc>
                  <a:txBody>
                    <a:bodyPr/>
                    <a:lstStyle/>
                    <a:p>
                      <a:pPr algn="l" fontAlgn="b"/>
                      <a:endParaRPr lang="ko-KR" alt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350" marR="6350" marT="6350" marB="0" anchor="ctr">
                    <a:lnL>
                      <a:noFill/>
                    </a:lnL>
                    <a:lnR>
                      <a:noFill/>
                    </a:lnR>
                    <a:lnT>
                      <a:noFill/>
                    </a:lnT>
                    <a:lnB>
                      <a:noFill/>
                    </a:lnB>
                  </a:tcPr>
                </a:tc>
                <a:extLst>
                  <a:ext uri="{0D108BD9-81ED-4DB2-BD59-A6C34878D82A}">
                    <a16:rowId xmlns:a16="http://schemas.microsoft.com/office/drawing/2014/main" val="3840785515"/>
                  </a:ext>
                </a:extLst>
              </a:tr>
              <a:tr h="222250">
                <a:tc>
                  <a:txBody>
                    <a:bodyPr/>
                    <a:lstStyle/>
                    <a:p>
                      <a:pPr algn="ctr"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AGC</a:t>
                      </a:r>
                    </a:p>
                  </a:txBody>
                  <a:tcPr marL="6350" marR="6350" marT="6350" marB="0" anchor="ctr">
                    <a:lnL>
                      <a:noFill/>
                    </a:lnL>
                    <a:lnR>
                      <a:noFill/>
                    </a:lnR>
                    <a:lnT>
                      <a:noFill/>
                    </a:lnT>
                    <a:lnB>
                      <a:noFill/>
                    </a:lnB>
                    <a:solidFill>
                      <a:srgbClr val="FFE699"/>
                    </a:solidFill>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132</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7.04</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108</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24</a:t>
                      </a:r>
                    </a:p>
                  </a:txBody>
                  <a:tcPr marL="6350" marR="6350" marT="6350" marB="0" anchor="ctr">
                    <a:lnL>
                      <a:noFill/>
                    </a:lnL>
                    <a:lnR>
                      <a:noFill/>
                    </a:lnR>
                    <a:lnT>
                      <a:noFill/>
                    </a:lnT>
                    <a:lnB>
                      <a:noFill/>
                    </a:lnB>
                  </a:tcPr>
                </a:tc>
                <a:tc>
                  <a:txBody>
                    <a:bodyPr/>
                    <a:lstStyle/>
                    <a:p>
                      <a:pPr algn="l"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serine/threonine-specific</a:t>
                      </a:r>
                    </a:p>
                  </a:txBody>
                  <a:tcPr marL="6350" marR="6350" marT="6350" marB="0" anchor="ctr">
                    <a:lnL>
                      <a:noFill/>
                    </a:lnL>
                    <a:lnR>
                      <a:noFill/>
                    </a:lnR>
                    <a:lnT>
                      <a:noFill/>
                    </a:lnT>
                    <a:lnB>
                      <a:noFill/>
                    </a:lnB>
                  </a:tcPr>
                </a:tc>
                <a:extLst>
                  <a:ext uri="{0D108BD9-81ED-4DB2-BD59-A6C34878D82A}">
                    <a16:rowId xmlns:a16="http://schemas.microsoft.com/office/drawing/2014/main" val="2720024447"/>
                  </a:ext>
                </a:extLst>
              </a:tr>
              <a:tr h="222250">
                <a:tc>
                  <a:txBody>
                    <a:bodyPr/>
                    <a:lstStyle/>
                    <a:p>
                      <a:pPr algn="ctr"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TKL</a:t>
                      </a:r>
                    </a:p>
                  </a:txBody>
                  <a:tcPr marL="6350" marR="6350" marT="6350" marB="0" anchor="ctr">
                    <a:lnL>
                      <a:noFill/>
                    </a:lnL>
                    <a:lnR>
                      <a:noFill/>
                    </a:lnR>
                    <a:lnT>
                      <a:noFill/>
                    </a:lnT>
                    <a:lnB>
                      <a:noFill/>
                    </a:lnB>
                    <a:solidFill>
                      <a:srgbClr val="A9D08E"/>
                    </a:solidFill>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118</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6.29</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70</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12</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36</a:t>
                      </a:r>
                    </a:p>
                  </a:txBody>
                  <a:tcPr marL="6350" marR="6350" marT="6350" marB="0" anchor="ctr">
                    <a:lnL>
                      <a:noFill/>
                    </a:lnL>
                    <a:lnR>
                      <a:noFill/>
                    </a:lnR>
                    <a:lnT>
                      <a:noFill/>
                    </a:lnT>
                    <a:lnB>
                      <a:noFill/>
                    </a:lnB>
                  </a:tcPr>
                </a:tc>
                <a:tc>
                  <a:txBody>
                    <a:bodyPr/>
                    <a:lstStyle/>
                    <a:p>
                      <a:pPr algn="l" fontAlgn="b"/>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tyrosine residues</a:t>
                      </a:r>
                    </a:p>
                  </a:txBody>
                  <a:tcPr marL="6350" marR="6350" marT="6350" marB="0" anchor="ctr">
                    <a:lnL>
                      <a:noFill/>
                    </a:lnL>
                    <a:lnR>
                      <a:noFill/>
                    </a:lnR>
                    <a:lnT>
                      <a:noFill/>
                    </a:lnT>
                    <a:lnB>
                      <a:noFill/>
                    </a:lnB>
                  </a:tcPr>
                </a:tc>
                <a:extLst>
                  <a:ext uri="{0D108BD9-81ED-4DB2-BD59-A6C34878D82A}">
                    <a16:rowId xmlns:a16="http://schemas.microsoft.com/office/drawing/2014/main" val="825515969"/>
                  </a:ext>
                </a:extLst>
              </a:tr>
              <a:tr h="222250">
                <a:tc>
                  <a:txBody>
                    <a:bodyPr/>
                    <a:lstStyle/>
                    <a:p>
                      <a:pPr algn="ctr"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STE</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63</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3.36</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62</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a:t>
                      </a:r>
                    </a:p>
                  </a:txBody>
                  <a:tcPr marL="6350" marR="6350" marT="6350" marB="0" anchor="ctr">
                    <a:lnL>
                      <a:noFill/>
                    </a:lnL>
                    <a:lnR>
                      <a:noFill/>
                    </a:lnR>
                    <a:lnT>
                      <a:noFill/>
                    </a:lnT>
                    <a:lnB>
                      <a:noFill/>
                    </a:lnB>
                  </a:tcPr>
                </a:tc>
                <a:tc>
                  <a:txBody>
                    <a:bodyPr/>
                    <a:lstStyle/>
                    <a:p>
                      <a:pPr algn="l" fontAlgn="b"/>
                      <a:endParaRPr lang="ko-KR" alt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350" marR="6350" marT="6350" marB="0" anchor="ctr">
                    <a:lnL>
                      <a:noFill/>
                    </a:lnL>
                    <a:lnR>
                      <a:noFill/>
                    </a:lnR>
                    <a:lnT>
                      <a:noFill/>
                    </a:lnT>
                    <a:lnB>
                      <a:noFill/>
                    </a:lnB>
                  </a:tcPr>
                </a:tc>
                <a:extLst>
                  <a:ext uri="{0D108BD9-81ED-4DB2-BD59-A6C34878D82A}">
                    <a16:rowId xmlns:a16="http://schemas.microsoft.com/office/drawing/2014/main" val="2362811199"/>
                  </a:ext>
                </a:extLst>
              </a:tr>
              <a:tr h="222250">
                <a:tc>
                  <a:txBody>
                    <a:bodyPr/>
                    <a:lstStyle/>
                    <a:p>
                      <a:pPr algn="ctr"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Atypical</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60</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3.20</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31</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29</a:t>
                      </a:r>
                    </a:p>
                  </a:txBody>
                  <a:tcPr marL="6350" marR="6350" marT="6350" marB="0" anchor="ctr">
                    <a:lnL>
                      <a:noFill/>
                    </a:lnL>
                    <a:lnR>
                      <a:noFill/>
                    </a:lnR>
                    <a:lnT>
                      <a:noFill/>
                    </a:lnT>
                    <a:lnB>
                      <a:noFill/>
                    </a:lnB>
                  </a:tcPr>
                </a:tc>
                <a:tc>
                  <a:txBody>
                    <a:bodyPr/>
                    <a:lstStyle/>
                    <a:p>
                      <a:pPr algn="l" fontAlgn="b"/>
                      <a:endParaRPr lang="ko-KR" alt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350" marR="6350" marT="6350" marB="0" anchor="ctr">
                    <a:lnL>
                      <a:noFill/>
                    </a:lnL>
                    <a:lnR>
                      <a:noFill/>
                    </a:lnR>
                    <a:lnT>
                      <a:noFill/>
                    </a:lnT>
                    <a:lnB>
                      <a:noFill/>
                    </a:lnB>
                  </a:tcPr>
                </a:tc>
                <a:extLst>
                  <a:ext uri="{0D108BD9-81ED-4DB2-BD59-A6C34878D82A}">
                    <a16:rowId xmlns:a16="http://schemas.microsoft.com/office/drawing/2014/main" val="2193736170"/>
                  </a:ext>
                </a:extLst>
              </a:tr>
              <a:tr h="222250">
                <a:tc>
                  <a:txBody>
                    <a:bodyPr/>
                    <a:lstStyle/>
                    <a:p>
                      <a:pPr algn="ctr"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CK1</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12</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0.64</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12</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serine/threonine-specific</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7048255"/>
                  </a:ext>
                </a:extLst>
              </a:tr>
              <a:tr h="222250">
                <a:tc>
                  <a:txBody>
                    <a:bodyPr/>
                    <a:lstStyle/>
                    <a:p>
                      <a:pPr algn="ctr"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Total</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1876</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100</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1485</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23</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368</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ko-KR" alt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　</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4822409"/>
                  </a:ext>
                </a:extLst>
              </a:tr>
            </a:tbl>
          </a:graphicData>
        </a:graphic>
      </p:graphicFrame>
    </p:spTree>
    <p:extLst>
      <p:ext uri="{BB962C8B-B14F-4D97-AF65-F5344CB8AC3E}">
        <p14:creationId xmlns:p14="http://schemas.microsoft.com/office/powerpoint/2010/main" val="4115792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3A7BBF1-9CBF-4F84-A5AD-673DCE4D9AC5}"/>
              </a:ext>
            </a:extLst>
          </p:cNvPr>
          <p:cNvSpPr txBox="1"/>
          <p:nvPr/>
        </p:nvSpPr>
        <p:spPr>
          <a:xfrm>
            <a:off x="149365" y="157748"/>
            <a:ext cx="6040436" cy="461665"/>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a:ea typeface="맑은 고딕"/>
                <a:cs typeface="+mn-cs"/>
              </a:rPr>
              <a:t>3. Filtering of candidate ligands and results</a:t>
            </a:r>
          </a:p>
        </p:txBody>
      </p:sp>
      <p:sp>
        <p:nvSpPr>
          <p:cNvPr id="6" name="직사각형 5">
            <a:extLst>
              <a:ext uri="{FF2B5EF4-FFF2-40B4-BE49-F238E27FC236}">
                <a16:creationId xmlns:a16="http://schemas.microsoft.com/office/drawing/2014/main" id="{D2C7629F-153F-40E4-9B80-47F5F2108701}"/>
              </a:ext>
            </a:extLst>
          </p:cNvPr>
          <p:cNvSpPr/>
          <p:nvPr/>
        </p:nvSpPr>
        <p:spPr>
          <a:xfrm>
            <a:off x="246527" y="686488"/>
            <a:ext cx="8627842" cy="738664"/>
          </a:xfrm>
          <a:prstGeom prst="rect">
            <a:avLst/>
          </a:prstGeom>
        </p:spPr>
        <p:txBody>
          <a:bodyPr wrap="square">
            <a:spAutoFit/>
          </a:bodyPr>
          <a:lstStyle/>
          <a:p>
            <a:r>
              <a:rPr lang="en-US" altLang="ko-KR" sz="1400" dirty="0">
                <a:latin typeface="Times New Roman" panose="02020603050405020304" pitchFamily="18" charset="0"/>
                <a:cs typeface="Times New Roman" panose="02020603050405020304" pitchFamily="18" charset="0"/>
              </a:rPr>
              <a:t>1. Used</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filter: </a:t>
            </a:r>
            <a:r>
              <a:rPr lang="en-US" altLang="ko-KR" sz="1400" dirty="0">
                <a:solidFill>
                  <a:srgbClr val="0000CC"/>
                </a:solidFill>
                <a:latin typeface="Times New Roman" panose="02020603050405020304" pitchFamily="18" charset="0"/>
                <a:cs typeface="Times New Roman" panose="02020603050405020304" pitchFamily="18" charset="0"/>
              </a:rPr>
              <a:t>RO5, FDA (chemprop</a:t>
            </a:r>
            <a:r>
              <a:rPr lang="ko-KR" altLang="en-US" sz="1400" dirty="0">
                <a:solidFill>
                  <a:srgbClr val="0000CC"/>
                </a:solidFill>
                <a:latin typeface="Times New Roman" panose="02020603050405020304" pitchFamily="18" charset="0"/>
                <a:cs typeface="Times New Roman" panose="02020603050405020304" pitchFamily="18" charset="0"/>
              </a:rPr>
              <a:t> </a:t>
            </a:r>
            <a:r>
              <a:rPr lang="en-US" altLang="ko-KR" sz="1400" dirty="0">
                <a:solidFill>
                  <a:srgbClr val="0000CC"/>
                </a:solidFill>
                <a:latin typeface="Times New Roman" panose="02020603050405020304" pitchFamily="18" charset="0"/>
                <a:cs typeface="Times New Roman" panose="02020603050405020304" pitchFamily="18" charset="0"/>
              </a:rPr>
              <a:t>version)</a:t>
            </a:r>
          </a:p>
          <a:p>
            <a:r>
              <a:rPr lang="en-US" altLang="ko-KR" sz="1400" dirty="0">
                <a:latin typeface="Times New Roman" panose="02020603050405020304" pitchFamily="18" charset="0"/>
                <a:cs typeface="Times New Roman" panose="02020603050405020304" pitchFamily="18" charset="0"/>
              </a:rPr>
              <a:t>                       Kinase ligand (</a:t>
            </a:r>
            <a:r>
              <a:rPr lang="en-US" altLang="ko-KR" sz="1400" dirty="0">
                <a:solidFill>
                  <a:srgbClr val="0000CC"/>
                </a:solidFill>
                <a:latin typeface="Times New Roman" panose="02020603050405020304" pitchFamily="18" charset="0"/>
                <a:cs typeface="Times New Roman" panose="02020603050405020304" pitchFamily="18" charset="0"/>
              </a:rPr>
              <a:t>chemprop</a:t>
            </a:r>
            <a:r>
              <a:rPr lang="ko-KR" altLang="en-US" sz="1400" dirty="0">
                <a:solidFill>
                  <a:srgbClr val="0000CC"/>
                </a:solidFill>
                <a:latin typeface="Times New Roman" panose="02020603050405020304" pitchFamily="18" charset="0"/>
                <a:cs typeface="Times New Roman" panose="02020603050405020304" pitchFamily="18" charset="0"/>
              </a:rPr>
              <a:t> </a:t>
            </a:r>
            <a:r>
              <a:rPr lang="en-US" altLang="ko-KR" sz="1400" dirty="0">
                <a:solidFill>
                  <a:srgbClr val="0000CC"/>
                </a:solidFill>
                <a:latin typeface="Times New Roman" panose="02020603050405020304" pitchFamily="18" charset="0"/>
                <a:cs typeface="Times New Roman" panose="02020603050405020304" pitchFamily="18" charset="0"/>
              </a:rPr>
              <a:t>version not used </a:t>
            </a:r>
            <a:r>
              <a:rPr lang="en-US" altLang="ko-KR" sz="1400" dirty="0">
                <a:latin typeface="Times New Roman" panose="02020603050405020304" pitchFamily="18" charset="0"/>
                <a:cs typeface="Times New Roman" panose="02020603050405020304" pitchFamily="18" charset="0"/>
              </a:rPr>
              <a:t>→ </a:t>
            </a:r>
            <a:r>
              <a:rPr lang="en-US" altLang="ko-KR" sz="1400" dirty="0">
                <a:solidFill>
                  <a:srgbClr val="0000CC"/>
                </a:solidFill>
                <a:latin typeface="Times New Roman" panose="02020603050405020304" pitchFamily="18" charset="0"/>
                <a:cs typeface="Times New Roman" panose="02020603050405020304" pitchFamily="18" charset="0"/>
              </a:rPr>
              <a:t>Prediction ratio only</a:t>
            </a:r>
            <a:r>
              <a:rPr lang="en-US" altLang="ko-KR" sz="1400" dirty="0">
                <a:solidFill>
                  <a:srgbClr val="FF0000"/>
                </a:solidFill>
                <a:latin typeface="Times New Roman" panose="02020603050405020304" pitchFamily="18" charset="0"/>
                <a:cs typeface="Times New Roman" panose="02020603050405020304" pitchFamily="18" charset="0"/>
              </a:rPr>
              <a:t> </a:t>
            </a:r>
            <a:r>
              <a:rPr lang="en-US" altLang="ko-KR" sz="1400" b="1" dirty="0">
                <a:solidFill>
                  <a:srgbClr val="FF0000"/>
                </a:solidFill>
                <a:latin typeface="Times New Roman" panose="02020603050405020304" pitchFamily="18" charset="0"/>
                <a:cs typeface="Times New Roman" panose="02020603050405020304" pitchFamily="18" charset="0"/>
              </a:rPr>
              <a:t>77% !!!</a:t>
            </a:r>
            <a:r>
              <a:rPr lang="en-US" altLang="ko-KR" sz="1400" dirty="0">
                <a:latin typeface="Times New Roman" panose="02020603050405020304" pitchFamily="18" charset="0"/>
                <a:cs typeface="Times New Roman" panose="02020603050405020304" pitchFamily="18" charset="0"/>
              </a:rPr>
              <a:t>)</a:t>
            </a:r>
          </a:p>
          <a:p>
            <a:r>
              <a:rPr lang="en-US" altLang="ko-KR" sz="1400" dirty="0">
                <a:latin typeface="Times New Roman" panose="02020603050405020304" pitchFamily="18" charset="0"/>
                <a:cs typeface="Times New Roman" panose="02020603050405020304" pitchFamily="18" charset="0"/>
              </a:rPr>
              <a:t>                       </a:t>
            </a:r>
            <a:r>
              <a:rPr lang="ko-KR" altLang="en-US" sz="1400" dirty="0">
                <a:solidFill>
                  <a:srgbClr val="FF0000"/>
                </a:solidFill>
                <a:latin typeface="Times New Roman" panose="02020603050405020304" pitchFamily="18" charset="0"/>
                <a:cs typeface="Times New Roman" panose="02020603050405020304" pitchFamily="18" charset="0"/>
              </a:rPr>
              <a:t>자체</a:t>
            </a:r>
            <a:r>
              <a:rPr lang="en-US" altLang="ko-KR" sz="1400" dirty="0">
                <a:solidFill>
                  <a:srgbClr val="FF0000"/>
                </a:solidFill>
                <a:latin typeface="Times New Roman" panose="02020603050405020304" pitchFamily="18" charset="0"/>
                <a:cs typeface="Times New Roman" panose="02020603050405020304" pitchFamily="18" charset="0"/>
              </a:rPr>
              <a:t> Kinase ligand deep learning model: </a:t>
            </a:r>
            <a:r>
              <a:rPr lang="en-US" altLang="ko-KR" sz="1400" b="1" dirty="0">
                <a:solidFill>
                  <a:srgbClr val="FF0000"/>
                </a:solidFill>
                <a:latin typeface="Times New Roman" panose="02020603050405020304" pitchFamily="18" charset="0"/>
                <a:cs typeface="Times New Roman" panose="02020603050405020304" pitchFamily="18" charset="0"/>
              </a:rPr>
              <a:t>Prediction ratio 95%!!</a:t>
            </a:r>
          </a:p>
        </p:txBody>
      </p:sp>
      <p:sp>
        <p:nvSpPr>
          <p:cNvPr id="24" name="TextBox 23">
            <a:extLst>
              <a:ext uri="{FF2B5EF4-FFF2-40B4-BE49-F238E27FC236}">
                <a16:creationId xmlns:a16="http://schemas.microsoft.com/office/drawing/2014/main" id="{49F63EC1-A475-46DC-A9FE-7D68A1EEA895}"/>
              </a:ext>
            </a:extLst>
          </p:cNvPr>
          <p:cNvSpPr txBox="1"/>
          <p:nvPr/>
        </p:nvSpPr>
        <p:spPr>
          <a:xfrm>
            <a:off x="3825642" y="2743195"/>
            <a:ext cx="1534394" cy="276999"/>
          </a:xfrm>
          <a:prstGeom prst="rect">
            <a:avLst/>
          </a:prstGeom>
          <a:noFill/>
        </p:spPr>
        <p:txBody>
          <a:bodyPr wrap="none" rtlCol="0">
            <a:spAutoFit/>
          </a:bodyPr>
          <a:lstStyle/>
          <a:p>
            <a:pPr algn="ctr"/>
            <a:r>
              <a:rPr lang="en-US" altLang="ko-KR" sz="1200" b="1" dirty="0">
                <a:solidFill>
                  <a:schemeClr val="tx2">
                    <a:lumMod val="75000"/>
                  </a:schemeClr>
                </a:solidFill>
                <a:latin typeface="Times New Roman" panose="02020603050405020304" pitchFamily="18" charset="0"/>
                <a:cs typeface="Times New Roman" panose="02020603050405020304" pitchFamily="18" charset="0"/>
              </a:rPr>
              <a:t>1/2D-Scan Data flow</a:t>
            </a:r>
            <a:endParaRPr lang="ko-KR" altLang="en-US" sz="1200" b="1" dirty="0">
              <a:solidFill>
                <a:schemeClr val="tx2">
                  <a:lumMod val="75000"/>
                </a:schemeClr>
              </a:solidFill>
              <a:latin typeface="Times New Roman" panose="02020603050405020304" pitchFamily="18" charset="0"/>
              <a:cs typeface="Times New Roman" panose="02020603050405020304" pitchFamily="18" charset="0"/>
            </a:endParaRPr>
          </a:p>
        </p:txBody>
      </p:sp>
      <p:grpSp>
        <p:nvGrpSpPr>
          <p:cNvPr id="37" name="그룹 36">
            <a:extLst>
              <a:ext uri="{FF2B5EF4-FFF2-40B4-BE49-F238E27FC236}">
                <a16:creationId xmlns:a16="http://schemas.microsoft.com/office/drawing/2014/main" id="{3C5A3D6A-8412-4F97-9ED1-14C9013C408F}"/>
              </a:ext>
            </a:extLst>
          </p:cNvPr>
          <p:cNvGrpSpPr/>
          <p:nvPr/>
        </p:nvGrpSpPr>
        <p:grpSpPr>
          <a:xfrm>
            <a:off x="1109699" y="1774773"/>
            <a:ext cx="6924599" cy="896658"/>
            <a:chOff x="697117" y="1793196"/>
            <a:chExt cx="6924599" cy="896658"/>
          </a:xfrm>
        </p:grpSpPr>
        <p:sp>
          <p:nvSpPr>
            <p:cNvPr id="2" name="타원 1">
              <a:extLst>
                <a:ext uri="{FF2B5EF4-FFF2-40B4-BE49-F238E27FC236}">
                  <a16:creationId xmlns:a16="http://schemas.microsoft.com/office/drawing/2014/main" id="{C3D4572C-5211-404C-9F92-383A7165E5A5}"/>
                </a:ext>
              </a:extLst>
            </p:cNvPr>
            <p:cNvSpPr/>
            <p:nvPr/>
          </p:nvSpPr>
          <p:spPr>
            <a:xfrm>
              <a:off x="697117" y="1955775"/>
              <a:ext cx="812131"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rgbClr val="FFC000"/>
                  </a:solidFill>
                  <a:effectLst>
                    <a:outerShdw blurRad="38100" dist="38100" dir="2700000" algn="tl">
                      <a:srgbClr val="000000">
                        <a:alpha val="43137"/>
                      </a:srgbClr>
                    </a:outerShdw>
                  </a:effectLst>
                </a:rPr>
                <a:t>1,876 </a:t>
              </a:r>
              <a:r>
                <a:rPr lang="en-US" altLang="ko-KR" sz="900" dirty="0">
                  <a:solidFill>
                    <a:schemeClr val="bg1"/>
                  </a:solidFill>
                </a:rPr>
                <a:t>Seeds</a:t>
              </a:r>
              <a:endParaRPr lang="ko-KR" altLang="en-US" sz="900" dirty="0">
                <a:solidFill>
                  <a:schemeClr val="bg1"/>
                </a:solidFill>
              </a:endParaRPr>
            </a:p>
          </p:txBody>
        </p:sp>
        <p:cxnSp>
          <p:nvCxnSpPr>
            <p:cNvPr id="4" name="직선 화살표 연결선 3">
              <a:extLst>
                <a:ext uri="{FF2B5EF4-FFF2-40B4-BE49-F238E27FC236}">
                  <a16:creationId xmlns:a16="http://schemas.microsoft.com/office/drawing/2014/main" id="{31CE0925-F682-47C3-88E8-2D41998520DC}"/>
                </a:ext>
              </a:extLst>
            </p:cNvPr>
            <p:cNvCxnSpPr>
              <a:cxnSpLocks/>
            </p:cNvCxnSpPr>
            <p:nvPr/>
          </p:nvCxnSpPr>
          <p:spPr>
            <a:xfrm flipV="1">
              <a:off x="1509248" y="2240526"/>
              <a:ext cx="235330" cy="1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타원 10">
              <a:extLst>
                <a:ext uri="{FF2B5EF4-FFF2-40B4-BE49-F238E27FC236}">
                  <a16:creationId xmlns:a16="http://schemas.microsoft.com/office/drawing/2014/main" id="{D421753F-322B-47B4-AB40-B861DF173AD7}"/>
                </a:ext>
              </a:extLst>
            </p:cNvPr>
            <p:cNvSpPr/>
            <p:nvPr/>
          </p:nvSpPr>
          <p:spPr>
            <a:xfrm>
              <a:off x="2811735" y="1955775"/>
              <a:ext cx="1058778"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rgbClr val="FFC000"/>
                  </a:solidFill>
                  <a:effectLst>
                    <a:outerShdw blurRad="38100" dist="38100" dir="2700000" algn="tl">
                      <a:srgbClr val="000000">
                        <a:alpha val="43137"/>
                      </a:srgbClr>
                    </a:outerShdw>
                  </a:effectLst>
                </a:rPr>
                <a:t>4,166,762</a:t>
              </a:r>
            </a:p>
            <a:p>
              <a:pPr algn="ctr"/>
              <a:r>
                <a:rPr lang="en-US" altLang="ko-KR" sz="900" dirty="0">
                  <a:solidFill>
                    <a:schemeClr val="bg1"/>
                  </a:solidFill>
                </a:rPr>
                <a:t>Candidate ligands</a:t>
              </a:r>
              <a:endParaRPr lang="ko-KR" altLang="en-US" sz="900" dirty="0">
                <a:solidFill>
                  <a:schemeClr val="bg1"/>
                </a:solidFill>
              </a:endParaRPr>
            </a:p>
          </p:txBody>
        </p:sp>
        <p:sp>
          <p:nvSpPr>
            <p:cNvPr id="7" name="사각형: 둥근 모서리 6">
              <a:extLst>
                <a:ext uri="{FF2B5EF4-FFF2-40B4-BE49-F238E27FC236}">
                  <a16:creationId xmlns:a16="http://schemas.microsoft.com/office/drawing/2014/main" id="{4C271E6B-20BA-482A-950E-34703A8AEC8E}"/>
                </a:ext>
              </a:extLst>
            </p:cNvPr>
            <p:cNvSpPr/>
            <p:nvPr/>
          </p:nvSpPr>
          <p:spPr>
            <a:xfrm>
              <a:off x="4075011" y="1842979"/>
              <a:ext cx="2283428" cy="7970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a:solidFill>
                    <a:schemeClr val="bg1"/>
                  </a:solidFill>
                  <a:effectLst>
                    <a:outerShdw blurRad="38100" dist="38100" dir="2700000" algn="tl">
                      <a:srgbClr val="000000">
                        <a:alpha val="43137"/>
                      </a:srgbClr>
                    </a:outerShdw>
                  </a:effectLst>
                </a:rPr>
                <a:t>Filter</a:t>
              </a:r>
            </a:p>
            <a:p>
              <a:pPr algn="ctr"/>
              <a:r>
                <a:rPr lang="en-US" altLang="ko-KR" sz="900" dirty="0"/>
                <a:t>1.RO5 model</a:t>
              </a:r>
            </a:p>
            <a:p>
              <a:pPr algn="ctr"/>
              <a:r>
                <a:rPr lang="en-US" altLang="ko-KR" sz="700" dirty="0"/>
                <a:t>(MW ≤ 500, </a:t>
              </a:r>
              <a:r>
                <a:rPr lang="en-US" altLang="ko-KR" sz="700" dirty="0" err="1"/>
                <a:t>LogP</a:t>
              </a:r>
              <a:r>
                <a:rPr lang="en-US" altLang="ko-KR" sz="700" dirty="0"/>
                <a:t> ≤ 5, HBD ≤ 5, HBA ≤ 10)</a:t>
              </a:r>
            </a:p>
            <a:p>
              <a:pPr algn="ctr"/>
              <a:r>
                <a:rPr lang="en-US" altLang="ko-KR" sz="900" dirty="0"/>
                <a:t>2.FDA model (chemprop)</a:t>
              </a:r>
            </a:p>
            <a:p>
              <a:pPr algn="ctr"/>
              <a:r>
                <a:rPr lang="en-US" altLang="ko-KR" sz="900" dirty="0"/>
                <a:t>3. </a:t>
              </a:r>
              <a:r>
                <a:rPr lang="en-US" altLang="ko-KR" sz="900" dirty="0">
                  <a:solidFill>
                    <a:schemeClr val="accent5">
                      <a:lumMod val="40000"/>
                      <a:lumOff val="60000"/>
                    </a:schemeClr>
                  </a:solidFill>
                </a:rPr>
                <a:t>Kinase ligand model(</a:t>
              </a:r>
              <a:r>
                <a:rPr lang="ko-KR" altLang="en-US" sz="900" dirty="0">
                  <a:solidFill>
                    <a:schemeClr val="accent5">
                      <a:lumMod val="40000"/>
                      <a:lumOff val="60000"/>
                    </a:schemeClr>
                  </a:solidFill>
                </a:rPr>
                <a:t>자체 </a:t>
              </a:r>
              <a:r>
                <a:rPr lang="en-US" altLang="ko-KR" sz="900" dirty="0">
                  <a:solidFill>
                    <a:schemeClr val="accent5">
                      <a:lumMod val="40000"/>
                      <a:lumOff val="60000"/>
                    </a:schemeClr>
                  </a:solidFill>
                </a:rPr>
                <a:t>kinase DL)</a:t>
              </a:r>
              <a:endParaRPr lang="ko-KR" altLang="en-US" sz="900" dirty="0">
                <a:solidFill>
                  <a:schemeClr val="accent5">
                    <a:lumMod val="40000"/>
                    <a:lumOff val="60000"/>
                  </a:schemeClr>
                </a:solidFill>
              </a:endParaRPr>
            </a:p>
          </p:txBody>
        </p:sp>
        <p:grpSp>
          <p:nvGrpSpPr>
            <p:cNvPr id="22" name="그룹 21">
              <a:extLst>
                <a:ext uri="{FF2B5EF4-FFF2-40B4-BE49-F238E27FC236}">
                  <a16:creationId xmlns:a16="http://schemas.microsoft.com/office/drawing/2014/main" id="{C0D99CB1-E8C4-46B4-872F-C6C00A64B08C}"/>
                </a:ext>
              </a:extLst>
            </p:cNvPr>
            <p:cNvGrpSpPr/>
            <p:nvPr/>
          </p:nvGrpSpPr>
          <p:grpSpPr>
            <a:xfrm>
              <a:off x="1744578" y="1793196"/>
              <a:ext cx="949492" cy="896658"/>
              <a:chOff x="2141621" y="2161003"/>
              <a:chExt cx="949492" cy="896658"/>
            </a:xfrm>
          </p:grpSpPr>
          <p:pic>
            <p:nvPicPr>
              <p:cNvPr id="15" name="그림 14">
                <a:extLst>
                  <a:ext uri="{FF2B5EF4-FFF2-40B4-BE49-F238E27FC236}">
                    <a16:creationId xmlns:a16="http://schemas.microsoft.com/office/drawing/2014/main" id="{3C6E4F30-2033-4893-A1A4-164E576AA476}"/>
                  </a:ext>
                </a:extLst>
              </p:cNvPr>
              <p:cNvPicPr>
                <a:picLocks noChangeAspect="1"/>
              </p:cNvPicPr>
              <p:nvPr/>
            </p:nvPicPr>
            <p:blipFill>
              <a:blip r:embed="rId2"/>
              <a:stretch>
                <a:fillRect/>
              </a:stretch>
            </p:blipFill>
            <p:spPr>
              <a:xfrm>
                <a:off x="2141621" y="2161003"/>
                <a:ext cx="949492" cy="719226"/>
              </a:xfrm>
              <a:prstGeom prst="rect">
                <a:avLst/>
              </a:prstGeom>
            </p:spPr>
          </p:pic>
          <p:sp>
            <p:nvSpPr>
              <p:cNvPr id="21" name="TextBox 20">
                <a:extLst>
                  <a:ext uri="{FF2B5EF4-FFF2-40B4-BE49-F238E27FC236}">
                    <a16:creationId xmlns:a16="http://schemas.microsoft.com/office/drawing/2014/main" id="{000C4955-9F36-4EA5-AE40-8F62667D7A0B}"/>
                  </a:ext>
                </a:extLst>
              </p:cNvPr>
              <p:cNvSpPr txBox="1"/>
              <p:nvPr/>
            </p:nvSpPr>
            <p:spPr>
              <a:xfrm>
                <a:off x="2152938" y="2780662"/>
                <a:ext cx="926857" cy="276999"/>
              </a:xfrm>
              <a:prstGeom prst="rect">
                <a:avLst/>
              </a:prstGeom>
              <a:noFill/>
            </p:spPr>
            <p:txBody>
              <a:bodyPr wrap="none" rtlCol="0">
                <a:spAutoFit/>
              </a:bodyPr>
              <a:lstStyle/>
              <a:p>
                <a:r>
                  <a:rPr lang="en-US" altLang="ko-KR" sz="1200" b="1" dirty="0">
                    <a:solidFill>
                      <a:schemeClr val="accent4">
                        <a:lumMod val="75000"/>
                      </a:schemeClr>
                    </a:solidFill>
                    <a:effectLst>
                      <a:outerShdw blurRad="38100" dist="38100" dir="2700000" algn="tl">
                        <a:srgbClr val="000000">
                          <a:alpha val="43137"/>
                        </a:srgbClr>
                      </a:outerShdw>
                    </a:effectLst>
                  </a:rPr>
                  <a:t>1/2D-Scan</a:t>
                </a:r>
                <a:endParaRPr lang="ko-KR" altLang="en-US" sz="1200" b="1" dirty="0">
                  <a:solidFill>
                    <a:schemeClr val="accent4">
                      <a:lumMod val="75000"/>
                    </a:schemeClr>
                  </a:solidFill>
                  <a:effectLst>
                    <a:outerShdw blurRad="38100" dist="38100" dir="2700000" algn="tl">
                      <a:srgbClr val="000000">
                        <a:alpha val="43137"/>
                      </a:srgbClr>
                    </a:outerShdw>
                  </a:effectLst>
                </a:endParaRPr>
              </a:p>
            </p:txBody>
          </p:sp>
        </p:grpSp>
        <p:cxnSp>
          <p:nvCxnSpPr>
            <p:cNvPr id="31" name="직선 화살표 연결선 30">
              <a:extLst>
                <a:ext uri="{FF2B5EF4-FFF2-40B4-BE49-F238E27FC236}">
                  <a16:creationId xmlns:a16="http://schemas.microsoft.com/office/drawing/2014/main" id="{4B4863E4-9FEA-4FDD-9B4F-313DCFECA960}"/>
                </a:ext>
              </a:extLst>
            </p:cNvPr>
            <p:cNvCxnSpPr>
              <a:cxnSpLocks/>
            </p:cNvCxnSpPr>
            <p:nvPr/>
          </p:nvCxnSpPr>
          <p:spPr>
            <a:xfrm>
              <a:off x="2576405" y="2241525"/>
              <a:ext cx="2353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14583EE5-364F-4D7B-AD4C-38F647028F65}"/>
                </a:ext>
              </a:extLst>
            </p:cNvPr>
            <p:cNvCxnSpPr>
              <a:cxnSpLocks/>
              <a:stCxn id="11" idx="6"/>
              <a:endCxn id="7" idx="1"/>
            </p:cNvCxnSpPr>
            <p:nvPr/>
          </p:nvCxnSpPr>
          <p:spPr>
            <a:xfrm>
              <a:off x="3870513" y="2241525"/>
              <a:ext cx="2044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6CA19510-9017-49CD-A0DB-2267F1587DD4}"/>
                </a:ext>
              </a:extLst>
            </p:cNvPr>
            <p:cNvCxnSpPr>
              <a:cxnSpLocks/>
            </p:cNvCxnSpPr>
            <p:nvPr/>
          </p:nvCxnSpPr>
          <p:spPr>
            <a:xfrm>
              <a:off x="6313635" y="2241525"/>
              <a:ext cx="2353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타원 34">
              <a:extLst>
                <a:ext uri="{FF2B5EF4-FFF2-40B4-BE49-F238E27FC236}">
                  <a16:creationId xmlns:a16="http://schemas.microsoft.com/office/drawing/2014/main" id="{B22D584F-BC98-4A7B-8018-09C14C88D3B0}"/>
                </a:ext>
              </a:extLst>
            </p:cNvPr>
            <p:cNvSpPr/>
            <p:nvPr/>
          </p:nvSpPr>
          <p:spPr>
            <a:xfrm>
              <a:off x="6562938" y="1955775"/>
              <a:ext cx="1058778"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rgbClr val="FFC000"/>
                  </a:solidFill>
                  <a:effectLst>
                    <a:outerShdw blurRad="38100" dist="38100" dir="2700000" algn="tl">
                      <a:srgbClr val="000000">
                        <a:alpha val="43137"/>
                      </a:srgbClr>
                    </a:outerShdw>
                  </a:effectLst>
                </a:rPr>
                <a:t>663,513</a:t>
              </a:r>
            </a:p>
            <a:p>
              <a:pPr algn="ctr"/>
              <a:r>
                <a:rPr lang="en-US" altLang="ko-KR" sz="900" dirty="0">
                  <a:solidFill>
                    <a:schemeClr val="bg1"/>
                  </a:solidFill>
                </a:rPr>
                <a:t>Final candidate ligands</a:t>
              </a:r>
              <a:endParaRPr lang="ko-KR" altLang="en-US" sz="900" dirty="0">
                <a:solidFill>
                  <a:schemeClr val="bg1"/>
                </a:solidFill>
              </a:endParaRPr>
            </a:p>
          </p:txBody>
        </p:sp>
      </p:grpSp>
      <p:sp>
        <p:nvSpPr>
          <p:cNvPr id="23" name="TextBox 22">
            <a:extLst>
              <a:ext uri="{FF2B5EF4-FFF2-40B4-BE49-F238E27FC236}">
                <a16:creationId xmlns:a16="http://schemas.microsoft.com/office/drawing/2014/main" id="{FF672C82-669D-4979-AB38-8FC5FA3ADB73}"/>
              </a:ext>
            </a:extLst>
          </p:cNvPr>
          <p:cNvSpPr txBox="1"/>
          <p:nvPr/>
        </p:nvSpPr>
        <p:spPr>
          <a:xfrm>
            <a:off x="3783964" y="3336798"/>
            <a:ext cx="1576072" cy="307777"/>
          </a:xfrm>
          <a:prstGeom prst="rect">
            <a:avLst/>
          </a:prstGeom>
          <a:noFill/>
        </p:spPr>
        <p:txBody>
          <a:bodyPr wrap="none" rtlCol="0">
            <a:spAutoFit/>
          </a:bodyPr>
          <a:lstStyle/>
          <a:p>
            <a:pPr algn="ctr"/>
            <a:r>
              <a:rPr lang="en-US" altLang="ko-KR" sz="1400" b="1" dirty="0">
                <a:solidFill>
                  <a:schemeClr val="bg2">
                    <a:lumMod val="25000"/>
                  </a:schemeClr>
                </a:solidFill>
                <a:latin typeface="Times New Roman" panose="02020603050405020304" pitchFamily="18" charset="0"/>
                <a:cs typeface="Times New Roman" panose="02020603050405020304" pitchFamily="18" charset="0"/>
              </a:rPr>
              <a:t>1/2D-Scan Results</a:t>
            </a:r>
            <a:endParaRPr lang="ko-KR" altLang="en-US" sz="1400" b="1" dirty="0">
              <a:solidFill>
                <a:schemeClr val="bg2">
                  <a:lumMod val="25000"/>
                </a:schemeClr>
              </a:solidFill>
              <a:latin typeface="Times New Roman" panose="02020603050405020304" pitchFamily="18" charset="0"/>
              <a:cs typeface="Times New Roman" panose="02020603050405020304" pitchFamily="18" charset="0"/>
            </a:endParaRPr>
          </a:p>
        </p:txBody>
      </p:sp>
      <p:graphicFrame>
        <p:nvGraphicFramePr>
          <p:cNvPr id="25" name="표 24">
            <a:extLst>
              <a:ext uri="{FF2B5EF4-FFF2-40B4-BE49-F238E27FC236}">
                <a16:creationId xmlns:a16="http://schemas.microsoft.com/office/drawing/2014/main" id="{6470C73E-F773-4C93-98A0-3925002BBA67}"/>
              </a:ext>
            </a:extLst>
          </p:cNvPr>
          <p:cNvGraphicFramePr>
            <a:graphicFrameLocks noGrp="1"/>
          </p:cNvGraphicFramePr>
          <p:nvPr/>
        </p:nvGraphicFramePr>
        <p:xfrm>
          <a:off x="1359567" y="3661925"/>
          <a:ext cx="6424864" cy="2660650"/>
        </p:xfrm>
        <a:graphic>
          <a:graphicData uri="http://schemas.openxmlformats.org/drawingml/2006/table">
            <a:tbl>
              <a:tblPr/>
              <a:tblGrid>
                <a:gridCol w="1606216">
                  <a:extLst>
                    <a:ext uri="{9D8B030D-6E8A-4147-A177-3AD203B41FA5}">
                      <a16:colId xmlns:a16="http://schemas.microsoft.com/office/drawing/2014/main" val="2527141412"/>
                    </a:ext>
                  </a:extLst>
                </a:gridCol>
                <a:gridCol w="1606216">
                  <a:extLst>
                    <a:ext uri="{9D8B030D-6E8A-4147-A177-3AD203B41FA5}">
                      <a16:colId xmlns:a16="http://schemas.microsoft.com/office/drawing/2014/main" val="2115974012"/>
                    </a:ext>
                  </a:extLst>
                </a:gridCol>
                <a:gridCol w="1606216">
                  <a:extLst>
                    <a:ext uri="{9D8B030D-6E8A-4147-A177-3AD203B41FA5}">
                      <a16:colId xmlns:a16="http://schemas.microsoft.com/office/drawing/2014/main" val="55448124"/>
                    </a:ext>
                  </a:extLst>
                </a:gridCol>
                <a:gridCol w="1606216">
                  <a:extLst>
                    <a:ext uri="{9D8B030D-6E8A-4147-A177-3AD203B41FA5}">
                      <a16:colId xmlns:a16="http://schemas.microsoft.com/office/drawing/2014/main" val="1429301968"/>
                    </a:ext>
                  </a:extLst>
                </a:gridCol>
              </a:tblGrid>
              <a:tr h="234950">
                <a:tc>
                  <a:txBody>
                    <a:bodyPr/>
                    <a:lstStyle/>
                    <a:p>
                      <a:pPr algn="ctr" rtl="0" fontAlgn="ctr"/>
                      <a:r>
                        <a:rPr lang="en-US" sz="1000" b="1" i="0" u="none" strike="noStrike">
                          <a:solidFill>
                            <a:srgbClr val="000000"/>
                          </a:solidFill>
                          <a:effectLst/>
                          <a:latin typeface="Times New Roman" panose="02020603050405020304" pitchFamily="18" charset="0"/>
                        </a:rPr>
                        <a:t>Kinase Groups</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Times New Roman" panose="02020603050405020304" pitchFamily="18" charset="0"/>
                        </a:rPr>
                        <a:t>Total</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Times New Roman" panose="02020603050405020304" pitchFamily="18" charset="0"/>
                        </a:rPr>
                        <a:t>After</a:t>
                      </a:r>
                      <a:r>
                        <a:rPr lang="ko-KR" altLang="en-US" sz="1000" b="1" i="0" u="none" strike="noStrike" dirty="0">
                          <a:solidFill>
                            <a:srgbClr val="000000"/>
                          </a:solidFill>
                          <a:effectLst/>
                          <a:latin typeface="Times New Roman" panose="02020603050405020304" pitchFamily="18" charset="0"/>
                        </a:rPr>
                        <a:t> </a:t>
                      </a:r>
                      <a:r>
                        <a:rPr lang="en-US" sz="1000" b="1" i="0" u="none" strike="noStrike" dirty="0">
                          <a:solidFill>
                            <a:srgbClr val="000000"/>
                          </a:solidFill>
                          <a:effectLst/>
                          <a:latin typeface="Times New Roman" panose="02020603050405020304" pitchFamily="18" charset="0"/>
                        </a:rPr>
                        <a:t>FDA+RO5</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Times New Roman" panose="02020603050405020304" pitchFamily="18" charset="0"/>
                        </a:rPr>
                        <a:t>After Kinase DL</a:t>
                      </a:r>
                    </a:p>
                    <a:p>
                      <a:pPr algn="ctr" rtl="0" fontAlgn="ctr"/>
                      <a:r>
                        <a:rPr lang="en-US" sz="1000" b="1" i="0" u="none" strike="noStrike" dirty="0">
                          <a:solidFill>
                            <a:srgbClr val="FF0000"/>
                          </a:solidFill>
                          <a:effectLst/>
                          <a:latin typeface="Times New Roman" panose="02020603050405020304" pitchFamily="18" charset="0"/>
                        </a:rPr>
                        <a:t>(Final)</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28712722"/>
                  </a:ext>
                </a:extLst>
              </a:tr>
              <a:tr h="234950">
                <a:tc>
                  <a:txBody>
                    <a:bodyPr/>
                    <a:lstStyle/>
                    <a:p>
                      <a:pPr algn="ctr" rtl="0" fontAlgn="ctr"/>
                      <a:r>
                        <a:rPr lang="en-US" sz="1000" b="0" i="0" u="none" strike="noStrike" dirty="0">
                          <a:solidFill>
                            <a:srgbClr val="000000"/>
                          </a:solidFill>
                          <a:effectLst/>
                          <a:latin typeface="Times New Roman" panose="02020603050405020304" pitchFamily="18" charset="0"/>
                        </a:rPr>
                        <a:t>CMGC</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E699"/>
                    </a:solidFill>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372,060 </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59,434 </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59,128 </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06832306"/>
                  </a:ext>
                </a:extLst>
              </a:tr>
              <a:tr h="234950">
                <a:tc>
                  <a:txBody>
                    <a:bodyPr/>
                    <a:lstStyle/>
                    <a:p>
                      <a:pPr algn="ctr" rtl="0" fontAlgn="ctr"/>
                      <a:r>
                        <a:rPr lang="en-US" sz="1000" b="1" i="0" u="none" strike="noStrike">
                          <a:solidFill>
                            <a:srgbClr val="FF0000"/>
                          </a:solidFill>
                          <a:effectLst/>
                          <a:latin typeface="Times New Roman" panose="02020603050405020304" pitchFamily="18" charset="0"/>
                        </a:rPr>
                        <a:t>TK</a:t>
                      </a:r>
                    </a:p>
                  </a:txBody>
                  <a:tcPr marL="6350" marR="6350" marT="6350" marB="0" anchor="ctr">
                    <a:lnL>
                      <a:noFill/>
                    </a:lnL>
                    <a:lnR>
                      <a:noFill/>
                    </a:lnR>
                    <a:lnT>
                      <a:noFill/>
                    </a:lnT>
                    <a:lnB>
                      <a:noFill/>
                    </a:lnB>
                    <a:solidFill>
                      <a:srgbClr val="A9D08E"/>
                    </a:solidFill>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506,413 </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76,734 </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76,287 </a:t>
                      </a:r>
                    </a:p>
                  </a:txBody>
                  <a:tcPr marL="6350" marR="6350" marT="6350" marB="0" anchor="b">
                    <a:lnL>
                      <a:noFill/>
                    </a:lnL>
                    <a:lnR>
                      <a:noFill/>
                    </a:lnR>
                    <a:lnT>
                      <a:noFill/>
                    </a:lnT>
                    <a:lnB>
                      <a:noFill/>
                    </a:lnB>
                  </a:tcPr>
                </a:tc>
                <a:extLst>
                  <a:ext uri="{0D108BD9-81ED-4DB2-BD59-A6C34878D82A}">
                    <a16:rowId xmlns:a16="http://schemas.microsoft.com/office/drawing/2014/main" val="3598709284"/>
                  </a:ext>
                </a:extLst>
              </a:tr>
              <a:tr h="234950">
                <a:tc>
                  <a:txBody>
                    <a:bodyPr/>
                    <a:lstStyle/>
                    <a:p>
                      <a:pPr algn="ctr" rtl="0" fontAlgn="ctr"/>
                      <a:r>
                        <a:rPr lang="en-US" sz="1000" b="0" i="0" u="none" strike="noStrike">
                          <a:solidFill>
                            <a:srgbClr val="000000"/>
                          </a:solidFill>
                          <a:effectLst/>
                          <a:latin typeface="Times New Roman" panose="02020603050405020304" pitchFamily="18" charset="0"/>
                        </a:rPr>
                        <a:t>CAMK</a:t>
                      </a:r>
                    </a:p>
                  </a:txBody>
                  <a:tcPr marL="6350" marR="6350" marT="6350" marB="0" anchor="ctr">
                    <a:lnL>
                      <a:noFill/>
                    </a:lnL>
                    <a:lnR>
                      <a:noFill/>
                    </a:lnR>
                    <a:lnT>
                      <a:noFill/>
                    </a:lnT>
                    <a:lnB>
                      <a:noFill/>
                    </a:lnB>
                    <a:solidFill>
                      <a:srgbClr val="FFE699"/>
                    </a:solidFill>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581,692 </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92,606 </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91,832 </a:t>
                      </a:r>
                    </a:p>
                  </a:txBody>
                  <a:tcPr marL="6350" marR="6350" marT="6350" marB="0" anchor="b">
                    <a:lnL>
                      <a:noFill/>
                    </a:lnL>
                    <a:lnR>
                      <a:noFill/>
                    </a:lnR>
                    <a:lnT>
                      <a:noFill/>
                    </a:lnT>
                    <a:lnB>
                      <a:noFill/>
                    </a:lnB>
                  </a:tcPr>
                </a:tc>
                <a:extLst>
                  <a:ext uri="{0D108BD9-81ED-4DB2-BD59-A6C34878D82A}">
                    <a16:rowId xmlns:a16="http://schemas.microsoft.com/office/drawing/2014/main" val="3494060844"/>
                  </a:ext>
                </a:extLst>
              </a:tr>
              <a:tr h="234950">
                <a:tc>
                  <a:txBody>
                    <a:bodyPr/>
                    <a:lstStyle/>
                    <a:p>
                      <a:pPr algn="ctr" rtl="0" fontAlgn="ctr"/>
                      <a:r>
                        <a:rPr lang="en-US" sz="1000" b="0" i="0" u="none" strike="noStrike">
                          <a:solidFill>
                            <a:srgbClr val="000000"/>
                          </a:solidFill>
                          <a:effectLst/>
                          <a:latin typeface="Times New Roman" panose="02020603050405020304" pitchFamily="18" charset="0"/>
                        </a:rPr>
                        <a:t>Other</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703,526 </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103,731 </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103,024 </a:t>
                      </a:r>
                    </a:p>
                  </a:txBody>
                  <a:tcPr marL="6350" marR="6350" marT="6350" marB="0" anchor="b">
                    <a:lnL>
                      <a:noFill/>
                    </a:lnL>
                    <a:lnR>
                      <a:noFill/>
                    </a:lnR>
                    <a:lnT>
                      <a:noFill/>
                    </a:lnT>
                    <a:lnB>
                      <a:noFill/>
                    </a:lnB>
                  </a:tcPr>
                </a:tc>
                <a:extLst>
                  <a:ext uri="{0D108BD9-81ED-4DB2-BD59-A6C34878D82A}">
                    <a16:rowId xmlns:a16="http://schemas.microsoft.com/office/drawing/2014/main" val="1913532613"/>
                  </a:ext>
                </a:extLst>
              </a:tr>
              <a:tr h="234950">
                <a:tc>
                  <a:txBody>
                    <a:bodyPr/>
                    <a:lstStyle/>
                    <a:p>
                      <a:pPr algn="ctr" rtl="0" fontAlgn="ctr"/>
                      <a:r>
                        <a:rPr lang="en-US" sz="1000" b="0" i="0" u="none" strike="noStrike">
                          <a:solidFill>
                            <a:srgbClr val="000000"/>
                          </a:solidFill>
                          <a:effectLst/>
                          <a:latin typeface="Times New Roman" panose="02020603050405020304" pitchFamily="18" charset="0"/>
                        </a:rPr>
                        <a:t>AGC</a:t>
                      </a:r>
                    </a:p>
                  </a:txBody>
                  <a:tcPr marL="6350" marR="6350" marT="6350" marB="0" anchor="ctr">
                    <a:lnL>
                      <a:noFill/>
                    </a:lnL>
                    <a:lnR>
                      <a:noFill/>
                    </a:lnR>
                    <a:lnT>
                      <a:noFill/>
                    </a:lnT>
                    <a:lnB>
                      <a:noFill/>
                    </a:lnB>
                    <a:solidFill>
                      <a:srgbClr val="FFE699"/>
                    </a:solidFill>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383,245 </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62,018 </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61,572 </a:t>
                      </a:r>
                    </a:p>
                  </a:txBody>
                  <a:tcPr marL="6350" marR="6350" marT="6350" marB="0" anchor="b">
                    <a:lnL>
                      <a:noFill/>
                    </a:lnL>
                    <a:lnR>
                      <a:noFill/>
                    </a:lnR>
                    <a:lnT>
                      <a:noFill/>
                    </a:lnT>
                    <a:lnB>
                      <a:noFill/>
                    </a:lnB>
                  </a:tcPr>
                </a:tc>
                <a:extLst>
                  <a:ext uri="{0D108BD9-81ED-4DB2-BD59-A6C34878D82A}">
                    <a16:rowId xmlns:a16="http://schemas.microsoft.com/office/drawing/2014/main" val="3001966283"/>
                  </a:ext>
                </a:extLst>
              </a:tr>
              <a:tr h="234950">
                <a:tc>
                  <a:txBody>
                    <a:bodyPr/>
                    <a:lstStyle/>
                    <a:p>
                      <a:pPr algn="ctr" rtl="0" fontAlgn="ctr"/>
                      <a:r>
                        <a:rPr lang="en-US" sz="1000" b="0" i="0" u="none" strike="noStrike">
                          <a:solidFill>
                            <a:srgbClr val="000000"/>
                          </a:solidFill>
                          <a:effectLst/>
                          <a:latin typeface="Times New Roman" panose="02020603050405020304" pitchFamily="18" charset="0"/>
                        </a:rPr>
                        <a:t>TKL</a:t>
                      </a:r>
                    </a:p>
                  </a:txBody>
                  <a:tcPr marL="6350" marR="6350" marT="6350" marB="0" anchor="ctr">
                    <a:lnL>
                      <a:noFill/>
                    </a:lnL>
                    <a:lnR>
                      <a:noFill/>
                    </a:lnR>
                    <a:lnT>
                      <a:noFill/>
                    </a:lnT>
                    <a:lnB>
                      <a:noFill/>
                    </a:lnB>
                    <a:solidFill>
                      <a:srgbClr val="A9D08E"/>
                    </a:solidFill>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444,972 </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69,233 </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68,687 </a:t>
                      </a:r>
                    </a:p>
                  </a:txBody>
                  <a:tcPr marL="6350" marR="6350" marT="6350" marB="0" anchor="b">
                    <a:lnL>
                      <a:noFill/>
                    </a:lnL>
                    <a:lnR>
                      <a:noFill/>
                    </a:lnR>
                    <a:lnT>
                      <a:noFill/>
                    </a:lnT>
                    <a:lnB>
                      <a:noFill/>
                    </a:lnB>
                  </a:tcPr>
                </a:tc>
                <a:extLst>
                  <a:ext uri="{0D108BD9-81ED-4DB2-BD59-A6C34878D82A}">
                    <a16:rowId xmlns:a16="http://schemas.microsoft.com/office/drawing/2014/main" val="1802232415"/>
                  </a:ext>
                </a:extLst>
              </a:tr>
              <a:tr h="234950">
                <a:tc>
                  <a:txBody>
                    <a:bodyPr/>
                    <a:lstStyle/>
                    <a:p>
                      <a:pPr algn="ctr" rtl="0" fontAlgn="ctr"/>
                      <a:r>
                        <a:rPr lang="en-US" sz="1000" b="0" i="0" u="none" strike="noStrike">
                          <a:solidFill>
                            <a:srgbClr val="000000"/>
                          </a:solidFill>
                          <a:effectLst/>
                          <a:latin typeface="Times New Roman" panose="02020603050405020304" pitchFamily="18" charset="0"/>
                        </a:rPr>
                        <a:t>STE</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536,430 </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99,410 </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98,334 </a:t>
                      </a:r>
                    </a:p>
                  </a:txBody>
                  <a:tcPr marL="6350" marR="6350" marT="6350" marB="0" anchor="b">
                    <a:lnL>
                      <a:noFill/>
                    </a:lnL>
                    <a:lnR>
                      <a:noFill/>
                    </a:lnR>
                    <a:lnT>
                      <a:noFill/>
                    </a:lnT>
                    <a:lnB>
                      <a:noFill/>
                    </a:lnB>
                  </a:tcPr>
                </a:tc>
                <a:extLst>
                  <a:ext uri="{0D108BD9-81ED-4DB2-BD59-A6C34878D82A}">
                    <a16:rowId xmlns:a16="http://schemas.microsoft.com/office/drawing/2014/main" val="3118443587"/>
                  </a:ext>
                </a:extLst>
              </a:tr>
              <a:tr h="234950">
                <a:tc>
                  <a:txBody>
                    <a:bodyPr/>
                    <a:lstStyle/>
                    <a:p>
                      <a:pPr algn="ctr" rtl="0" fontAlgn="ctr"/>
                      <a:r>
                        <a:rPr lang="en-US" sz="1000" b="0" i="0" u="none" strike="noStrike">
                          <a:solidFill>
                            <a:srgbClr val="000000"/>
                          </a:solidFill>
                          <a:effectLst/>
                          <a:latin typeface="Times New Roman" panose="02020603050405020304" pitchFamily="18" charset="0"/>
                        </a:rPr>
                        <a:t>Atypical</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242,429 </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44,103 </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43,837 </a:t>
                      </a:r>
                    </a:p>
                  </a:txBody>
                  <a:tcPr marL="6350" marR="6350" marT="6350" marB="0" anchor="b">
                    <a:lnL>
                      <a:noFill/>
                    </a:lnL>
                    <a:lnR>
                      <a:noFill/>
                    </a:lnR>
                    <a:lnT>
                      <a:noFill/>
                    </a:lnT>
                    <a:lnB>
                      <a:noFill/>
                    </a:lnB>
                  </a:tcPr>
                </a:tc>
                <a:extLst>
                  <a:ext uri="{0D108BD9-81ED-4DB2-BD59-A6C34878D82A}">
                    <a16:rowId xmlns:a16="http://schemas.microsoft.com/office/drawing/2014/main" val="517954802"/>
                  </a:ext>
                </a:extLst>
              </a:tr>
              <a:tr h="234950">
                <a:tc>
                  <a:txBody>
                    <a:bodyPr/>
                    <a:lstStyle/>
                    <a:p>
                      <a:pPr algn="ctr" rtl="0" fontAlgn="ctr"/>
                      <a:r>
                        <a:rPr lang="en-US" sz="1000" b="0" i="0" u="none" strike="noStrike">
                          <a:solidFill>
                            <a:srgbClr val="000000"/>
                          </a:solidFill>
                          <a:effectLst/>
                          <a:latin typeface="Times New Roman" panose="02020603050405020304" pitchFamily="18" charset="0"/>
                        </a:rPr>
                        <a:t>CK1</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395,995 </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61,626 </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60,812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2604274"/>
                  </a:ext>
                </a:extLst>
              </a:tr>
              <a:tr h="234950">
                <a:tc>
                  <a:txBody>
                    <a:bodyPr/>
                    <a:lstStyle/>
                    <a:p>
                      <a:pPr algn="ctr" rtl="0" fontAlgn="ctr"/>
                      <a:r>
                        <a:rPr lang="en-US" sz="1000" b="0" i="0" u="none" strike="noStrike">
                          <a:solidFill>
                            <a:srgbClr val="000000"/>
                          </a:solidFill>
                          <a:effectLst/>
                          <a:latin typeface="Times New Roman" panose="02020603050405020304" pitchFamily="18" charset="0"/>
                        </a:rPr>
                        <a:t>Total</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Times New Roman" panose="02020603050405020304" pitchFamily="18" charset="0"/>
                        </a:rPr>
                        <a:t>4,166,762 </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Times New Roman" panose="02020603050405020304" pitchFamily="18" charset="0"/>
                        </a:rPr>
                        <a:t>668,895 </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663,513 </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6303564"/>
                  </a:ext>
                </a:extLst>
              </a:tr>
            </a:tbl>
          </a:graphicData>
        </a:graphic>
      </p:graphicFrame>
      <p:sp>
        <p:nvSpPr>
          <p:cNvPr id="26" name="직사각형 25">
            <a:extLst>
              <a:ext uri="{FF2B5EF4-FFF2-40B4-BE49-F238E27FC236}">
                <a16:creationId xmlns:a16="http://schemas.microsoft.com/office/drawing/2014/main" id="{2639E1E6-FEF1-442D-9F33-0BF2DE72331D}"/>
              </a:ext>
            </a:extLst>
          </p:cNvPr>
          <p:cNvSpPr/>
          <p:nvPr/>
        </p:nvSpPr>
        <p:spPr>
          <a:xfrm>
            <a:off x="246527" y="3212733"/>
            <a:ext cx="8627842" cy="307777"/>
          </a:xfrm>
          <a:prstGeom prst="rect">
            <a:avLst/>
          </a:prstGeom>
        </p:spPr>
        <p:txBody>
          <a:bodyPr wrap="square">
            <a:spAutoFit/>
          </a:bodyPr>
          <a:lstStyle/>
          <a:p>
            <a:r>
              <a:rPr lang="en-US" altLang="ko-KR" sz="1400" dirty="0">
                <a:latin typeface="Times New Roman" panose="02020603050405020304" pitchFamily="18" charset="0"/>
                <a:cs typeface="Times New Roman" panose="02020603050405020304" pitchFamily="18" charset="0"/>
              </a:rPr>
              <a:t>2.Results</a:t>
            </a:r>
            <a:endParaRPr lang="en-US" altLang="ko-KR" sz="1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4967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0D97CC-26C2-4EF4-AAD2-8DD1D2783A6C}"/>
              </a:ext>
            </a:extLst>
          </p:cNvPr>
          <p:cNvSpPr>
            <a:spLocks noGrp="1"/>
          </p:cNvSpPr>
          <p:nvPr>
            <p:ph type="ctrTitle"/>
          </p:nvPr>
        </p:nvSpPr>
        <p:spPr/>
        <p:txBody>
          <a:bodyPr>
            <a:noAutofit/>
          </a:bodyPr>
          <a:lstStyle/>
          <a:p>
            <a:r>
              <a:rPr lang="en-US" altLang="ko-KR" sz="4400" b="1" dirty="0"/>
              <a:t>1/2D-Scan Scaffold</a:t>
            </a:r>
            <a:endParaRPr lang="ko-KR" altLang="en-US" sz="4400" b="1" dirty="0"/>
          </a:p>
        </p:txBody>
      </p:sp>
    </p:spTree>
    <p:extLst>
      <p:ext uri="{BB962C8B-B14F-4D97-AF65-F5344CB8AC3E}">
        <p14:creationId xmlns:p14="http://schemas.microsoft.com/office/powerpoint/2010/main" val="111702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08405158-AF88-4969-BFC9-C7A0B46D287B}"/>
              </a:ext>
            </a:extLst>
          </p:cNvPr>
          <p:cNvSpPr>
            <a:spLocks noGrp="1"/>
          </p:cNvSpPr>
          <p:nvPr>
            <p:ph idx="1"/>
          </p:nvPr>
        </p:nvSpPr>
        <p:spPr/>
        <p:txBody>
          <a:bodyPr/>
          <a:lstStyle/>
          <a:p>
            <a:r>
              <a:rPr lang="en-US" altLang="ko-KR" dirty="0"/>
              <a:t>Input</a:t>
            </a:r>
            <a:r>
              <a:rPr lang="ko-KR" altLang="en-US" dirty="0"/>
              <a:t> 화합물의 </a:t>
            </a:r>
            <a:r>
              <a:rPr lang="en-US" altLang="ko-KR" dirty="0"/>
              <a:t>scaffold </a:t>
            </a:r>
            <a:r>
              <a:rPr lang="ko-KR" altLang="en-US" dirty="0"/>
              <a:t>파일 생성 </a:t>
            </a:r>
            <a:r>
              <a:rPr lang="en-US" altLang="ko-KR" dirty="0"/>
              <a:t>(./Data/</a:t>
            </a:r>
            <a:r>
              <a:rPr lang="en-US" altLang="ko-KR" dirty="0" err="1"/>
              <a:t>Input_SCF</a:t>
            </a:r>
            <a:r>
              <a:rPr lang="en-US" altLang="ko-KR" dirty="0"/>
              <a:t> </a:t>
            </a:r>
            <a:r>
              <a:rPr lang="ko-KR" altLang="en-US" dirty="0"/>
              <a:t>위치에 </a:t>
            </a:r>
            <a:r>
              <a:rPr lang="en-US" altLang="ko-KR" dirty="0" err="1"/>
              <a:t>smi</a:t>
            </a:r>
            <a:r>
              <a:rPr lang="en-US" altLang="ko-KR" dirty="0"/>
              <a:t> </a:t>
            </a:r>
            <a:r>
              <a:rPr lang="ko-KR" altLang="en-US" dirty="0"/>
              <a:t>생성</a:t>
            </a:r>
            <a:r>
              <a:rPr lang="en-US" altLang="ko-KR" dirty="0"/>
              <a:t>)</a:t>
            </a:r>
          </a:p>
          <a:p>
            <a:pPr marL="0" indent="0">
              <a:buNone/>
            </a:pPr>
            <a:r>
              <a:rPr lang="en-US" altLang="ko-KR" dirty="0">
                <a:solidFill>
                  <a:schemeClr val="bg1"/>
                </a:solidFill>
                <a:highlight>
                  <a:srgbClr val="04141A"/>
                </a:highlight>
              </a:rPr>
              <a:t>cd</a:t>
            </a:r>
            <a:r>
              <a:rPr lang="ko-KR" altLang="en-US" dirty="0">
                <a:solidFill>
                  <a:schemeClr val="bg1"/>
                </a:solidFill>
                <a:highlight>
                  <a:srgbClr val="04141A"/>
                </a:highlight>
              </a:rPr>
              <a:t> </a:t>
            </a:r>
            <a:r>
              <a:rPr lang="en-US" altLang="ko-KR" dirty="0">
                <a:solidFill>
                  <a:schemeClr val="bg1"/>
                </a:solidFill>
                <a:highlight>
                  <a:srgbClr val="04141A"/>
                </a:highlight>
              </a:rPr>
              <a:t>Tools</a:t>
            </a:r>
          </a:p>
          <a:p>
            <a:pPr marL="0" indent="0">
              <a:buNone/>
            </a:pPr>
            <a:r>
              <a:rPr lang="en-US" altLang="ko-KR" dirty="0">
                <a:solidFill>
                  <a:schemeClr val="bg1"/>
                </a:solidFill>
                <a:highlight>
                  <a:srgbClr val="04141A"/>
                </a:highlight>
              </a:rPr>
              <a:t>python Make_Scaffold_from_Input.M.v2.py </a:t>
            </a:r>
          </a:p>
          <a:p>
            <a:pPr marL="0" indent="0">
              <a:buNone/>
            </a:pPr>
            <a:endParaRPr lang="en-US" altLang="ko-KR" dirty="0"/>
          </a:p>
          <a:p>
            <a:r>
              <a:rPr lang="en-US" altLang="ko-KR" dirty="0"/>
              <a:t>Input </a:t>
            </a:r>
            <a:r>
              <a:rPr lang="ko-KR" altLang="en-US" dirty="0"/>
              <a:t>화합물의 </a:t>
            </a:r>
            <a:r>
              <a:rPr lang="en-US" altLang="ko-KR" dirty="0"/>
              <a:t>scaffold</a:t>
            </a:r>
            <a:r>
              <a:rPr lang="ko-KR" altLang="en-US" dirty="0"/>
              <a:t>를 가지는 화합물 탐색</a:t>
            </a:r>
            <a:endParaRPr lang="en-US" altLang="ko-KR" dirty="0"/>
          </a:p>
          <a:p>
            <a:pPr marL="0" indent="0">
              <a:buNone/>
            </a:pPr>
            <a:r>
              <a:rPr lang="en-US" altLang="ko-KR" dirty="0">
                <a:solidFill>
                  <a:schemeClr val="bg1"/>
                </a:solidFill>
                <a:highlight>
                  <a:srgbClr val="04141A"/>
                </a:highlight>
              </a:rPr>
              <a:t>cd ..</a:t>
            </a:r>
          </a:p>
          <a:p>
            <a:pPr marL="0" indent="0">
              <a:buNone/>
            </a:pPr>
            <a:r>
              <a:rPr lang="en-US" altLang="ko-KR" dirty="0">
                <a:solidFill>
                  <a:schemeClr val="bg1"/>
                </a:solidFill>
                <a:highlight>
                  <a:srgbClr val="04141A"/>
                </a:highlight>
              </a:rPr>
              <a:t>python 1DScan_Only_SCF.v1.db.py</a:t>
            </a:r>
            <a:endParaRPr lang="ko-KR" altLang="en-US" dirty="0">
              <a:solidFill>
                <a:schemeClr val="bg1"/>
              </a:solidFill>
              <a:highlight>
                <a:srgbClr val="04141A"/>
              </a:highlight>
            </a:endParaRPr>
          </a:p>
        </p:txBody>
      </p:sp>
      <p:sp>
        <p:nvSpPr>
          <p:cNvPr id="3" name="슬라이드 번호 개체 틀 2">
            <a:extLst>
              <a:ext uri="{FF2B5EF4-FFF2-40B4-BE49-F238E27FC236}">
                <a16:creationId xmlns:a16="http://schemas.microsoft.com/office/drawing/2014/main" id="{39B81F40-B716-4CCF-97B9-68D0AE3D120B}"/>
              </a:ext>
            </a:extLst>
          </p:cNvPr>
          <p:cNvSpPr>
            <a:spLocks noGrp="1"/>
          </p:cNvSpPr>
          <p:nvPr>
            <p:ph type="sldNum" sz="quarter" idx="12"/>
          </p:nvPr>
        </p:nvSpPr>
        <p:spPr/>
        <p:txBody>
          <a:bodyPr/>
          <a:lstStyle/>
          <a:p>
            <a:fld id="{A341F850-1BD0-46B3-85C6-C768B8AE4FCC}" type="slidenum">
              <a:rPr lang="en-US" smtClean="0">
                <a:solidFill>
                  <a:srgbClr val="000000">
                    <a:tint val="75000"/>
                  </a:srgbClr>
                </a:solidFill>
              </a:rPr>
              <a:pPr/>
              <a:t>57</a:t>
            </a:fld>
            <a:endParaRPr lang="en-US" dirty="0">
              <a:solidFill>
                <a:srgbClr val="000000">
                  <a:tint val="75000"/>
                </a:srgbClr>
              </a:solidFill>
            </a:endParaRPr>
          </a:p>
        </p:txBody>
      </p:sp>
      <p:sp>
        <p:nvSpPr>
          <p:cNvPr id="4" name="제목 3">
            <a:extLst>
              <a:ext uri="{FF2B5EF4-FFF2-40B4-BE49-F238E27FC236}">
                <a16:creationId xmlns:a16="http://schemas.microsoft.com/office/drawing/2014/main" id="{F705AB8C-5F48-4CD8-9079-BF25399CCB67}"/>
              </a:ext>
            </a:extLst>
          </p:cNvPr>
          <p:cNvSpPr>
            <a:spLocks noGrp="1"/>
          </p:cNvSpPr>
          <p:nvPr>
            <p:ph type="title"/>
          </p:nvPr>
        </p:nvSpPr>
        <p:spPr/>
        <p:txBody>
          <a:bodyPr/>
          <a:lstStyle/>
          <a:p>
            <a:r>
              <a:rPr lang="en-US" altLang="ko-KR" dirty="0"/>
              <a:t>1/2D-Scan Scaffold </a:t>
            </a:r>
            <a:r>
              <a:rPr lang="ko-KR" altLang="en-US" dirty="0"/>
              <a:t>탐색 방법</a:t>
            </a:r>
          </a:p>
        </p:txBody>
      </p:sp>
    </p:spTree>
    <p:extLst>
      <p:ext uri="{BB962C8B-B14F-4D97-AF65-F5344CB8AC3E}">
        <p14:creationId xmlns:p14="http://schemas.microsoft.com/office/powerpoint/2010/main" val="2430712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C99480-64EA-4F5E-8199-4F38AA16192A}"/>
              </a:ext>
            </a:extLst>
          </p:cNvPr>
          <p:cNvSpPr txBox="1"/>
          <p:nvPr/>
        </p:nvSpPr>
        <p:spPr>
          <a:xfrm>
            <a:off x="144378" y="152400"/>
            <a:ext cx="6344653" cy="523220"/>
          </a:xfrm>
          <a:prstGeom prst="rect">
            <a:avLst/>
          </a:prstGeom>
          <a:noFill/>
        </p:spPr>
        <p:txBody>
          <a:bodyPr wrap="square" rtlCol="0">
            <a:spAutoFit/>
          </a:bodyPr>
          <a:lstStyle/>
          <a:p>
            <a:r>
              <a:rPr lang="en-US" altLang="ko-KR" sz="2800" b="1" dirty="0"/>
              <a:t>1/2D-Scan Introduction</a:t>
            </a:r>
            <a:endParaRPr lang="ko-KR" altLang="en-US" sz="2800" b="1" dirty="0"/>
          </a:p>
        </p:txBody>
      </p:sp>
      <p:grpSp>
        <p:nvGrpSpPr>
          <p:cNvPr id="11" name="그룹 10">
            <a:extLst>
              <a:ext uri="{FF2B5EF4-FFF2-40B4-BE49-F238E27FC236}">
                <a16:creationId xmlns:a16="http://schemas.microsoft.com/office/drawing/2014/main" id="{B7CA3805-7B3B-4EEB-A8A4-6D725ED9ED78}"/>
              </a:ext>
            </a:extLst>
          </p:cNvPr>
          <p:cNvGrpSpPr/>
          <p:nvPr/>
        </p:nvGrpSpPr>
        <p:grpSpPr>
          <a:xfrm>
            <a:off x="393610" y="1447801"/>
            <a:ext cx="8356779" cy="3974431"/>
            <a:chOff x="1825506" y="1447801"/>
            <a:chExt cx="6031560" cy="4438872"/>
          </a:xfrm>
        </p:grpSpPr>
        <p:pic>
          <p:nvPicPr>
            <p:cNvPr id="12" name="그림 11">
              <a:extLst>
                <a:ext uri="{FF2B5EF4-FFF2-40B4-BE49-F238E27FC236}">
                  <a16:creationId xmlns:a16="http://schemas.microsoft.com/office/drawing/2014/main" id="{49089FEB-64D8-4D30-B661-1E356CB316B0}"/>
                </a:ext>
              </a:extLst>
            </p:cNvPr>
            <p:cNvPicPr>
              <a:picLocks noChangeAspect="1"/>
            </p:cNvPicPr>
            <p:nvPr/>
          </p:nvPicPr>
          <p:blipFill>
            <a:blip r:embed="rId2"/>
            <a:stretch>
              <a:fillRect/>
            </a:stretch>
          </p:blipFill>
          <p:spPr>
            <a:xfrm>
              <a:off x="1825506" y="1447801"/>
              <a:ext cx="6031560" cy="4438872"/>
            </a:xfrm>
            <a:prstGeom prst="rect">
              <a:avLst/>
            </a:prstGeom>
          </p:spPr>
        </p:pic>
        <p:sp>
          <p:nvSpPr>
            <p:cNvPr id="13" name="TextBox 12">
              <a:extLst>
                <a:ext uri="{FF2B5EF4-FFF2-40B4-BE49-F238E27FC236}">
                  <a16:creationId xmlns:a16="http://schemas.microsoft.com/office/drawing/2014/main" id="{51413B75-0335-4616-A821-A5C165AD6340}"/>
                </a:ext>
              </a:extLst>
            </p:cNvPr>
            <p:cNvSpPr txBox="1"/>
            <p:nvPr/>
          </p:nvSpPr>
          <p:spPr>
            <a:xfrm>
              <a:off x="5931532" y="3290500"/>
              <a:ext cx="1328056" cy="276999"/>
            </a:xfrm>
            <a:prstGeom prst="rect">
              <a:avLst/>
            </a:prstGeom>
            <a:noFill/>
          </p:spPr>
          <p:txBody>
            <a:bodyPr wrap="none" rtlCol="0">
              <a:spAutoFit/>
            </a:bodyPr>
            <a:lstStyle/>
            <a:p>
              <a:r>
                <a:rPr lang="en-US" altLang="ko-KR" sz="1200" b="1" dirty="0">
                  <a:solidFill>
                    <a:srgbClr val="FF0000"/>
                  </a:solidFill>
                  <a:latin typeface="Times New Roman" panose="02020603050405020304" pitchFamily="18" charset="0"/>
                  <a:cs typeface="Times New Roman" panose="02020603050405020304" pitchFamily="18" charset="0"/>
                </a:rPr>
                <a:t>By score function</a:t>
              </a:r>
              <a:endParaRPr lang="ko-KR" altLang="en-US" sz="1200" b="1" dirty="0">
                <a:solidFill>
                  <a:srgbClr val="FF0000"/>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DC22EAD0-3BD4-45F3-B1D4-757EC9A60D28}"/>
                </a:ext>
              </a:extLst>
            </p:cNvPr>
            <p:cNvSpPr txBox="1"/>
            <p:nvPr/>
          </p:nvSpPr>
          <p:spPr>
            <a:xfrm>
              <a:off x="5931532" y="4329173"/>
              <a:ext cx="1328056" cy="276999"/>
            </a:xfrm>
            <a:prstGeom prst="rect">
              <a:avLst/>
            </a:prstGeom>
            <a:noFill/>
          </p:spPr>
          <p:txBody>
            <a:bodyPr wrap="none" rtlCol="0">
              <a:spAutoFit/>
            </a:bodyPr>
            <a:lstStyle/>
            <a:p>
              <a:r>
                <a:rPr lang="en-US" altLang="ko-KR" sz="1200" b="1" dirty="0">
                  <a:solidFill>
                    <a:srgbClr val="FF0000"/>
                  </a:solidFill>
                  <a:latin typeface="Times New Roman" panose="02020603050405020304" pitchFamily="18" charset="0"/>
                  <a:cs typeface="Times New Roman" panose="02020603050405020304" pitchFamily="18" charset="0"/>
                </a:rPr>
                <a:t>By score function</a:t>
              </a:r>
              <a:endParaRPr lang="ko-KR" altLang="en-US" sz="1200" b="1" dirty="0">
                <a:solidFill>
                  <a:srgbClr val="FF0000"/>
                </a:solidFill>
                <a:latin typeface="Times New Roman" panose="02020603050405020304" pitchFamily="18" charset="0"/>
                <a:cs typeface="Times New Roman" panose="02020603050405020304" pitchFamily="18" charset="0"/>
              </a:endParaRPr>
            </a:p>
          </p:txBody>
        </p:sp>
      </p:grpSp>
      <p:sp>
        <p:nvSpPr>
          <p:cNvPr id="15" name="사각형: 둥근 모서리 14">
            <a:extLst>
              <a:ext uri="{FF2B5EF4-FFF2-40B4-BE49-F238E27FC236}">
                <a16:creationId xmlns:a16="http://schemas.microsoft.com/office/drawing/2014/main" id="{12BA1A3F-8DEB-48D3-A24A-724C213D9FB4}"/>
              </a:ext>
            </a:extLst>
          </p:cNvPr>
          <p:cNvSpPr/>
          <p:nvPr/>
        </p:nvSpPr>
        <p:spPr>
          <a:xfrm>
            <a:off x="399448" y="1718820"/>
            <a:ext cx="8449980" cy="1678096"/>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CC0000"/>
              </a:solidFill>
            </a:endParaRPr>
          </a:p>
        </p:txBody>
      </p:sp>
      <p:cxnSp>
        <p:nvCxnSpPr>
          <p:cNvPr id="4" name="직선 연결선 3">
            <a:extLst>
              <a:ext uri="{FF2B5EF4-FFF2-40B4-BE49-F238E27FC236}">
                <a16:creationId xmlns:a16="http://schemas.microsoft.com/office/drawing/2014/main" id="{BE76CE93-9B77-4B75-AB23-B1CBE3B7A67D}"/>
              </a:ext>
            </a:extLst>
          </p:cNvPr>
          <p:cNvCxnSpPr/>
          <p:nvPr/>
        </p:nvCxnSpPr>
        <p:spPr>
          <a:xfrm>
            <a:off x="7050505" y="2743200"/>
            <a:ext cx="1315453" cy="0"/>
          </a:xfrm>
          <a:prstGeom prst="line">
            <a:avLst/>
          </a:prstGeom>
        </p:spPr>
        <p:style>
          <a:lnRef idx="1">
            <a:schemeClr val="dk1"/>
          </a:lnRef>
          <a:fillRef idx="0">
            <a:schemeClr val="dk1"/>
          </a:fillRef>
          <a:effectRef idx="0">
            <a:schemeClr val="dk1"/>
          </a:effectRef>
          <a:fontRef idx="minor">
            <a:schemeClr val="tx1"/>
          </a:fontRef>
        </p:style>
      </p:cxnSp>
      <p:cxnSp>
        <p:nvCxnSpPr>
          <p:cNvPr id="6" name="직선 연결선 5">
            <a:extLst>
              <a:ext uri="{FF2B5EF4-FFF2-40B4-BE49-F238E27FC236}">
                <a16:creationId xmlns:a16="http://schemas.microsoft.com/office/drawing/2014/main" id="{B7B72433-C002-40D2-9BF0-51B8F62C02D7}"/>
              </a:ext>
            </a:extLst>
          </p:cNvPr>
          <p:cNvCxnSpPr/>
          <p:nvPr/>
        </p:nvCxnSpPr>
        <p:spPr>
          <a:xfrm>
            <a:off x="4195011" y="2999874"/>
            <a:ext cx="713873" cy="0"/>
          </a:xfrm>
          <a:prstGeom prst="line">
            <a:avLst/>
          </a:prstGeom>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A1AE0AD9-48C4-49D5-B65B-E1D1C09255B4}"/>
              </a:ext>
            </a:extLst>
          </p:cNvPr>
          <p:cNvSpPr txBox="1"/>
          <p:nvPr/>
        </p:nvSpPr>
        <p:spPr>
          <a:xfrm>
            <a:off x="6360220" y="1186191"/>
            <a:ext cx="2489208" cy="523220"/>
          </a:xfrm>
          <a:prstGeom prst="rect">
            <a:avLst/>
          </a:prstGeom>
          <a:noFill/>
        </p:spPr>
        <p:txBody>
          <a:bodyPr wrap="none" rtlCol="0">
            <a:spAutoFit/>
          </a:bodyPr>
          <a:lstStyle/>
          <a:p>
            <a:r>
              <a:rPr lang="en-US" altLang="ko-KR" sz="2800" dirty="0">
                <a:solidFill>
                  <a:srgbClr val="CC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1/2D-Scan ARS</a:t>
            </a:r>
            <a:endParaRPr lang="ko-KR" altLang="en-US" sz="2800" dirty="0">
              <a:solidFill>
                <a:srgbClr val="CC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2187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C99480-64EA-4F5E-8199-4F38AA16192A}"/>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rPr>
              <a:t>1/2D-Scan Concept</a:t>
            </a:r>
            <a:endParaRPr lang="ko-KR" altLang="en-US" sz="2800" b="1" dirty="0">
              <a:latin typeface="+mj-lt"/>
            </a:endParaRPr>
          </a:p>
        </p:txBody>
      </p:sp>
      <p:grpSp>
        <p:nvGrpSpPr>
          <p:cNvPr id="80" name="그룹 79">
            <a:extLst>
              <a:ext uri="{FF2B5EF4-FFF2-40B4-BE49-F238E27FC236}">
                <a16:creationId xmlns:a16="http://schemas.microsoft.com/office/drawing/2014/main" id="{D28BCC84-EECA-406A-9D5E-F6C98AF5FFD9}"/>
              </a:ext>
            </a:extLst>
          </p:cNvPr>
          <p:cNvGrpSpPr/>
          <p:nvPr/>
        </p:nvGrpSpPr>
        <p:grpSpPr>
          <a:xfrm>
            <a:off x="241720" y="2715141"/>
            <a:ext cx="1512277" cy="1427718"/>
            <a:chOff x="3160064" y="1367163"/>
            <a:chExt cx="1512277" cy="1427718"/>
          </a:xfrm>
        </p:grpSpPr>
        <p:grpSp>
          <p:nvGrpSpPr>
            <p:cNvPr id="81" name="그룹 80">
              <a:extLst>
                <a:ext uri="{FF2B5EF4-FFF2-40B4-BE49-F238E27FC236}">
                  <a16:creationId xmlns:a16="http://schemas.microsoft.com/office/drawing/2014/main" id="{49B044E4-7B4D-4B5C-B857-0D97BD55D15A}"/>
                </a:ext>
              </a:extLst>
            </p:cNvPr>
            <p:cNvGrpSpPr/>
            <p:nvPr/>
          </p:nvGrpSpPr>
          <p:grpSpPr>
            <a:xfrm>
              <a:off x="3160064" y="1367163"/>
              <a:ext cx="1512277" cy="1427718"/>
              <a:chOff x="1797626" y="2043112"/>
              <a:chExt cx="1838123" cy="2080653"/>
            </a:xfrm>
          </p:grpSpPr>
          <p:pic>
            <p:nvPicPr>
              <p:cNvPr id="83" name="그림 82">
                <a:extLst>
                  <a:ext uri="{FF2B5EF4-FFF2-40B4-BE49-F238E27FC236}">
                    <a16:creationId xmlns:a16="http://schemas.microsoft.com/office/drawing/2014/main" id="{30E217A6-2451-4C58-A5A4-54B4DF2CFB2D}"/>
                  </a:ext>
                </a:extLst>
              </p:cNvPr>
              <p:cNvPicPr>
                <a:picLocks noChangeAspect="1"/>
              </p:cNvPicPr>
              <p:nvPr/>
            </p:nvPicPr>
            <p:blipFill>
              <a:blip r:embed="rId2"/>
              <a:stretch>
                <a:fillRect/>
              </a:stretch>
            </p:blipFill>
            <p:spPr>
              <a:xfrm>
                <a:off x="1797626" y="2043112"/>
                <a:ext cx="1838123" cy="2080653"/>
              </a:xfrm>
              <a:prstGeom prst="rect">
                <a:avLst/>
              </a:prstGeom>
            </p:spPr>
          </p:pic>
          <p:sp>
            <p:nvSpPr>
              <p:cNvPr id="84" name="타원 83">
                <a:extLst>
                  <a:ext uri="{FF2B5EF4-FFF2-40B4-BE49-F238E27FC236}">
                    <a16:creationId xmlns:a16="http://schemas.microsoft.com/office/drawing/2014/main" id="{67754A3D-2AE1-4042-9B7A-CB646DC2941F}"/>
                  </a:ext>
                </a:extLst>
              </p:cNvPr>
              <p:cNvSpPr/>
              <p:nvPr/>
            </p:nvSpPr>
            <p:spPr>
              <a:xfrm>
                <a:off x="3047999" y="282005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85" name="타원 84">
                <a:extLst>
                  <a:ext uri="{FF2B5EF4-FFF2-40B4-BE49-F238E27FC236}">
                    <a16:creationId xmlns:a16="http://schemas.microsoft.com/office/drawing/2014/main" id="{6B1554E9-9F9F-4B62-B9C6-BC75D1FF660A}"/>
                  </a:ext>
                </a:extLst>
              </p:cNvPr>
              <p:cNvSpPr/>
              <p:nvPr/>
            </p:nvSpPr>
            <p:spPr>
              <a:xfrm>
                <a:off x="3170516" y="362206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86" name="타원 85">
                <a:extLst>
                  <a:ext uri="{FF2B5EF4-FFF2-40B4-BE49-F238E27FC236}">
                    <a16:creationId xmlns:a16="http://schemas.microsoft.com/office/drawing/2014/main" id="{91696025-7658-4A53-89DB-8C67F4550FA0}"/>
                  </a:ext>
                </a:extLst>
              </p:cNvPr>
              <p:cNvSpPr/>
              <p:nvPr/>
            </p:nvSpPr>
            <p:spPr>
              <a:xfrm>
                <a:off x="3012139" y="347965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87" name="타원 86">
                <a:extLst>
                  <a:ext uri="{FF2B5EF4-FFF2-40B4-BE49-F238E27FC236}">
                    <a16:creationId xmlns:a16="http://schemas.microsoft.com/office/drawing/2014/main" id="{C9145207-3D26-4E2B-AF50-1C6D7EEEB3A0}"/>
                  </a:ext>
                </a:extLst>
              </p:cNvPr>
              <p:cNvSpPr/>
              <p:nvPr/>
            </p:nvSpPr>
            <p:spPr>
              <a:xfrm>
                <a:off x="3191435" y="2449512"/>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88" name="타원 87">
                <a:extLst>
                  <a:ext uri="{FF2B5EF4-FFF2-40B4-BE49-F238E27FC236}">
                    <a16:creationId xmlns:a16="http://schemas.microsoft.com/office/drawing/2014/main" id="{4C6A2A5B-30B9-4F79-85C1-D51A95617858}"/>
                  </a:ext>
                </a:extLst>
              </p:cNvPr>
              <p:cNvSpPr/>
              <p:nvPr/>
            </p:nvSpPr>
            <p:spPr>
              <a:xfrm>
                <a:off x="3092823" y="2660836"/>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89" name="타원 88">
                <a:extLst>
                  <a:ext uri="{FF2B5EF4-FFF2-40B4-BE49-F238E27FC236}">
                    <a16:creationId xmlns:a16="http://schemas.microsoft.com/office/drawing/2014/main" id="{30796264-B4B7-430A-AB07-81474AA3F15E}"/>
                  </a:ext>
                </a:extLst>
              </p:cNvPr>
              <p:cNvSpPr/>
              <p:nvPr/>
            </p:nvSpPr>
            <p:spPr>
              <a:xfrm>
                <a:off x="2997198" y="3275571"/>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90" name="타원 89">
                <a:extLst>
                  <a:ext uri="{FF2B5EF4-FFF2-40B4-BE49-F238E27FC236}">
                    <a16:creationId xmlns:a16="http://schemas.microsoft.com/office/drawing/2014/main" id="{C89EE1EE-9C91-4764-A10C-E7EB2762D97B}"/>
                  </a:ext>
                </a:extLst>
              </p:cNvPr>
              <p:cNvSpPr/>
              <p:nvPr/>
            </p:nvSpPr>
            <p:spPr>
              <a:xfrm>
                <a:off x="3137646" y="307853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grpSp>
        <p:pic>
          <p:nvPicPr>
            <p:cNvPr id="82" name="그림 81">
              <a:extLst>
                <a:ext uri="{FF2B5EF4-FFF2-40B4-BE49-F238E27FC236}">
                  <a16:creationId xmlns:a16="http://schemas.microsoft.com/office/drawing/2014/main" id="{A9D3D3AB-FBE3-45BF-ADA9-194F79692A7A}"/>
                </a:ext>
              </a:extLst>
            </p:cNvPr>
            <p:cNvPicPr>
              <a:picLocks noChangeAspect="1"/>
            </p:cNvPicPr>
            <p:nvPr/>
          </p:nvPicPr>
          <p:blipFill>
            <a:blip r:embed="rId3"/>
            <a:stretch>
              <a:fillRect/>
            </a:stretch>
          </p:blipFill>
          <p:spPr>
            <a:xfrm>
              <a:off x="4321256" y="1808806"/>
              <a:ext cx="323542" cy="662632"/>
            </a:xfrm>
            <a:prstGeom prst="rect">
              <a:avLst/>
            </a:prstGeom>
          </p:spPr>
        </p:pic>
      </p:grpSp>
      <p:sp>
        <p:nvSpPr>
          <p:cNvPr id="91" name="TextBox 90">
            <a:extLst>
              <a:ext uri="{FF2B5EF4-FFF2-40B4-BE49-F238E27FC236}">
                <a16:creationId xmlns:a16="http://schemas.microsoft.com/office/drawing/2014/main" id="{A32F778F-7C12-4E68-8137-9F74818D6D44}"/>
              </a:ext>
            </a:extLst>
          </p:cNvPr>
          <p:cNvSpPr txBox="1"/>
          <p:nvPr/>
        </p:nvSpPr>
        <p:spPr>
          <a:xfrm>
            <a:off x="4376133" y="3561646"/>
            <a:ext cx="1133644" cy="600164"/>
          </a:xfrm>
          <a:prstGeom prst="rect">
            <a:avLst/>
          </a:prstGeom>
          <a:noFill/>
        </p:spPr>
        <p:txBody>
          <a:bodyPr wrap="none" rtlCol="0">
            <a:spAutoFit/>
          </a:bodyPr>
          <a:lstStyle/>
          <a:p>
            <a:pPr algn="ctr"/>
            <a:r>
              <a:rPr lang="en-US" altLang="ko-KR" sz="1100" b="1" dirty="0">
                <a:solidFill>
                  <a:srgbClr val="FF0000"/>
                </a:solidFill>
                <a:latin typeface="Times New Roman" panose="02020603050405020304" pitchFamily="18" charset="0"/>
                <a:cs typeface="Times New Roman" panose="02020603050405020304" pitchFamily="18" charset="0"/>
              </a:rPr>
              <a:t>Query with </a:t>
            </a:r>
          </a:p>
          <a:p>
            <a:pPr algn="ctr"/>
            <a:r>
              <a:rPr lang="en-US" altLang="ko-KR" sz="1100" b="1" dirty="0">
                <a:solidFill>
                  <a:srgbClr val="FF0000"/>
                </a:solidFill>
                <a:latin typeface="Times New Roman" panose="02020603050405020304" pitchFamily="18" charset="0"/>
                <a:cs typeface="Times New Roman" panose="02020603050405020304" pitchFamily="18" charset="0"/>
              </a:rPr>
              <a:t>key feature</a:t>
            </a:r>
          </a:p>
          <a:p>
            <a:pPr algn="ctr"/>
            <a:r>
              <a:rPr lang="en-US" altLang="ko-KR" sz="1100" b="1" dirty="0">
                <a:solidFill>
                  <a:srgbClr val="FF0000"/>
                </a:solidFill>
                <a:latin typeface="Times New Roman" panose="02020603050405020304" pitchFamily="18" charset="0"/>
                <a:cs typeface="Times New Roman" panose="02020603050405020304" pitchFamily="18" charset="0"/>
              </a:rPr>
              <a:t>(Ex: ‘ADAPP’ )</a:t>
            </a:r>
            <a:endParaRPr lang="ko-KR" altLang="en-US" sz="1100" b="1" dirty="0">
              <a:solidFill>
                <a:srgbClr val="FF0000"/>
              </a:solidFill>
              <a:latin typeface="Times New Roman" panose="02020603050405020304" pitchFamily="18" charset="0"/>
              <a:cs typeface="Times New Roman" panose="02020603050405020304" pitchFamily="18" charset="0"/>
            </a:endParaRPr>
          </a:p>
        </p:txBody>
      </p:sp>
      <p:grpSp>
        <p:nvGrpSpPr>
          <p:cNvPr id="92" name="그룹 91">
            <a:extLst>
              <a:ext uri="{FF2B5EF4-FFF2-40B4-BE49-F238E27FC236}">
                <a16:creationId xmlns:a16="http://schemas.microsoft.com/office/drawing/2014/main" id="{5FB66A02-AE12-47FC-A4FC-DAFA2D408017}"/>
              </a:ext>
            </a:extLst>
          </p:cNvPr>
          <p:cNvGrpSpPr/>
          <p:nvPr/>
        </p:nvGrpSpPr>
        <p:grpSpPr>
          <a:xfrm>
            <a:off x="5617998" y="2742502"/>
            <a:ext cx="1433970" cy="1435391"/>
            <a:chOff x="6327289" y="2821336"/>
            <a:chExt cx="2579447" cy="2734321"/>
          </a:xfrm>
        </p:grpSpPr>
        <p:pic>
          <p:nvPicPr>
            <p:cNvPr id="93" name="Picture 8" descr="Image result for Data base">
              <a:extLst>
                <a:ext uri="{FF2B5EF4-FFF2-40B4-BE49-F238E27FC236}">
                  <a16:creationId xmlns:a16="http://schemas.microsoft.com/office/drawing/2014/main" id="{94079F78-7570-488F-8EEC-4EB3699EAF4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15144" y="2821336"/>
              <a:ext cx="2003738" cy="2120534"/>
            </a:xfrm>
            <a:prstGeom prst="rect">
              <a:avLst/>
            </a:prstGeom>
            <a:noFill/>
            <a:extLst>
              <a:ext uri="{909E8E84-426E-40DD-AFC4-6F175D3DCCD1}">
                <a14:hiddenFill xmlns:a14="http://schemas.microsoft.com/office/drawing/2010/main">
                  <a:solidFill>
                    <a:srgbClr val="FFFFFF"/>
                  </a:solidFill>
                </a14:hiddenFill>
              </a:ext>
            </a:extLst>
          </p:spPr>
        </p:pic>
        <p:sp>
          <p:nvSpPr>
            <p:cNvPr id="94" name="직사각형 93">
              <a:extLst>
                <a:ext uri="{FF2B5EF4-FFF2-40B4-BE49-F238E27FC236}">
                  <a16:creationId xmlns:a16="http://schemas.microsoft.com/office/drawing/2014/main" id="{9DD7442E-E12C-462C-9467-31038AAE6D8B}"/>
                </a:ext>
              </a:extLst>
            </p:cNvPr>
            <p:cNvSpPr/>
            <p:nvPr/>
          </p:nvSpPr>
          <p:spPr>
            <a:xfrm>
              <a:off x="6327289" y="4764162"/>
              <a:ext cx="2579447" cy="791495"/>
            </a:xfrm>
            <a:prstGeom prst="rect">
              <a:avLst/>
            </a:prstGeom>
          </p:spPr>
          <p:txBody>
            <a:bodyPr wrap="square">
              <a:spAutoFit/>
            </a:bodyPr>
            <a:lstStyle/>
            <a:p>
              <a:pPr algn="ctr"/>
              <a:r>
                <a:rPr lang="en-US" altLang="ko-KR" sz="1050" b="1" dirty="0">
                  <a:solidFill>
                    <a:srgbClr val="0000CC"/>
                  </a:solidFill>
                  <a:latin typeface="Times New Roman" panose="02020603050405020304" pitchFamily="18" charset="0"/>
                  <a:cs typeface="Times New Roman" panose="02020603050405020304" pitchFamily="18" charset="0"/>
                </a:rPr>
                <a:t>Ligand DB: </a:t>
              </a:r>
            </a:p>
            <a:p>
              <a:pPr algn="ctr"/>
              <a:r>
                <a:rPr lang="en-US" altLang="ko-KR" sz="1050" b="1" dirty="0">
                  <a:solidFill>
                    <a:srgbClr val="0000CC"/>
                  </a:solidFill>
                  <a:latin typeface="Times New Roman" panose="02020603050405020304" pitchFamily="18" charset="0"/>
                  <a:cs typeface="Times New Roman" panose="02020603050405020304" pitchFamily="18" charset="0"/>
                </a:rPr>
                <a:t>Indexed with key</a:t>
              </a:r>
            </a:p>
          </p:txBody>
        </p:sp>
      </p:grpSp>
      <p:grpSp>
        <p:nvGrpSpPr>
          <p:cNvPr id="95" name="그룹 94">
            <a:extLst>
              <a:ext uri="{FF2B5EF4-FFF2-40B4-BE49-F238E27FC236}">
                <a16:creationId xmlns:a16="http://schemas.microsoft.com/office/drawing/2014/main" id="{6FBE138D-8C1F-4C3C-B8A7-B7B40388E773}"/>
              </a:ext>
            </a:extLst>
          </p:cNvPr>
          <p:cNvGrpSpPr/>
          <p:nvPr/>
        </p:nvGrpSpPr>
        <p:grpSpPr>
          <a:xfrm>
            <a:off x="2739691" y="3104947"/>
            <a:ext cx="1439818" cy="1377102"/>
            <a:chOff x="6275360" y="2071637"/>
            <a:chExt cx="1652569" cy="1876611"/>
          </a:xfrm>
        </p:grpSpPr>
        <p:pic>
          <p:nvPicPr>
            <p:cNvPr id="96" name="그림 95">
              <a:extLst>
                <a:ext uri="{FF2B5EF4-FFF2-40B4-BE49-F238E27FC236}">
                  <a16:creationId xmlns:a16="http://schemas.microsoft.com/office/drawing/2014/main" id="{D09436E4-5625-41E8-A33B-BCB8B99B8DC5}"/>
                </a:ext>
              </a:extLst>
            </p:cNvPr>
            <p:cNvPicPr>
              <a:picLocks noChangeAspect="1"/>
            </p:cNvPicPr>
            <p:nvPr/>
          </p:nvPicPr>
          <p:blipFill>
            <a:blip r:embed="rId3"/>
            <a:stretch>
              <a:fillRect/>
            </a:stretch>
          </p:blipFill>
          <p:spPr>
            <a:xfrm>
              <a:off x="6903240" y="2071637"/>
              <a:ext cx="323543" cy="662632"/>
            </a:xfrm>
            <a:prstGeom prst="rect">
              <a:avLst/>
            </a:prstGeom>
          </p:spPr>
        </p:pic>
        <p:sp>
          <p:nvSpPr>
            <p:cNvPr id="97" name="TextBox 96">
              <a:extLst>
                <a:ext uri="{FF2B5EF4-FFF2-40B4-BE49-F238E27FC236}">
                  <a16:creationId xmlns:a16="http://schemas.microsoft.com/office/drawing/2014/main" id="{CF4A2144-EEE2-43AD-A6C0-BE8C318447B6}"/>
                </a:ext>
              </a:extLst>
            </p:cNvPr>
            <p:cNvSpPr txBox="1"/>
            <p:nvPr/>
          </p:nvSpPr>
          <p:spPr>
            <a:xfrm>
              <a:off x="6275360" y="2899712"/>
              <a:ext cx="1652569" cy="1048536"/>
            </a:xfrm>
            <a:prstGeom prst="rect">
              <a:avLst/>
            </a:prstGeom>
            <a:noFill/>
          </p:spPr>
          <p:txBody>
            <a:bodyPr wrap="none" rtlCol="0">
              <a:spAutoFit/>
            </a:bodyPr>
            <a:lstStyle/>
            <a:p>
              <a:pPr algn="ctr"/>
              <a:r>
                <a:rPr lang="en-US" altLang="ko-KR" sz="1100" b="1" dirty="0">
                  <a:solidFill>
                    <a:srgbClr val="0000CC"/>
                  </a:solidFill>
                  <a:latin typeface="Times New Roman" panose="02020603050405020304" pitchFamily="18" charset="0"/>
                  <a:cs typeface="Times New Roman" panose="02020603050405020304" pitchFamily="18" charset="0"/>
                </a:rPr>
                <a:t>Extract the key info.</a:t>
              </a:r>
            </a:p>
            <a:p>
              <a:pPr algn="ctr"/>
              <a:r>
                <a:rPr lang="en-US" altLang="ko-KR" sz="1100" b="1" dirty="0">
                  <a:solidFill>
                    <a:srgbClr val="0000CC"/>
                  </a:solidFill>
                  <a:latin typeface="Times New Roman" panose="02020603050405020304" pitchFamily="18" charset="0"/>
                  <a:cs typeface="Times New Roman" panose="02020603050405020304" pitchFamily="18" charset="0"/>
                </a:rPr>
                <a:t>(A,D,A,P,P) from </a:t>
              </a:r>
            </a:p>
            <a:p>
              <a:pPr algn="ctr"/>
              <a:r>
                <a:rPr lang="en-US" altLang="ko-KR" sz="1100" b="1" dirty="0">
                  <a:solidFill>
                    <a:srgbClr val="0000CC"/>
                  </a:solidFill>
                  <a:latin typeface="Times New Roman" panose="02020603050405020304" pitchFamily="18" charset="0"/>
                  <a:cs typeface="Times New Roman" panose="02020603050405020304" pitchFamily="18" charset="0"/>
                </a:rPr>
                <a:t>the binding region of</a:t>
              </a:r>
            </a:p>
            <a:p>
              <a:pPr algn="ctr"/>
              <a:r>
                <a:rPr lang="en-US" altLang="ko-KR" sz="1100" b="1" dirty="0">
                  <a:solidFill>
                    <a:srgbClr val="0000CC"/>
                  </a:solidFill>
                  <a:latin typeface="Times New Roman" panose="02020603050405020304" pitchFamily="18" charset="0"/>
                  <a:cs typeface="Times New Roman" panose="02020603050405020304" pitchFamily="18" charset="0"/>
                </a:rPr>
                <a:t>target ligand</a:t>
              </a:r>
              <a:endParaRPr lang="ko-KR" altLang="en-US" sz="1100" b="1" dirty="0">
                <a:solidFill>
                  <a:srgbClr val="0000CC"/>
                </a:solidFill>
                <a:latin typeface="Times New Roman" panose="02020603050405020304" pitchFamily="18" charset="0"/>
                <a:cs typeface="Times New Roman" panose="02020603050405020304" pitchFamily="18" charset="0"/>
              </a:endParaRPr>
            </a:p>
          </p:txBody>
        </p:sp>
      </p:grpSp>
      <p:sp>
        <p:nvSpPr>
          <p:cNvPr id="98" name="직사각형 97">
            <a:extLst>
              <a:ext uri="{FF2B5EF4-FFF2-40B4-BE49-F238E27FC236}">
                <a16:creationId xmlns:a16="http://schemas.microsoft.com/office/drawing/2014/main" id="{6C0F9F4D-69F8-4AA0-90C7-1D81037D84DA}"/>
              </a:ext>
            </a:extLst>
          </p:cNvPr>
          <p:cNvSpPr/>
          <p:nvPr/>
        </p:nvSpPr>
        <p:spPr>
          <a:xfrm>
            <a:off x="1564683" y="1111276"/>
            <a:ext cx="7029940" cy="400110"/>
          </a:xfrm>
          <a:prstGeom prst="rect">
            <a:avLst/>
          </a:prstGeom>
        </p:spPr>
        <p:txBody>
          <a:bodyPr wrap="square">
            <a:spAutoFit/>
          </a:bodyPr>
          <a:lstStyle/>
          <a:p>
            <a:pPr marL="285750" indent="-285750">
              <a:buFont typeface="Wingdings" panose="05000000000000000000" pitchFamily="2" charset="2"/>
              <a:buChar char="ü"/>
            </a:pPr>
            <a:r>
              <a:rPr lang="en-US" altLang="ko-KR" sz="2000" b="1" dirty="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Find a new drug candidate with key feature !</a:t>
            </a:r>
          </a:p>
        </p:txBody>
      </p:sp>
      <p:sp>
        <p:nvSpPr>
          <p:cNvPr id="99" name="화살표: 오른쪽 98">
            <a:extLst>
              <a:ext uri="{FF2B5EF4-FFF2-40B4-BE49-F238E27FC236}">
                <a16:creationId xmlns:a16="http://schemas.microsoft.com/office/drawing/2014/main" id="{A9B38A97-D849-4A21-BB88-6D9EAC4AD329}"/>
              </a:ext>
            </a:extLst>
          </p:cNvPr>
          <p:cNvSpPr/>
          <p:nvPr/>
        </p:nvSpPr>
        <p:spPr>
          <a:xfrm>
            <a:off x="1921604" y="3329595"/>
            <a:ext cx="291214" cy="26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0" name="화살표: 오른쪽 99">
            <a:extLst>
              <a:ext uri="{FF2B5EF4-FFF2-40B4-BE49-F238E27FC236}">
                <a16:creationId xmlns:a16="http://schemas.microsoft.com/office/drawing/2014/main" id="{9311CE75-6DB4-4B6E-8797-F08380308F10}"/>
              </a:ext>
            </a:extLst>
          </p:cNvPr>
          <p:cNvSpPr/>
          <p:nvPr/>
        </p:nvSpPr>
        <p:spPr>
          <a:xfrm>
            <a:off x="7429056" y="3329595"/>
            <a:ext cx="287258" cy="26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TextBox 100">
            <a:extLst>
              <a:ext uri="{FF2B5EF4-FFF2-40B4-BE49-F238E27FC236}">
                <a16:creationId xmlns:a16="http://schemas.microsoft.com/office/drawing/2014/main" id="{4A61ECEB-FD35-4D85-872C-9286B52042A5}"/>
              </a:ext>
            </a:extLst>
          </p:cNvPr>
          <p:cNvSpPr txBox="1"/>
          <p:nvPr/>
        </p:nvSpPr>
        <p:spPr>
          <a:xfrm>
            <a:off x="567633" y="3913608"/>
            <a:ext cx="1061701" cy="307777"/>
          </a:xfrm>
          <a:prstGeom prst="rect">
            <a:avLst/>
          </a:prstGeom>
          <a:noFill/>
        </p:spPr>
        <p:txBody>
          <a:bodyPr wrap="none" rtlCol="0">
            <a:spAutoFit/>
          </a:bodyPr>
          <a:lstStyle/>
          <a:p>
            <a:r>
              <a:rPr lang="en-US" altLang="ko-KR" sz="1400" dirty="0">
                <a:latin typeface="Times New Roman" panose="02020603050405020304" pitchFamily="18" charset="0"/>
                <a:cs typeface="Times New Roman" panose="02020603050405020304" pitchFamily="18" charset="0"/>
              </a:rPr>
              <a:t>Target Gene</a:t>
            </a:r>
            <a:endParaRPr lang="ko-KR" altLang="en-US" sz="1400" dirty="0">
              <a:latin typeface="Times New Roman" panose="02020603050405020304" pitchFamily="18" charset="0"/>
              <a:cs typeface="Times New Roman" panose="02020603050405020304" pitchFamily="18" charset="0"/>
            </a:endParaRPr>
          </a:p>
        </p:txBody>
      </p:sp>
      <p:sp>
        <p:nvSpPr>
          <p:cNvPr id="103" name="사각형: 둥근 모서리 102">
            <a:extLst>
              <a:ext uri="{FF2B5EF4-FFF2-40B4-BE49-F238E27FC236}">
                <a16:creationId xmlns:a16="http://schemas.microsoft.com/office/drawing/2014/main" id="{123E2BAB-FA76-4461-9158-2E2E89FD9BDE}"/>
              </a:ext>
            </a:extLst>
          </p:cNvPr>
          <p:cNvSpPr/>
          <p:nvPr/>
        </p:nvSpPr>
        <p:spPr>
          <a:xfrm>
            <a:off x="2449504" y="2331711"/>
            <a:ext cx="4757674" cy="2384319"/>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04" name="Picture 6" descr="Thumbnail for version as of 19:33, 8 May 2008">
            <a:extLst>
              <a:ext uri="{FF2B5EF4-FFF2-40B4-BE49-F238E27FC236}">
                <a16:creationId xmlns:a16="http://schemas.microsoft.com/office/drawing/2014/main" id="{AB6B6103-6CEB-4DD5-B730-528BE97AF9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7105" y="2022230"/>
            <a:ext cx="750907" cy="681269"/>
          </a:xfrm>
          <a:prstGeom prst="rect">
            <a:avLst/>
          </a:prstGeom>
          <a:noFill/>
          <a:extLst>
            <a:ext uri="{909E8E84-426E-40DD-AFC4-6F175D3DCCD1}">
              <a14:hiddenFill xmlns:a14="http://schemas.microsoft.com/office/drawing/2010/main">
                <a:solidFill>
                  <a:srgbClr val="FFFFFF"/>
                </a:solidFill>
              </a14:hiddenFill>
            </a:ext>
          </a:extLst>
        </p:spPr>
      </p:pic>
      <p:pic>
        <p:nvPicPr>
          <p:cNvPr id="105" name="그림 104">
            <a:extLst>
              <a:ext uri="{FF2B5EF4-FFF2-40B4-BE49-F238E27FC236}">
                <a16:creationId xmlns:a16="http://schemas.microsoft.com/office/drawing/2014/main" id="{CC9E80A8-106F-4812-ABAB-6177EFD8D880}"/>
              </a:ext>
            </a:extLst>
          </p:cNvPr>
          <p:cNvPicPr>
            <a:picLocks noChangeAspect="1"/>
          </p:cNvPicPr>
          <p:nvPr/>
        </p:nvPicPr>
        <p:blipFill>
          <a:blip r:embed="rId3"/>
          <a:stretch>
            <a:fillRect/>
          </a:stretch>
        </p:blipFill>
        <p:spPr>
          <a:xfrm>
            <a:off x="8090013" y="2223873"/>
            <a:ext cx="281890" cy="486256"/>
          </a:xfrm>
          <a:prstGeom prst="rect">
            <a:avLst/>
          </a:prstGeom>
        </p:spPr>
      </p:pic>
      <p:pic>
        <p:nvPicPr>
          <p:cNvPr id="106" name="그림 105">
            <a:extLst>
              <a:ext uri="{FF2B5EF4-FFF2-40B4-BE49-F238E27FC236}">
                <a16:creationId xmlns:a16="http://schemas.microsoft.com/office/drawing/2014/main" id="{FE6C168A-8189-410E-A2B5-73D3BE31351A}"/>
              </a:ext>
            </a:extLst>
          </p:cNvPr>
          <p:cNvPicPr>
            <a:picLocks noChangeAspect="1"/>
          </p:cNvPicPr>
          <p:nvPr/>
        </p:nvPicPr>
        <p:blipFill>
          <a:blip r:embed="rId3"/>
          <a:stretch>
            <a:fillRect/>
          </a:stretch>
        </p:blipFill>
        <p:spPr>
          <a:xfrm>
            <a:off x="8109848" y="3191171"/>
            <a:ext cx="281890" cy="486256"/>
          </a:xfrm>
          <a:prstGeom prst="rect">
            <a:avLst/>
          </a:prstGeom>
        </p:spPr>
      </p:pic>
      <p:pic>
        <p:nvPicPr>
          <p:cNvPr id="107" name="그림 106">
            <a:extLst>
              <a:ext uri="{FF2B5EF4-FFF2-40B4-BE49-F238E27FC236}">
                <a16:creationId xmlns:a16="http://schemas.microsoft.com/office/drawing/2014/main" id="{31FE3C19-798D-45F0-98FA-F835DCC54AFE}"/>
              </a:ext>
            </a:extLst>
          </p:cNvPr>
          <p:cNvPicPr>
            <a:picLocks noChangeAspect="1"/>
          </p:cNvPicPr>
          <p:nvPr/>
        </p:nvPicPr>
        <p:blipFill>
          <a:blip r:embed="rId3"/>
          <a:stretch>
            <a:fillRect/>
          </a:stretch>
        </p:blipFill>
        <p:spPr>
          <a:xfrm>
            <a:off x="8109848" y="4307825"/>
            <a:ext cx="281890" cy="486256"/>
          </a:xfrm>
          <a:prstGeom prst="rect">
            <a:avLst/>
          </a:prstGeom>
        </p:spPr>
      </p:pic>
      <p:sp>
        <p:nvSpPr>
          <p:cNvPr id="108" name="화살표: 오른쪽 107">
            <a:extLst>
              <a:ext uri="{FF2B5EF4-FFF2-40B4-BE49-F238E27FC236}">
                <a16:creationId xmlns:a16="http://schemas.microsoft.com/office/drawing/2014/main" id="{2C03657D-EC6B-4426-80F6-B7FD6C1C3B69}"/>
              </a:ext>
            </a:extLst>
          </p:cNvPr>
          <p:cNvSpPr/>
          <p:nvPr/>
        </p:nvSpPr>
        <p:spPr>
          <a:xfrm>
            <a:off x="4619039" y="3329595"/>
            <a:ext cx="418604" cy="26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0" name="TextBox 109">
            <a:extLst>
              <a:ext uri="{FF2B5EF4-FFF2-40B4-BE49-F238E27FC236}">
                <a16:creationId xmlns:a16="http://schemas.microsoft.com/office/drawing/2014/main" id="{22B7BC75-F0AB-44CE-A602-960501510D52}"/>
              </a:ext>
            </a:extLst>
          </p:cNvPr>
          <p:cNvSpPr txBox="1"/>
          <p:nvPr/>
        </p:nvSpPr>
        <p:spPr>
          <a:xfrm>
            <a:off x="7562664" y="5034329"/>
            <a:ext cx="1407758" cy="307777"/>
          </a:xfrm>
          <a:prstGeom prst="rect">
            <a:avLst/>
          </a:prstGeom>
          <a:noFill/>
        </p:spPr>
        <p:txBody>
          <a:bodyPr wrap="none" rtlCol="0">
            <a:spAutoFit/>
          </a:bodyPr>
          <a:lstStyle/>
          <a:p>
            <a:r>
              <a:rPr lang="en-US" altLang="ko-KR" sz="1400" dirty="0">
                <a:latin typeface="Times New Roman" panose="02020603050405020304" pitchFamily="18" charset="0"/>
                <a:cs typeface="Times New Roman" panose="02020603050405020304" pitchFamily="18" charset="0"/>
              </a:rPr>
              <a:t>Candidate ligand</a:t>
            </a:r>
            <a:endParaRPr lang="ko-KR" altLang="en-US" sz="1400" dirty="0">
              <a:latin typeface="Times New Roman" panose="02020603050405020304" pitchFamily="18" charset="0"/>
              <a:cs typeface="Times New Roman" panose="02020603050405020304" pitchFamily="18" charset="0"/>
            </a:endParaRPr>
          </a:p>
        </p:txBody>
      </p:sp>
      <p:sp>
        <p:nvSpPr>
          <p:cNvPr id="111" name="TextBox 110">
            <a:extLst>
              <a:ext uri="{FF2B5EF4-FFF2-40B4-BE49-F238E27FC236}">
                <a16:creationId xmlns:a16="http://schemas.microsoft.com/office/drawing/2014/main" id="{0993E457-2EA0-4490-8B6F-23561B1E093D}"/>
              </a:ext>
            </a:extLst>
          </p:cNvPr>
          <p:cNvSpPr txBox="1"/>
          <p:nvPr/>
        </p:nvSpPr>
        <p:spPr>
          <a:xfrm>
            <a:off x="8111327" y="2601924"/>
            <a:ext cx="274434" cy="307777"/>
          </a:xfrm>
          <a:prstGeom prst="rect">
            <a:avLst/>
          </a:prstGeom>
          <a:noFill/>
        </p:spPr>
        <p:txBody>
          <a:bodyPr wrap="none" rtlCol="0">
            <a:spAutoFit/>
          </a:bodyPr>
          <a:lstStyle/>
          <a:p>
            <a:r>
              <a:rPr lang="en-US" altLang="ko-KR" sz="1400" b="1" dirty="0">
                <a:latin typeface="Times New Roman" panose="02020603050405020304" pitchFamily="18" charset="0"/>
                <a:cs typeface="Times New Roman" panose="02020603050405020304" pitchFamily="18" charset="0"/>
              </a:rPr>
              <a:t>1</a:t>
            </a:r>
            <a:endParaRPr lang="ko-KR" altLang="en-US" sz="1400" b="1" dirty="0">
              <a:latin typeface="Times New Roman" panose="02020603050405020304" pitchFamily="18" charset="0"/>
              <a:cs typeface="Times New Roman" panose="02020603050405020304" pitchFamily="18" charset="0"/>
            </a:endParaRPr>
          </a:p>
        </p:txBody>
      </p:sp>
      <p:sp>
        <p:nvSpPr>
          <p:cNvPr id="112" name="TextBox 111">
            <a:extLst>
              <a:ext uri="{FF2B5EF4-FFF2-40B4-BE49-F238E27FC236}">
                <a16:creationId xmlns:a16="http://schemas.microsoft.com/office/drawing/2014/main" id="{790B7CD6-D205-4C26-9DA7-108DDE118778}"/>
              </a:ext>
            </a:extLst>
          </p:cNvPr>
          <p:cNvSpPr txBox="1"/>
          <p:nvPr/>
        </p:nvSpPr>
        <p:spPr>
          <a:xfrm>
            <a:off x="8133296" y="3563472"/>
            <a:ext cx="274434" cy="307777"/>
          </a:xfrm>
          <a:prstGeom prst="rect">
            <a:avLst/>
          </a:prstGeom>
          <a:noFill/>
        </p:spPr>
        <p:txBody>
          <a:bodyPr wrap="none" rtlCol="0">
            <a:spAutoFit/>
          </a:bodyPr>
          <a:lstStyle/>
          <a:p>
            <a:r>
              <a:rPr lang="en-US" altLang="ko-KR" sz="1400" b="1" dirty="0">
                <a:latin typeface="Times New Roman" panose="02020603050405020304" pitchFamily="18" charset="0"/>
                <a:cs typeface="Times New Roman" panose="02020603050405020304" pitchFamily="18" charset="0"/>
              </a:rPr>
              <a:t>2</a:t>
            </a:r>
            <a:endParaRPr lang="ko-KR" altLang="en-US" sz="1400" b="1" dirty="0">
              <a:latin typeface="Times New Roman" panose="02020603050405020304" pitchFamily="18" charset="0"/>
              <a:cs typeface="Times New Roman" panose="02020603050405020304" pitchFamily="18" charset="0"/>
            </a:endParaRPr>
          </a:p>
        </p:txBody>
      </p:sp>
      <p:sp>
        <p:nvSpPr>
          <p:cNvPr id="113" name="TextBox 112">
            <a:extLst>
              <a:ext uri="{FF2B5EF4-FFF2-40B4-BE49-F238E27FC236}">
                <a16:creationId xmlns:a16="http://schemas.microsoft.com/office/drawing/2014/main" id="{181A9CBF-13CB-41EB-8336-B74C1ED225CD}"/>
              </a:ext>
            </a:extLst>
          </p:cNvPr>
          <p:cNvSpPr txBox="1"/>
          <p:nvPr/>
        </p:nvSpPr>
        <p:spPr>
          <a:xfrm>
            <a:off x="8109848" y="4716030"/>
            <a:ext cx="314510" cy="307777"/>
          </a:xfrm>
          <a:prstGeom prst="rect">
            <a:avLst/>
          </a:prstGeom>
          <a:noFill/>
        </p:spPr>
        <p:txBody>
          <a:bodyPr wrap="none" rtlCol="0">
            <a:spAutoFit/>
          </a:bodyPr>
          <a:lstStyle/>
          <a:p>
            <a:r>
              <a:rPr lang="en-US" altLang="ko-KR" sz="1400" b="1" dirty="0">
                <a:latin typeface="Times New Roman" panose="02020603050405020304" pitchFamily="18" charset="0"/>
                <a:cs typeface="Times New Roman" panose="02020603050405020304" pitchFamily="18" charset="0"/>
              </a:rPr>
              <a:t>N</a:t>
            </a:r>
            <a:endParaRPr lang="ko-KR" altLang="en-US" sz="1400" b="1" dirty="0">
              <a:latin typeface="Times New Roman" panose="02020603050405020304" pitchFamily="18" charset="0"/>
              <a:cs typeface="Times New Roman" panose="02020603050405020304" pitchFamily="18" charset="0"/>
            </a:endParaRPr>
          </a:p>
        </p:txBody>
      </p:sp>
      <p:sp>
        <p:nvSpPr>
          <p:cNvPr id="114" name="TextBox 113">
            <a:extLst>
              <a:ext uri="{FF2B5EF4-FFF2-40B4-BE49-F238E27FC236}">
                <a16:creationId xmlns:a16="http://schemas.microsoft.com/office/drawing/2014/main" id="{9AD29BD2-AF95-45BA-A0A1-78A1DF8CEC83}"/>
              </a:ext>
            </a:extLst>
          </p:cNvPr>
          <p:cNvSpPr txBox="1"/>
          <p:nvPr/>
        </p:nvSpPr>
        <p:spPr>
          <a:xfrm>
            <a:off x="8145020" y="3817604"/>
            <a:ext cx="243978" cy="307777"/>
          </a:xfrm>
          <a:prstGeom prst="rect">
            <a:avLst/>
          </a:prstGeom>
          <a:noFill/>
        </p:spPr>
        <p:txBody>
          <a:bodyPr wrap="none" rtlCol="0">
            <a:spAutoFit/>
          </a:bodyPr>
          <a:lstStyle/>
          <a:p>
            <a:r>
              <a:rPr lang="en-US" altLang="ko-KR" sz="1400" b="1" dirty="0">
                <a:latin typeface="Times New Roman" panose="02020603050405020304" pitchFamily="18" charset="0"/>
                <a:cs typeface="Times New Roman" panose="02020603050405020304" pitchFamily="18" charset="0"/>
              </a:rPr>
              <a:t>:</a:t>
            </a:r>
            <a:endParaRPr lang="ko-KR" altLang="en-US" sz="1400" b="1" dirty="0">
              <a:latin typeface="Times New Roman" panose="02020603050405020304" pitchFamily="18" charset="0"/>
              <a:cs typeface="Times New Roman" panose="02020603050405020304" pitchFamily="18" charset="0"/>
            </a:endParaRPr>
          </a:p>
        </p:txBody>
      </p:sp>
      <p:sp>
        <p:nvSpPr>
          <p:cNvPr id="115" name="TextBox 114">
            <a:extLst>
              <a:ext uri="{FF2B5EF4-FFF2-40B4-BE49-F238E27FC236}">
                <a16:creationId xmlns:a16="http://schemas.microsoft.com/office/drawing/2014/main" id="{23C383D3-1D90-42FC-BCB6-E094D5E09FA4}"/>
              </a:ext>
            </a:extLst>
          </p:cNvPr>
          <p:cNvSpPr txBox="1"/>
          <p:nvPr/>
        </p:nvSpPr>
        <p:spPr>
          <a:xfrm>
            <a:off x="1081191" y="2576438"/>
            <a:ext cx="885179" cy="246221"/>
          </a:xfrm>
          <a:prstGeom prst="rect">
            <a:avLst/>
          </a:prstGeom>
          <a:noFill/>
        </p:spPr>
        <p:txBody>
          <a:bodyPr wrap="none" rtlCol="0">
            <a:spAutoFit/>
          </a:bodyPr>
          <a:lstStyle/>
          <a:p>
            <a:r>
              <a:rPr lang="en-US" altLang="ko-KR" sz="1000" dirty="0">
                <a:latin typeface="Times New Roman" panose="02020603050405020304" pitchFamily="18" charset="0"/>
                <a:cs typeface="Times New Roman" panose="02020603050405020304" pitchFamily="18" charset="0"/>
              </a:rPr>
              <a:t>Binding atom</a:t>
            </a:r>
            <a:endParaRPr lang="ko-KR" altLang="en-US" sz="1000" dirty="0">
              <a:latin typeface="Times New Roman" panose="02020603050405020304" pitchFamily="18" charset="0"/>
              <a:cs typeface="Times New Roman" panose="02020603050405020304" pitchFamily="18" charset="0"/>
            </a:endParaRPr>
          </a:p>
        </p:txBody>
      </p:sp>
      <p:sp>
        <p:nvSpPr>
          <p:cNvPr id="116" name="TextBox 115">
            <a:extLst>
              <a:ext uri="{FF2B5EF4-FFF2-40B4-BE49-F238E27FC236}">
                <a16:creationId xmlns:a16="http://schemas.microsoft.com/office/drawing/2014/main" id="{37CB1C1B-FC1E-43CB-851F-441DC59BC278}"/>
              </a:ext>
            </a:extLst>
          </p:cNvPr>
          <p:cNvSpPr txBox="1"/>
          <p:nvPr/>
        </p:nvSpPr>
        <p:spPr>
          <a:xfrm>
            <a:off x="3027105" y="2941351"/>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D</a:t>
            </a:r>
            <a:endParaRPr lang="ko-KR" altLang="en-US" sz="1100" dirty="0">
              <a:latin typeface="Times New Roman" panose="02020603050405020304" pitchFamily="18" charset="0"/>
              <a:cs typeface="Times New Roman" panose="02020603050405020304" pitchFamily="18" charset="0"/>
            </a:endParaRPr>
          </a:p>
        </p:txBody>
      </p:sp>
      <p:sp>
        <p:nvSpPr>
          <p:cNvPr id="117" name="TextBox 116">
            <a:extLst>
              <a:ext uri="{FF2B5EF4-FFF2-40B4-BE49-F238E27FC236}">
                <a16:creationId xmlns:a16="http://schemas.microsoft.com/office/drawing/2014/main" id="{0D65423F-79FA-4769-BF9C-84EB587D65B9}"/>
              </a:ext>
            </a:extLst>
          </p:cNvPr>
          <p:cNvSpPr txBox="1"/>
          <p:nvPr/>
        </p:nvSpPr>
        <p:spPr>
          <a:xfrm>
            <a:off x="3222349" y="2753515"/>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a:t>
            </a:r>
            <a:endParaRPr lang="ko-KR" altLang="en-US" sz="1100" dirty="0">
              <a:latin typeface="Times New Roman" panose="02020603050405020304" pitchFamily="18" charset="0"/>
              <a:cs typeface="Times New Roman" panose="02020603050405020304" pitchFamily="18" charset="0"/>
            </a:endParaRPr>
          </a:p>
        </p:txBody>
      </p:sp>
      <p:sp>
        <p:nvSpPr>
          <p:cNvPr id="118" name="TextBox 117">
            <a:extLst>
              <a:ext uri="{FF2B5EF4-FFF2-40B4-BE49-F238E27FC236}">
                <a16:creationId xmlns:a16="http://schemas.microsoft.com/office/drawing/2014/main" id="{1EE7C5E7-A1B3-4133-8E0E-F11B2B5D0671}"/>
              </a:ext>
            </a:extLst>
          </p:cNvPr>
          <p:cNvSpPr txBox="1"/>
          <p:nvPr/>
        </p:nvSpPr>
        <p:spPr>
          <a:xfrm>
            <a:off x="2953731" y="3139015"/>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a:t>
            </a:r>
            <a:endParaRPr lang="ko-KR" altLang="en-US" sz="1100" dirty="0">
              <a:latin typeface="Times New Roman" panose="02020603050405020304" pitchFamily="18" charset="0"/>
              <a:cs typeface="Times New Roman" panose="02020603050405020304" pitchFamily="18" charset="0"/>
            </a:endParaRPr>
          </a:p>
        </p:txBody>
      </p:sp>
      <p:sp>
        <p:nvSpPr>
          <p:cNvPr id="119" name="TextBox 118">
            <a:extLst>
              <a:ext uri="{FF2B5EF4-FFF2-40B4-BE49-F238E27FC236}">
                <a16:creationId xmlns:a16="http://schemas.microsoft.com/office/drawing/2014/main" id="{017256DB-BAEB-4890-8462-2B279E27A9F3}"/>
              </a:ext>
            </a:extLst>
          </p:cNvPr>
          <p:cNvSpPr txBox="1"/>
          <p:nvPr/>
        </p:nvSpPr>
        <p:spPr>
          <a:xfrm>
            <a:off x="3030399" y="3292783"/>
            <a:ext cx="263214"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P</a:t>
            </a:r>
            <a:endParaRPr lang="ko-KR" altLang="en-US" sz="1100" dirty="0">
              <a:latin typeface="Times New Roman" panose="02020603050405020304" pitchFamily="18" charset="0"/>
              <a:cs typeface="Times New Roman" panose="02020603050405020304" pitchFamily="18" charset="0"/>
            </a:endParaRPr>
          </a:p>
        </p:txBody>
      </p:sp>
      <p:sp>
        <p:nvSpPr>
          <p:cNvPr id="120" name="TextBox 119">
            <a:extLst>
              <a:ext uri="{FF2B5EF4-FFF2-40B4-BE49-F238E27FC236}">
                <a16:creationId xmlns:a16="http://schemas.microsoft.com/office/drawing/2014/main" id="{2F10EC7E-AC07-4698-B2ED-D8626AB074A3}"/>
              </a:ext>
            </a:extLst>
          </p:cNvPr>
          <p:cNvSpPr txBox="1"/>
          <p:nvPr/>
        </p:nvSpPr>
        <p:spPr>
          <a:xfrm>
            <a:off x="3016469" y="3479916"/>
            <a:ext cx="263214"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P</a:t>
            </a:r>
            <a:endParaRPr lang="ko-KR" altLang="en-US" sz="1100" dirty="0">
              <a:latin typeface="Times New Roman" panose="02020603050405020304" pitchFamily="18" charset="0"/>
              <a:cs typeface="Times New Roman" panose="02020603050405020304" pitchFamily="18" charset="0"/>
            </a:endParaRPr>
          </a:p>
        </p:txBody>
      </p:sp>
      <p:sp>
        <p:nvSpPr>
          <p:cNvPr id="121" name="TextBox 120">
            <a:extLst>
              <a:ext uri="{FF2B5EF4-FFF2-40B4-BE49-F238E27FC236}">
                <a16:creationId xmlns:a16="http://schemas.microsoft.com/office/drawing/2014/main" id="{ACCA11F9-E048-41E5-BEA4-A09B7434506E}"/>
              </a:ext>
            </a:extLst>
          </p:cNvPr>
          <p:cNvSpPr txBox="1"/>
          <p:nvPr/>
        </p:nvSpPr>
        <p:spPr>
          <a:xfrm>
            <a:off x="3136053" y="3544026"/>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a:t>
            </a:r>
            <a:endParaRPr lang="ko-KR" altLang="en-US" sz="1100" dirty="0">
              <a:latin typeface="Times New Roman" panose="02020603050405020304" pitchFamily="18" charset="0"/>
              <a:cs typeface="Times New Roman" panose="02020603050405020304" pitchFamily="18" charset="0"/>
            </a:endParaRPr>
          </a:p>
        </p:txBody>
      </p:sp>
      <p:cxnSp>
        <p:nvCxnSpPr>
          <p:cNvPr id="122" name="직선 화살표 연결선 121">
            <a:extLst>
              <a:ext uri="{FF2B5EF4-FFF2-40B4-BE49-F238E27FC236}">
                <a16:creationId xmlns:a16="http://schemas.microsoft.com/office/drawing/2014/main" id="{DA127F62-C2FF-482C-9569-A9AC1BCACB81}"/>
              </a:ext>
            </a:extLst>
          </p:cNvPr>
          <p:cNvCxnSpPr>
            <a:stCxn id="96" idx="0"/>
            <a:endCxn id="117" idx="2"/>
          </p:cNvCxnSpPr>
          <p:nvPr/>
        </p:nvCxnSpPr>
        <p:spPr>
          <a:xfrm flipH="1" flipV="1">
            <a:off x="3365978" y="3015125"/>
            <a:ext cx="61708" cy="89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직선 화살표 연결선 122">
            <a:extLst>
              <a:ext uri="{FF2B5EF4-FFF2-40B4-BE49-F238E27FC236}">
                <a16:creationId xmlns:a16="http://schemas.microsoft.com/office/drawing/2014/main" id="{088D5547-EDDE-40CA-B9A2-1BBD91B5152F}"/>
              </a:ext>
            </a:extLst>
          </p:cNvPr>
          <p:cNvCxnSpPr>
            <a:cxnSpLocks/>
          </p:cNvCxnSpPr>
          <p:nvPr/>
        </p:nvCxnSpPr>
        <p:spPr>
          <a:xfrm flipH="1" flipV="1">
            <a:off x="3223806" y="3143131"/>
            <a:ext cx="136310" cy="5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직선 화살표 연결선 123">
            <a:extLst>
              <a:ext uri="{FF2B5EF4-FFF2-40B4-BE49-F238E27FC236}">
                <a16:creationId xmlns:a16="http://schemas.microsoft.com/office/drawing/2014/main" id="{AA25BD36-CE94-494B-8E0F-735CDCC92517}"/>
              </a:ext>
            </a:extLst>
          </p:cNvPr>
          <p:cNvCxnSpPr>
            <a:cxnSpLocks/>
            <a:endCxn id="119" idx="0"/>
          </p:cNvCxnSpPr>
          <p:nvPr/>
        </p:nvCxnSpPr>
        <p:spPr>
          <a:xfrm flipH="1">
            <a:off x="3162006" y="3292783"/>
            <a:ext cx="252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직선 화살표 연결선 124">
            <a:extLst>
              <a:ext uri="{FF2B5EF4-FFF2-40B4-BE49-F238E27FC236}">
                <a16:creationId xmlns:a16="http://schemas.microsoft.com/office/drawing/2014/main" id="{8EEAA72E-0E52-4405-AF06-9683503CE541}"/>
              </a:ext>
            </a:extLst>
          </p:cNvPr>
          <p:cNvCxnSpPr>
            <a:cxnSpLocks/>
          </p:cNvCxnSpPr>
          <p:nvPr/>
        </p:nvCxnSpPr>
        <p:spPr>
          <a:xfrm flipH="1">
            <a:off x="3196398" y="3400625"/>
            <a:ext cx="231288" cy="34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직선 화살표 연결선 125">
            <a:extLst>
              <a:ext uri="{FF2B5EF4-FFF2-40B4-BE49-F238E27FC236}">
                <a16:creationId xmlns:a16="http://schemas.microsoft.com/office/drawing/2014/main" id="{774AD15E-9B29-4288-B3DF-54F6A695DF45}"/>
              </a:ext>
            </a:extLst>
          </p:cNvPr>
          <p:cNvCxnSpPr>
            <a:cxnSpLocks/>
          </p:cNvCxnSpPr>
          <p:nvPr/>
        </p:nvCxnSpPr>
        <p:spPr>
          <a:xfrm flipH="1">
            <a:off x="3170734" y="3490447"/>
            <a:ext cx="153385" cy="54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직선 화살표 연결선 126">
            <a:extLst>
              <a:ext uri="{FF2B5EF4-FFF2-40B4-BE49-F238E27FC236}">
                <a16:creationId xmlns:a16="http://schemas.microsoft.com/office/drawing/2014/main" id="{832579F5-B61E-40B2-8346-7756373826BC}"/>
              </a:ext>
            </a:extLst>
          </p:cNvPr>
          <p:cNvCxnSpPr>
            <a:cxnSpLocks/>
            <a:stCxn id="96" idx="2"/>
          </p:cNvCxnSpPr>
          <p:nvPr/>
        </p:nvCxnSpPr>
        <p:spPr>
          <a:xfrm flipH="1">
            <a:off x="3314257" y="3591202"/>
            <a:ext cx="113429" cy="83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직선 화살표 연결선 148">
            <a:extLst>
              <a:ext uri="{FF2B5EF4-FFF2-40B4-BE49-F238E27FC236}">
                <a16:creationId xmlns:a16="http://schemas.microsoft.com/office/drawing/2014/main" id="{FC043033-E5AF-4775-A1FC-22EFA7145DB0}"/>
              </a:ext>
            </a:extLst>
          </p:cNvPr>
          <p:cNvCxnSpPr>
            <a:cxnSpLocks/>
            <a:stCxn id="115" idx="2"/>
            <a:endCxn id="87" idx="7"/>
          </p:cNvCxnSpPr>
          <p:nvPr/>
        </p:nvCxnSpPr>
        <p:spPr>
          <a:xfrm flipH="1">
            <a:off x="1451401" y="2822659"/>
            <a:ext cx="72380" cy="180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 name="그룹 8">
            <a:extLst>
              <a:ext uri="{FF2B5EF4-FFF2-40B4-BE49-F238E27FC236}">
                <a16:creationId xmlns:a16="http://schemas.microsoft.com/office/drawing/2014/main" id="{1013C08C-44CF-4123-A9F9-6B4E614F0DC3}"/>
              </a:ext>
            </a:extLst>
          </p:cNvPr>
          <p:cNvGrpSpPr/>
          <p:nvPr/>
        </p:nvGrpSpPr>
        <p:grpSpPr>
          <a:xfrm>
            <a:off x="7730859" y="1891851"/>
            <a:ext cx="555876" cy="1078168"/>
            <a:chOff x="7730859" y="1891851"/>
            <a:chExt cx="555876" cy="1078168"/>
          </a:xfrm>
        </p:grpSpPr>
        <p:sp>
          <p:nvSpPr>
            <p:cNvPr id="129" name="TextBox 128">
              <a:extLst>
                <a:ext uri="{FF2B5EF4-FFF2-40B4-BE49-F238E27FC236}">
                  <a16:creationId xmlns:a16="http://schemas.microsoft.com/office/drawing/2014/main" id="{02B56B1E-819A-4A54-80CE-76B4F2FE7E2A}"/>
                </a:ext>
              </a:extLst>
            </p:cNvPr>
            <p:cNvSpPr txBox="1"/>
            <p:nvPr/>
          </p:nvSpPr>
          <p:spPr>
            <a:xfrm>
              <a:off x="7804233" y="2067963"/>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D</a:t>
              </a:r>
              <a:endParaRPr lang="ko-KR" altLang="en-US" sz="1100" dirty="0">
                <a:latin typeface="Times New Roman" panose="02020603050405020304" pitchFamily="18" charset="0"/>
                <a:cs typeface="Times New Roman" panose="02020603050405020304" pitchFamily="18" charset="0"/>
              </a:endParaRPr>
            </a:p>
          </p:txBody>
        </p:sp>
        <p:sp>
          <p:nvSpPr>
            <p:cNvPr id="130" name="TextBox 129">
              <a:extLst>
                <a:ext uri="{FF2B5EF4-FFF2-40B4-BE49-F238E27FC236}">
                  <a16:creationId xmlns:a16="http://schemas.microsoft.com/office/drawing/2014/main" id="{DF38C386-3E8D-4560-AA62-05AE53F524E2}"/>
                </a:ext>
              </a:extLst>
            </p:cNvPr>
            <p:cNvSpPr txBox="1"/>
            <p:nvPr/>
          </p:nvSpPr>
          <p:spPr>
            <a:xfrm>
              <a:off x="7999477" y="1891851"/>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a:t>
              </a:r>
              <a:endParaRPr lang="ko-KR" altLang="en-US" sz="1100" dirty="0">
                <a:latin typeface="Times New Roman" panose="02020603050405020304" pitchFamily="18" charset="0"/>
                <a:cs typeface="Times New Roman" panose="02020603050405020304" pitchFamily="18" charset="0"/>
              </a:endParaRPr>
            </a:p>
          </p:txBody>
        </p:sp>
        <p:sp>
          <p:nvSpPr>
            <p:cNvPr id="131" name="TextBox 130">
              <a:extLst>
                <a:ext uri="{FF2B5EF4-FFF2-40B4-BE49-F238E27FC236}">
                  <a16:creationId xmlns:a16="http://schemas.microsoft.com/office/drawing/2014/main" id="{7B4EFCA6-4A61-4E9E-9E16-DCCD4549AFAE}"/>
                </a:ext>
              </a:extLst>
            </p:cNvPr>
            <p:cNvSpPr txBox="1"/>
            <p:nvPr/>
          </p:nvSpPr>
          <p:spPr>
            <a:xfrm>
              <a:off x="7730859" y="2265627"/>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a:t>
              </a:r>
              <a:endParaRPr lang="ko-KR" altLang="en-US" sz="1100" dirty="0">
                <a:latin typeface="Times New Roman" panose="02020603050405020304" pitchFamily="18" charset="0"/>
                <a:cs typeface="Times New Roman" panose="02020603050405020304" pitchFamily="18" charset="0"/>
              </a:endParaRPr>
            </a:p>
          </p:txBody>
        </p:sp>
        <p:cxnSp>
          <p:nvCxnSpPr>
            <p:cNvPr id="132" name="직선 화살표 연결선 131">
              <a:extLst>
                <a:ext uri="{FF2B5EF4-FFF2-40B4-BE49-F238E27FC236}">
                  <a16:creationId xmlns:a16="http://schemas.microsoft.com/office/drawing/2014/main" id="{71F5F5B2-847E-4A10-8893-0BD3C8790BAB}"/>
                </a:ext>
              </a:extLst>
            </p:cNvPr>
            <p:cNvCxnSpPr>
              <a:endCxn id="130" idx="2"/>
            </p:cNvCxnSpPr>
            <p:nvPr/>
          </p:nvCxnSpPr>
          <p:spPr>
            <a:xfrm flipH="1" flipV="1">
              <a:off x="8143106" y="2153461"/>
              <a:ext cx="61708" cy="89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직선 화살표 연결선 132">
              <a:extLst>
                <a:ext uri="{FF2B5EF4-FFF2-40B4-BE49-F238E27FC236}">
                  <a16:creationId xmlns:a16="http://schemas.microsoft.com/office/drawing/2014/main" id="{F108B976-D59D-4DD8-94EE-FB92CCDDFB2C}"/>
                </a:ext>
              </a:extLst>
            </p:cNvPr>
            <p:cNvCxnSpPr>
              <a:cxnSpLocks/>
            </p:cNvCxnSpPr>
            <p:nvPr/>
          </p:nvCxnSpPr>
          <p:spPr>
            <a:xfrm flipH="1" flipV="1">
              <a:off x="8000934" y="2269743"/>
              <a:ext cx="136310" cy="5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직선 화살표 연결선 133">
              <a:extLst>
                <a:ext uri="{FF2B5EF4-FFF2-40B4-BE49-F238E27FC236}">
                  <a16:creationId xmlns:a16="http://schemas.microsoft.com/office/drawing/2014/main" id="{5152CBEA-861F-4318-BEE4-5B26E3C51640}"/>
                </a:ext>
              </a:extLst>
            </p:cNvPr>
            <p:cNvCxnSpPr>
              <a:cxnSpLocks/>
            </p:cNvCxnSpPr>
            <p:nvPr/>
          </p:nvCxnSpPr>
          <p:spPr>
            <a:xfrm flipH="1">
              <a:off x="7939134" y="2419395"/>
              <a:ext cx="252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직선 화살표 연결선 71">
              <a:extLst>
                <a:ext uri="{FF2B5EF4-FFF2-40B4-BE49-F238E27FC236}">
                  <a16:creationId xmlns:a16="http://schemas.microsoft.com/office/drawing/2014/main" id="{B67B3976-5EE0-40A8-A05E-6A2570A1740C}"/>
                </a:ext>
              </a:extLst>
            </p:cNvPr>
            <p:cNvCxnSpPr>
              <a:cxnSpLocks/>
            </p:cNvCxnSpPr>
            <p:nvPr/>
          </p:nvCxnSpPr>
          <p:spPr>
            <a:xfrm flipH="1">
              <a:off x="7939134" y="2512243"/>
              <a:ext cx="222938" cy="89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AD931EC0-833D-4ECC-9D8E-09016359A6E2}"/>
                </a:ext>
              </a:extLst>
            </p:cNvPr>
            <p:cNvSpPr txBox="1"/>
            <p:nvPr/>
          </p:nvSpPr>
          <p:spPr>
            <a:xfrm>
              <a:off x="7739375" y="2496439"/>
              <a:ext cx="263214"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P</a:t>
              </a:r>
              <a:endParaRPr lang="ko-KR" altLang="en-US" sz="1100" dirty="0">
                <a:latin typeface="Times New Roman" panose="02020603050405020304" pitchFamily="18" charset="0"/>
                <a:cs typeface="Times New Roman" panose="02020603050405020304" pitchFamily="18" charset="0"/>
              </a:endParaRPr>
            </a:p>
          </p:txBody>
        </p:sp>
        <p:sp>
          <p:nvSpPr>
            <p:cNvPr id="75" name="TextBox 74">
              <a:extLst>
                <a:ext uri="{FF2B5EF4-FFF2-40B4-BE49-F238E27FC236}">
                  <a16:creationId xmlns:a16="http://schemas.microsoft.com/office/drawing/2014/main" id="{69FD3738-4694-4F43-AD1B-971C04DA4454}"/>
                </a:ext>
              </a:extLst>
            </p:cNvPr>
            <p:cNvSpPr txBox="1"/>
            <p:nvPr/>
          </p:nvSpPr>
          <p:spPr>
            <a:xfrm>
              <a:off x="7771919" y="2708409"/>
              <a:ext cx="263214"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P</a:t>
              </a:r>
              <a:endParaRPr lang="ko-KR" altLang="en-US" sz="1100" dirty="0">
                <a:latin typeface="Times New Roman" panose="02020603050405020304" pitchFamily="18" charset="0"/>
                <a:cs typeface="Times New Roman" panose="02020603050405020304" pitchFamily="18" charset="0"/>
              </a:endParaRPr>
            </a:p>
          </p:txBody>
        </p:sp>
        <p:cxnSp>
          <p:nvCxnSpPr>
            <p:cNvPr id="76" name="직선 화살표 연결선 75">
              <a:extLst>
                <a:ext uri="{FF2B5EF4-FFF2-40B4-BE49-F238E27FC236}">
                  <a16:creationId xmlns:a16="http://schemas.microsoft.com/office/drawing/2014/main" id="{D8577AF4-2CCF-4614-9FAC-FA546F8753F8}"/>
                </a:ext>
              </a:extLst>
            </p:cNvPr>
            <p:cNvCxnSpPr>
              <a:cxnSpLocks/>
              <a:stCxn id="111" idx="1"/>
              <a:endCxn id="75" idx="3"/>
            </p:cNvCxnSpPr>
            <p:nvPr/>
          </p:nvCxnSpPr>
          <p:spPr>
            <a:xfrm flipH="1">
              <a:off x="8035133" y="2755813"/>
              <a:ext cx="76194" cy="83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2" name="TextBox 101">
            <a:extLst>
              <a:ext uri="{FF2B5EF4-FFF2-40B4-BE49-F238E27FC236}">
                <a16:creationId xmlns:a16="http://schemas.microsoft.com/office/drawing/2014/main" id="{8726B626-B7A6-4780-A4A4-67A56B6466EE}"/>
              </a:ext>
            </a:extLst>
          </p:cNvPr>
          <p:cNvSpPr txBox="1"/>
          <p:nvPr/>
        </p:nvSpPr>
        <p:spPr>
          <a:xfrm>
            <a:off x="7804233" y="3020618"/>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D</a:t>
            </a:r>
            <a:endParaRPr lang="ko-KR" altLang="en-US" sz="1100" dirty="0">
              <a:latin typeface="Times New Roman" panose="02020603050405020304" pitchFamily="18" charset="0"/>
              <a:cs typeface="Times New Roman" panose="02020603050405020304" pitchFamily="18" charset="0"/>
            </a:endParaRPr>
          </a:p>
        </p:txBody>
      </p:sp>
      <p:sp>
        <p:nvSpPr>
          <p:cNvPr id="150" name="TextBox 149">
            <a:extLst>
              <a:ext uri="{FF2B5EF4-FFF2-40B4-BE49-F238E27FC236}">
                <a16:creationId xmlns:a16="http://schemas.microsoft.com/office/drawing/2014/main" id="{8E6FC345-2C77-4C60-89D3-AB008ABC36C5}"/>
              </a:ext>
            </a:extLst>
          </p:cNvPr>
          <p:cNvSpPr txBox="1"/>
          <p:nvPr/>
        </p:nvSpPr>
        <p:spPr>
          <a:xfrm>
            <a:off x="7730859" y="3218282"/>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a:t>
            </a:r>
            <a:endParaRPr lang="ko-KR" altLang="en-US" sz="1100" dirty="0">
              <a:latin typeface="Times New Roman" panose="02020603050405020304" pitchFamily="18" charset="0"/>
              <a:cs typeface="Times New Roman" panose="02020603050405020304" pitchFamily="18" charset="0"/>
            </a:endParaRPr>
          </a:p>
        </p:txBody>
      </p:sp>
      <p:cxnSp>
        <p:nvCxnSpPr>
          <p:cNvPr id="151" name="직선 화살표 연결선 150">
            <a:extLst>
              <a:ext uri="{FF2B5EF4-FFF2-40B4-BE49-F238E27FC236}">
                <a16:creationId xmlns:a16="http://schemas.microsoft.com/office/drawing/2014/main" id="{DF0DA3AB-5D82-4AF3-8EA1-6B57A972FF39}"/>
              </a:ext>
            </a:extLst>
          </p:cNvPr>
          <p:cNvCxnSpPr/>
          <p:nvPr/>
        </p:nvCxnSpPr>
        <p:spPr>
          <a:xfrm flipH="1" flipV="1">
            <a:off x="8143106" y="3106116"/>
            <a:ext cx="61708" cy="89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직선 화살표 연결선 151">
            <a:extLst>
              <a:ext uri="{FF2B5EF4-FFF2-40B4-BE49-F238E27FC236}">
                <a16:creationId xmlns:a16="http://schemas.microsoft.com/office/drawing/2014/main" id="{329E5754-3630-4BE4-AB2E-3E08073F7E9A}"/>
              </a:ext>
            </a:extLst>
          </p:cNvPr>
          <p:cNvCxnSpPr>
            <a:cxnSpLocks/>
          </p:cNvCxnSpPr>
          <p:nvPr/>
        </p:nvCxnSpPr>
        <p:spPr>
          <a:xfrm flipH="1" flipV="1">
            <a:off x="8000934" y="3222398"/>
            <a:ext cx="136310" cy="5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직선 화살표 연결선 152">
            <a:extLst>
              <a:ext uri="{FF2B5EF4-FFF2-40B4-BE49-F238E27FC236}">
                <a16:creationId xmlns:a16="http://schemas.microsoft.com/office/drawing/2014/main" id="{D910026F-4F60-45CF-82CA-0CC5430C405C}"/>
              </a:ext>
            </a:extLst>
          </p:cNvPr>
          <p:cNvCxnSpPr>
            <a:cxnSpLocks/>
          </p:cNvCxnSpPr>
          <p:nvPr/>
        </p:nvCxnSpPr>
        <p:spPr>
          <a:xfrm flipH="1">
            <a:off x="7939134" y="3372050"/>
            <a:ext cx="252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직선 화살표 연결선 153">
            <a:extLst>
              <a:ext uri="{FF2B5EF4-FFF2-40B4-BE49-F238E27FC236}">
                <a16:creationId xmlns:a16="http://schemas.microsoft.com/office/drawing/2014/main" id="{1372ACAA-5A0B-49BE-8569-23D812032B5E}"/>
              </a:ext>
            </a:extLst>
          </p:cNvPr>
          <p:cNvCxnSpPr>
            <a:cxnSpLocks/>
          </p:cNvCxnSpPr>
          <p:nvPr/>
        </p:nvCxnSpPr>
        <p:spPr>
          <a:xfrm flipH="1">
            <a:off x="7939134" y="3464898"/>
            <a:ext cx="222938" cy="89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5" name="TextBox 154">
            <a:extLst>
              <a:ext uri="{FF2B5EF4-FFF2-40B4-BE49-F238E27FC236}">
                <a16:creationId xmlns:a16="http://schemas.microsoft.com/office/drawing/2014/main" id="{06E961F7-7360-4BE3-BE48-D8AB237C8648}"/>
              </a:ext>
            </a:extLst>
          </p:cNvPr>
          <p:cNvSpPr txBox="1"/>
          <p:nvPr/>
        </p:nvSpPr>
        <p:spPr>
          <a:xfrm>
            <a:off x="7739375" y="3449094"/>
            <a:ext cx="263214"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P</a:t>
            </a:r>
            <a:endParaRPr lang="ko-KR" altLang="en-US" sz="1100" dirty="0">
              <a:latin typeface="Times New Roman" panose="02020603050405020304" pitchFamily="18" charset="0"/>
              <a:cs typeface="Times New Roman" panose="02020603050405020304" pitchFamily="18" charset="0"/>
            </a:endParaRPr>
          </a:p>
        </p:txBody>
      </p:sp>
      <p:sp>
        <p:nvSpPr>
          <p:cNvPr id="156" name="TextBox 155">
            <a:extLst>
              <a:ext uri="{FF2B5EF4-FFF2-40B4-BE49-F238E27FC236}">
                <a16:creationId xmlns:a16="http://schemas.microsoft.com/office/drawing/2014/main" id="{2E6834A8-3D31-44DB-A67E-6997F5FE6092}"/>
              </a:ext>
            </a:extLst>
          </p:cNvPr>
          <p:cNvSpPr txBox="1"/>
          <p:nvPr/>
        </p:nvSpPr>
        <p:spPr>
          <a:xfrm>
            <a:off x="7771919" y="3661064"/>
            <a:ext cx="263214"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P</a:t>
            </a:r>
            <a:endParaRPr lang="ko-KR" altLang="en-US" sz="1100" dirty="0">
              <a:latin typeface="Times New Roman" panose="02020603050405020304" pitchFamily="18" charset="0"/>
              <a:cs typeface="Times New Roman" panose="02020603050405020304" pitchFamily="18" charset="0"/>
            </a:endParaRPr>
          </a:p>
        </p:txBody>
      </p:sp>
      <p:cxnSp>
        <p:nvCxnSpPr>
          <p:cNvPr id="157" name="직선 화살표 연결선 156">
            <a:extLst>
              <a:ext uri="{FF2B5EF4-FFF2-40B4-BE49-F238E27FC236}">
                <a16:creationId xmlns:a16="http://schemas.microsoft.com/office/drawing/2014/main" id="{6222E98A-8BC7-4CCA-B529-7C464B6E8115}"/>
              </a:ext>
            </a:extLst>
          </p:cNvPr>
          <p:cNvCxnSpPr>
            <a:cxnSpLocks/>
            <a:endCxn id="156" idx="3"/>
          </p:cNvCxnSpPr>
          <p:nvPr/>
        </p:nvCxnSpPr>
        <p:spPr>
          <a:xfrm flipH="1">
            <a:off x="8035133" y="3554579"/>
            <a:ext cx="213411" cy="237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58" name="그룹 157">
            <a:extLst>
              <a:ext uri="{FF2B5EF4-FFF2-40B4-BE49-F238E27FC236}">
                <a16:creationId xmlns:a16="http://schemas.microsoft.com/office/drawing/2014/main" id="{434B9731-7E62-4345-AA3E-E92D9CFD5C57}"/>
              </a:ext>
            </a:extLst>
          </p:cNvPr>
          <p:cNvGrpSpPr/>
          <p:nvPr/>
        </p:nvGrpSpPr>
        <p:grpSpPr>
          <a:xfrm>
            <a:off x="7710667" y="3930294"/>
            <a:ext cx="556436" cy="1078168"/>
            <a:chOff x="7730859" y="1891851"/>
            <a:chExt cx="556436" cy="1078168"/>
          </a:xfrm>
        </p:grpSpPr>
        <p:sp>
          <p:nvSpPr>
            <p:cNvPr id="159" name="TextBox 158">
              <a:extLst>
                <a:ext uri="{FF2B5EF4-FFF2-40B4-BE49-F238E27FC236}">
                  <a16:creationId xmlns:a16="http://schemas.microsoft.com/office/drawing/2014/main" id="{5E41FCC1-D7B8-4809-8BF5-3721439CAB47}"/>
                </a:ext>
              </a:extLst>
            </p:cNvPr>
            <p:cNvSpPr txBox="1"/>
            <p:nvPr/>
          </p:nvSpPr>
          <p:spPr>
            <a:xfrm>
              <a:off x="7804233" y="2067963"/>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D</a:t>
              </a:r>
              <a:endParaRPr lang="ko-KR" altLang="en-US" sz="1100" dirty="0">
                <a:latin typeface="Times New Roman" panose="02020603050405020304" pitchFamily="18" charset="0"/>
                <a:cs typeface="Times New Roman" panose="02020603050405020304" pitchFamily="18" charset="0"/>
              </a:endParaRPr>
            </a:p>
          </p:txBody>
        </p:sp>
        <p:sp>
          <p:nvSpPr>
            <p:cNvPr id="160" name="TextBox 159">
              <a:extLst>
                <a:ext uri="{FF2B5EF4-FFF2-40B4-BE49-F238E27FC236}">
                  <a16:creationId xmlns:a16="http://schemas.microsoft.com/office/drawing/2014/main" id="{9BE78881-6D16-431A-B0B1-8AF50963DF7E}"/>
                </a:ext>
              </a:extLst>
            </p:cNvPr>
            <p:cNvSpPr txBox="1"/>
            <p:nvPr/>
          </p:nvSpPr>
          <p:spPr>
            <a:xfrm>
              <a:off x="7999477" y="1891851"/>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a:t>
              </a:r>
              <a:endParaRPr lang="ko-KR" altLang="en-US" sz="1100" dirty="0">
                <a:latin typeface="Times New Roman" panose="02020603050405020304" pitchFamily="18" charset="0"/>
                <a:cs typeface="Times New Roman" panose="02020603050405020304" pitchFamily="18" charset="0"/>
              </a:endParaRPr>
            </a:p>
          </p:txBody>
        </p:sp>
        <p:sp>
          <p:nvSpPr>
            <p:cNvPr id="161" name="TextBox 160">
              <a:extLst>
                <a:ext uri="{FF2B5EF4-FFF2-40B4-BE49-F238E27FC236}">
                  <a16:creationId xmlns:a16="http://schemas.microsoft.com/office/drawing/2014/main" id="{54327393-DD8D-49E5-B48D-A9847A64D691}"/>
                </a:ext>
              </a:extLst>
            </p:cNvPr>
            <p:cNvSpPr txBox="1"/>
            <p:nvPr/>
          </p:nvSpPr>
          <p:spPr>
            <a:xfrm>
              <a:off x="7730859" y="2265627"/>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a:t>
              </a:r>
              <a:endParaRPr lang="ko-KR" altLang="en-US" sz="1100" dirty="0">
                <a:latin typeface="Times New Roman" panose="02020603050405020304" pitchFamily="18" charset="0"/>
                <a:cs typeface="Times New Roman" panose="02020603050405020304" pitchFamily="18" charset="0"/>
              </a:endParaRPr>
            </a:p>
          </p:txBody>
        </p:sp>
        <p:cxnSp>
          <p:nvCxnSpPr>
            <p:cNvPr id="162" name="직선 화살표 연결선 161">
              <a:extLst>
                <a:ext uri="{FF2B5EF4-FFF2-40B4-BE49-F238E27FC236}">
                  <a16:creationId xmlns:a16="http://schemas.microsoft.com/office/drawing/2014/main" id="{B5B0075E-51B4-41DE-B19A-124A743FA663}"/>
                </a:ext>
              </a:extLst>
            </p:cNvPr>
            <p:cNvCxnSpPr>
              <a:endCxn id="160" idx="2"/>
            </p:cNvCxnSpPr>
            <p:nvPr/>
          </p:nvCxnSpPr>
          <p:spPr>
            <a:xfrm flipH="1" flipV="1">
              <a:off x="8143106" y="2153461"/>
              <a:ext cx="61708" cy="89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3" name="직선 화살표 연결선 162">
              <a:extLst>
                <a:ext uri="{FF2B5EF4-FFF2-40B4-BE49-F238E27FC236}">
                  <a16:creationId xmlns:a16="http://schemas.microsoft.com/office/drawing/2014/main" id="{3C353DA8-4323-4D38-86DE-900D0DF0AA37}"/>
                </a:ext>
              </a:extLst>
            </p:cNvPr>
            <p:cNvCxnSpPr>
              <a:cxnSpLocks/>
            </p:cNvCxnSpPr>
            <p:nvPr/>
          </p:nvCxnSpPr>
          <p:spPr>
            <a:xfrm flipH="1" flipV="1">
              <a:off x="8000934" y="2269743"/>
              <a:ext cx="136310" cy="5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직선 화살표 연결선 163">
              <a:extLst>
                <a:ext uri="{FF2B5EF4-FFF2-40B4-BE49-F238E27FC236}">
                  <a16:creationId xmlns:a16="http://schemas.microsoft.com/office/drawing/2014/main" id="{12AA48B1-4801-44F2-82F2-68AE0F0E5117}"/>
                </a:ext>
              </a:extLst>
            </p:cNvPr>
            <p:cNvCxnSpPr>
              <a:cxnSpLocks/>
            </p:cNvCxnSpPr>
            <p:nvPr/>
          </p:nvCxnSpPr>
          <p:spPr>
            <a:xfrm flipH="1">
              <a:off x="7939134" y="2419395"/>
              <a:ext cx="252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직선 화살표 연결선 164">
              <a:extLst>
                <a:ext uri="{FF2B5EF4-FFF2-40B4-BE49-F238E27FC236}">
                  <a16:creationId xmlns:a16="http://schemas.microsoft.com/office/drawing/2014/main" id="{BD8A332B-7BB0-476C-8958-1B7E7385543A}"/>
                </a:ext>
              </a:extLst>
            </p:cNvPr>
            <p:cNvCxnSpPr>
              <a:cxnSpLocks/>
            </p:cNvCxnSpPr>
            <p:nvPr/>
          </p:nvCxnSpPr>
          <p:spPr>
            <a:xfrm flipH="1">
              <a:off x="7939134" y="2512243"/>
              <a:ext cx="222938" cy="89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97A98AEF-557D-42B0-AAB7-33480788FD52}"/>
                </a:ext>
              </a:extLst>
            </p:cNvPr>
            <p:cNvSpPr txBox="1"/>
            <p:nvPr/>
          </p:nvSpPr>
          <p:spPr>
            <a:xfrm>
              <a:off x="7739375" y="2496439"/>
              <a:ext cx="263214"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P</a:t>
              </a:r>
              <a:endParaRPr lang="ko-KR" altLang="en-US" sz="1100" dirty="0">
                <a:latin typeface="Times New Roman" panose="02020603050405020304" pitchFamily="18" charset="0"/>
                <a:cs typeface="Times New Roman" panose="02020603050405020304" pitchFamily="18" charset="0"/>
              </a:endParaRPr>
            </a:p>
          </p:txBody>
        </p:sp>
        <p:sp>
          <p:nvSpPr>
            <p:cNvPr id="167" name="TextBox 166">
              <a:extLst>
                <a:ext uri="{FF2B5EF4-FFF2-40B4-BE49-F238E27FC236}">
                  <a16:creationId xmlns:a16="http://schemas.microsoft.com/office/drawing/2014/main" id="{C82A5D46-0575-44BB-8ADA-CF451AF9135D}"/>
                </a:ext>
              </a:extLst>
            </p:cNvPr>
            <p:cNvSpPr txBox="1"/>
            <p:nvPr/>
          </p:nvSpPr>
          <p:spPr>
            <a:xfrm>
              <a:off x="7771919" y="2708409"/>
              <a:ext cx="263214"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P</a:t>
              </a:r>
              <a:endParaRPr lang="ko-KR" altLang="en-US" sz="1100" dirty="0">
                <a:latin typeface="Times New Roman" panose="02020603050405020304" pitchFamily="18" charset="0"/>
                <a:cs typeface="Times New Roman" panose="02020603050405020304" pitchFamily="18" charset="0"/>
              </a:endParaRPr>
            </a:p>
          </p:txBody>
        </p:sp>
        <p:cxnSp>
          <p:nvCxnSpPr>
            <p:cNvPr id="168" name="직선 화살표 연결선 167">
              <a:extLst>
                <a:ext uri="{FF2B5EF4-FFF2-40B4-BE49-F238E27FC236}">
                  <a16:creationId xmlns:a16="http://schemas.microsoft.com/office/drawing/2014/main" id="{5329D954-B964-4507-A8A7-FA4FD37E86CB}"/>
                </a:ext>
              </a:extLst>
            </p:cNvPr>
            <p:cNvCxnSpPr>
              <a:cxnSpLocks/>
              <a:stCxn id="113" idx="0"/>
              <a:endCxn id="167" idx="3"/>
            </p:cNvCxnSpPr>
            <p:nvPr/>
          </p:nvCxnSpPr>
          <p:spPr>
            <a:xfrm flipH="1">
              <a:off x="8035133" y="2677587"/>
              <a:ext cx="252162" cy="161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34" name="직사각형 233">
            <a:extLst>
              <a:ext uri="{FF2B5EF4-FFF2-40B4-BE49-F238E27FC236}">
                <a16:creationId xmlns:a16="http://schemas.microsoft.com/office/drawing/2014/main" id="{90B77045-4B66-486B-8E9D-8EA8D7F8A97B}"/>
              </a:ext>
            </a:extLst>
          </p:cNvPr>
          <p:cNvSpPr/>
          <p:nvPr/>
        </p:nvSpPr>
        <p:spPr>
          <a:xfrm>
            <a:off x="3830703" y="4762307"/>
            <a:ext cx="2497899" cy="461665"/>
          </a:xfrm>
          <a:prstGeom prst="rect">
            <a:avLst/>
          </a:prstGeom>
        </p:spPr>
        <p:txBody>
          <a:bodyPr wrap="square">
            <a:spAutoFit/>
          </a:bodyPr>
          <a:lstStyle/>
          <a:p>
            <a:pPr algn="ctr"/>
            <a:r>
              <a:rPr lang="en-US" altLang="ko-KR" sz="2400" b="1" dirty="0">
                <a:solidFill>
                  <a:srgbClr val="0000CC"/>
                </a:solidFill>
                <a:effectLst>
                  <a:outerShdw blurRad="38100" dist="38100" dir="2700000" algn="tl">
                    <a:srgbClr val="000000">
                      <a:alpha val="43137"/>
                    </a:srgbClr>
                  </a:outerShdw>
                </a:effectLst>
              </a:rPr>
              <a:t>1/2D-Scan ARS</a:t>
            </a:r>
            <a:endParaRPr lang="ko-KR" altLang="en-US" sz="2400" b="1" dirty="0">
              <a:solidFill>
                <a:srgbClr val="0000CC"/>
              </a:solidFill>
            </a:endParaRPr>
          </a:p>
        </p:txBody>
      </p:sp>
    </p:spTree>
    <p:extLst>
      <p:ext uri="{BB962C8B-B14F-4D97-AF65-F5344CB8AC3E}">
        <p14:creationId xmlns:p14="http://schemas.microsoft.com/office/powerpoint/2010/main" val="2734187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6804B4-21F8-499E-ABAA-B6AC4A0C396C}"/>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rPr>
              <a:t>1/2D-Scan Key concept 1</a:t>
            </a:r>
            <a:endParaRPr lang="ko-KR" altLang="en-US" sz="2800" b="1" dirty="0">
              <a:latin typeface="+mj-lt"/>
            </a:endParaRPr>
          </a:p>
        </p:txBody>
      </p:sp>
      <p:sp>
        <p:nvSpPr>
          <p:cNvPr id="18" name="직사각형 17">
            <a:extLst>
              <a:ext uri="{FF2B5EF4-FFF2-40B4-BE49-F238E27FC236}">
                <a16:creationId xmlns:a16="http://schemas.microsoft.com/office/drawing/2014/main" id="{E302311B-5552-4646-B8FA-856BD8A6E986}"/>
              </a:ext>
            </a:extLst>
          </p:cNvPr>
          <p:cNvSpPr/>
          <p:nvPr/>
        </p:nvSpPr>
        <p:spPr>
          <a:xfrm>
            <a:off x="177238" y="910945"/>
            <a:ext cx="8966762" cy="738664"/>
          </a:xfrm>
          <a:prstGeom prst="rect">
            <a:avLst/>
          </a:prstGeom>
        </p:spPr>
        <p:txBody>
          <a:bodyPr wrap="square">
            <a:spAutoFit/>
          </a:bodyPr>
          <a:lstStyle/>
          <a:p>
            <a:pPr marL="285750" indent="-285750">
              <a:buFont typeface="Wingdings" panose="05000000000000000000" pitchFamily="2" charset="2"/>
              <a:buChar char="ü"/>
            </a:pPr>
            <a:r>
              <a:rPr lang="en-US" altLang="ko-KR" sz="1400" dirty="0">
                <a:latin typeface="Times New Roman" panose="02020603050405020304" pitchFamily="18" charset="0"/>
                <a:cs typeface="Times New Roman" panose="02020603050405020304" pitchFamily="18" charset="0"/>
              </a:rPr>
              <a:t>Key feature: To bind to a receptor, Ligands which binding the receptor may have similar 3D scaffold and similar features. From this information, Noble ligand which binds to the ligand may be found by searching the feature of seed ligand.</a:t>
            </a:r>
          </a:p>
        </p:txBody>
      </p:sp>
      <p:sp>
        <p:nvSpPr>
          <p:cNvPr id="26" name="TextBox 25">
            <a:extLst>
              <a:ext uri="{FF2B5EF4-FFF2-40B4-BE49-F238E27FC236}">
                <a16:creationId xmlns:a16="http://schemas.microsoft.com/office/drawing/2014/main" id="{C6BE4B90-35D9-4D8A-845B-12BA2A271353}"/>
              </a:ext>
            </a:extLst>
          </p:cNvPr>
          <p:cNvSpPr txBox="1"/>
          <p:nvPr/>
        </p:nvSpPr>
        <p:spPr>
          <a:xfrm>
            <a:off x="1606102" y="4334761"/>
            <a:ext cx="1072730" cy="307777"/>
          </a:xfrm>
          <a:prstGeom prst="rect">
            <a:avLst/>
          </a:prstGeom>
          <a:noFill/>
        </p:spPr>
        <p:txBody>
          <a:bodyPr wrap="none" rtlCol="0">
            <a:spAutoFit/>
          </a:bodyPr>
          <a:lstStyle/>
          <a:p>
            <a:r>
              <a:rPr lang="en-US" altLang="ko-KR" sz="1400" dirty="0">
                <a:latin typeface="Times New Roman" panose="02020603050405020304" pitchFamily="18" charset="0"/>
                <a:cs typeface="Times New Roman" panose="02020603050405020304" pitchFamily="18" charset="0"/>
              </a:rPr>
              <a:t> Seed ligand</a:t>
            </a:r>
            <a:endParaRPr lang="ko-KR" altLang="en-US" sz="1400" dirty="0">
              <a:latin typeface="Times New Roman" panose="02020603050405020304" pitchFamily="18" charset="0"/>
              <a:cs typeface="Times New Roman" panose="02020603050405020304" pitchFamily="18" charset="0"/>
            </a:endParaRPr>
          </a:p>
        </p:txBody>
      </p:sp>
      <p:sp>
        <p:nvSpPr>
          <p:cNvPr id="27" name="직사각형 26">
            <a:extLst>
              <a:ext uri="{FF2B5EF4-FFF2-40B4-BE49-F238E27FC236}">
                <a16:creationId xmlns:a16="http://schemas.microsoft.com/office/drawing/2014/main" id="{3E1AF1F6-087C-4946-A301-3E88327825D5}"/>
              </a:ext>
            </a:extLst>
          </p:cNvPr>
          <p:cNvSpPr/>
          <p:nvPr/>
        </p:nvSpPr>
        <p:spPr>
          <a:xfrm>
            <a:off x="88619" y="5469100"/>
            <a:ext cx="8966762" cy="523220"/>
          </a:xfrm>
          <a:prstGeom prst="rect">
            <a:avLst/>
          </a:prstGeom>
        </p:spPr>
        <p:txBody>
          <a:bodyPr wrap="square">
            <a:spAutoFit/>
          </a:bodyPr>
          <a:lstStyle/>
          <a:p>
            <a:pPr marL="285750" indent="-285750">
              <a:buFont typeface="Wingdings" panose="05000000000000000000" pitchFamily="2" charset="2"/>
              <a:buChar char="ü"/>
            </a:pPr>
            <a:r>
              <a:rPr lang="en-US" altLang="ko-KR" sz="1400" dirty="0">
                <a:latin typeface="Times New Roman" panose="02020603050405020304" pitchFamily="18" charset="0"/>
                <a:cs typeface="Times New Roman" panose="02020603050405020304" pitchFamily="18" charset="0"/>
              </a:rPr>
              <a:t>In 1/2D-Scan ARS, in stead of searching the ligand DB using full similarity, the candidate ligands are only searched using </a:t>
            </a:r>
            <a:r>
              <a:rPr lang="en-US" altLang="ko-KR" sz="1400" dirty="0">
                <a:solidFill>
                  <a:srgbClr val="FF0000"/>
                </a:solidFill>
                <a:latin typeface="Times New Roman" panose="02020603050405020304" pitchFamily="18" charset="0"/>
                <a:cs typeface="Times New Roman" panose="02020603050405020304" pitchFamily="18" charset="0"/>
              </a:rPr>
              <a:t>a key features of target ligand</a:t>
            </a:r>
            <a:endParaRPr lang="en-US" altLang="ko-KR" sz="1400" dirty="0">
              <a:latin typeface="Times New Roman" panose="02020603050405020304" pitchFamily="18" charset="0"/>
              <a:cs typeface="Times New Roman" panose="02020603050405020304" pitchFamily="18" charset="0"/>
            </a:endParaRPr>
          </a:p>
        </p:txBody>
      </p:sp>
      <p:pic>
        <p:nvPicPr>
          <p:cNvPr id="28" name="그림 27">
            <a:extLst>
              <a:ext uri="{FF2B5EF4-FFF2-40B4-BE49-F238E27FC236}">
                <a16:creationId xmlns:a16="http://schemas.microsoft.com/office/drawing/2014/main" id="{A7EA6D98-C9DF-46FD-BA93-D410CF63B8BE}"/>
              </a:ext>
            </a:extLst>
          </p:cNvPr>
          <p:cNvPicPr>
            <a:picLocks noChangeAspect="1"/>
          </p:cNvPicPr>
          <p:nvPr/>
        </p:nvPicPr>
        <p:blipFill>
          <a:blip r:embed="rId2"/>
          <a:stretch>
            <a:fillRect/>
          </a:stretch>
        </p:blipFill>
        <p:spPr>
          <a:xfrm>
            <a:off x="1159649" y="2759319"/>
            <a:ext cx="1965636" cy="1515847"/>
          </a:xfrm>
          <a:prstGeom prst="rect">
            <a:avLst/>
          </a:prstGeom>
        </p:spPr>
      </p:pic>
      <p:pic>
        <p:nvPicPr>
          <p:cNvPr id="29" name="그림 28">
            <a:extLst>
              <a:ext uri="{FF2B5EF4-FFF2-40B4-BE49-F238E27FC236}">
                <a16:creationId xmlns:a16="http://schemas.microsoft.com/office/drawing/2014/main" id="{9EAD283B-D5AF-40A3-AF30-87B3A0FE913B}"/>
              </a:ext>
            </a:extLst>
          </p:cNvPr>
          <p:cNvPicPr>
            <a:picLocks noChangeAspect="1"/>
          </p:cNvPicPr>
          <p:nvPr/>
        </p:nvPicPr>
        <p:blipFill>
          <a:blip r:embed="rId3"/>
          <a:stretch>
            <a:fillRect/>
          </a:stretch>
        </p:blipFill>
        <p:spPr>
          <a:xfrm>
            <a:off x="5931403" y="2873617"/>
            <a:ext cx="1523018" cy="1174843"/>
          </a:xfrm>
          <a:prstGeom prst="rect">
            <a:avLst/>
          </a:prstGeom>
        </p:spPr>
      </p:pic>
      <p:pic>
        <p:nvPicPr>
          <p:cNvPr id="30" name="그림 29">
            <a:extLst>
              <a:ext uri="{FF2B5EF4-FFF2-40B4-BE49-F238E27FC236}">
                <a16:creationId xmlns:a16="http://schemas.microsoft.com/office/drawing/2014/main" id="{BB6EEDFB-909F-430B-83F2-A184701AF067}"/>
              </a:ext>
            </a:extLst>
          </p:cNvPr>
          <p:cNvPicPr>
            <a:picLocks noChangeAspect="1"/>
          </p:cNvPicPr>
          <p:nvPr/>
        </p:nvPicPr>
        <p:blipFill>
          <a:blip r:embed="rId4"/>
          <a:stretch>
            <a:fillRect/>
          </a:stretch>
        </p:blipFill>
        <p:spPr>
          <a:xfrm>
            <a:off x="5931403" y="4171455"/>
            <a:ext cx="1523014" cy="1148475"/>
          </a:xfrm>
          <a:prstGeom prst="rect">
            <a:avLst/>
          </a:prstGeom>
        </p:spPr>
      </p:pic>
      <p:pic>
        <p:nvPicPr>
          <p:cNvPr id="31" name="그림 30">
            <a:extLst>
              <a:ext uri="{FF2B5EF4-FFF2-40B4-BE49-F238E27FC236}">
                <a16:creationId xmlns:a16="http://schemas.microsoft.com/office/drawing/2014/main" id="{582FE456-2161-429A-BCFC-BE41944A698B}"/>
              </a:ext>
            </a:extLst>
          </p:cNvPr>
          <p:cNvPicPr>
            <a:picLocks noChangeAspect="1"/>
          </p:cNvPicPr>
          <p:nvPr/>
        </p:nvPicPr>
        <p:blipFill>
          <a:blip r:embed="rId5"/>
          <a:stretch>
            <a:fillRect/>
          </a:stretch>
        </p:blipFill>
        <p:spPr>
          <a:xfrm>
            <a:off x="5931403" y="1739148"/>
            <a:ext cx="1523014" cy="1011474"/>
          </a:xfrm>
          <a:prstGeom prst="rect">
            <a:avLst/>
          </a:prstGeom>
        </p:spPr>
      </p:pic>
      <p:sp>
        <p:nvSpPr>
          <p:cNvPr id="23" name="타원 22">
            <a:extLst>
              <a:ext uri="{FF2B5EF4-FFF2-40B4-BE49-F238E27FC236}">
                <a16:creationId xmlns:a16="http://schemas.microsoft.com/office/drawing/2014/main" id="{4AF892EA-81A5-458D-AE35-CB537424DC55}"/>
              </a:ext>
            </a:extLst>
          </p:cNvPr>
          <p:cNvSpPr/>
          <p:nvPr/>
        </p:nvSpPr>
        <p:spPr>
          <a:xfrm>
            <a:off x="1938995" y="2820751"/>
            <a:ext cx="739837" cy="703385"/>
          </a:xfrm>
          <a:prstGeom prst="ellipse">
            <a:avLst/>
          </a:prstGeom>
          <a:solidFill>
            <a:srgbClr val="FF0000">
              <a:alpha val="39000"/>
            </a:srgbClr>
          </a:solidFill>
          <a:ln w="381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24" name="TextBox 23">
            <a:extLst>
              <a:ext uri="{FF2B5EF4-FFF2-40B4-BE49-F238E27FC236}">
                <a16:creationId xmlns:a16="http://schemas.microsoft.com/office/drawing/2014/main" id="{E0C34F20-B47A-4B13-92C7-839AC22B7A86}"/>
              </a:ext>
            </a:extLst>
          </p:cNvPr>
          <p:cNvSpPr txBox="1"/>
          <p:nvPr/>
        </p:nvSpPr>
        <p:spPr>
          <a:xfrm>
            <a:off x="1359736" y="1604238"/>
            <a:ext cx="1211678" cy="523220"/>
          </a:xfrm>
          <a:prstGeom prst="rect">
            <a:avLst/>
          </a:prstGeom>
          <a:noFill/>
        </p:spPr>
        <p:txBody>
          <a:bodyPr wrap="none" rtlCol="0">
            <a:spAutoFit/>
          </a:bodyPr>
          <a:lstStyle/>
          <a:p>
            <a:r>
              <a:rPr lang="en-US" altLang="ko-KR" sz="1400" b="1" dirty="0">
                <a:solidFill>
                  <a:srgbClr val="FF0000"/>
                </a:solidFill>
                <a:latin typeface="Times New Roman" panose="02020603050405020304" pitchFamily="18" charset="0"/>
                <a:cs typeface="Times New Roman" panose="02020603050405020304" pitchFamily="18" charset="0"/>
              </a:rPr>
              <a:t>Key feature</a:t>
            </a:r>
          </a:p>
          <a:p>
            <a:r>
              <a:rPr lang="en-US" altLang="ko-KR" sz="1400" b="1" dirty="0">
                <a:solidFill>
                  <a:srgbClr val="FF0000"/>
                </a:solidFill>
                <a:latin typeface="Times New Roman" panose="02020603050405020304" pitchFamily="18" charset="0"/>
                <a:cs typeface="Times New Roman" panose="02020603050405020304" pitchFamily="18" charset="0"/>
              </a:rPr>
              <a:t>(Ex: DPPAA)</a:t>
            </a:r>
            <a:endParaRPr lang="ko-KR" altLang="en-US" sz="1400" b="1" dirty="0">
              <a:solidFill>
                <a:srgbClr val="FF0000"/>
              </a:solidFill>
              <a:latin typeface="Times New Roman" panose="02020603050405020304" pitchFamily="18" charset="0"/>
              <a:cs typeface="Times New Roman" panose="02020603050405020304" pitchFamily="18" charset="0"/>
            </a:endParaRPr>
          </a:p>
        </p:txBody>
      </p:sp>
      <p:cxnSp>
        <p:nvCxnSpPr>
          <p:cNvPr id="25" name="직선 화살표 연결선 24">
            <a:extLst>
              <a:ext uri="{FF2B5EF4-FFF2-40B4-BE49-F238E27FC236}">
                <a16:creationId xmlns:a16="http://schemas.microsoft.com/office/drawing/2014/main" id="{5A35FF85-F511-463C-996A-8E410FB894A3}"/>
              </a:ext>
            </a:extLst>
          </p:cNvPr>
          <p:cNvCxnSpPr>
            <a:cxnSpLocks/>
            <a:endCxn id="23" idx="0"/>
          </p:cNvCxnSpPr>
          <p:nvPr/>
        </p:nvCxnSpPr>
        <p:spPr>
          <a:xfrm>
            <a:off x="2308914" y="2127458"/>
            <a:ext cx="0" cy="693293"/>
          </a:xfrm>
          <a:prstGeom prst="straightConnector1">
            <a:avLst/>
          </a:prstGeom>
          <a:ln w="3810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BFB23885-0BF0-42C1-9CA9-8AC780755893}"/>
              </a:ext>
            </a:extLst>
          </p:cNvPr>
          <p:cNvCxnSpPr>
            <a:cxnSpLocks/>
            <a:stCxn id="28" idx="3"/>
            <a:endCxn id="29" idx="1"/>
          </p:cNvCxnSpPr>
          <p:nvPr/>
        </p:nvCxnSpPr>
        <p:spPr>
          <a:xfrm flipV="1">
            <a:off x="3125285" y="3461039"/>
            <a:ext cx="2806118" cy="56204"/>
          </a:xfrm>
          <a:prstGeom prst="straightConnector1">
            <a:avLst/>
          </a:prstGeom>
          <a:ln w="3810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직선 화살표 연결선 36">
            <a:extLst>
              <a:ext uri="{FF2B5EF4-FFF2-40B4-BE49-F238E27FC236}">
                <a16:creationId xmlns:a16="http://schemas.microsoft.com/office/drawing/2014/main" id="{19D2889E-4DFB-45C5-9420-ED64DCCBBCE0}"/>
              </a:ext>
            </a:extLst>
          </p:cNvPr>
          <p:cNvCxnSpPr>
            <a:cxnSpLocks/>
            <a:endCxn id="31" idx="1"/>
          </p:cNvCxnSpPr>
          <p:nvPr/>
        </p:nvCxnSpPr>
        <p:spPr>
          <a:xfrm flipV="1">
            <a:off x="3125284" y="2244885"/>
            <a:ext cx="2806119" cy="1244206"/>
          </a:xfrm>
          <a:prstGeom prst="straightConnector1">
            <a:avLst/>
          </a:prstGeom>
          <a:ln w="3810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직선 화살표 연결선 44">
            <a:extLst>
              <a:ext uri="{FF2B5EF4-FFF2-40B4-BE49-F238E27FC236}">
                <a16:creationId xmlns:a16="http://schemas.microsoft.com/office/drawing/2014/main" id="{DA438BDA-1066-4599-BAAF-8762EEC35C76}"/>
              </a:ext>
            </a:extLst>
          </p:cNvPr>
          <p:cNvCxnSpPr>
            <a:cxnSpLocks/>
            <a:stCxn id="28" idx="3"/>
            <a:endCxn id="30" idx="1"/>
          </p:cNvCxnSpPr>
          <p:nvPr/>
        </p:nvCxnSpPr>
        <p:spPr>
          <a:xfrm>
            <a:off x="3125285" y="3517243"/>
            <a:ext cx="2806118" cy="1228450"/>
          </a:xfrm>
          <a:prstGeom prst="straightConnector1">
            <a:avLst/>
          </a:prstGeom>
          <a:ln w="38100">
            <a:solidFill>
              <a:srgbClr val="CC0000"/>
            </a:solidFill>
            <a:tailEnd type="triangle"/>
          </a:ln>
        </p:spPr>
        <p:style>
          <a:lnRef idx="1">
            <a:schemeClr val="accent1"/>
          </a:lnRef>
          <a:fillRef idx="0">
            <a:schemeClr val="accent1"/>
          </a:fillRef>
          <a:effectRef idx="0">
            <a:schemeClr val="accent1"/>
          </a:effectRef>
          <a:fontRef idx="minor">
            <a:schemeClr val="tx1"/>
          </a:fontRef>
        </p:style>
      </p:cxnSp>
      <p:sp>
        <p:nvSpPr>
          <p:cNvPr id="48" name="직사각형 47">
            <a:extLst>
              <a:ext uri="{FF2B5EF4-FFF2-40B4-BE49-F238E27FC236}">
                <a16:creationId xmlns:a16="http://schemas.microsoft.com/office/drawing/2014/main" id="{A4F4424E-189D-44FE-93C5-530E0EE27A45}"/>
              </a:ext>
            </a:extLst>
          </p:cNvPr>
          <p:cNvSpPr/>
          <p:nvPr/>
        </p:nvSpPr>
        <p:spPr>
          <a:xfrm>
            <a:off x="208935" y="6096426"/>
            <a:ext cx="8726130" cy="430887"/>
          </a:xfrm>
          <a:prstGeom prst="rect">
            <a:avLst/>
          </a:prstGeom>
        </p:spPr>
        <p:txBody>
          <a:bodyPr wrap="square">
            <a:spAutoFit/>
          </a:bodyPr>
          <a:lstStyle/>
          <a:p>
            <a:r>
              <a:rPr lang="en-US" altLang="ko-KR" sz="1100" dirty="0">
                <a:solidFill>
                  <a:srgbClr val="0000CC"/>
                </a:solidFill>
              </a:rPr>
              <a:t>Barbosa, </a:t>
            </a:r>
            <a:r>
              <a:rPr lang="en-US" altLang="ko-KR" sz="1100" dirty="0" err="1">
                <a:solidFill>
                  <a:srgbClr val="0000CC"/>
                </a:solidFill>
              </a:rPr>
              <a:t>Frédérique</a:t>
            </a:r>
            <a:r>
              <a:rPr lang="en-US" altLang="ko-KR" sz="1100" dirty="0">
                <a:solidFill>
                  <a:srgbClr val="0000CC"/>
                </a:solidFill>
              </a:rPr>
              <a:t>, and Dragos Horvath. "Molecular similarity and property similarity." Current topics in medicinal chemistry 4.6 (2004): 589-600.</a:t>
            </a:r>
            <a:endParaRPr lang="ko-KR" altLang="en-US" sz="1100" dirty="0">
              <a:solidFill>
                <a:srgbClr val="0000CC"/>
              </a:solidFill>
            </a:endParaRPr>
          </a:p>
        </p:txBody>
      </p:sp>
      <p:sp>
        <p:nvSpPr>
          <p:cNvPr id="50" name="TextBox 49">
            <a:extLst>
              <a:ext uri="{FF2B5EF4-FFF2-40B4-BE49-F238E27FC236}">
                <a16:creationId xmlns:a16="http://schemas.microsoft.com/office/drawing/2014/main" id="{757B36B8-ED27-4FAB-A165-78B84D5FD45C}"/>
              </a:ext>
            </a:extLst>
          </p:cNvPr>
          <p:cNvSpPr txBox="1"/>
          <p:nvPr/>
        </p:nvSpPr>
        <p:spPr>
          <a:xfrm>
            <a:off x="3350957" y="2212494"/>
            <a:ext cx="2172261" cy="523220"/>
          </a:xfrm>
          <a:prstGeom prst="rect">
            <a:avLst/>
          </a:prstGeom>
          <a:noFill/>
        </p:spPr>
        <p:txBody>
          <a:bodyPr wrap="none" rtlCol="0">
            <a:spAutoFit/>
          </a:bodyPr>
          <a:lstStyle/>
          <a:p>
            <a:pPr algn="ctr"/>
            <a:r>
              <a:rPr lang="en-US" altLang="ko-KR" sz="1400" b="1" dirty="0">
                <a:solidFill>
                  <a:srgbClr val="0000CC"/>
                </a:solidFill>
                <a:latin typeface="Times New Roman" panose="02020603050405020304" pitchFamily="18" charset="0"/>
                <a:cs typeface="Times New Roman" panose="02020603050405020304" pitchFamily="18" charset="0"/>
              </a:rPr>
              <a:t>Searching similar scaffold</a:t>
            </a:r>
          </a:p>
          <a:p>
            <a:pPr algn="ctr"/>
            <a:r>
              <a:rPr lang="en-US" altLang="ko-KR" sz="1400" b="1" dirty="0">
                <a:solidFill>
                  <a:srgbClr val="0000CC"/>
                </a:solidFill>
                <a:latin typeface="Times New Roman" panose="02020603050405020304" pitchFamily="18" charset="0"/>
                <a:cs typeface="Times New Roman" panose="02020603050405020304" pitchFamily="18" charset="0"/>
              </a:rPr>
              <a:t>using feature</a:t>
            </a:r>
            <a:endParaRPr lang="ko-KR" altLang="en-US" sz="1400" b="1" dirty="0">
              <a:solidFill>
                <a:srgbClr val="0000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5604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C77B95-33B4-4424-88D6-A3E5BE99F747}"/>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rPr>
              <a:t>1/2D-Scan Key concept 2</a:t>
            </a:r>
            <a:endParaRPr lang="ko-KR" altLang="en-US" sz="2800" b="1" dirty="0">
              <a:latin typeface="+mj-lt"/>
            </a:endParaRPr>
          </a:p>
        </p:txBody>
      </p:sp>
      <p:graphicFrame>
        <p:nvGraphicFramePr>
          <p:cNvPr id="6" name="다이어그램 5">
            <a:extLst>
              <a:ext uri="{FF2B5EF4-FFF2-40B4-BE49-F238E27FC236}">
                <a16:creationId xmlns:a16="http://schemas.microsoft.com/office/drawing/2014/main" id="{8DEC346B-507F-48F4-A77C-1AC0F33DFB47}"/>
              </a:ext>
            </a:extLst>
          </p:cNvPr>
          <p:cNvGraphicFramePr/>
          <p:nvPr>
            <p:extLst>
              <p:ext uri="{D42A27DB-BD31-4B8C-83A1-F6EECF244321}">
                <p14:modId xmlns:p14="http://schemas.microsoft.com/office/powerpoint/2010/main" val="225334089"/>
              </p:ext>
            </p:extLst>
          </p:nvPr>
        </p:nvGraphicFramePr>
        <p:xfrm>
          <a:off x="962526" y="1429162"/>
          <a:ext cx="7261057" cy="1143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직사각형 6">
            <a:extLst>
              <a:ext uri="{FF2B5EF4-FFF2-40B4-BE49-F238E27FC236}">
                <a16:creationId xmlns:a16="http://schemas.microsoft.com/office/drawing/2014/main" id="{4B1DDFD3-221E-4A33-9BC3-3795CE10466D}"/>
              </a:ext>
            </a:extLst>
          </p:cNvPr>
          <p:cNvSpPr/>
          <p:nvPr/>
        </p:nvSpPr>
        <p:spPr>
          <a:xfrm>
            <a:off x="282742" y="995409"/>
            <a:ext cx="8620626" cy="338554"/>
          </a:xfrm>
          <a:prstGeom prst="rect">
            <a:avLst/>
          </a:prstGeom>
        </p:spPr>
        <p:txBody>
          <a:bodyPr wrap="square">
            <a:spAutoFit/>
          </a:bodyPr>
          <a:lstStyle/>
          <a:p>
            <a:pPr marL="285750" indent="-285750" algn="ctr">
              <a:buFont typeface="Wingdings" panose="05000000000000000000" pitchFamily="2" charset="2"/>
              <a:buChar char="ü"/>
            </a:pPr>
            <a:r>
              <a:rPr lang="en-US" altLang="ko-KR" sz="16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Ligands having a same key, having similar 2D structure(scaffold) for key ‘PAADP’</a:t>
            </a:r>
          </a:p>
        </p:txBody>
      </p:sp>
      <p:pic>
        <p:nvPicPr>
          <p:cNvPr id="3" name="그림 2">
            <a:extLst>
              <a:ext uri="{FF2B5EF4-FFF2-40B4-BE49-F238E27FC236}">
                <a16:creationId xmlns:a16="http://schemas.microsoft.com/office/drawing/2014/main" id="{B5D165E9-0814-4169-A560-B1EBD0BFCD61}"/>
              </a:ext>
            </a:extLst>
          </p:cNvPr>
          <p:cNvPicPr>
            <a:picLocks noChangeAspect="1"/>
          </p:cNvPicPr>
          <p:nvPr/>
        </p:nvPicPr>
        <p:blipFill>
          <a:blip r:embed="rId7"/>
          <a:stretch>
            <a:fillRect/>
          </a:stretch>
        </p:blipFill>
        <p:spPr>
          <a:xfrm>
            <a:off x="890337" y="2667951"/>
            <a:ext cx="7333246" cy="3845144"/>
          </a:xfrm>
          <a:prstGeom prst="rect">
            <a:avLst/>
          </a:prstGeom>
        </p:spPr>
      </p:pic>
    </p:spTree>
    <p:extLst>
      <p:ext uri="{BB962C8B-B14F-4D97-AF65-F5344CB8AC3E}">
        <p14:creationId xmlns:p14="http://schemas.microsoft.com/office/powerpoint/2010/main" val="1287653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테마">
  <a:themeElements>
    <a:clrScheme name="사용자 지정 3">
      <a:dk1>
        <a:srgbClr val="000000"/>
      </a:dk1>
      <a:lt1>
        <a:sysClr val="window" lastClr="FFFFFF"/>
      </a:lt1>
      <a:dk2>
        <a:srgbClr val="5E5E5E"/>
      </a:dk2>
      <a:lt2>
        <a:srgbClr val="DDDDDD"/>
      </a:lt2>
      <a:accent1>
        <a:srgbClr val="5981BD"/>
      </a:accent1>
      <a:accent2>
        <a:srgbClr val="4FA2AA"/>
      </a:accent2>
      <a:accent3>
        <a:srgbClr val="BBDF6B"/>
      </a:accent3>
      <a:accent4>
        <a:srgbClr val="186B8C"/>
      </a:accent4>
      <a:accent5>
        <a:srgbClr val="FEC306"/>
      </a:accent5>
      <a:accent6>
        <a:srgbClr val="D17B78"/>
      </a:accent6>
      <a:hlink>
        <a:srgbClr val="F59E00"/>
      </a:hlink>
      <a:folHlink>
        <a:srgbClr val="B2B2B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템플렛.pptx" id="{F3CE425B-7CD9-4EE6-BFB7-29B15139CAEC}" vid="{55A5AA8E-79B4-4865-AB4E-70A9B9FACB3C}"/>
    </a:ext>
  </a:extLst>
</a:theme>
</file>

<file path=ppt/theme/theme2.xml><?xml version="1.0" encoding="utf-8"?>
<a:theme xmlns:a="http://schemas.openxmlformats.org/drawingml/2006/main" name="template_syntekabio">
  <a:themeElements>
    <a:clrScheme name="사용자 지정 3">
      <a:dk1>
        <a:srgbClr val="000000"/>
      </a:dk1>
      <a:lt1>
        <a:sysClr val="window" lastClr="FFFFFF"/>
      </a:lt1>
      <a:dk2>
        <a:srgbClr val="5E5E5E"/>
      </a:dk2>
      <a:lt2>
        <a:srgbClr val="DDDDDD"/>
      </a:lt2>
      <a:accent1>
        <a:srgbClr val="5981BD"/>
      </a:accent1>
      <a:accent2>
        <a:srgbClr val="4FA2AA"/>
      </a:accent2>
      <a:accent3>
        <a:srgbClr val="BBDF6B"/>
      </a:accent3>
      <a:accent4>
        <a:srgbClr val="186B8C"/>
      </a:accent4>
      <a:accent5>
        <a:srgbClr val="FEC306"/>
      </a:accent5>
      <a:accent6>
        <a:srgbClr val="D17B78"/>
      </a:accent6>
      <a:hlink>
        <a:srgbClr val="F59E00"/>
      </a:hlink>
      <a:folHlink>
        <a:srgbClr val="B2B2B2"/>
      </a:folHlink>
    </a:clrScheme>
    <a:fontScheme name="사용자 지정 5">
      <a:majorFont>
        <a:latin typeface="Arial"/>
        <a:ea typeface="맑은 고딕"/>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템플렛.pptx" id="{F3CE425B-7CD9-4EE6-BFB7-29B15139CAEC}" vid="{55A5AA8E-79B4-4865-AB4E-70A9B9FACB3C}"/>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문서" ma:contentTypeID="0x0101005D2B3090BD83B54A8D9E60C28DCD6D94" ma:contentTypeVersion="8" ma:contentTypeDescription="새 문서를 만듭니다." ma:contentTypeScope="" ma:versionID="e46329b91467dd7ef001c1344463812a">
  <xsd:schema xmlns:xsd="http://www.w3.org/2001/XMLSchema" xmlns:xs="http://www.w3.org/2001/XMLSchema" xmlns:p="http://schemas.microsoft.com/office/2006/metadata/properties" xmlns:ns3="e9574cd8-fac3-4b82-8b6f-70beeb7758bb" targetNamespace="http://schemas.microsoft.com/office/2006/metadata/properties" ma:root="true" ma:fieldsID="904632e3ff8573d3ba76f26068baf0c0" ns3:_="">
    <xsd:import namespace="e9574cd8-fac3-4b82-8b6f-70beeb7758b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574cd8-fac3-4b82-8b6f-70beeb7758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63E27BF-858B-4102-8C5B-3E068EC804E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FA81852-6DDB-4892-8673-0B6FDEBA9D9D}">
  <ds:schemaRefs>
    <ds:schemaRef ds:uri="http://schemas.microsoft.com/sharepoint/v3/contenttype/forms"/>
  </ds:schemaRefs>
</ds:datastoreItem>
</file>

<file path=customXml/itemProps3.xml><?xml version="1.0" encoding="utf-8"?>
<ds:datastoreItem xmlns:ds="http://schemas.openxmlformats.org/officeDocument/2006/customXml" ds:itemID="{C58DF2A8-DF32-42A0-91B7-CD62AB605D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574cd8-fac3-4b82-8b6f-70beeb7758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템플렛</Template>
  <TotalTime>130572</TotalTime>
  <Words>5661</Words>
  <Application>Microsoft Office PowerPoint</Application>
  <PresentationFormat>화면 슬라이드 쇼(4:3)</PresentationFormat>
  <Paragraphs>1423</Paragraphs>
  <Slides>57</Slides>
  <Notes>0</Notes>
  <HiddenSlides>0</HiddenSlides>
  <MMClips>0</MMClips>
  <ScaleCrop>false</ScaleCrop>
  <HeadingPairs>
    <vt:vector size="6" baseType="variant">
      <vt:variant>
        <vt:lpstr>사용한 글꼴</vt:lpstr>
      </vt:variant>
      <vt:variant>
        <vt:i4>7</vt:i4>
      </vt:variant>
      <vt:variant>
        <vt:lpstr>테마</vt:lpstr>
      </vt:variant>
      <vt:variant>
        <vt:i4>2</vt:i4>
      </vt:variant>
      <vt:variant>
        <vt:lpstr>슬라이드 제목</vt:lpstr>
      </vt:variant>
      <vt:variant>
        <vt:i4>57</vt:i4>
      </vt:variant>
    </vt:vector>
  </HeadingPairs>
  <TitlesOfParts>
    <vt:vector size="66" baseType="lpstr">
      <vt:lpstr>Arial Unicode MS</vt:lpstr>
      <vt:lpstr>맑은 고딕</vt:lpstr>
      <vt:lpstr>Arial</vt:lpstr>
      <vt:lpstr>Arial</vt:lpstr>
      <vt:lpstr>Arial Black</vt:lpstr>
      <vt:lpstr>Times New Roman</vt:lpstr>
      <vt:lpstr>Wingdings</vt:lpstr>
      <vt:lpstr>Office 테마</vt:lpstr>
      <vt:lpstr>template_syntekabio</vt:lpstr>
      <vt:lpstr>PowerPoint 프레젠테이션</vt:lpstr>
      <vt:lpstr>PowerPoint 프레젠테이션</vt:lpstr>
      <vt:lpstr>PowerPoint 프레젠테이션</vt:lpstr>
      <vt:lpstr>PowerPoint 프레젠테이션</vt:lpstr>
      <vt:lpstr>1/2D-scan Concept</vt:lpstr>
      <vt:lpstr>PowerPoint 프레젠테이션</vt:lpstr>
      <vt:lpstr>PowerPoint 프레젠테이션</vt:lpstr>
      <vt:lpstr>PowerPoint 프레젠테이션</vt:lpstr>
      <vt:lpstr>PowerPoint 프레젠테이션</vt:lpstr>
      <vt:lpstr>PowerPoint 프레젠테이션</vt:lpstr>
      <vt:lpstr>1/2D-Scan Main Process</vt:lpstr>
      <vt:lpstr>PowerPoint 프레젠테이션</vt:lpstr>
      <vt:lpstr>PowerPoint 프레젠테이션</vt:lpstr>
      <vt:lpstr>PowerPoint 프레젠테이션</vt:lpstr>
      <vt:lpstr>PowerPoint 프레젠테이션</vt:lpstr>
      <vt:lpstr>PowerPoint 프레젠테이션</vt:lpstr>
      <vt:lpstr>PowerPoint 프레젠테이션</vt:lpstr>
      <vt:lpstr>1/2D-Scan Detail Process </vt:lpstr>
      <vt:lpstr>1/2DScan DB 생성</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1/2D-Scan ARS 실행방법</vt:lpstr>
      <vt:lpstr>1/2DScan ARS 환경 설정</vt:lpstr>
      <vt:lpstr>1/2DScan ARS Seed DB 생성 방법</vt:lpstr>
      <vt:lpstr>PowerPoint 프레젠테이션</vt:lpstr>
      <vt:lpstr>PowerPoint 프레젠테이션</vt:lpstr>
      <vt:lpstr>PowerPoint 프레젠테이션</vt:lpstr>
      <vt:lpstr>PowerPoint 프레젠테이션</vt:lpstr>
      <vt:lpstr>PowerPoint 프레젠테이션</vt:lpstr>
      <vt:lpstr>1/2D-Scan ARS Protocol</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1/2DScan Validation (1/2DScan 5th, 6th)</vt:lpstr>
      <vt:lpstr>PowerPoint 프레젠테이션</vt:lpstr>
      <vt:lpstr>PowerPoint 프레젠테이션</vt:lpstr>
      <vt:lpstr>PowerPoint 프레젠테이션</vt:lpstr>
      <vt:lpstr>PowerPoint 프레젠테이션</vt:lpstr>
      <vt:lpstr>PowerPoint 프레젠테이션</vt:lpstr>
      <vt:lpstr>1/2D-Scan ARS 8th</vt:lpstr>
      <vt:lpstr>PowerPoint 프레젠테이션</vt:lpstr>
      <vt:lpstr>PowerPoint 프레젠테이션</vt:lpstr>
      <vt:lpstr>PowerPoint 프레젠테이션</vt:lpstr>
      <vt:lpstr>PowerPoint 프레젠테이션</vt:lpstr>
      <vt:lpstr>1/2D-Scan Scaffold</vt:lpstr>
      <vt:lpstr>1/2D-Scan Scaffold 탐색 방법</vt:lpstr>
    </vt:vector>
  </TitlesOfParts>
  <Company>LG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예근 윤</dc:creator>
  <cp:lastModifiedBy>Lee Yong Kyun</cp:lastModifiedBy>
  <cp:revision>114</cp:revision>
  <cp:lastPrinted>2018-10-23T00:34:53Z</cp:lastPrinted>
  <dcterms:created xsi:type="dcterms:W3CDTF">2020-01-31T06:04:16Z</dcterms:created>
  <dcterms:modified xsi:type="dcterms:W3CDTF">2021-04-16T08:22:06Z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0x0101005D2B3090BD83B54A8D9E60C28DCD6D94</vt:lpwstr>
  </property>
</Properties>
</file>