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D366909C-D312-49B4-A379-16BFDA5B6716}" type="datetimeFigureOut">
              <a:rPr lang="ru-RU" smtClean="0"/>
              <a:t>01.10.2023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89AB397-F22E-498D-B193-75EA362254FC}" type="slidenum">
              <a:rPr lang="ru-RU" smtClean="0"/>
              <a:t>‹#›</a:t>
            </a:fld>
            <a:endParaRPr lang="ru-RU"/>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D366909C-D312-49B4-A379-16BFDA5B6716}" type="datetimeFigureOut">
              <a:rPr lang="ru-RU" smtClean="0"/>
              <a:t>01.10.2023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89AB397-F22E-498D-B193-75EA362254FC}"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D366909C-D312-49B4-A379-16BFDA5B6716}" type="datetimeFigureOut">
              <a:rPr lang="ru-RU" smtClean="0"/>
              <a:t>01.10.2023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89AB397-F22E-498D-B193-75EA362254FC}"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D366909C-D312-49B4-A379-16BFDA5B6716}" type="datetimeFigureOut">
              <a:rPr lang="ru-RU" smtClean="0"/>
              <a:t>01.10.2023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89AB397-F22E-498D-B193-75EA362254FC}"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366909C-D312-49B4-A379-16BFDA5B6716}" type="datetimeFigureOut">
              <a:rPr lang="ru-RU" smtClean="0"/>
              <a:t>01.10.2023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89AB397-F22E-498D-B193-75EA362254FC}" type="slidenum">
              <a:rPr lang="ru-RU" smtClean="0"/>
              <a:t>‹#›</a:t>
            </a:fld>
            <a:endParaRPr lang="ru-RU"/>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4"/>
          <p:cNvSpPr>
            <a:spLocks noGrp="1"/>
          </p:cNvSpPr>
          <p:nvPr>
            <p:ph type="dt" sz="half" idx="10"/>
          </p:nvPr>
        </p:nvSpPr>
        <p:spPr/>
        <p:txBody>
          <a:bodyPr/>
          <a:lstStyle/>
          <a:p>
            <a:fld id="{D366909C-D312-49B4-A379-16BFDA5B6716}" type="datetimeFigureOut">
              <a:rPr lang="ru-RU" smtClean="0"/>
              <a:t>01.10.2023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89AB397-F22E-498D-B193-75EA362254FC}"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D366909C-D312-49B4-A379-16BFDA5B6716}" type="datetimeFigureOut">
              <a:rPr lang="ru-RU" smtClean="0"/>
              <a:t>01.10.2023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89AB397-F22E-498D-B193-75EA362254FC}" type="slidenum">
              <a:rPr lang="ru-RU" smtClean="0"/>
              <a:t>‹#›</a:t>
            </a:fld>
            <a:endParaRPr lang="ru-RU"/>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D366909C-D312-49B4-A379-16BFDA5B6716}" type="datetimeFigureOut">
              <a:rPr lang="ru-RU" smtClean="0"/>
              <a:t>01.10.2023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89AB397-F22E-498D-B193-75EA362254FC}"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6909C-D312-49B4-A379-16BFDA5B6716}" type="datetimeFigureOut">
              <a:rPr lang="ru-RU" smtClean="0"/>
              <a:t>01.10.2023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89AB397-F22E-498D-B193-75EA362254FC}"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ru-RU" smtClean="0"/>
              <a:t>Образец заголовка</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366909C-D312-49B4-A379-16BFDA5B6716}" type="datetimeFigureOut">
              <a:rPr lang="ru-RU" smtClean="0"/>
              <a:t>01.10.2023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89AB397-F22E-498D-B193-75EA362254FC}" type="slidenum">
              <a:rPr lang="ru-RU" smtClean="0"/>
              <a:t>‹#›</a:t>
            </a:fld>
            <a:endParaRPr lang="ru-RU"/>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ru-RU" smtClean="0"/>
              <a:t>Образец заголовка</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366909C-D312-49B4-A379-16BFDA5B6716}" type="datetimeFigureOut">
              <a:rPr lang="ru-RU" smtClean="0"/>
              <a:t>01.10.2023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89AB397-F22E-498D-B193-75EA362254FC}"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D366909C-D312-49B4-A379-16BFDA5B6716}" type="datetimeFigureOut">
              <a:rPr lang="ru-RU" smtClean="0"/>
              <a:t>01.10.2023</a:t>
            </a:fld>
            <a:endParaRPr lang="ru-RU"/>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ru-RU"/>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E89AB397-F22E-498D-B193-75EA362254FC}" type="slidenum">
              <a:rPr lang="ru-RU" smtClean="0"/>
              <a:t>‹#›</a:t>
            </a:fld>
            <a:endParaRPr lang="ru-RU"/>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996952"/>
            <a:ext cx="7772400" cy="1830065"/>
          </a:xfrm>
        </p:spPr>
        <p:txBody>
          <a:bodyPr>
            <a:normAutofit fontScale="90000"/>
          </a:bodyPr>
          <a:lstStyle/>
          <a:p>
            <a:pPr algn="ctr" fontAlgn="ctr"/>
            <a:r>
              <a:rPr lang="ru-RU" sz="5600" dirty="0" smtClean="0">
                <a:solidFill>
                  <a:schemeClr val="bg1"/>
                </a:solidFill>
              </a:rPr>
              <a:t>Политика конфиденциальность Яндекс</a:t>
            </a:r>
            <a:br>
              <a:rPr lang="ru-RU" sz="5600" dirty="0" smtClean="0">
                <a:solidFill>
                  <a:schemeClr val="bg1"/>
                </a:solidFill>
              </a:rPr>
            </a:br>
            <a:r>
              <a:rPr lang="ru-RU" dirty="0"/>
              <a:t/>
            </a:r>
            <a:br>
              <a:rPr lang="ru-RU" dirty="0"/>
            </a:br>
            <a:endParaRPr lang="ru-RU" dirty="0"/>
          </a:p>
        </p:txBody>
      </p:sp>
      <p:sp>
        <p:nvSpPr>
          <p:cNvPr id="3" name="Подзаголовок 2"/>
          <p:cNvSpPr>
            <a:spLocks noGrp="1"/>
          </p:cNvSpPr>
          <p:nvPr>
            <p:ph type="subTitle" idx="1"/>
          </p:nvPr>
        </p:nvSpPr>
        <p:spPr>
          <a:xfrm>
            <a:off x="755576" y="5733256"/>
            <a:ext cx="6858000" cy="990600"/>
          </a:xfrm>
        </p:spPr>
        <p:txBody>
          <a:bodyPr/>
          <a:lstStyle/>
          <a:p>
            <a:r>
              <a:rPr lang="ru-RU" dirty="0" smtClean="0"/>
              <a:t>Костюнин Д. А.</a:t>
            </a:r>
            <a:endParaRPr lang="ru-RU" dirty="0"/>
          </a:p>
        </p:txBody>
      </p:sp>
    </p:spTree>
    <p:extLst>
      <p:ext uri="{BB962C8B-B14F-4D97-AF65-F5344CB8AC3E}">
        <p14:creationId xmlns:p14="http://schemas.microsoft.com/office/powerpoint/2010/main" val="3881109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7485"/>
            <a:ext cx="7344816" cy="432048"/>
          </a:xfrm>
        </p:spPr>
        <p:txBody>
          <a:bodyPr>
            <a:noAutofit/>
          </a:bodyPr>
          <a:lstStyle/>
          <a:p>
            <a:pPr algn="ctr"/>
            <a:r>
              <a:rPr lang="ru-RU" sz="2000" dirty="0">
                <a:solidFill>
                  <a:schemeClr val="bg1"/>
                </a:solidFill>
              </a:rPr>
              <a:t>О</a:t>
            </a:r>
            <a:r>
              <a:rPr lang="ru-RU" sz="2000" dirty="0" smtClean="0">
                <a:solidFill>
                  <a:schemeClr val="bg1"/>
                </a:solidFill>
              </a:rPr>
              <a:t>сновные </a:t>
            </a:r>
            <a:r>
              <a:rPr lang="ru-RU" sz="2000" dirty="0">
                <a:solidFill>
                  <a:schemeClr val="bg1"/>
                </a:solidFill>
              </a:rPr>
              <a:t>моменты политики конфиденциальности Яндекса</a:t>
            </a:r>
          </a:p>
        </p:txBody>
      </p:sp>
      <p:sp>
        <p:nvSpPr>
          <p:cNvPr id="3" name="Объект 2"/>
          <p:cNvSpPr>
            <a:spLocks noGrp="1"/>
          </p:cNvSpPr>
          <p:nvPr>
            <p:ph idx="1"/>
          </p:nvPr>
        </p:nvSpPr>
        <p:spPr>
          <a:xfrm>
            <a:off x="755576" y="188640"/>
            <a:ext cx="7543800" cy="5760640"/>
          </a:xfrm>
        </p:spPr>
        <p:txBody>
          <a:bodyPr>
            <a:normAutofit fontScale="62500" lnSpcReduction="20000"/>
          </a:bodyPr>
          <a:lstStyle/>
          <a:p>
            <a:pPr marL="0" indent="0">
              <a:buNone/>
            </a:pPr>
            <a:r>
              <a:rPr lang="ru-RU" dirty="0"/>
              <a:t>Яндекс обеспечивает политику конфиденциальности, которая описывает, как они собирают, используют и раскрывают информацию пользователей. Вот основные моменты политики конфиденциальности </a:t>
            </a:r>
            <a:r>
              <a:rPr lang="ru-RU" dirty="0" smtClean="0"/>
              <a:t>Яндекса:</a:t>
            </a:r>
          </a:p>
          <a:p>
            <a:r>
              <a:rPr lang="ru-RU" dirty="0"/>
              <a:t>1. Сбор информации: Яндекс собирает информацию, когда пользователь пользуется их сервисами, например, при поиске в Интернете или использовании почты. Эта информация может включать данные о запросах, IP-адресах, местоположении и другие технические данные. </a:t>
            </a:r>
            <a:endParaRPr lang="ru-RU" dirty="0" smtClean="0"/>
          </a:p>
          <a:p>
            <a:r>
              <a:rPr lang="ru-RU" dirty="0" smtClean="0"/>
              <a:t>2</a:t>
            </a:r>
            <a:r>
              <a:rPr lang="ru-RU" dirty="0"/>
              <a:t>. Использование информации: Яндекс использует собранную информацию для улучшения своих сервисов, персонализации рекламы и предоставления пользователю более релевантных результатов поиска. Они также могут использовать информацию для обеспечения безопасности и предотвращения мошенничества. </a:t>
            </a:r>
            <a:endParaRPr lang="ru-RU" dirty="0" smtClean="0"/>
          </a:p>
          <a:p>
            <a:r>
              <a:rPr lang="ru-RU" dirty="0" smtClean="0"/>
              <a:t>3</a:t>
            </a:r>
            <a:r>
              <a:rPr lang="ru-RU" dirty="0"/>
              <a:t>. Раскрытие информации: Яндекс может раскрывать информацию пользователя третьим сторонам в определенных случаях, например, если это требуется законодательством или если пользователь дал свое согласие на раскрытие. </a:t>
            </a:r>
            <a:endParaRPr lang="ru-RU" dirty="0" smtClean="0"/>
          </a:p>
          <a:p>
            <a:r>
              <a:rPr lang="ru-RU" dirty="0" smtClean="0"/>
              <a:t>4</a:t>
            </a:r>
            <a:r>
              <a:rPr lang="ru-RU" dirty="0"/>
              <a:t>. Защита информации: Яндекс принимает меры для защиты информации пользователей от несанкционированного доступа, использования или раскрытия. Они также предоставляют возможность пользователям управлять своей конфиденциальностью и настройками безопасности. </a:t>
            </a:r>
            <a:endParaRPr lang="ru-RU" dirty="0" smtClean="0"/>
          </a:p>
          <a:p>
            <a:r>
              <a:rPr lang="ru-RU" dirty="0" smtClean="0"/>
              <a:t>5</a:t>
            </a:r>
            <a:r>
              <a:rPr lang="ru-RU" dirty="0"/>
              <a:t>. Согласие пользователя: Используя сервисы Яндекса, пользователь соглашается с политикой конфиденциальности и сбором, использованием и раскрытием своей информации в соответствии с этой политикой. </a:t>
            </a:r>
            <a:endParaRPr lang="ru-RU" dirty="0" smtClean="0"/>
          </a:p>
          <a:p>
            <a:pPr marL="0" indent="0">
              <a:buNone/>
            </a:pPr>
            <a:r>
              <a:rPr lang="ru-RU" dirty="0" smtClean="0"/>
              <a:t>Важно </a:t>
            </a:r>
            <a:r>
              <a:rPr lang="ru-RU" dirty="0"/>
              <a:t>отметить, что политика конфиденциальности Яндекса может меняться со временем, поэтому рекомендуется периодически ознакомляться с обновлениями.</a:t>
            </a:r>
          </a:p>
        </p:txBody>
      </p:sp>
    </p:spTree>
    <p:extLst>
      <p:ext uri="{BB962C8B-B14F-4D97-AF65-F5344CB8AC3E}">
        <p14:creationId xmlns:p14="http://schemas.microsoft.com/office/powerpoint/2010/main" val="1194723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99792" y="116632"/>
            <a:ext cx="4104456" cy="1080120"/>
          </a:xfrm>
        </p:spPr>
        <p:txBody>
          <a:bodyPr>
            <a:normAutofit fontScale="90000"/>
          </a:bodyPr>
          <a:lstStyle/>
          <a:p>
            <a:r>
              <a:rPr lang="ru-RU" sz="2200" dirty="0">
                <a:solidFill>
                  <a:schemeClr val="bg1"/>
                </a:solidFill>
              </a:rPr>
              <a:t>Какова цель данной Политики</a:t>
            </a:r>
            <a:r>
              <a:rPr lang="ru-RU" dirty="0"/>
              <a:t/>
            </a:r>
            <a:br>
              <a:rPr lang="ru-RU" dirty="0"/>
            </a:br>
            <a:endParaRPr lang="ru-RU" dirty="0"/>
          </a:p>
        </p:txBody>
      </p:sp>
      <p:sp>
        <p:nvSpPr>
          <p:cNvPr id="3" name="Объект 2"/>
          <p:cNvSpPr>
            <a:spLocks noGrp="1"/>
          </p:cNvSpPr>
          <p:nvPr>
            <p:ph idx="1"/>
          </p:nvPr>
        </p:nvSpPr>
        <p:spPr>
          <a:xfrm>
            <a:off x="755576" y="404664"/>
            <a:ext cx="7543800" cy="4392488"/>
          </a:xfrm>
        </p:spPr>
        <p:txBody>
          <a:bodyPr>
            <a:normAutofit/>
          </a:bodyPr>
          <a:lstStyle/>
          <a:p>
            <a:pPr marL="0" indent="0">
              <a:buNone/>
            </a:pPr>
            <a:r>
              <a:rPr lang="ru-RU" sz="1500" dirty="0"/>
              <a:t>Защита Вашей Персональной информации и Вашей конфиденциальности чрезвычайно важны для Яндекса. Поэтому при использовании Вами Сайтов и Сервисов Яндекс защищает и обрабатывает Вашу Персональную информацию в строгом соответствии с применимым законодательством.</a:t>
            </a:r>
          </a:p>
          <a:p>
            <a:pPr marL="0" indent="0">
              <a:buNone/>
            </a:pPr>
            <a:r>
              <a:rPr lang="ru-RU" sz="1500" dirty="0" smtClean="0"/>
              <a:t>    Следуя </a:t>
            </a:r>
            <a:r>
              <a:rPr lang="ru-RU" sz="1500" dirty="0"/>
              <a:t>нашим обязанностям защищать Вашу Персональную информацию, в этой Политике мы хотели бы наиболее прозрачно проинформировать Вас о следующих моментах:</a:t>
            </a:r>
          </a:p>
          <a:p>
            <a:r>
              <a:rPr lang="ru-RU" sz="1500" dirty="0"/>
              <a:t>(a) зачем и как Яндекс собирает и использует («обрабатывает») Вашу Персональную информацию, когда Вы используете Сайты и/или Сервисы;</a:t>
            </a:r>
          </a:p>
          <a:p>
            <a:r>
              <a:rPr lang="ru-RU" sz="1500" dirty="0"/>
              <a:t>(b) какова роль и обязанности Яндекса как юридического лица, принимающего решение о том, зачем и как обрабатывать Вашу Персональную информацию;</a:t>
            </a:r>
          </a:p>
          <a:p>
            <a:r>
              <a:rPr lang="ru-RU" sz="1500" dirty="0"/>
              <a:t>(c) какие инструменты Вы можете использовать для сокращения объема собираемой Яндексом Персональной информации о Вас;</a:t>
            </a:r>
          </a:p>
          <a:p>
            <a:r>
              <a:rPr lang="ru-RU" sz="1500" dirty="0"/>
              <a:t>(d) каковы Ваши права в рамках проводимой обработки Персональной информации.</a:t>
            </a:r>
          </a:p>
          <a:p>
            <a:endParaRPr lang="ru-RU" dirty="0"/>
          </a:p>
        </p:txBody>
      </p:sp>
    </p:spTree>
    <p:extLst>
      <p:ext uri="{BB962C8B-B14F-4D97-AF65-F5344CB8AC3E}">
        <p14:creationId xmlns:p14="http://schemas.microsoft.com/office/powerpoint/2010/main" val="2194623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688640"/>
            <a:ext cx="6781800" cy="1377280"/>
          </a:xfrm>
        </p:spPr>
        <p:txBody>
          <a:bodyPr>
            <a:normAutofit/>
          </a:bodyPr>
          <a:lstStyle/>
          <a:p>
            <a:r>
              <a:rPr lang="ru-RU" sz="2000" dirty="0">
                <a:solidFill>
                  <a:schemeClr val="bg1"/>
                </a:solidFill>
              </a:rPr>
              <a:t>Какую Персональную информацию о Вас собирает Яндекс</a:t>
            </a:r>
            <a:r>
              <a:rPr lang="ru-RU" sz="2000" dirty="0"/>
              <a:t/>
            </a:r>
            <a:br>
              <a:rPr lang="ru-RU" sz="2000" dirty="0"/>
            </a:br>
            <a:endParaRPr lang="ru-RU" sz="2000" dirty="0"/>
          </a:p>
        </p:txBody>
      </p:sp>
      <p:sp>
        <p:nvSpPr>
          <p:cNvPr id="3" name="Объект 2"/>
          <p:cNvSpPr>
            <a:spLocks noGrp="1"/>
          </p:cNvSpPr>
          <p:nvPr>
            <p:ph idx="1"/>
          </p:nvPr>
        </p:nvSpPr>
        <p:spPr>
          <a:xfrm>
            <a:off x="755576" y="1844824"/>
            <a:ext cx="7615808" cy="3240360"/>
          </a:xfrm>
        </p:spPr>
        <p:txBody>
          <a:bodyPr>
            <a:noAutofit/>
          </a:bodyPr>
          <a:lstStyle/>
          <a:p>
            <a:pPr marL="0" indent="0">
              <a:buNone/>
            </a:pPr>
            <a:r>
              <a:rPr lang="ru-RU" sz="1500" dirty="0" smtClean="0"/>
              <a:t>Яндекс </a:t>
            </a:r>
            <a:r>
              <a:rPr lang="ru-RU" sz="1500" dirty="0"/>
              <a:t>может собирать следующие категории Персональной информации о Вас во время использования Вами Сайтов и Сервисов:</a:t>
            </a:r>
          </a:p>
          <a:p>
            <a:r>
              <a:rPr lang="ru-RU" sz="1500" dirty="0" smtClean="0"/>
              <a:t>(1) </a:t>
            </a:r>
            <a:r>
              <a:rPr lang="ru-RU" sz="1500" dirty="0"/>
              <a:t>Персональная информация, предоставленная Вами при регистрации (создании учетной записи), такая как Ваше имя, номер телефона, адрес и возраст;</a:t>
            </a:r>
          </a:p>
          <a:p>
            <a:r>
              <a:rPr lang="ru-RU" sz="1500" dirty="0" smtClean="0"/>
              <a:t>(</a:t>
            </a:r>
            <a:r>
              <a:rPr lang="ru-RU" sz="1500" dirty="0"/>
              <a:t>2</a:t>
            </a:r>
            <a:r>
              <a:rPr lang="ru-RU" sz="1500" dirty="0" smtClean="0"/>
              <a:t>) </a:t>
            </a:r>
            <a:r>
              <a:rPr lang="ru-RU" sz="1500" dirty="0"/>
              <a:t>электронные данные (HTTP-заголовки, IP-адрес, файлы </a:t>
            </a:r>
            <a:r>
              <a:rPr lang="ru-RU" sz="1500" dirty="0" err="1"/>
              <a:t>cookie</a:t>
            </a:r>
            <a:r>
              <a:rPr lang="ru-RU" sz="1500" dirty="0"/>
              <a:t>, веб-маяки/пиксельные теги, данные об идентификаторе браузера, информация об аппаратном и программном обеспечении, данные сети </a:t>
            </a:r>
            <a:r>
              <a:rPr lang="ru-RU" sz="1500" dirty="0" err="1"/>
              <a:t>wi-fi</a:t>
            </a:r>
            <a:r>
              <a:rPr lang="ru-RU" sz="1500" dirty="0"/>
              <a:t>);</a:t>
            </a:r>
          </a:p>
          <a:p>
            <a:r>
              <a:rPr lang="ru-RU" sz="1500" dirty="0" smtClean="0"/>
              <a:t>(</a:t>
            </a:r>
            <a:r>
              <a:rPr lang="ru-RU" sz="1500" dirty="0"/>
              <a:t>3</a:t>
            </a:r>
            <a:r>
              <a:rPr lang="ru-RU" sz="1500" dirty="0" smtClean="0"/>
              <a:t>) </a:t>
            </a:r>
            <a:r>
              <a:rPr lang="ru-RU" sz="1500" dirty="0"/>
              <a:t>дата и время осуществления доступа к Сайтам и/или Сервисам;</a:t>
            </a:r>
          </a:p>
          <a:p>
            <a:r>
              <a:rPr lang="ru-RU" sz="1500" dirty="0" smtClean="0"/>
              <a:t>(</a:t>
            </a:r>
            <a:r>
              <a:rPr lang="ru-RU" sz="1500" dirty="0"/>
              <a:t>4</a:t>
            </a:r>
            <a:r>
              <a:rPr lang="ru-RU" sz="1500" dirty="0" smtClean="0"/>
              <a:t>) </a:t>
            </a:r>
            <a:r>
              <a:rPr lang="ru-RU" sz="1500" dirty="0"/>
              <a:t>информация о Вашей активности во время использования Сайтов и/или Сервисов (например, история поисковых запросов, данные о покупках в Сервисах, данные о посещенных организациях, лайки и предпочтения, адреса электронной почты тех, с кем Вы ведете переписку, данные телефонной книги, информация о взаимодействии с другими пользователями, а также файлы и контент, хранящиеся в системах Яндекса);</a:t>
            </a:r>
          </a:p>
          <a:p>
            <a:r>
              <a:rPr lang="ru-RU" sz="1500" dirty="0" smtClean="0"/>
              <a:t>(5) </a:t>
            </a:r>
            <a:r>
              <a:rPr lang="ru-RU" sz="1500" dirty="0"/>
              <a:t>информация о </a:t>
            </a:r>
            <a:r>
              <a:rPr lang="ru-RU" sz="1500" dirty="0" err="1"/>
              <a:t>геолокации</a:t>
            </a:r>
            <a:r>
              <a:rPr lang="ru-RU" sz="1500" dirty="0"/>
              <a:t>;</a:t>
            </a:r>
          </a:p>
          <a:p>
            <a:r>
              <a:rPr lang="ru-RU" sz="1500" dirty="0" smtClean="0"/>
              <a:t>(</a:t>
            </a:r>
            <a:r>
              <a:rPr lang="ru-RU" sz="1500" dirty="0"/>
              <a:t>6</a:t>
            </a:r>
            <a:r>
              <a:rPr lang="ru-RU" sz="1500" dirty="0" smtClean="0"/>
              <a:t>) </a:t>
            </a:r>
            <a:r>
              <a:rPr lang="ru-RU" sz="1500" dirty="0"/>
              <a:t>иная информация о Вас, необходимая для обработки в соответствии с условиями, регулирующими использование конкретных Сайтов или Сервисов Яндекса;</a:t>
            </a:r>
          </a:p>
          <a:p>
            <a:r>
              <a:rPr lang="ru-RU" sz="1500" dirty="0" smtClean="0"/>
              <a:t>(</a:t>
            </a:r>
            <a:r>
              <a:rPr lang="ru-RU" sz="1500" dirty="0"/>
              <a:t>7</a:t>
            </a:r>
            <a:r>
              <a:rPr lang="ru-RU" sz="1500" dirty="0" smtClean="0"/>
              <a:t>) </a:t>
            </a:r>
            <a:r>
              <a:rPr lang="ru-RU" sz="1500" dirty="0"/>
              <a:t>информация о Вас, которую мы получаем от наших Партнеров в соответствии с условиями соглашений, заключенных между Вами и соответствующим Партнером, и соглашений, заключенных между Яндексом и Партнером;</a:t>
            </a:r>
          </a:p>
          <a:p>
            <a:r>
              <a:rPr lang="ru-RU" sz="1500" dirty="0" smtClean="0"/>
              <a:t>(</a:t>
            </a:r>
            <a:r>
              <a:rPr lang="ru-RU" sz="1500" dirty="0"/>
              <a:t>8</a:t>
            </a:r>
            <a:r>
              <a:rPr lang="ru-RU" sz="1500" dirty="0" smtClean="0"/>
              <a:t>) </a:t>
            </a:r>
            <a:r>
              <a:rPr lang="ru-RU" sz="1500" dirty="0"/>
              <a:t>данные Ваших платежных карт, иная платежная информация, предоставленная Вами, а также полученная от Партнеров или иных лиц, участвующих в проведении платежной операции с использованием Сайтов или Сервисов Яндекса и/или в связи с оказанием Яндексом платных услуг.</a:t>
            </a:r>
          </a:p>
          <a:p>
            <a:endParaRPr lang="ru-RU" sz="1500" dirty="0"/>
          </a:p>
        </p:txBody>
      </p:sp>
    </p:spTree>
    <p:extLst>
      <p:ext uri="{BB962C8B-B14F-4D97-AF65-F5344CB8AC3E}">
        <p14:creationId xmlns:p14="http://schemas.microsoft.com/office/powerpoint/2010/main" val="96293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1640" y="0"/>
            <a:ext cx="6781800" cy="1152128"/>
          </a:xfrm>
        </p:spPr>
        <p:txBody>
          <a:bodyPr>
            <a:normAutofit fontScale="90000"/>
          </a:bodyPr>
          <a:lstStyle/>
          <a:p>
            <a:r>
              <a:rPr lang="ru-RU" sz="2200" dirty="0">
                <a:solidFill>
                  <a:schemeClr val="bg1"/>
                </a:solidFill>
              </a:rPr>
              <a:t>Как Яндекс защищает Вашу Персональную информацию</a:t>
            </a:r>
            <a:r>
              <a:rPr lang="ru-RU" dirty="0">
                <a:solidFill>
                  <a:schemeClr val="bg1"/>
                </a:solidFill>
              </a:rPr>
              <a:t/>
            </a:r>
            <a:br>
              <a:rPr lang="ru-RU" dirty="0">
                <a:solidFill>
                  <a:schemeClr val="bg1"/>
                </a:solidFill>
              </a:rPr>
            </a:br>
            <a:endParaRPr lang="ru-RU" dirty="0">
              <a:solidFill>
                <a:schemeClr val="bg1"/>
              </a:solidFill>
            </a:endParaRPr>
          </a:p>
        </p:txBody>
      </p:sp>
      <p:sp>
        <p:nvSpPr>
          <p:cNvPr id="3" name="Объект 2"/>
          <p:cNvSpPr>
            <a:spLocks noGrp="1"/>
          </p:cNvSpPr>
          <p:nvPr>
            <p:ph idx="1"/>
          </p:nvPr>
        </p:nvSpPr>
        <p:spPr>
          <a:xfrm>
            <a:off x="755576" y="548680"/>
            <a:ext cx="7543800" cy="3886200"/>
          </a:xfrm>
        </p:spPr>
        <p:txBody>
          <a:bodyPr>
            <a:normAutofit fontScale="77500" lnSpcReduction="20000"/>
          </a:bodyPr>
          <a:lstStyle/>
          <a:p>
            <a:pPr marL="0" indent="0">
              <a:buNone/>
            </a:pPr>
            <a:r>
              <a:rPr lang="ru-RU" sz="2100" dirty="0" smtClean="0"/>
              <a:t>В </a:t>
            </a:r>
            <a:r>
              <a:rPr lang="ru-RU" sz="2100" dirty="0"/>
              <a:t>большинстве случаев Персональная информация обрабатывается автоматически без доступа к ней кого-либо из сотрудников Яндекса. В случае если такой доступ понадобится, то он может быть предоставлен только тем сотрудникам Яндекса, которые нуждаются в этом для выполнения своих задач. Для защиты и обеспечения конфиденциальности данных все сотрудники должны соблюдать внутренние правила и процедуры в отношении обработки Персональной информации. Они также должны следовать всем техническим и организационным мерам безопасности, действующим для защиты Вашей Персональной информации.</a:t>
            </a:r>
          </a:p>
          <a:p>
            <a:pPr marL="0" indent="0">
              <a:buNone/>
            </a:pPr>
            <a:r>
              <a:rPr lang="ru-RU" sz="2100" dirty="0" smtClean="0"/>
              <a:t>    Яндекс </a:t>
            </a:r>
            <a:r>
              <a:rPr lang="ru-RU" sz="2100" dirty="0"/>
              <a:t>также внедрил достаточные технические и организационные меры для защиты Персональной информации от несанкционированного, случайного или незаконного уничтожения, потери, изменения, недобросовестного использования, раскрытия или доступа, а также иных незаконных форм обработки. Данные меры безопасности были реализованы с учетом современного уровня техники, стоимости их реализации, рисков, связанных с обработкой и характером Персональной информации.</a:t>
            </a:r>
          </a:p>
          <a:p>
            <a:endParaRPr lang="ru-RU" dirty="0"/>
          </a:p>
        </p:txBody>
      </p:sp>
    </p:spTree>
    <p:extLst>
      <p:ext uri="{BB962C8B-B14F-4D97-AF65-F5344CB8AC3E}">
        <p14:creationId xmlns:p14="http://schemas.microsoft.com/office/powerpoint/2010/main" val="3919740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584" y="0"/>
            <a:ext cx="7560840" cy="1196250"/>
          </a:xfrm>
        </p:spPr>
        <p:txBody>
          <a:bodyPr>
            <a:normAutofit fontScale="90000"/>
          </a:bodyPr>
          <a:lstStyle/>
          <a:p>
            <a:r>
              <a:rPr lang="ru-RU" sz="2200" dirty="0">
                <a:solidFill>
                  <a:schemeClr val="bg1"/>
                </a:solidFill>
              </a:rPr>
              <a:t>Где хранится и обрабатывается Ваша Персональная информация</a:t>
            </a:r>
            <a:r>
              <a:rPr lang="ru-RU" dirty="0"/>
              <a:t/>
            </a:r>
            <a:br>
              <a:rPr lang="ru-RU" dirty="0"/>
            </a:br>
            <a:endParaRPr lang="ru-RU" dirty="0"/>
          </a:p>
        </p:txBody>
      </p:sp>
      <p:sp>
        <p:nvSpPr>
          <p:cNvPr id="3" name="Объект 2"/>
          <p:cNvSpPr>
            <a:spLocks noGrp="1"/>
          </p:cNvSpPr>
          <p:nvPr>
            <p:ph idx="1"/>
          </p:nvPr>
        </p:nvSpPr>
        <p:spPr/>
        <p:txBody>
          <a:bodyPr>
            <a:normAutofit fontScale="62500" lnSpcReduction="20000"/>
          </a:bodyPr>
          <a:lstStyle/>
          <a:p>
            <a:pPr marL="0" indent="0">
              <a:buNone/>
            </a:pPr>
            <a:r>
              <a:rPr lang="ru-RU" dirty="0" smtClean="0"/>
              <a:t>Ваша </a:t>
            </a:r>
            <a:r>
              <a:rPr lang="ru-RU" dirty="0"/>
              <a:t>Персональная информация будет храниться в Российской Федерации </a:t>
            </a:r>
            <a:r>
              <a:rPr lang="ru-RU" dirty="0" smtClean="0"/>
              <a:t>или </a:t>
            </a:r>
            <a:r>
              <a:rPr lang="ru-RU" dirty="0"/>
              <a:t>в ЕЭЗ.</a:t>
            </a:r>
          </a:p>
          <a:p>
            <a:pPr marL="0" indent="0">
              <a:buNone/>
            </a:pPr>
            <a:r>
              <a:rPr lang="ru-RU" dirty="0" smtClean="0"/>
              <a:t>    Для </a:t>
            </a:r>
            <a:r>
              <a:rPr lang="ru-RU" dirty="0"/>
              <a:t>российских пользователей: Яндекс осуществляет запись, систематизацию, накопление, хранение, уточнение (обновление, изменение), извлечение персональных данных граждан Российской Федерации с использованием баз данных, находящихся на территории Российской Федерации.</a:t>
            </a:r>
          </a:p>
          <a:p>
            <a:pPr marL="0" indent="0">
              <a:buNone/>
            </a:pPr>
            <a:r>
              <a:rPr lang="ru-RU" dirty="0" smtClean="0"/>
              <a:t>    Для </a:t>
            </a:r>
            <a:r>
              <a:rPr lang="ru-RU" dirty="0"/>
              <a:t>пользователей из ЕЭЗ, Швейцарии или Израиля: Россия является юрисдикцией за пределами Европейской экономической зоны, которая не была признана Европейской комиссией как обеспечивающая адекватный уровень защиты персональных данных. Поэтому Яндекс принял соответствующие меры для обеспечения того, чтобы такая передача осуществлялась в соответствии с действующими правилами защиты данных ЕС.</a:t>
            </a:r>
          </a:p>
          <a:p>
            <a:pPr marL="0" indent="0">
              <a:buNone/>
            </a:pPr>
            <a:r>
              <a:rPr lang="ru-RU" dirty="0" smtClean="0"/>
              <a:t>    В </a:t>
            </a:r>
            <a:r>
              <a:rPr lang="ru-RU" dirty="0"/>
              <a:t>частности, Яндекс руководствуется Стандартными договорными условиями, утвержденными Европейской комиссией, для обеспечения адекватного уровня защиты Вашей Персональной информации, передаваемой в Россию. Копию этих Стандартных договорных условий можно получить по запросу.</a:t>
            </a:r>
          </a:p>
          <a:p>
            <a:pPr marL="0" indent="0">
              <a:buNone/>
            </a:pPr>
            <a:r>
              <a:rPr lang="ru-RU" dirty="0" smtClean="0"/>
              <a:t>    Если </a:t>
            </a:r>
            <a:r>
              <a:rPr lang="ru-RU" dirty="0"/>
              <a:t>Вы находитесь на территории, где для передачи Вашей Личной информации в другую юрисдикцию требуется Ваше согласие, то используя Сайты или Сервисы, Вы даете Яндексу свое явное и однозначное согласие на такую передачу или хранение, и/или обработку информации в других указанных юрисдикциях, включая Россию.</a:t>
            </a:r>
          </a:p>
          <a:p>
            <a:endParaRPr lang="ru-RU" dirty="0"/>
          </a:p>
        </p:txBody>
      </p:sp>
    </p:spTree>
    <p:extLst>
      <p:ext uri="{BB962C8B-B14F-4D97-AF65-F5344CB8AC3E}">
        <p14:creationId xmlns:p14="http://schemas.microsoft.com/office/powerpoint/2010/main" val="312895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79712" y="0"/>
            <a:ext cx="6781800" cy="432048"/>
          </a:xfrm>
        </p:spPr>
        <p:txBody>
          <a:bodyPr>
            <a:normAutofit/>
          </a:bodyPr>
          <a:lstStyle/>
          <a:p>
            <a:r>
              <a:rPr lang="ru-RU" sz="2000" dirty="0">
                <a:solidFill>
                  <a:schemeClr val="bg1"/>
                </a:solidFill>
              </a:rPr>
              <a:t>Какими правами Вы </a:t>
            </a:r>
            <a:r>
              <a:rPr lang="ru-RU" sz="2000" dirty="0" smtClean="0">
                <a:solidFill>
                  <a:schemeClr val="bg1"/>
                </a:solidFill>
              </a:rPr>
              <a:t>обладаете в Яндекс</a:t>
            </a:r>
            <a:endParaRPr lang="ru-RU" sz="2000" dirty="0">
              <a:solidFill>
                <a:schemeClr val="bg1"/>
              </a:solidFill>
            </a:endParaRPr>
          </a:p>
        </p:txBody>
      </p:sp>
      <p:sp>
        <p:nvSpPr>
          <p:cNvPr id="3" name="Объект 2"/>
          <p:cNvSpPr>
            <a:spLocks noGrp="1"/>
          </p:cNvSpPr>
          <p:nvPr>
            <p:ph idx="1"/>
          </p:nvPr>
        </p:nvSpPr>
        <p:spPr>
          <a:xfrm>
            <a:off x="755576" y="764704"/>
            <a:ext cx="7543800" cy="5184576"/>
          </a:xfrm>
        </p:spPr>
        <p:txBody>
          <a:bodyPr>
            <a:noAutofit/>
          </a:bodyPr>
          <a:lstStyle/>
          <a:p>
            <a:pPr marL="0" indent="0">
              <a:buNone/>
            </a:pPr>
            <a:r>
              <a:rPr lang="ru-RU" sz="1500" dirty="0" smtClean="0"/>
              <a:t>В </a:t>
            </a:r>
            <a:r>
              <a:rPr lang="ru-RU" sz="1500" dirty="0"/>
              <a:t>случае если это предусмотрено применимым законодательством, Вы имеете право на доступ к Вашей Персональной информации, обрабатываемой Яндексом в соответствии с настоящей Политикой.</a:t>
            </a:r>
          </a:p>
          <a:p>
            <a:pPr marL="0" indent="0">
              <a:buNone/>
            </a:pPr>
            <a:r>
              <a:rPr lang="en-US" sz="1500" dirty="0" smtClean="0"/>
              <a:t>    </a:t>
            </a:r>
            <a:r>
              <a:rPr lang="ru-RU" sz="1500" dirty="0" smtClean="0"/>
              <a:t>Если </a:t>
            </a:r>
            <a:r>
              <a:rPr lang="ru-RU" sz="1500" dirty="0"/>
              <a:t>это предусмотрено применимым законодательством, Вы имеете право:</a:t>
            </a:r>
          </a:p>
          <a:p>
            <a:r>
              <a:rPr lang="ru-RU" sz="1500" dirty="0"/>
              <a:t>ознакомиться с информацией, которую Яндекс хранит о Вас, в том числе посредством Вашей учетной записи </a:t>
            </a:r>
            <a:r>
              <a:rPr lang="en-US" sz="1500" dirty="0" smtClean="0"/>
              <a:t>, </a:t>
            </a:r>
            <a:r>
              <a:rPr lang="ru-RU" sz="1500" dirty="0" smtClean="0"/>
              <a:t>а </a:t>
            </a:r>
            <a:r>
              <a:rPr lang="ru-RU" sz="1500" dirty="0"/>
              <a:t>также сохранить архив с Вашей Персональной информацией на своем устройстве;</a:t>
            </a:r>
          </a:p>
          <a:p>
            <a:r>
              <a:rPr lang="ru-RU" sz="1500" dirty="0"/>
              <a:t>требовать удаления Вашей Персональной информации или ее части, а также отзывать согласие на обработку Вашей персональной информации;</a:t>
            </a:r>
          </a:p>
          <a:p>
            <a:r>
              <a:rPr lang="ru-RU" sz="1500" dirty="0"/>
              <a:t>требовать ограничений на обработку Вашей Персональной информации;</a:t>
            </a:r>
          </a:p>
          <a:p>
            <a:r>
              <a:rPr lang="ru-RU" sz="1500" dirty="0"/>
              <a:t>запросить копию Стандартных договорных условий, разрешающих передачу Вашей Персональной информации в Россию и указанных в разделе 8 настоящей Политики;</a:t>
            </a:r>
          </a:p>
          <a:p>
            <a:r>
              <a:rPr lang="ru-RU" sz="1500" dirty="0"/>
              <a:t>возражать против обработки Вашей Персональной информации, если это предусмотрено применимым законодательством.</a:t>
            </a:r>
          </a:p>
          <a:p>
            <a:r>
              <a:rPr lang="ru-RU" sz="1500" dirty="0"/>
              <a:t>Яндекс будет выполнять указанные запросы в соответствии с применимым законодательством.</a:t>
            </a:r>
          </a:p>
          <a:p>
            <a:pPr marL="0" indent="0">
              <a:buNone/>
            </a:pPr>
            <a:r>
              <a:rPr lang="en-US" sz="1500" dirty="0" smtClean="0"/>
              <a:t>    </a:t>
            </a:r>
            <a:r>
              <a:rPr lang="ru-RU" sz="1500" dirty="0" smtClean="0"/>
              <a:t>Для </a:t>
            </a:r>
            <a:r>
              <a:rPr lang="ru-RU" sz="1500" dirty="0"/>
              <a:t>осуществления вышеуказанных прав, пожалуйста, войдите в свою учетную запись, а в случае отсутствия специальной функции в интерфейсе свяжитесь с Яндексом (см. раздел 13 настоящей Политики).</a:t>
            </a:r>
          </a:p>
          <a:p>
            <a:pPr marL="0" indent="0">
              <a:buNone/>
            </a:pPr>
            <a:r>
              <a:rPr lang="en-US" sz="1500" dirty="0" smtClean="0"/>
              <a:t>    </a:t>
            </a:r>
            <a:r>
              <a:rPr lang="ru-RU" sz="1500" dirty="0" smtClean="0"/>
              <a:t>Если </a:t>
            </a:r>
            <a:r>
              <a:rPr lang="ru-RU" sz="1500" dirty="0"/>
              <a:t>Вы не удовлетворены тем, как Яндекс обрабатывает Вашу Персональную информацию, пожалуйста, сообщите нам, и мы рассмотрим Вашу претензию. Если Вы не удовлетворены ответом Яндекса, Вы имеете право подать жалобу в компетентный орган.</a:t>
            </a:r>
          </a:p>
          <a:p>
            <a:endParaRPr lang="ru-RU" sz="1500" dirty="0"/>
          </a:p>
        </p:txBody>
      </p:sp>
    </p:spTree>
    <p:extLst>
      <p:ext uri="{BB962C8B-B14F-4D97-AF65-F5344CB8AC3E}">
        <p14:creationId xmlns:p14="http://schemas.microsoft.com/office/powerpoint/2010/main" val="394257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40</TotalTime>
  <Words>1208</Words>
  <Application>Microsoft Office PowerPoint</Application>
  <PresentationFormat>Экран (4:3)</PresentationFormat>
  <Paragraphs>47</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NewsPrint</vt:lpstr>
      <vt:lpstr>Политика конфиденциальность Яндекс  </vt:lpstr>
      <vt:lpstr>Основные моменты политики конфиденциальности Яндекса</vt:lpstr>
      <vt:lpstr>Какова цель данной Политики </vt:lpstr>
      <vt:lpstr>Какую Персональную информацию о Вас собирает Яндекс </vt:lpstr>
      <vt:lpstr>Как Яндекс защищает Вашу Персональную информацию </vt:lpstr>
      <vt:lpstr>Где хранится и обрабатывается Ваша Персональная информация </vt:lpstr>
      <vt:lpstr>Какими правами Вы обладаете в Яндекс</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Политика конфиденциальность Яндекс</dc:title>
  <dc:creator>1</dc:creator>
  <cp:lastModifiedBy>1</cp:lastModifiedBy>
  <cp:revision>7</cp:revision>
  <dcterms:created xsi:type="dcterms:W3CDTF">2023-10-01T05:15:14Z</dcterms:created>
  <dcterms:modified xsi:type="dcterms:W3CDTF">2023-10-01T05:58:04Z</dcterms:modified>
</cp:coreProperties>
</file>