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20E1-3548-4818-A390-DA68886F1115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E5A0-3B96-4970-8D39-CDB3AF3F5632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20E1-3548-4818-A390-DA68886F1115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E5A0-3B96-4970-8D39-CDB3AF3F563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20E1-3548-4818-A390-DA68886F1115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E5A0-3B96-4970-8D39-CDB3AF3F563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20E1-3548-4818-A390-DA68886F1115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E5A0-3B96-4970-8D39-CDB3AF3F563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20E1-3548-4818-A390-DA68886F1115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E5A0-3B96-4970-8D39-CDB3AF3F5632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20E1-3548-4818-A390-DA68886F1115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E5A0-3B96-4970-8D39-CDB3AF3F563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20E1-3548-4818-A390-DA68886F1115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E5A0-3B96-4970-8D39-CDB3AF3F563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20E1-3548-4818-A390-DA68886F1115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E5A0-3B96-4970-8D39-CDB3AF3F563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20E1-3548-4818-A390-DA68886F1115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E5A0-3B96-4970-8D39-CDB3AF3F563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20E1-3548-4818-A390-DA68886F1115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E5A0-3B96-4970-8D39-CDB3AF3F563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20E1-3548-4818-A390-DA68886F1115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B96E5A0-3B96-4970-8D39-CDB3AF3F5632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ADF20E1-3548-4818-A390-DA68886F1115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B96E5A0-3B96-4970-8D39-CDB3AF3F5632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43608" y="1700808"/>
            <a:ext cx="7128792" cy="2016224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СРАВНЕНИЕ ГОСТ 19 И  ГОСТ 34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5661248"/>
            <a:ext cx="2232248" cy="960512"/>
          </a:xfrm>
        </p:spPr>
        <p:txBody>
          <a:bodyPr/>
          <a:lstStyle/>
          <a:p>
            <a:r>
              <a:rPr lang="ru-RU" dirty="0" smtClean="0"/>
              <a:t>КОСТЮНИН Д. 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107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87824" y="1916832"/>
            <a:ext cx="3672408" cy="64807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ГОСТ 19. ЕСПД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ЕСПД (единая система программной документации) - комплекс государственных стандартов (ГОСТ), устанавливающих взаимосвязанные правила разработки, оформления и обращения программ и программной документации. Стандарты ЕСПД устанавливают требования, регламентирующие разработку, сопровождение, изготовление и эксплуатацию программ. </a:t>
            </a:r>
          </a:p>
          <a:p>
            <a:r>
              <a:rPr lang="ru-RU" dirty="0"/>
              <a:t>Определения из ЕСПД: </a:t>
            </a:r>
          </a:p>
          <a:p>
            <a:r>
              <a:rPr lang="ru-RU" dirty="0"/>
              <a:t>• Программа — данные, предназначенные для управления конкретными компонентами системы обработки информации в целях реализации определённого алгоритма. </a:t>
            </a:r>
          </a:p>
          <a:p>
            <a:r>
              <a:rPr lang="ru-RU" dirty="0"/>
              <a:t>• Программное обеспечение — совокупность программ системы обработки информации и программных </a:t>
            </a:r>
            <a:r>
              <a:rPr lang="ru-RU" dirty="0" smtClean="0"/>
              <a:t>документов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182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87824" y="1772816"/>
            <a:ext cx="3672408" cy="794352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ГОСТ 34. ИТ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/>
              <a:t>Определение из ГОСТ 34</a:t>
            </a:r>
            <a:r>
              <a:rPr lang="en-US" dirty="0"/>
              <a:t>: </a:t>
            </a:r>
            <a:endParaRPr lang="ru-RU" dirty="0"/>
          </a:p>
          <a:p>
            <a:r>
              <a:rPr lang="ru-RU" dirty="0" smtClean="0"/>
              <a:t> </a:t>
            </a:r>
            <a:r>
              <a:rPr lang="ru-RU" dirty="0"/>
              <a:t>Автоматизированная система (АС) — система, состоящая из персонала и комплекса </a:t>
            </a:r>
            <a:r>
              <a:rPr lang="ru-RU" dirty="0" smtClean="0"/>
              <a:t>средств автоматизации </a:t>
            </a:r>
            <a:r>
              <a:rPr lang="ru-RU" dirty="0"/>
              <a:t>его деятельности, реализующая информационную технологию выполнения установленных функций. В зависимости от вида деятельности выделяют, например, следующие виды АС: автоматизированные системы управления (АСУ), системы автоматизированного проектирования (САПР), автоматизированные системы научных исследований (АСНИ) и другие. </a:t>
            </a:r>
          </a:p>
          <a:p>
            <a:pPr marL="0" indent="0">
              <a:buNone/>
            </a:pPr>
            <a:r>
              <a:rPr lang="ru-RU" dirty="0"/>
              <a:t>ГОСТ 34 разделяет виды обеспечения АС: </a:t>
            </a:r>
          </a:p>
          <a:p>
            <a:r>
              <a:rPr lang="ru-RU" dirty="0" smtClean="0"/>
              <a:t>Организационное</a:t>
            </a:r>
            <a:r>
              <a:rPr lang="ru-RU" dirty="0"/>
              <a:t>; </a:t>
            </a:r>
          </a:p>
          <a:p>
            <a:r>
              <a:rPr lang="ru-RU" dirty="0" smtClean="0"/>
              <a:t>Методическое</a:t>
            </a:r>
            <a:r>
              <a:rPr lang="ru-RU" dirty="0"/>
              <a:t>; </a:t>
            </a:r>
          </a:p>
          <a:p>
            <a:r>
              <a:rPr lang="ru-RU" dirty="0" smtClean="0"/>
              <a:t>Техническое</a:t>
            </a:r>
            <a:r>
              <a:rPr lang="ru-RU" dirty="0"/>
              <a:t>; </a:t>
            </a:r>
          </a:p>
          <a:p>
            <a:r>
              <a:rPr lang="ru-RU" dirty="0" smtClean="0"/>
              <a:t>Математическое</a:t>
            </a:r>
            <a:r>
              <a:rPr lang="ru-RU" dirty="0"/>
              <a:t>; </a:t>
            </a:r>
          </a:p>
          <a:p>
            <a:r>
              <a:rPr lang="ru-RU" dirty="0" smtClean="0"/>
              <a:t>Программное </a:t>
            </a:r>
            <a:r>
              <a:rPr lang="ru-RU" dirty="0"/>
              <a:t>обеспечение; </a:t>
            </a:r>
          </a:p>
          <a:p>
            <a:r>
              <a:rPr lang="ru-RU" dirty="0" smtClean="0"/>
              <a:t>Информационное</a:t>
            </a:r>
            <a:r>
              <a:rPr lang="ru-RU" dirty="0"/>
              <a:t>; </a:t>
            </a:r>
          </a:p>
          <a:p>
            <a:r>
              <a:rPr lang="ru-RU" dirty="0" smtClean="0"/>
              <a:t>Лингвистическое</a:t>
            </a:r>
            <a:r>
              <a:rPr lang="ru-RU" dirty="0"/>
              <a:t>; </a:t>
            </a:r>
          </a:p>
          <a:p>
            <a:r>
              <a:rPr lang="ru-RU" dirty="0" smtClean="0"/>
              <a:t>Правовое</a:t>
            </a:r>
            <a:r>
              <a:rPr lang="ru-RU" dirty="0"/>
              <a:t>; </a:t>
            </a:r>
          </a:p>
          <a:p>
            <a:r>
              <a:rPr lang="ru-RU" dirty="0" smtClean="0"/>
              <a:t>Эргономическое</a:t>
            </a:r>
            <a:r>
              <a:rPr lang="ru-RU" dirty="0"/>
              <a:t>. </a:t>
            </a:r>
          </a:p>
          <a:p>
            <a:pPr marL="0" indent="0">
              <a:buNone/>
            </a:pPr>
            <a:r>
              <a:rPr lang="ru-RU" dirty="0"/>
              <a:t>Автоматизированная система — это не программа, а комплекс видов обеспечения, среди которых есть и программное обеспечение.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2531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3728" y="764704"/>
            <a:ext cx="5184576" cy="1143000"/>
          </a:xfrm>
        </p:spPr>
        <p:txBody>
          <a:bodyPr/>
          <a:lstStyle/>
          <a:p>
            <a:r>
              <a:rPr lang="ru-RU" b="1" dirty="0" smtClean="0"/>
              <a:t>ГОСТ 19 </a:t>
            </a:r>
            <a:r>
              <a:rPr lang="en-US" b="1" dirty="0" smtClean="0"/>
              <a:t>vs </a:t>
            </a:r>
            <a:r>
              <a:rPr lang="ru-RU" b="1" dirty="0" smtClean="0"/>
              <a:t>ГОСТ 34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Автоматизированная система, как правило, содержит организационное решение под конкретного пользователя и заказчика.</a:t>
            </a:r>
          </a:p>
          <a:p>
            <a:r>
              <a:rPr lang="ru-RU" dirty="0"/>
              <a:t> Программа может быть создана и растиражирована под большое количество пользователей без привязки к какому-либо предприятию.</a:t>
            </a:r>
          </a:p>
          <a:p>
            <a:r>
              <a:rPr lang="ru-RU" dirty="0"/>
              <a:t> Если разрабатывается документация на программу, которую создают под конкретное предприятие, то используется ГОСТ 34.</a:t>
            </a:r>
          </a:p>
          <a:p>
            <a:r>
              <a:rPr lang="ru-RU" dirty="0"/>
              <a:t> Если разрабатывается документация на массовую программу, то используется ГОСТ 19. </a:t>
            </a:r>
          </a:p>
          <a:p>
            <a:r>
              <a:rPr lang="ru-RU" dirty="0"/>
              <a:t>Пункты технического задания ГОСТа 34 и ГОСТа 19 отличаются. Рассмотрим ТЗ по ГОСТ 19.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60071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</TotalTime>
  <Words>291</Words>
  <Application>Microsoft Office PowerPoint</Application>
  <PresentationFormat>Экран 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Поток</vt:lpstr>
      <vt:lpstr>СРАВНЕНИЕ ГОСТ 19 И  ГОСТ 34</vt:lpstr>
      <vt:lpstr>ГОСТ 19. ЕСПД </vt:lpstr>
      <vt:lpstr>ГОСТ 34. ИТ </vt:lpstr>
      <vt:lpstr>ГОСТ 19 vs ГОСТ 34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ГОСТ 19 vs ГОСТ 34</dc:title>
  <dc:creator>1</dc:creator>
  <cp:lastModifiedBy>1</cp:lastModifiedBy>
  <cp:revision>2</cp:revision>
  <dcterms:created xsi:type="dcterms:W3CDTF">2023-09-24T04:54:21Z</dcterms:created>
  <dcterms:modified xsi:type="dcterms:W3CDTF">2023-09-24T05:07:28Z</dcterms:modified>
</cp:coreProperties>
</file>