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7"/>
  </p:notesMasterIdLst>
  <p:sldIdLst>
    <p:sldId id="256" r:id="rId2"/>
    <p:sldId id="264" r:id="rId3"/>
    <p:sldId id="288" r:id="rId4"/>
    <p:sldId id="289" r:id="rId5"/>
    <p:sldId id="290" r:id="rId6"/>
    <p:sldId id="291" r:id="rId7"/>
    <p:sldId id="312" r:id="rId8"/>
    <p:sldId id="267" r:id="rId9"/>
    <p:sldId id="283" r:id="rId10"/>
    <p:sldId id="292" r:id="rId11"/>
    <p:sldId id="313" r:id="rId12"/>
    <p:sldId id="260" r:id="rId13"/>
    <p:sldId id="314" r:id="rId14"/>
    <p:sldId id="285" r:id="rId15"/>
    <p:sldId id="294" r:id="rId16"/>
    <p:sldId id="315" r:id="rId17"/>
    <p:sldId id="295" r:id="rId18"/>
    <p:sldId id="284" r:id="rId19"/>
    <p:sldId id="297" r:id="rId20"/>
    <p:sldId id="298" r:id="rId21"/>
    <p:sldId id="299" r:id="rId22"/>
    <p:sldId id="300" r:id="rId23"/>
    <p:sldId id="308" r:id="rId24"/>
    <p:sldId id="316" r:id="rId25"/>
    <p:sldId id="306" r:id="rId26"/>
    <p:sldId id="309" r:id="rId27"/>
    <p:sldId id="310" r:id="rId28"/>
    <p:sldId id="311" r:id="rId29"/>
    <p:sldId id="305" r:id="rId30"/>
    <p:sldId id="301" r:id="rId31"/>
    <p:sldId id="287" r:id="rId32"/>
    <p:sldId id="302" r:id="rId33"/>
    <p:sldId id="303" r:id="rId34"/>
    <p:sldId id="304" r:id="rId35"/>
    <p:sldId id="27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C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6" autoAdjust="0"/>
    <p:restoredTop sz="92739"/>
  </p:normalViewPr>
  <p:slideViewPr>
    <p:cSldViewPr snapToGrid="0">
      <p:cViewPr>
        <p:scale>
          <a:sx n="110" d="100"/>
          <a:sy n="110" d="100"/>
        </p:scale>
        <p:origin x="648"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notesMaster" Target="notesMasters/notesMaster1.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diagrams/_rels/data1.xml.rels><?xml version="1.0" encoding="UTF-8" standalone="yes"?>
<Relationships xmlns="http://schemas.openxmlformats.org/package/2006/relationships"><Relationship Id="rId3" Type="http://schemas.openxmlformats.org/officeDocument/2006/relationships/image" Target="../media/image27.jpeg" /><Relationship Id="rId2" Type="http://schemas.openxmlformats.org/officeDocument/2006/relationships/image" Target="../media/image26.jpeg" /><Relationship Id="rId1" Type="http://schemas.openxmlformats.org/officeDocument/2006/relationships/image" Target="../media/image25.png" /><Relationship Id="rId4" Type="http://schemas.openxmlformats.org/officeDocument/2006/relationships/image" Target="../media/image28.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27.jpeg" /><Relationship Id="rId2" Type="http://schemas.openxmlformats.org/officeDocument/2006/relationships/image" Target="../media/image26.jpeg" /><Relationship Id="rId1" Type="http://schemas.openxmlformats.org/officeDocument/2006/relationships/image" Target="../media/image25.png" /><Relationship Id="rId4" Type="http://schemas.openxmlformats.org/officeDocument/2006/relationships/image" Target="../media/image28.png" /></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9398F2-6691-443B-87DF-DCE21567959D}" type="doc">
      <dgm:prSet loTypeId="urn:microsoft.com/office/officeart/2005/8/layout/vList4" loCatId="list" qsTypeId="urn:microsoft.com/office/officeart/2005/8/quickstyle/simple1" qsCatId="simple" csTypeId="urn:microsoft.com/office/officeart/2005/8/colors/colorful3" csCatId="colorful" phldr="1"/>
      <dgm:spPr/>
      <dgm:t>
        <a:bodyPr/>
        <a:lstStyle/>
        <a:p>
          <a:endParaRPr lang="th-TH"/>
        </a:p>
      </dgm:t>
    </dgm:pt>
    <dgm:pt modelId="{39B045CF-99C5-4E87-A3AB-F6BBB64E3FF2}">
      <dgm:prSet phldrT="[Text]" custT="1"/>
      <dgm:spPr/>
      <dgm:t>
        <a:bodyPr/>
        <a:lstStyle/>
        <a:p>
          <a:pPr algn="ctr">
            <a:spcAft>
              <a:spcPct val="35000"/>
            </a:spcAft>
          </a:pPr>
          <a:endParaRPr lang="en-US" sz="1300" dirty="0">
            <a:latin typeface="Segoe UI" panose="020B0502040204020203" pitchFamily="34" charset="0"/>
            <a:cs typeface="Segoe UI" panose="020B0502040204020203" pitchFamily="34" charset="0"/>
          </a:endParaRPr>
        </a:p>
        <a:p>
          <a:pPr algn="ctr">
            <a:spcAft>
              <a:spcPct val="35000"/>
            </a:spcAft>
          </a:pPr>
          <a:endParaRPr lang="en-US" sz="1300" dirty="0">
            <a:latin typeface="Segoe UI" panose="020B0502040204020203" pitchFamily="34" charset="0"/>
            <a:cs typeface="Segoe UI" panose="020B0502040204020203" pitchFamily="34" charset="0"/>
          </a:endParaRPr>
        </a:p>
        <a:p>
          <a:pPr algn="l">
            <a:spcAft>
              <a:spcPts val="0"/>
            </a:spcAft>
          </a:pPr>
          <a:r>
            <a:rPr lang="en-US" sz="2000" b="1" dirty="0">
              <a:latin typeface="Segoe UI" panose="020B0502040204020203" pitchFamily="34" charset="0"/>
              <a:cs typeface="Segoe UI" panose="020B0502040204020203" pitchFamily="34" charset="0"/>
            </a:rPr>
            <a:t>General information</a:t>
          </a:r>
        </a:p>
        <a:p>
          <a:pPr algn="l">
            <a:spcAft>
              <a:spcPts val="0"/>
            </a:spcAft>
            <a:tabLst>
              <a:tab pos="114300" algn="l"/>
            </a:tabLst>
          </a:pPr>
          <a:r>
            <a:rPr lang="en-US" sz="18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3</a:t>
          </a:r>
          <a:r>
            <a:rPr lang="en-US" sz="1600" baseline="30000" dirty="0">
              <a:latin typeface="Segoe UI" panose="020B0502040204020203" pitchFamily="34" charset="0"/>
              <a:cs typeface="Segoe UI" panose="020B0502040204020203" pitchFamily="34" charset="0"/>
            </a:rPr>
            <a:t>rd</a:t>
          </a:r>
          <a:r>
            <a:rPr lang="en-US" sz="1600" dirty="0">
              <a:latin typeface="Segoe UI" panose="020B0502040204020203" pitchFamily="34" charset="0"/>
              <a:cs typeface="Segoe UI" panose="020B0502040204020203" pitchFamily="34" charset="0"/>
            </a:rPr>
            <a:t> -4</a:t>
          </a:r>
          <a:r>
            <a:rPr lang="en-US" sz="1600" baseline="30000" dirty="0">
              <a:latin typeface="Segoe UI" panose="020B0502040204020203" pitchFamily="34" charset="0"/>
              <a:cs typeface="Segoe UI" panose="020B0502040204020203" pitchFamily="34" charset="0"/>
            </a:rPr>
            <a:t>th</a:t>
          </a:r>
          <a:r>
            <a:rPr lang="en-US" sz="1600" dirty="0">
              <a:latin typeface="Segoe UI" panose="020B0502040204020203" pitchFamily="34" charset="0"/>
              <a:cs typeface="Segoe UI" panose="020B0502040204020203" pitchFamily="34" charset="0"/>
            </a:rPr>
            <a:t> year students</a:t>
          </a:r>
        </a:p>
        <a:p>
          <a:pPr algn="l">
            <a:spcAft>
              <a:spcPct val="35000"/>
            </a:spcAft>
          </a:pPr>
          <a:endParaRPr lang="en-US" sz="1300" dirty="0">
            <a:latin typeface="Segoe UI" panose="020B0502040204020203" pitchFamily="34" charset="0"/>
            <a:cs typeface="Segoe UI" panose="020B0502040204020203" pitchFamily="34" charset="0"/>
          </a:endParaRPr>
        </a:p>
        <a:p>
          <a:pPr algn="ctr">
            <a:spcAft>
              <a:spcPct val="35000"/>
            </a:spcAft>
          </a:pPr>
          <a:endParaRPr lang="en-US" sz="1300" dirty="0">
            <a:latin typeface="Segoe UI" panose="020B0502040204020203" pitchFamily="34" charset="0"/>
            <a:cs typeface="Segoe UI" panose="020B0502040204020203" pitchFamily="34" charset="0"/>
          </a:endParaRPr>
        </a:p>
      </dgm:t>
    </dgm:pt>
    <dgm:pt modelId="{B76B942C-CAA8-4F8A-99EA-7814C03887C1}" type="parTrans" cxnId="{17792FA6-8EFE-48DE-93C7-BFB51950414A}">
      <dgm:prSet/>
      <dgm:spPr/>
      <dgm:t>
        <a:bodyPr/>
        <a:lstStyle/>
        <a:p>
          <a:endParaRPr lang="en-US">
            <a:latin typeface="Segoe UI" panose="020B0502040204020203" pitchFamily="34" charset="0"/>
            <a:cs typeface="Segoe UI" panose="020B0502040204020203" pitchFamily="34" charset="0"/>
          </a:endParaRPr>
        </a:p>
      </dgm:t>
    </dgm:pt>
    <dgm:pt modelId="{DFD934D2-A769-4FDA-BD15-E1880CDD2B7D}" type="sibTrans" cxnId="{17792FA6-8EFE-48DE-93C7-BFB51950414A}">
      <dgm:prSet/>
      <dgm:spPr/>
      <dgm:t>
        <a:bodyPr/>
        <a:lstStyle/>
        <a:p>
          <a:endParaRPr lang="en-US">
            <a:latin typeface="Segoe UI" panose="020B0502040204020203" pitchFamily="34" charset="0"/>
            <a:cs typeface="Segoe UI" panose="020B0502040204020203" pitchFamily="34" charset="0"/>
          </a:endParaRPr>
        </a:p>
      </dgm:t>
    </dgm:pt>
    <dgm:pt modelId="{90A37EA4-3380-4A82-A43F-5F8668D7A960}">
      <dgm:prSet phldrT="[Text]" custT="1"/>
      <dgm:spPr/>
      <dgm:t>
        <a:bodyPr/>
        <a:lstStyle/>
        <a:p>
          <a:pPr algn="l">
            <a:spcAft>
              <a:spcPts val="0"/>
            </a:spcAft>
          </a:pPr>
          <a:r>
            <a:rPr lang="en-US" sz="2000" b="1" dirty="0">
              <a:latin typeface="Segoe UI" panose="020B0502040204020203" pitchFamily="34" charset="0"/>
              <a:cs typeface="Segoe UI" panose="020B0502040204020203" pitchFamily="34" charset="0"/>
            </a:rPr>
            <a:t>Teaching Model</a:t>
          </a:r>
        </a:p>
        <a:p>
          <a:pPr algn="l">
            <a:spcAft>
              <a:spcPts val="0"/>
            </a:spcAft>
          </a:pPr>
          <a:r>
            <a:rPr lang="en-US" sz="18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Project-based Learning </a:t>
          </a:r>
        </a:p>
        <a:p>
          <a:pPr algn="l">
            <a:spcAft>
              <a:spcPts val="0"/>
            </a:spcAft>
          </a:pPr>
          <a:r>
            <a:rPr lang="en-US" sz="1600" dirty="0">
              <a:latin typeface="Segoe UI" panose="020B0502040204020203" pitchFamily="34" charset="0"/>
              <a:cs typeface="Segoe UI" panose="020B0502040204020203" pitchFamily="34" charset="0"/>
            </a:rPr>
            <a:t>- Real problems from industry</a:t>
          </a:r>
        </a:p>
        <a:p>
          <a:pPr algn="l">
            <a:spcAft>
              <a:spcPts val="0"/>
            </a:spcAft>
          </a:pPr>
          <a:r>
            <a:rPr lang="en-US"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sym typeface="Calibri"/>
            </a:rPr>
            <a:t>Industries/research units propose, co-advise, and evaluate.</a:t>
          </a:r>
          <a:endParaRPr lang="en-US" sz="1400" dirty="0">
            <a:latin typeface="Segoe UI" panose="020B0502040204020203" pitchFamily="34" charset="0"/>
            <a:cs typeface="Segoe UI" panose="020B0502040204020203" pitchFamily="34" charset="0"/>
          </a:endParaRPr>
        </a:p>
      </dgm:t>
    </dgm:pt>
    <dgm:pt modelId="{47E4C4A5-C3E4-48D8-B6FA-83348EEA640F}" type="parTrans" cxnId="{3210CB00-6F68-4A67-B01E-5E31A2B639C8}">
      <dgm:prSet/>
      <dgm:spPr/>
      <dgm:t>
        <a:bodyPr/>
        <a:lstStyle/>
        <a:p>
          <a:endParaRPr lang="en-US">
            <a:latin typeface="Segoe UI" panose="020B0502040204020203" pitchFamily="34" charset="0"/>
            <a:cs typeface="Segoe UI" panose="020B0502040204020203" pitchFamily="34" charset="0"/>
          </a:endParaRPr>
        </a:p>
      </dgm:t>
    </dgm:pt>
    <dgm:pt modelId="{F636AE3E-B324-441D-84A7-1CFB8300CF49}" type="sibTrans" cxnId="{3210CB00-6F68-4A67-B01E-5E31A2B639C8}">
      <dgm:prSet/>
      <dgm:spPr/>
      <dgm:t>
        <a:bodyPr/>
        <a:lstStyle/>
        <a:p>
          <a:endParaRPr lang="en-US">
            <a:latin typeface="Segoe UI" panose="020B0502040204020203" pitchFamily="34" charset="0"/>
            <a:cs typeface="Segoe UI" panose="020B0502040204020203" pitchFamily="34" charset="0"/>
          </a:endParaRPr>
        </a:p>
      </dgm:t>
    </dgm:pt>
    <dgm:pt modelId="{26322FFB-2498-4E87-B58A-F2E5DB9C5255}">
      <dgm:prSet phldrT="[Text]" custT="1"/>
      <dgm:spPr/>
      <dgm:t>
        <a:bodyPr/>
        <a:lstStyle/>
        <a:p>
          <a:pPr algn="l">
            <a:spcAft>
              <a:spcPts val="0"/>
            </a:spcAft>
          </a:pPr>
          <a:r>
            <a:rPr lang="en-US" sz="2000" b="1" dirty="0">
              <a:latin typeface="Segoe UI" panose="020B0502040204020203" pitchFamily="34" charset="0"/>
              <a:cs typeface="Segoe UI" panose="020B0502040204020203" pitchFamily="34" charset="0"/>
            </a:rPr>
            <a:t>Theme:</a:t>
          </a:r>
        </a:p>
        <a:p>
          <a:pPr algn="l">
            <a:spcAft>
              <a:spcPts val="0"/>
            </a:spcAft>
          </a:pPr>
          <a:r>
            <a:rPr lang="en-US" sz="2000" b="1" dirty="0">
              <a:latin typeface="Segoe UI" panose="020B0502040204020203" pitchFamily="34" charset="0"/>
              <a:cs typeface="Segoe UI" panose="020B0502040204020203" pitchFamily="34" charset="0"/>
            </a:rPr>
            <a:t>Smart Farming (2/59)</a:t>
          </a:r>
        </a:p>
        <a:p>
          <a:pPr indent="-576072" algn="l">
            <a:spcAft>
              <a:spcPts val="0"/>
            </a:spcAft>
            <a:tabLst>
              <a:tab pos="114300" algn="l"/>
            </a:tabLst>
          </a:pPr>
          <a:r>
            <a:rPr lang="en-US" sz="1800" dirty="0">
              <a:latin typeface="Segoe UI" panose="020B0502040204020203" pitchFamily="34" charset="0"/>
              <a:cs typeface="Segoe UI" panose="020B0502040204020203" pitchFamily="34" charset="0"/>
            </a:rPr>
            <a:t>Smart Industry  (2/60)</a:t>
          </a:r>
        </a:p>
      </dgm:t>
    </dgm:pt>
    <dgm:pt modelId="{448756A9-C770-4DC6-B97C-F971372A1CCD}" type="parTrans" cxnId="{32AD18C4-C934-4212-9242-CEA0739D0F02}">
      <dgm:prSet/>
      <dgm:spPr/>
      <dgm:t>
        <a:bodyPr/>
        <a:lstStyle/>
        <a:p>
          <a:endParaRPr lang="en-US">
            <a:latin typeface="Segoe UI" panose="020B0502040204020203" pitchFamily="34" charset="0"/>
            <a:cs typeface="Segoe UI" panose="020B0502040204020203" pitchFamily="34" charset="0"/>
          </a:endParaRPr>
        </a:p>
      </dgm:t>
    </dgm:pt>
    <dgm:pt modelId="{1625C305-BF5D-48B0-A7B4-920AF3CB176F}" type="sibTrans" cxnId="{32AD18C4-C934-4212-9242-CEA0739D0F02}">
      <dgm:prSet/>
      <dgm:spPr/>
      <dgm:t>
        <a:bodyPr/>
        <a:lstStyle/>
        <a:p>
          <a:endParaRPr lang="en-US">
            <a:latin typeface="Segoe UI" panose="020B0502040204020203" pitchFamily="34" charset="0"/>
            <a:cs typeface="Segoe UI" panose="020B0502040204020203" pitchFamily="34" charset="0"/>
          </a:endParaRPr>
        </a:p>
      </dgm:t>
    </dgm:pt>
    <dgm:pt modelId="{1817259F-ECEF-4475-B9FF-4300B400152A}">
      <dgm:prSet custT="1"/>
      <dgm:spPr/>
      <dgm:t>
        <a:bodyPr/>
        <a:lstStyle/>
        <a:p>
          <a:pPr algn="l">
            <a:spcAft>
              <a:spcPts val="0"/>
            </a:spcAft>
          </a:pPr>
          <a:r>
            <a:rPr lang="en-US" sz="2000" b="1" dirty="0">
              <a:latin typeface="Segoe UI" panose="020B0502040204020203" pitchFamily="34" charset="0"/>
              <a:cs typeface="Segoe UI" panose="020B0502040204020203" pitchFamily="34" charset="0"/>
            </a:rPr>
            <a:t>Partners</a:t>
          </a:r>
          <a:endParaRPr lang="en-US" sz="1500" b="1" dirty="0">
            <a:latin typeface="Segoe UI" panose="020B0502040204020203" pitchFamily="34" charset="0"/>
            <a:cs typeface="Segoe UI" panose="020B0502040204020203" pitchFamily="34" charset="0"/>
          </a:endParaRPr>
        </a:p>
        <a:p>
          <a:pPr algn="l">
            <a:spcAft>
              <a:spcPts val="0"/>
            </a:spcAft>
            <a:tabLst>
              <a:tab pos="114300" algn="l"/>
            </a:tabLst>
          </a:pPr>
          <a:r>
            <a:rPr lang="en-US" sz="1500" dirty="0">
              <a:latin typeface="Segoe UI" panose="020B0502040204020203" pitchFamily="34" charset="0"/>
              <a:cs typeface="Segoe UI" panose="020B0502040204020203" pitchFamily="34" charset="0"/>
            </a:rPr>
            <a:t>- L.C.S. Engineering</a:t>
          </a:r>
        </a:p>
        <a:p>
          <a:pPr algn="l">
            <a:spcAft>
              <a:spcPts val="0"/>
            </a:spcAft>
            <a:tabLst>
              <a:tab pos="114300" algn="l"/>
            </a:tabLst>
          </a:pP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Croptech</a:t>
          </a:r>
          <a:r>
            <a:rPr lang="en-US" sz="1600" dirty="0">
              <a:latin typeface="Segoe UI" panose="020B0502040204020203" pitchFamily="34" charset="0"/>
              <a:cs typeface="Segoe UI" panose="020B0502040204020203" pitchFamily="34" charset="0"/>
            </a:rPr>
            <a:t> Asia </a:t>
          </a:r>
          <a:endParaRPr lang="en-US" sz="1500" dirty="0">
            <a:latin typeface="Segoe UI" panose="020B0502040204020203" pitchFamily="34" charset="0"/>
            <a:cs typeface="Segoe UI" panose="020B0502040204020203" pitchFamily="34" charset="0"/>
          </a:endParaRPr>
        </a:p>
      </dgm:t>
    </dgm:pt>
    <dgm:pt modelId="{3CD0FEFE-ECC7-4859-B568-95ACB975D817}" type="parTrans" cxnId="{1ED4138B-A4CF-472E-B26E-F49C19E58EEC}">
      <dgm:prSet/>
      <dgm:spPr/>
      <dgm:t>
        <a:bodyPr/>
        <a:lstStyle/>
        <a:p>
          <a:endParaRPr lang="en-US">
            <a:latin typeface="Segoe UI" panose="020B0502040204020203" pitchFamily="34" charset="0"/>
            <a:cs typeface="Segoe UI" panose="020B0502040204020203" pitchFamily="34" charset="0"/>
          </a:endParaRPr>
        </a:p>
      </dgm:t>
    </dgm:pt>
    <dgm:pt modelId="{46E05D2E-C008-4EF0-8537-999991CE4F20}" type="sibTrans" cxnId="{1ED4138B-A4CF-472E-B26E-F49C19E58EEC}">
      <dgm:prSet/>
      <dgm:spPr/>
      <dgm:t>
        <a:bodyPr/>
        <a:lstStyle/>
        <a:p>
          <a:endParaRPr lang="en-US">
            <a:latin typeface="Segoe UI" panose="020B0502040204020203" pitchFamily="34" charset="0"/>
            <a:cs typeface="Segoe UI" panose="020B0502040204020203" pitchFamily="34" charset="0"/>
          </a:endParaRPr>
        </a:p>
      </dgm:t>
    </dgm:pt>
    <dgm:pt modelId="{B9C631CD-970C-4CED-834E-2231363BC707}" type="pres">
      <dgm:prSet presAssocID="{689398F2-6691-443B-87DF-DCE21567959D}" presName="linear" presStyleCnt="0">
        <dgm:presLayoutVars>
          <dgm:dir/>
          <dgm:resizeHandles val="exact"/>
        </dgm:presLayoutVars>
      </dgm:prSet>
      <dgm:spPr/>
    </dgm:pt>
    <dgm:pt modelId="{EDAE13A4-B160-4110-8F95-3FB80716CA51}" type="pres">
      <dgm:prSet presAssocID="{39B045CF-99C5-4E87-A3AB-F6BBB64E3FF2}" presName="comp" presStyleCnt="0"/>
      <dgm:spPr/>
    </dgm:pt>
    <dgm:pt modelId="{3FD1B4A3-FBA3-4D8D-B6CD-90032FDC469C}" type="pres">
      <dgm:prSet presAssocID="{39B045CF-99C5-4E87-A3AB-F6BBB64E3FF2}" presName="box" presStyleLbl="node1" presStyleIdx="0" presStyleCnt="4"/>
      <dgm:spPr/>
    </dgm:pt>
    <dgm:pt modelId="{D49F9172-8A2B-4BFA-B63D-EE74BCECBC9F}" type="pres">
      <dgm:prSet presAssocID="{39B045CF-99C5-4E87-A3AB-F6BBB64E3FF2}" presName="img" presStyleLbl="fgImgPlace1" presStyleIdx="0" presStyleCnt="4" custScaleX="6781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dgm:spPr>
    </dgm:pt>
    <dgm:pt modelId="{FDE6F523-AE55-468E-88AD-72E38AD51B57}" type="pres">
      <dgm:prSet presAssocID="{39B045CF-99C5-4E87-A3AB-F6BBB64E3FF2}" presName="text" presStyleLbl="node1" presStyleIdx="0" presStyleCnt="4">
        <dgm:presLayoutVars>
          <dgm:bulletEnabled val="1"/>
        </dgm:presLayoutVars>
      </dgm:prSet>
      <dgm:spPr/>
    </dgm:pt>
    <dgm:pt modelId="{B6DF382A-8F50-403F-B2E4-6627A4CD58BF}" type="pres">
      <dgm:prSet presAssocID="{DFD934D2-A769-4FDA-BD15-E1880CDD2B7D}" presName="spacer" presStyleCnt="0"/>
      <dgm:spPr/>
    </dgm:pt>
    <dgm:pt modelId="{212DEA2B-38CA-43FC-93F4-B54FBA0DDA7D}" type="pres">
      <dgm:prSet presAssocID="{90A37EA4-3380-4A82-A43F-5F8668D7A960}" presName="comp" presStyleCnt="0"/>
      <dgm:spPr/>
    </dgm:pt>
    <dgm:pt modelId="{8A4F2D28-A1CF-409D-81EF-4D727AE39B85}" type="pres">
      <dgm:prSet presAssocID="{90A37EA4-3380-4A82-A43F-5F8668D7A960}" presName="box" presStyleLbl="node1" presStyleIdx="1" presStyleCnt="4"/>
      <dgm:spPr/>
    </dgm:pt>
    <dgm:pt modelId="{882D8F11-56EF-42C5-9FD5-A5BB232C64A0}" type="pres">
      <dgm:prSet presAssocID="{90A37EA4-3380-4A82-A43F-5F8668D7A960}" presName="img" presStyleLbl="fgImgPlace1" presStyleIdx="1" presStyleCnt="4" custScaleX="6922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3000" b="-3000"/>
          </a:stretch>
        </a:blipFill>
      </dgm:spPr>
    </dgm:pt>
    <dgm:pt modelId="{484E3D8F-F87F-4FDC-A6B7-FE981A152B01}" type="pres">
      <dgm:prSet presAssocID="{90A37EA4-3380-4A82-A43F-5F8668D7A960}" presName="text" presStyleLbl="node1" presStyleIdx="1" presStyleCnt="4">
        <dgm:presLayoutVars>
          <dgm:bulletEnabled val="1"/>
        </dgm:presLayoutVars>
      </dgm:prSet>
      <dgm:spPr/>
    </dgm:pt>
    <dgm:pt modelId="{9995B40A-53C5-41C9-9D22-16E7DA56EEB6}" type="pres">
      <dgm:prSet presAssocID="{F636AE3E-B324-441D-84A7-1CFB8300CF49}" presName="spacer" presStyleCnt="0"/>
      <dgm:spPr/>
    </dgm:pt>
    <dgm:pt modelId="{461F43AC-BC10-4D23-8F0A-202B3A2C62E7}" type="pres">
      <dgm:prSet presAssocID="{26322FFB-2498-4E87-B58A-F2E5DB9C5255}" presName="comp" presStyleCnt="0"/>
      <dgm:spPr/>
    </dgm:pt>
    <dgm:pt modelId="{FBF60F9E-1537-4246-BD8B-9AB4777626D4}" type="pres">
      <dgm:prSet presAssocID="{26322FFB-2498-4E87-B58A-F2E5DB9C5255}" presName="box" presStyleLbl="node1" presStyleIdx="2" presStyleCnt="4"/>
      <dgm:spPr/>
    </dgm:pt>
    <dgm:pt modelId="{2A4C0B9A-5A33-496D-9ECA-0DF76917C4E8}" type="pres">
      <dgm:prSet presAssocID="{26322FFB-2498-4E87-B58A-F2E5DB9C5255}" presName="img" presStyleLbl="fgImgPlace1" presStyleIdx="2" presStyleCnt="4" custScaleX="67816"/>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43000" r="-43000"/>
          </a:stretch>
        </a:blipFill>
      </dgm:spPr>
    </dgm:pt>
    <dgm:pt modelId="{151B2D70-5A04-4610-97A6-F5FC578E3D8F}" type="pres">
      <dgm:prSet presAssocID="{26322FFB-2498-4E87-B58A-F2E5DB9C5255}" presName="text" presStyleLbl="node1" presStyleIdx="2" presStyleCnt="4">
        <dgm:presLayoutVars>
          <dgm:bulletEnabled val="1"/>
        </dgm:presLayoutVars>
      </dgm:prSet>
      <dgm:spPr/>
    </dgm:pt>
    <dgm:pt modelId="{4EF2DC63-6964-4559-A3BE-02CB69E473BA}" type="pres">
      <dgm:prSet presAssocID="{1625C305-BF5D-48B0-A7B4-920AF3CB176F}" presName="spacer" presStyleCnt="0"/>
      <dgm:spPr/>
    </dgm:pt>
    <dgm:pt modelId="{D31A2413-1A17-464D-BF05-5C37D1E652C7}" type="pres">
      <dgm:prSet presAssocID="{1817259F-ECEF-4475-B9FF-4300B400152A}" presName="comp" presStyleCnt="0"/>
      <dgm:spPr/>
    </dgm:pt>
    <dgm:pt modelId="{7E1AC804-22AC-4B10-A20B-396D7EEF3200}" type="pres">
      <dgm:prSet presAssocID="{1817259F-ECEF-4475-B9FF-4300B400152A}" presName="box" presStyleLbl="node1" presStyleIdx="3" presStyleCnt="4"/>
      <dgm:spPr/>
    </dgm:pt>
    <dgm:pt modelId="{3302F503-C6CA-4452-B7F0-09400C7BBB67}" type="pres">
      <dgm:prSet presAssocID="{1817259F-ECEF-4475-B9FF-4300B400152A}" presName="img" presStyleLbl="fgImgPlace1" presStyleIdx="3" presStyleCnt="4" custScaleX="6781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50000" r="-50000"/>
          </a:stretch>
        </a:blipFill>
      </dgm:spPr>
    </dgm:pt>
    <dgm:pt modelId="{BE6D4CEA-7BEA-48B8-B352-0133F95A603E}" type="pres">
      <dgm:prSet presAssocID="{1817259F-ECEF-4475-B9FF-4300B400152A}" presName="text" presStyleLbl="node1" presStyleIdx="3" presStyleCnt="4">
        <dgm:presLayoutVars>
          <dgm:bulletEnabled val="1"/>
        </dgm:presLayoutVars>
      </dgm:prSet>
      <dgm:spPr/>
    </dgm:pt>
  </dgm:ptLst>
  <dgm:cxnLst>
    <dgm:cxn modelId="{3210CB00-6F68-4A67-B01E-5E31A2B639C8}" srcId="{689398F2-6691-443B-87DF-DCE21567959D}" destId="{90A37EA4-3380-4A82-A43F-5F8668D7A960}" srcOrd="1" destOrd="0" parTransId="{47E4C4A5-C3E4-48D8-B6FA-83348EEA640F}" sibTransId="{F636AE3E-B324-441D-84A7-1CFB8300CF49}"/>
    <dgm:cxn modelId="{A59CA51A-6AD1-4C55-BDA1-7059E4670472}" type="presOf" srcId="{90A37EA4-3380-4A82-A43F-5F8668D7A960}" destId="{484E3D8F-F87F-4FDC-A6B7-FE981A152B01}" srcOrd="1" destOrd="0" presId="urn:microsoft.com/office/officeart/2005/8/layout/vList4"/>
    <dgm:cxn modelId="{591ED15B-3314-423F-94EA-3084B1AB0183}" type="presOf" srcId="{26322FFB-2498-4E87-B58A-F2E5DB9C5255}" destId="{151B2D70-5A04-4610-97A6-F5FC578E3D8F}" srcOrd="1" destOrd="0" presId="urn:microsoft.com/office/officeart/2005/8/layout/vList4"/>
    <dgm:cxn modelId="{65439E45-5881-4511-B793-8CB8162F0A46}" type="presOf" srcId="{1817259F-ECEF-4475-B9FF-4300B400152A}" destId="{BE6D4CEA-7BEA-48B8-B352-0133F95A603E}" srcOrd="1" destOrd="0" presId="urn:microsoft.com/office/officeart/2005/8/layout/vList4"/>
    <dgm:cxn modelId="{5AE4F546-D0EB-4636-AFC8-54CEA418274F}" type="presOf" srcId="{90A37EA4-3380-4A82-A43F-5F8668D7A960}" destId="{8A4F2D28-A1CF-409D-81EF-4D727AE39B85}" srcOrd="0" destOrd="0" presId="urn:microsoft.com/office/officeart/2005/8/layout/vList4"/>
    <dgm:cxn modelId="{BD346156-A0A3-49B4-9103-29E94D4DF96D}" type="presOf" srcId="{689398F2-6691-443B-87DF-DCE21567959D}" destId="{B9C631CD-970C-4CED-834E-2231363BC707}" srcOrd="0" destOrd="0" presId="urn:microsoft.com/office/officeart/2005/8/layout/vList4"/>
    <dgm:cxn modelId="{1ED4138B-A4CF-472E-B26E-F49C19E58EEC}" srcId="{689398F2-6691-443B-87DF-DCE21567959D}" destId="{1817259F-ECEF-4475-B9FF-4300B400152A}" srcOrd="3" destOrd="0" parTransId="{3CD0FEFE-ECC7-4859-B568-95ACB975D817}" sibTransId="{46E05D2E-C008-4EF0-8537-999991CE4F20}"/>
    <dgm:cxn modelId="{17792FA6-8EFE-48DE-93C7-BFB51950414A}" srcId="{689398F2-6691-443B-87DF-DCE21567959D}" destId="{39B045CF-99C5-4E87-A3AB-F6BBB64E3FF2}" srcOrd="0" destOrd="0" parTransId="{B76B942C-CAA8-4F8A-99EA-7814C03887C1}" sibTransId="{DFD934D2-A769-4FDA-BD15-E1880CDD2B7D}"/>
    <dgm:cxn modelId="{9B5EA5AE-CDA9-421A-BA3A-03470972B7B8}" type="presOf" srcId="{39B045CF-99C5-4E87-A3AB-F6BBB64E3FF2}" destId="{FDE6F523-AE55-468E-88AD-72E38AD51B57}" srcOrd="1" destOrd="0" presId="urn:microsoft.com/office/officeart/2005/8/layout/vList4"/>
    <dgm:cxn modelId="{32AD18C4-C934-4212-9242-CEA0739D0F02}" srcId="{689398F2-6691-443B-87DF-DCE21567959D}" destId="{26322FFB-2498-4E87-B58A-F2E5DB9C5255}" srcOrd="2" destOrd="0" parTransId="{448756A9-C770-4DC6-B97C-F971372A1CCD}" sibTransId="{1625C305-BF5D-48B0-A7B4-920AF3CB176F}"/>
    <dgm:cxn modelId="{2618FAD0-B915-4742-AC55-631BB4B4B1B0}" type="presOf" srcId="{1817259F-ECEF-4475-B9FF-4300B400152A}" destId="{7E1AC804-22AC-4B10-A20B-396D7EEF3200}" srcOrd="0" destOrd="0" presId="urn:microsoft.com/office/officeart/2005/8/layout/vList4"/>
    <dgm:cxn modelId="{947755F8-BC62-4DF6-8607-ADBA0C462208}" type="presOf" srcId="{26322FFB-2498-4E87-B58A-F2E5DB9C5255}" destId="{FBF60F9E-1537-4246-BD8B-9AB4777626D4}" srcOrd="0" destOrd="0" presId="urn:microsoft.com/office/officeart/2005/8/layout/vList4"/>
    <dgm:cxn modelId="{D87A8FFA-0B5A-47C4-8E5A-26A4AF7B3CF0}" type="presOf" srcId="{39B045CF-99C5-4E87-A3AB-F6BBB64E3FF2}" destId="{3FD1B4A3-FBA3-4D8D-B6CD-90032FDC469C}" srcOrd="0" destOrd="0" presId="urn:microsoft.com/office/officeart/2005/8/layout/vList4"/>
    <dgm:cxn modelId="{508B06FF-D55F-4116-902B-7F3853DB6388}" type="presParOf" srcId="{B9C631CD-970C-4CED-834E-2231363BC707}" destId="{EDAE13A4-B160-4110-8F95-3FB80716CA51}" srcOrd="0" destOrd="0" presId="urn:microsoft.com/office/officeart/2005/8/layout/vList4"/>
    <dgm:cxn modelId="{AB84A9D9-B014-4D03-9944-B74A96F00CB5}" type="presParOf" srcId="{EDAE13A4-B160-4110-8F95-3FB80716CA51}" destId="{3FD1B4A3-FBA3-4D8D-B6CD-90032FDC469C}" srcOrd="0" destOrd="0" presId="urn:microsoft.com/office/officeart/2005/8/layout/vList4"/>
    <dgm:cxn modelId="{9F7D241E-A768-4F11-86F8-34C46007C04E}" type="presParOf" srcId="{EDAE13A4-B160-4110-8F95-3FB80716CA51}" destId="{D49F9172-8A2B-4BFA-B63D-EE74BCECBC9F}" srcOrd="1" destOrd="0" presId="urn:microsoft.com/office/officeart/2005/8/layout/vList4"/>
    <dgm:cxn modelId="{5F9E21D4-1FE2-42A5-8E90-76F7C1D7D037}" type="presParOf" srcId="{EDAE13A4-B160-4110-8F95-3FB80716CA51}" destId="{FDE6F523-AE55-468E-88AD-72E38AD51B57}" srcOrd="2" destOrd="0" presId="urn:microsoft.com/office/officeart/2005/8/layout/vList4"/>
    <dgm:cxn modelId="{5C210254-5C9E-4168-AD34-01FB7A2ECED8}" type="presParOf" srcId="{B9C631CD-970C-4CED-834E-2231363BC707}" destId="{B6DF382A-8F50-403F-B2E4-6627A4CD58BF}" srcOrd="1" destOrd="0" presId="urn:microsoft.com/office/officeart/2005/8/layout/vList4"/>
    <dgm:cxn modelId="{607F5D09-B9BD-42B9-99FF-BB5AB58E91AF}" type="presParOf" srcId="{B9C631CD-970C-4CED-834E-2231363BC707}" destId="{212DEA2B-38CA-43FC-93F4-B54FBA0DDA7D}" srcOrd="2" destOrd="0" presId="urn:microsoft.com/office/officeart/2005/8/layout/vList4"/>
    <dgm:cxn modelId="{C31E518E-1522-47B3-ACAC-20B29AB3E111}" type="presParOf" srcId="{212DEA2B-38CA-43FC-93F4-B54FBA0DDA7D}" destId="{8A4F2D28-A1CF-409D-81EF-4D727AE39B85}" srcOrd="0" destOrd="0" presId="urn:microsoft.com/office/officeart/2005/8/layout/vList4"/>
    <dgm:cxn modelId="{BEFD8EEA-E04C-474E-BB57-45AB002FCAC8}" type="presParOf" srcId="{212DEA2B-38CA-43FC-93F4-B54FBA0DDA7D}" destId="{882D8F11-56EF-42C5-9FD5-A5BB232C64A0}" srcOrd="1" destOrd="0" presId="urn:microsoft.com/office/officeart/2005/8/layout/vList4"/>
    <dgm:cxn modelId="{E0DA3EF4-AA91-4304-BEE5-0EBA8DF9E33D}" type="presParOf" srcId="{212DEA2B-38CA-43FC-93F4-B54FBA0DDA7D}" destId="{484E3D8F-F87F-4FDC-A6B7-FE981A152B01}" srcOrd="2" destOrd="0" presId="urn:microsoft.com/office/officeart/2005/8/layout/vList4"/>
    <dgm:cxn modelId="{11F82165-4A40-4823-9713-03F4419FC87F}" type="presParOf" srcId="{B9C631CD-970C-4CED-834E-2231363BC707}" destId="{9995B40A-53C5-41C9-9D22-16E7DA56EEB6}" srcOrd="3" destOrd="0" presId="urn:microsoft.com/office/officeart/2005/8/layout/vList4"/>
    <dgm:cxn modelId="{987B979C-8D5C-4B6E-8ADD-5EC684FA6922}" type="presParOf" srcId="{B9C631CD-970C-4CED-834E-2231363BC707}" destId="{461F43AC-BC10-4D23-8F0A-202B3A2C62E7}" srcOrd="4" destOrd="0" presId="urn:microsoft.com/office/officeart/2005/8/layout/vList4"/>
    <dgm:cxn modelId="{997CFA54-83E0-4719-B5E9-41A4208CF4BA}" type="presParOf" srcId="{461F43AC-BC10-4D23-8F0A-202B3A2C62E7}" destId="{FBF60F9E-1537-4246-BD8B-9AB4777626D4}" srcOrd="0" destOrd="0" presId="urn:microsoft.com/office/officeart/2005/8/layout/vList4"/>
    <dgm:cxn modelId="{802FBB12-15EB-49C2-9197-E6F713B9B39D}" type="presParOf" srcId="{461F43AC-BC10-4D23-8F0A-202B3A2C62E7}" destId="{2A4C0B9A-5A33-496D-9ECA-0DF76917C4E8}" srcOrd="1" destOrd="0" presId="urn:microsoft.com/office/officeart/2005/8/layout/vList4"/>
    <dgm:cxn modelId="{BFBBF4AD-03D5-475E-8D94-97552C47C63F}" type="presParOf" srcId="{461F43AC-BC10-4D23-8F0A-202B3A2C62E7}" destId="{151B2D70-5A04-4610-97A6-F5FC578E3D8F}" srcOrd="2" destOrd="0" presId="urn:microsoft.com/office/officeart/2005/8/layout/vList4"/>
    <dgm:cxn modelId="{8F3AB7FC-EB46-445F-B148-410BAF04EBB8}" type="presParOf" srcId="{B9C631CD-970C-4CED-834E-2231363BC707}" destId="{4EF2DC63-6964-4559-A3BE-02CB69E473BA}" srcOrd="5" destOrd="0" presId="urn:microsoft.com/office/officeart/2005/8/layout/vList4"/>
    <dgm:cxn modelId="{B926AA8F-4BFF-49D1-9708-C2B47C89FD1B}" type="presParOf" srcId="{B9C631CD-970C-4CED-834E-2231363BC707}" destId="{D31A2413-1A17-464D-BF05-5C37D1E652C7}" srcOrd="6" destOrd="0" presId="urn:microsoft.com/office/officeart/2005/8/layout/vList4"/>
    <dgm:cxn modelId="{47679AB4-410B-4D7D-BBA2-C4DB82741252}" type="presParOf" srcId="{D31A2413-1A17-464D-BF05-5C37D1E652C7}" destId="{7E1AC804-22AC-4B10-A20B-396D7EEF3200}" srcOrd="0" destOrd="0" presId="urn:microsoft.com/office/officeart/2005/8/layout/vList4"/>
    <dgm:cxn modelId="{1EB644C0-4935-4908-89CE-BDEE723F2730}" type="presParOf" srcId="{D31A2413-1A17-464D-BF05-5C37D1E652C7}" destId="{3302F503-C6CA-4452-B7F0-09400C7BBB67}" srcOrd="1" destOrd="0" presId="urn:microsoft.com/office/officeart/2005/8/layout/vList4"/>
    <dgm:cxn modelId="{82DEB73A-35AD-4AF2-9635-87CDD7786C86}" type="presParOf" srcId="{D31A2413-1A17-464D-BF05-5C37D1E652C7}" destId="{BE6D4CEA-7BEA-48B8-B352-0133F95A603E}"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2B871E-E17C-4074-9B1E-D6D0A3C05268}" type="doc">
      <dgm:prSet loTypeId="urn:microsoft.com/office/officeart/2005/8/layout/process5" loCatId="process" qsTypeId="urn:microsoft.com/office/officeart/2005/8/quickstyle/simple1" qsCatId="simple" csTypeId="urn:microsoft.com/office/officeart/2005/8/colors/colorful1" csCatId="colorful" phldr="1"/>
      <dgm:spPr/>
    </dgm:pt>
    <dgm:pt modelId="{D3BD71DD-D2A0-49DA-AC9C-23FDC240CE6B}">
      <dgm:prSet phldrT="[Text]"/>
      <dgm:spPr/>
      <dgm:t>
        <a:bodyPr/>
        <a:lstStyle/>
        <a:p>
          <a:r>
            <a:rPr lang="en-US" dirty="0">
              <a:latin typeface="Segoe UI Light" panose="020B0502040204020203" pitchFamily="34" charset="0"/>
              <a:cs typeface="Segoe UI Light" panose="020B0502040204020203" pitchFamily="34" charset="0"/>
            </a:rPr>
            <a:t>Experts from industry and research center</a:t>
          </a:r>
        </a:p>
      </dgm:t>
    </dgm:pt>
    <dgm:pt modelId="{72E35C1B-6151-4D59-8AFE-082B036A9C18}" type="parTrans" cxnId="{7503E24A-312E-4B87-A30C-B022E6E4C222}">
      <dgm:prSet/>
      <dgm:spPr/>
      <dgm:t>
        <a:bodyPr/>
        <a:lstStyle/>
        <a:p>
          <a:endParaRPr lang="en-US">
            <a:latin typeface="Segoe UI Light" panose="020B0502040204020203" pitchFamily="34" charset="0"/>
            <a:cs typeface="Segoe UI Light" panose="020B0502040204020203" pitchFamily="34" charset="0"/>
          </a:endParaRPr>
        </a:p>
      </dgm:t>
    </dgm:pt>
    <dgm:pt modelId="{039CA7B8-8ADB-454B-8B13-6B24A8444FE3}" type="sibTrans" cxnId="{7503E24A-312E-4B87-A30C-B022E6E4C222}">
      <dgm:prSet/>
      <dgm:spPr/>
      <dgm:t>
        <a:bodyPr/>
        <a:lstStyle/>
        <a:p>
          <a:endParaRPr lang="en-US">
            <a:latin typeface="Segoe UI Light" panose="020B0502040204020203" pitchFamily="34" charset="0"/>
            <a:cs typeface="Segoe UI Light" panose="020B0502040204020203" pitchFamily="34" charset="0"/>
          </a:endParaRPr>
        </a:p>
      </dgm:t>
    </dgm:pt>
    <dgm:pt modelId="{E51C5F03-3CFB-4A9A-AEAC-06DFEC9EDF09}">
      <dgm:prSet phldrT="[Text]"/>
      <dgm:spPr/>
      <dgm:t>
        <a:bodyPr/>
        <a:lstStyle/>
        <a:p>
          <a:r>
            <a:rPr lang="en-US" dirty="0">
              <a:latin typeface="Segoe UI Light" panose="020B0502040204020203" pitchFamily="34" charset="0"/>
              <a:cs typeface="Segoe UI Light" panose="020B0502040204020203" pitchFamily="34" charset="0"/>
            </a:rPr>
            <a:t>KMUTT</a:t>
          </a:r>
        </a:p>
      </dgm:t>
    </dgm:pt>
    <dgm:pt modelId="{0DBB818D-8F5A-43A2-9C24-7CF6F08896EE}" type="parTrans" cxnId="{B04BE61F-5AA8-4955-9608-13BF6E266A26}">
      <dgm:prSet/>
      <dgm:spPr/>
      <dgm:t>
        <a:bodyPr/>
        <a:lstStyle/>
        <a:p>
          <a:endParaRPr lang="en-US">
            <a:latin typeface="Segoe UI Light" panose="020B0502040204020203" pitchFamily="34" charset="0"/>
            <a:cs typeface="Segoe UI Light" panose="020B0502040204020203" pitchFamily="34" charset="0"/>
          </a:endParaRPr>
        </a:p>
      </dgm:t>
    </dgm:pt>
    <dgm:pt modelId="{31E0E945-8AB7-4566-B6BD-A8777C4ABCA1}" type="sibTrans" cxnId="{B04BE61F-5AA8-4955-9608-13BF6E266A26}">
      <dgm:prSet/>
      <dgm:spPr/>
      <dgm:t>
        <a:bodyPr/>
        <a:lstStyle/>
        <a:p>
          <a:endParaRPr lang="en-US">
            <a:latin typeface="Segoe UI Light" panose="020B0502040204020203" pitchFamily="34" charset="0"/>
            <a:cs typeface="Segoe UI Light" panose="020B0502040204020203" pitchFamily="34" charset="0"/>
          </a:endParaRPr>
        </a:p>
      </dgm:t>
    </dgm:pt>
    <dgm:pt modelId="{BFEBBC78-3726-42F9-9F10-FA78AEF5D42B}">
      <dgm:prSet phldrT="[Text]"/>
      <dgm:spPr/>
      <dgm:t>
        <a:bodyPr/>
        <a:lstStyle/>
        <a:p>
          <a:r>
            <a:rPr lang="en-US" b="1" u="none" dirty="0" err="1">
              <a:solidFill>
                <a:schemeClr val="bg2">
                  <a:lumMod val="25000"/>
                </a:schemeClr>
              </a:solidFill>
              <a:latin typeface="Segoe UI Light" panose="020B0502040204020203" pitchFamily="34" charset="0"/>
              <a:cs typeface="Segoe UI Light" panose="020B0502040204020203" pitchFamily="34" charset="0"/>
            </a:rPr>
            <a:t>IoT</a:t>
          </a:r>
          <a:r>
            <a:rPr lang="en-US" b="1" u="none" dirty="0">
              <a:solidFill>
                <a:schemeClr val="bg2">
                  <a:lumMod val="25000"/>
                </a:schemeClr>
              </a:solidFill>
              <a:latin typeface="Segoe UI Light" panose="020B0502040204020203" pitchFamily="34" charset="0"/>
              <a:cs typeface="Segoe UI Light" panose="020B0502040204020203" pitchFamily="34" charset="0"/>
            </a:rPr>
            <a:t> Network Deployment Capability</a:t>
          </a:r>
        </a:p>
      </dgm:t>
    </dgm:pt>
    <dgm:pt modelId="{58600368-5980-4E44-A0ED-CFC1849CD452}" type="parTrans" cxnId="{1DF6C959-858D-4CB4-9C41-E298426AAFA3}">
      <dgm:prSet/>
      <dgm:spPr/>
      <dgm:t>
        <a:bodyPr/>
        <a:lstStyle/>
        <a:p>
          <a:endParaRPr lang="en-US">
            <a:latin typeface="Segoe UI Light" panose="020B0502040204020203" pitchFamily="34" charset="0"/>
            <a:cs typeface="Segoe UI Light" panose="020B0502040204020203" pitchFamily="34" charset="0"/>
          </a:endParaRPr>
        </a:p>
      </dgm:t>
    </dgm:pt>
    <dgm:pt modelId="{B74AF147-B8A8-4FA4-874A-94191479B8AC}" type="sibTrans" cxnId="{1DF6C959-858D-4CB4-9C41-E298426AAFA3}">
      <dgm:prSet/>
      <dgm:spPr/>
      <dgm:t>
        <a:bodyPr/>
        <a:lstStyle/>
        <a:p>
          <a:endParaRPr lang="en-US">
            <a:latin typeface="Segoe UI Light" panose="020B0502040204020203" pitchFamily="34" charset="0"/>
            <a:cs typeface="Segoe UI Light" panose="020B0502040204020203" pitchFamily="34" charset="0"/>
          </a:endParaRPr>
        </a:p>
      </dgm:t>
    </dgm:pt>
    <dgm:pt modelId="{D09AF6A4-CDA3-4A84-8383-22D0EED9BD2E}">
      <dgm:prSet phldrT="[Text]"/>
      <dgm:spPr/>
      <dgm:t>
        <a:bodyPr/>
        <a:lstStyle/>
        <a:p>
          <a:r>
            <a:rPr lang="en-US" dirty="0">
              <a:latin typeface="Segoe UI Light" panose="020B0502040204020203" pitchFamily="34" charset="0"/>
              <a:cs typeface="Segoe UI Light" panose="020B0502040204020203" pitchFamily="34" charset="0"/>
            </a:rPr>
            <a:t>Local and Thailand-based industries</a:t>
          </a:r>
        </a:p>
      </dgm:t>
    </dgm:pt>
    <dgm:pt modelId="{268DD170-4575-4508-9A76-7084D482AABA}" type="parTrans" cxnId="{94738C23-10E3-4C5F-8DB8-C9E8EB3345C4}">
      <dgm:prSet/>
      <dgm:spPr/>
      <dgm:t>
        <a:bodyPr/>
        <a:lstStyle/>
        <a:p>
          <a:endParaRPr lang="en-US">
            <a:latin typeface="Segoe UI Light" panose="020B0502040204020203" pitchFamily="34" charset="0"/>
            <a:cs typeface="Segoe UI Light" panose="020B0502040204020203" pitchFamily="34" charset="0"/>
          </a:endParaRPr>
        </a:p>
      </dgm:t>
    </dgm:pt>
    <dgm:pt modelId="{9A631629-EC87-4616-A4D2-DA63B41F4332}" type="sibTrans" cxnId="{94738C23-10E3-4C5F-8DB8-C9E8EB3345C4}">
      <dgm:prSet/>
      <dgm:spPr/>
      <dgm:t>
        <a:bodyPr/>
        <a:lstStyle/>
        <a:p>
          <a:endParaRPr lang="en-US">
            <a:latin typeface="Segoe UI Light" panose="020B0502040204020203" pitchFamily="34" charset="0"/>
            <a:cs typeface="Segoe UI Light" panose="020B0502040204020203" pitchFamily="34" charset="0"/>
          </a:endParaRPr>
        </a:p>
      </dgm:t>
    </dgm:pt>
    <dgm:pt modelId="{91E5D699-7042-4072-BD83-20ADC3605B6A}" type="pres">
      <dgm:prSet presAssocID="{582B871E-E17C-4074-9B1E-D6D0A3C05268}" presName="diagram" presStyleCnt="0">
        <dgm:presLayoutVars>
          <dgm:dir/>
          <dgm:resizeHandles val="exact"/>
        </dgm:presLayoutVars>
      </dgm:prSet>
      <dgm:spPr/>
    </dgm:pt>
    <dgm:pt modelId="{9D29803B-2300-4DED-88B3-BFFF15D6A699}" type="pres">
      <dgm:prSet presAssocID="{D3BD71DD-D2A0-49DA-AC9C-23FDC240CE6B}" presName="node" presStyleLbl="node1" presStyleIdx="0" presStyleCnt="4">
        <dgm:presLayoutVars>
          <dgm:bulletEnabled val="1"/>
        </dgm:presLayoutVars>
      </dgm:prSet>
      <dgm:spPr/>
    </dgm:pt>
    <dgm:pt modelId="{A2D7DB14-A050-4780-B5E7-74FAD3B9A8AF}" type="pres">
      <dgm:prSet presAssocID="{039CA7B8-8ADB-454B-8B13-6B24A8444FE3}" presName="sibTrans" presStyleLbl="sibTrans2D1" presStyleIdx="0" presStyleCnt="3" custScaleX="134734"/>
      <dgm:spPr/>
    </dgm:pt>
    <dgm:pt modelId="{C346FC77-62FA-4669-B04D-B8FBC5182667}" type="pres">
      <dgm:prSet presAssocID="{039CA7B8-8ADB-454B-8B13-6B24A8444FE3}" presName="connectorText" presStyleLbl="sibTrans2D1" presStyleIdx="0" presStyleCnt="3"/>
      <dgm:spPr/>
    </dgm:pt>
    <dgm:pt modelId="{BD4D34A0-DF6D-43A1-B0A4-4421097BF12D}" type="pres">
      <dgm:prSet presAssocID="{E51C5F03-3CFB-4A9A-AEAC-06DFEC9EDF09}" presName="node" presStyleLbl="node1" presStyleIdx="1" presStyleCnt="4">
        <dgm:presLayoutVars>
          <dgm:bulletEnabled val="1"/>
        </dgm:presLayoutVars>
      </dgm:prSet>
      <dgm:spPr/>
    </dgm:pt>
    <dgm:pt modelId="{46DDAD5A-7378-4F0F-BBE9-6D0ACEF642D4}" type="pres">
      <dgm:prSet presAssocID="{31E0E945-8AB7-4566-B6BD-A8777C4ABCA1}" presName="sibTrans" presStyleLbl="sibTrans2D1" presStyleIdx="1" presStyleCnt="3" custScaleX="145283"/>
      <dgm:spPr/>
    </dgm:pt>
    <dgm:pt modelId="{FC74C25E-9EBD-4D09-89B1-FE7F19CA0D18}" type="pres">
      <dgm:prSet presAssocID="{31E0E945-8AB7-4566-B6BD-A8777C4ABCA1}" presName="connectorText" presStyleLbl="sibTrans2D1" presStyleIdx="1" presStyleCnt="3"/>
      <dgm:spPr/>
    </dgm:pt>
    <dgm:pt modelId="{F9E914C5-563C-4448-9970-8D2ABB2F64A0}" type="pres">
      <dgm:prSet presAssocID="{BFEBBC78-3726-42F9-9F10-FA78AEF5D42B}" presName="node" presStyleLbl="node1" presStyleIdx="2" presStyleCnt="4">
        <dgm:presLayoutVars>
          <dgm:bulletEnabled val="1"/>
        </dgm:presLayoutVars>
      </dgm:prSet>
      <dgm:spPr/>
    </dgm:pt>
    <dgm:pt modelId="{9B414ECC-2966-48C8-9B33-72E1BC8C0B16}" type="pres">
      <dgm:prSet presAssocID="{B74AF147-B8A8-4FA4-874A-94191479B8AC}" presName="sibTrans" presStyleLbl="sibTrans2D1" presStyleIdx="2" presStyleCnt="3" custScaleX="153128"/>
      <dgm:spPr/>
    </dgm:pt>
    <dgm:pt modelId="{018E6ECB-D1F9-4901-8358-3C3ACF021F37}" type="pres">
      <dgm:prSet presAssocID="{B74AF147-B8A8-4FA4-874A-94191479B8AC}" presName="connectorText" presStyleLbl="sibTrans2D1" presStyleIdx="2" presStyleCnt="3"/>
      <dgm:spPr/>
    </dgm:pt>
    <dgm:pt modelId="{C4B4A36D-02CB-4E2A-98CC-987487BA4649}" type="pres">
      <dgm:prSet presAssocID="{D09AF6A4-CDA3-4A84-8383-22D0EED9BD2E}" presName="node" presStyleLbl="node1" presStyleIdx="3" presStyleCnt="4">
        <dgm:presLayoutVars>
          <dgm:bulletEnabled val="1"/>
        </dgm:presLayoutVars>
      </dgm:prSet>
      <dgm:spPr/>
    </dgm:pt>
  </dgm:ptLst>
  <dgm:cxnLst>
    <dgm:cxn modelId="{A3DF5406-3D30-4B59-997F-9537FBE14868}" type="presOf" srcId="{039CA7B8-8ADB-454B-8B13-6B24A8444FE3}" destId="{A2D7DB14-A050-4780-B5E7-74FAD3B9A8AF}" srcOrd="0" destOrd="0" presId="urn:microsoft.com/office/officeart/2005/8/layout/process5"/>
    <dgm:cxn modelId="{AAA5B109-E42E-4944-AC18-F2C66C01D6DC}" type="presOf" srcId="{D3BD71DD-D2A0-49DA-AC9C-23FDC240CE6B}" destId="{9D29803B-2300-4DED-88B3-BFFF15D6A699}" srcOrd="0" destOrd="0" presId="urn:microsoft.com/office/officeart/2005/8/layout/process5"/>
    <dgm:cxn modelId="{B04BE61F-5AA8-4955-9608-13BF6E266A26}" srcId="{582B871E-E17C-4074-9B1E-D6D0A3C05268}" destId="{E51C5F03-3CFB-4A9A-AEAC-06DFEC9EDF09}" srcOrd="1" destOrd="0" parTransId="{0DBB818D-8F5A-43A2-9C24-7CF6F08896EE}" sibTransId="{31E0E945-8AB7-4566-B6BD-A8777C4ABCA1}"/>
    <dgm:cxn modelId="{94738C23-10E3-4C5F-8DB8-C9E8EB3345C4}" srcId="{582B871E-E17C-4074-9B1E-D6D0A3C05268}" destId="{D09AF6A4-CDA3-4A84-8383-22D0EED9BD2E}" srcOrd="3" destOrd="0" parTransId="{268DD170-4575-4508-9A76-7084D482AABA}" sibTransId="{9A631629-EC87-4616-A4D2-DA63B41F4332}"/>
    <dgm:cxn modelId="{C0E92532-52A0-4091-8889-C29164DB312B}" type="presOf" srcId="{B74AF147-B8A8-4FA4-874A-94191479B8AC}" destId="{9B414ECC-2966-48C8-9B33-72E1BC8C0B16}" srcOrd="0" destOrd="0" presId="urn:microsoft.com/office/officeart/2005/8/layout/process5"/>
    <dgm:cxn modelId="{ADC2F147-B8DE-42B4-89B9-7BD91023361A}" type="presOf" srcId="{31E0E945-8AB7-4566-B6BD-A8777C4ABCA1}" destId="{46DDAD5A-7378-4F0F-BBE9-6D0ACEF642D4}" srcOrd="0" destOrd="0" presId="urn:microsoft.com/office/officeart/2005/8/layout/process5"/>
    <dgm:cxn modelId="{7503E24A-312E-4B87-A30C-B022E6E4C222}" srcId="{582B871E-E17C-4074-9B1E-D6D0A3C05268}" destId="{D3BD71DD-D2A0-49DA-AC9C-23FDC240CE6B}" srcOrd="0" destOrd="0" parTransId="{72E35C1B-6151-4D59-8AFE-082B036A9C18}" sibTransId="{039CA7B8-8ADB-454B-8B13-6B24A8444FE3}"/>
    <dgm:cxn modelId="{F283F752-8734-4603-A36C-E22BB9B125BE}" type="presOf" srcId="{B74AF147-B8A8-4FA4-874A-94191479B8AC}" destId="{018E6ECB-D1F9-4901-8358-3C3ACF021F37}" srcOrd="1" destOrd="0" presId="urn:microsoft.com/office/officeart/2005/8/layout/process5"/>
    <dgm:cxn modelId="{1DF6C959-858D-4CB4-9C41-E298426AAFA3}" srcId="{582B871E-E17C-4074-9B1E-D6D0A3C05268}" destId="{BFEBBC78-3726-42F9-9F10-FA78AEF5D42B}" srcOrd="2" destOrd="0" parTransId="{58600368-5980-4E44-A0ED-CFC1849CD452}" sibTransId="{B74AF147-B8A8-4FA4-874A-94191479B8AC}"/>
    <dgm:cxn modelId="{33377A86-8DCB-4729-9530-7B90F3860280}" type="presOf" srcId="{E51C5F03-3CFB-4A9A-AEAC-06DFEC9EDF09}" destId="{BD4D34A0-DF6D-43A1-B0A4-4421097BF12D}" srcOrd="0" destOrd="0" presId="urn:microsoft.com/office/officeart/2005/8/layout/process5"/>
    <dgm:cxn modelId="{09B164B4-DC38-4C3B-8A17-17D4E760A36C}" type="presOf" srcId="{039CA7B8-8ADB-454B-8B13-6B24A8444FE3}" destId="{C346FC77-62FA-4669-B04D-B8FBC5182667}" srcOrd="1" destOrd="0" presId="urn:microsoft.com/office/officeart/2005/8/layout/process5"/>
    <dgm:cxn modelId="{B4D9A6C8-B796-4619-B274-C1160F15CA71}" type="presOf" srcId="{BFEBBC78-3726-42F9-9F10-FA78AEF5D42B}" destId="{F9E914C5-563C-4448-9970-8D2ABB2F64A0}" srcOrd="0" destOrd="0" presId="urn:microsoft.com/office/officeart/2005/8/layout/process5"/>
    <dgm:cxn modelId="{625CA7CB-9CCC-4E27-B34B-4BE2E7C8E8DF}" type="presOf" srcId="{582B871E-E17C-4074-9B1E-D6D0A3C05268}" destId="{91E5D699-7042-4072-BD83-20ADC3605B6A}" srcOrd="0" destOrd="0" presId="urn:microsoft.com/office/officeart/2005/8/layout/process5"/>
    <dgm:cxn modelId="{DF112FD3-C869-4629-967C-5C3993820205}" type="presOf" srcId="{D09AF6A4-CDA3-4A84-8383-22D0EED9BD2E}" destId="{C4B4A36D-02CB-4E2A-98CC-987487BA4649}" srcOrd="0" destOrd="0" presId="urn:microsoft.com/office/officeart/2005/8/layout/process5"/>
    <dgm:cxn modelId="{0ADDE2F8-FEB6-4C5F-9DA4-8E4CCB2073CB}" type="presOf" srcId="{31E0E945-8AB7-4566-B6BD-A8777C4ABCA1}" destId="{FC74C25E-9EBD-4D09-89B1-FE7F19CA0D18}" srcOrd="1" destOrd="0" presId="urn:microsoft.com/office/officeart/2005/8/layout/process5"/>
    <dgm:cxn modelId="{60C75FF0-3B4C-4A5A-8DE3-A8C10556243B}" type="presParOf" srcId="{91E5D699-7042-4072-BD83-20ADC3605B6A}" destId="{9D29803B-2300-4DED-88B3-BFFF15D6A699}" srcOrd="0" destOrd="0" presId="urn:microsoft.com/office/officeart/2005/8/layout/process5"/>
    <dgm:cxn modelId="{F060B4DF-0FA4-4EB5-B5F8-083FD3CA4E70}" type="presParOf" srcId="{91E5D699-7042-4072-BD83-20ADC3605B6A}" destId="{A2D7DB14-A050-4780-B5E7-74FAD3B9A8AF}" srcOrd="1" destOrd="0" presId="urn:microsoft.com/office/officeart/2005/8/layout/process5"/>
    <dgm:cxn modelId="{93F0A7FE-7F2F-4C21-BB22-837F1AA84CA1}" type="presParOf" srcId="{A2D7DB14-A050-4780-B5E7-74FAD3B9A8AF}" destId="{C346FC77-62FA-4669-B04D-B8FBC5182667}" srcOrd="0" destOrd="0" presId="urn:microsoft.com/office/officeart/2005/8/layout/process5"/>
    <dgm:cxn modelId="{D2B90C07-D689-4553-A6B2-1F3708F487DF}" type="presParOf" srcId="{91E5D699-7042-4072-BD83-20ADC3605B6A}" destId="{BD4D34A0-DF6D-43A1-B0A4-4421097BF12D}" srcOrd="2" destOrd="0" presId="urn:microsoft.com/office/officeart/2005/8/layout/process5"/>
    <dgm:cxn modelId="{6E843C63-E010-42F9-BF5E-EBF28DEE04A1}" type="presParOf" srcId="{91E5D699-7042-4072-BD83-20ADC3605B6A}" destId="{46DDAD5A-7378-4F0F-BBE9-6D0ACEF642D4}" srcOrd="3" destOrd="0" presId="urn:microsoft.com/office/officeart/2005/8/layout/process5"/>
    <dgm:cxn modelId="{0D68FA24-901A-494C-B540-0B6E5211CB10}" type="presParOf" srcId="{46DDAD5A-7378-4F0F-BBE9-6D0ACEF642D4}" destId="{FC74C25E-9EBD-4D09-89B1-FE7F19CA0D18}" srcOrd="0" destOrd="0" presId="urn:microsoft.com/office/officeart/2005/8/layout/process5"/>
    <dgm:cxn modelId="{33471B4C-2A59-47B7-8341-F90C5CF02755}" type="presParOf" srcId="{91E5D699-7042-4072-BD83-20ADC3605B6A}" destId="{F9E914C5-563C-4448-9970-8D2ABB2F64A0}" srcOrd="4" destOrd="0" presId="urn:microsoft.com/office/officeart/2005/8/layout/process5"/>
    <dgm:cxn modelId="{4C63873A-1C32-4C29-B298-700BE20BE613}" type="presParOf" srcId="{91E5D699-7042-4072-BD83-20ADC3605B6A}" destId="{9B414ECC-2966-48C8-9B33-72E1BC8C0B16}" srcOrd="5" destOrd="0" presId="urn:microsoft.com/office/officeart/2005/8/layout/process5"/>
    <dgm:cxn modelId="{683F6D35-0737-4BE4-A498-82F1B5E0B9F3}" type="presParOf" srcId="{9B414ECC-2966-48C8-9B33-72E1BC8C0B16}" destId="{018E6ECB-D1F9-4901-8358-3C3ACF021F37}" srcOrd="0" destOrd="0" presId="urn:microsoft.com/office/officeart/2005/8/layout/process5"/>
    <dgm:cxn modelId="{40C274D2-D29C-4C8D-9A3D-46C07A6A0056}" type="presParOf" srcId="{91E5D699-7042-4072-BD83-20ADC3605B6A}" destId="{C4B4A36D-02CB-4E2A-98CC-987487BA4649}"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1B4A3-FBA3-4D8D-B6CD-90032FDC469C}">
      <dsp:nvSpPr>
        <dsp:cNvPr id="0" name=""/>
        <dsp:cNvSpPr/>
      </dsp:nvSpPr>
      <dsp:spPr>
        <a:xfrm>
          <a:off x="0" y="0"/>
          <a:ext cx="7044612" cy="10901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latin typeface="Segoe UI" panose="020B0502040204020203" pitchFamily="34" charset="0"/>
            <a:cs typeface="Segoe UI" panose="020B0502040204020203" pitchFamily="34" charset="0"/>
          </a:endParaRPr>
        </a:p>
        <a:p>
          <a:pPr marL="0" lvl="0" indent="0" algn="ctr" defTabSz="577850">
            <a:lnSpc>
              <a:spcPct val="90000"/>
            </a:lnSpc>
            <a:spcBef>
              <a:spcPct val="0"/>
            </a:spcBef>
            <a:spcAft>
              <a:spcPct val="35000"/>
            </a:spcAft>
            <a:buNone/>
          </a:pPr>
          <a:endParaRPr lang="en-US" sz="1300" kern="1200" dirty="0">
            <a:latin typeface="Segoe UI" panose="020B0502040204020203" pitchFamily="34" charset="0"/>
            <a:cs typeface="Segoe UI" panose="020B0502040204020203" pitchFamily="34" charset="0"/>
          </a:endParaRPr>
        </a:p>
        <a:p>
          <a:pPr marL="0" lvl="0" indent="0" algn="l" defTabSz="577850">
            <a:lnSpc>
              <a:spcPct val="90000"/>
            </a:lnSpc>
            <a:spcBef>
              <a:spcPct val="0"/>
            </a:spcBef>
            <a:spcAft>
              <a:spcPts val="0"/>
            </a:spcAft>
            <a:buNone/>
          </a:pPr>
          <a:r>
            <a:rPr lang="en-US" sz="2000" b="1" kern="1200" dirty="0">
              <a:latin typeface="Segoe UI" panose="020B0502040204020203" pitchFamily="34" charset="0"/>
              <a:cs typeface="Segoe UI" panose="020B0502040204020203" pitchFamily="34" charset="0"/>
            </a:rPr>
            <a:t>General information</a:t>
          </a:r>
        </a:p>
        <a:p>
          <a:pPr marL="0" lvl="0" indent="0" algn="l" defTabSz="577850">
            <a:lnSpc>
              <a:spcPct val="90000"/>
            </a:lnSpc>
            <a:spcBef>
              <a:spcPct val="0"/>
            </a:spcBef>
            <a:spcAft>
              <a:spcPts val="0"/>
            </a:spcAft>
            <a:buNone/>
            <a:tabLst>
              <a:tab pos="114300" algn="l"/>
            </a:tabLst>
          </a:pPr>
          <a:r>
            <a:rPr lang="en-US" sz="1800" kern="1200" dirty="0">
              <a:latin typeface="Segoe UI" panose="020B0502040204020203" pitchFamily="34" charset="0"/>
              <a:cs typeface="Segoe UI" panose="020B0502040204020203" pitchFamily="34" charset="0"/>
            </a:rPr>
            <a:t>- </a:t>
          </a:r>
          <a:r>
            <a:rPr lang="en-US" sz="1600" kern="1200" dirty="0">
              <a:latin typeface="Segoe UI" panose="020B0502040204020203" pitchFamily="34" charset="0"/>
              <a:cs typeface="Segoe UI" panose="020B0502040204020203" pitchFamily="34" charset="0"/>
            </a:rPr>
            <a:t>3</a:t>
          </a:r>
          <a:r>
            <a:rPr lang="en-US" sz="1600" kern="1200" baseline="30000" dirty="0">
              <a:latin typeface="Segoe UI" panose="020B0502040204020203" pitchFamily="34" charset="0"/>
              <a:cs typeface="Segoe UI" panose="020B0502040204020203" pitchFamily="34" charset="0"/>
            </a:rPr>
            <a:t>rd</a:t>
          </a:r>
          <a:r>
            <a:rPr lang="en-US" sz="1600" kern="1200" dirty="0">
              <a:latin typeface="Segoe UI" panose="020B0502040204020203" pitchFamily="34" charset="0"/>
              <a:cs typeface="Segoe UI" panose="020B0502040204020203" pitchFamily="34" charset="0"/>
            </a:rPr>
            <a:t> -4</a:t>
          </a:r>
          <a:r>
            <a:rPr lang="en-US" sz="1600" kern="1200" baseline="30000" dirty="0">
              <a:latin typeface="Segoe UI" panose="020B0502040204020203" pitchFamily="34" charset="0"/>
              <a:cs typeface="Segoe UI" panose="020B0502040204020203" pitchFamily="34" charset="0"/>
            </a:rPr>
            <a:t>th</a:t>
          </a:r>
          <a:r>
            <a:rPr lang="en-US" sz="1600" kern="1200" dirty="0">
              <a:latin typeface="Segoe UI" panose="020B0502040204020203" pitchFamily="34" charset="0"/>
              <a:cs typeface="Segoe UI" panose="020B0502040204020203" pitchFamily="34" charset="0"/>
            </a:rPr>
            <a:t> year students</a:t>
          </a:r>
        </a:p>
        <a:p>
          <a:pPr marL="0" lvl="0" indent="0" algn="l" defTabSz="577850">
            <a:lnSpc>
              <a:spcPct val="90000"/>
            </a:lnSpc>
            <a:spcBef>
              <a:spcPct val="0"/>
            </a:spcBef>
            <a:spcAft>
              <a:spcPct val="35000"/>
            </a:spcAft>
            <a:buNone/>
          </a:pPr>
          <a:endParaRPr lang="en-US" sz="1300" kern="1200" dirty="0">
            <a:latin typeface="Segoe UI" panose="020B0502040204020203" pitchFamily="34" charset="0"/>
            <a:cs typeface="Segoe UI" panose="020B0502040204020203" pitchFamily="34" charset="0"/>
          </a:endParaRPr>
        </a:p>
        <a:p>
          <a:pPr marL="0" lvl="0" indent="0" algn="ctr" defTabSz="577850">
            <a:lnSpc>
              <a:spcPct val="90000"/>
            </a:lnSpc>
            <a:spcBef>
              <a:spcPct val="0"/>
            </a:spcBef>
            <a:spcAft>
              <a:spcPct val="35000"/>
            </a:spcAft>
            <a:buNone/>
          </a:pPr>
          <a:endParaRPr lang="en-US" sz="1300" kern="1200" dirty="0">
            <a:latin typeface="Segoe UI" panose="020B0502040204020203" pitchFamily="34" charset="0"/>
            <a:cs typeface="Segoe UI" panose="020B0502040204020203" pitchFamily="34" charset="0"/>
          </a:endParaRPr>
        </a:p>
      </dsp:txBody>
      <dsp:txXfrm>
        <a:off x="1517932" y="0"/>
        <a:ext cx="5526679" cy="1090102"/>
      </dsp:txXfrm>
    </dsp:sp>
    <dsp:sp modelId="{D49F9172-8A2B-4BFA-B63D-EE74BCECBC9F}">
      <dsp:nvSpPr>
        <dsp:cNvPr id="0" name=""/>
        <dsp:cNvSpPr/>
      </dsp:nvSpPr>
      <dsp:spPr>
        <a:xfrm>
          <a:off x="335734" y="109010"/>
          <a:ext cx="955474" cy="872082"/>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4F2D28-A1CF-409D-81EF-4D727AE39B85}">
      <dsp:nvSpPr>
        <dsp:cNvPr id="0" name=""/>
        <dsp:cNvSpPr/>
      </dsp:nvSpPr>
      <dsp:spPr>
        <a:xfrm>
          <a:off x="0" y="1199112"/>
          <a:ext cx="7044612" cy="1090102"/>
        </a:xfrm>
        <a:prstGeom prst="roundRect">
          <a:avLst>
            <a:gd name="adj" fmla="val 1000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ts val="0"/>
            </a:spcAft>
            <a:buNone/>
          </a:pPr>
          <a:r>
            <a:rPr lang="en-US" sz="2000" b="1" kern="1200" dirty="0">
              <a:latin typeface="Segoe UI" panose="020B0502040204020203" pitchFamily="34" charset="0"/>
              <a:cs typeface="Segoe UI" panose="020B0502040204020203" pitchFamily="34" charset="0"/>
            </a:rPr>
            <a:t>Teaching Model</a:t>
          </a:r>
        </a:p>
        <a:p>
          <a:pPr marL="0" lvl="0" indent="0" algn="l" defTabSz="889000">
            <a:lnSpc>
              <a:spcPct val="90000"/>
            </a:lnSpc>
            <a:spcBef>
              <a:spcPct val="0"/>
            </a:spcBef>
            <a:spcAft>
              <a:spcPts val="0"/>
            </a:spcAft>
            <a:buNone/>
          </a:pPr>
          <a:r>
            <a:rPr lang="en-US" sz="1800" kern="1200" dirty="0">
              <a:latin typeface="Segoe UI" panose="020B0502040204020203" pitchFamily="34" charset="0"/>
              <a:cs typeface="Segoe UI" panose="020B0502040204020203" pitchFamily="34" charset="0"/>
            </a:rPr>
            <a:t>- </a:t>
          </a:r>
          <a:r>
            <a:rPr lang="en-US" sz="1600" kern="1200" dirty="0">
              <a:latin typeface="Segoe UI" panose="020B0502040204020203" pitchFamily="34" charset="0"/>
              <a:cs typeface="Segoe UI" panose="020B0502040204020203" pitchFamily="34" charset="0"/>
            </a:rPr>
            <a:t>Project-based Learning </a:t>
          </a:r>
        </a:p>
        <a:p>
          <a:pPr marL="0" lvl="0" indent="0" algn="l" defTabSz="889000">
            <a:lnSpc>
              <a:spcPct val="90000"/>
            </a:lnSpc>
            <a:spcBef>
              <a:spcPct val="0"/>
            </a:spcBef>
            <a:spcAft>
              <a:spcPts val="0"/>
            </a:spcAft>
            <a:buNone/>
          </a:pPr>
          <a:r>
            <a:rPr lang="en-US" sz="1600" kern="1200" dirty="0">
              <a:latin typeface="Segoe UI" panose="020B0502040204020203" pitchFamily="34" charset="0"/>
              <a:cs typeface="Segoe UI" panose="020B0502040204020203" pitchFamily="34" charset="0"/>
            </a:rPr>
            <a:t>- Real problems from industry</a:t>
          </a:r>
        </a:p>
        <a:p>
          <a:pPr marL="0" lvl="0" indent="0" algn="l" defTabSz="889000">
            <a:lnSpc>
              <a:spcPct val="90000"/>
            </a:lnSpc>
            <a:spcBef>
              <a:spcPct val="0"/>
            </a:spcBef>
            <a:spcAft>
              <a:spcPts val="0"/>
            </a:spcAft>
            <a:buNone/>
          </a:pPr>
          <a:r>
            <a:rPr lang="en-US" sz="1600" kern="1200" dirty="0">
              <a:latin typeface="Segoe UI" panose="020B0502040204020203" pitchFamily="34" charset="0"/>
              <a:cs typeface="Segoe UI" panose="020B0502040204020203" pitchFamily="34" charset="0"/>
            </a:rPr>
            <a:t>- </a:t>
          </a:r>
          <a:r>
            <a:rPr lang="en-US" sz="1600" kern="1200" dirty="0">
              <a:latin typeface="Segoe UI" panose="020B0502040204020203" pitchFamily="34" charset="0"/>
              <a:cs typeface="Segoe UI" panose="020B0502040204020203" pitchFamily="34" charset="0"/>
              <a:sym typeface="Calibri"/>
            </a:rPr>
            <a:t>Industries/research units propose, co-advise, and evaluate.</a:t>
          </a:r>
          <a:endParaRPr lang="en-US" sz="1400" kern="1200" dirty="0">
            <a:latin typeface="Segoe UI" panose="020B0502040204020203" pitchFamily="34" charset="0"/>
            <a:cs typeface="Segoe UI" panose="020B0502040204020203" pitchFamily="34" charset="0"/>
          </a:endParaRPr>
        </a:p>
      </dsp:txBody>
      <dsp:txXfrm>
        <a:off x="1517932" y="1199112"/>
        <a:ext cx="5526679" cy="1090102"/>
      </dsp:txXfrm>
    </dsp:sp>
    <dsp:sp modelId="{882D8F11-56EF-42C5-9FD5-A5BB232C64A0}">
      <dsp:nvSpPr>
        <dsp:cNvPr id="0" name=""/>
        <dsp:cNvSpPr/>
      </dsp:nvSpPr>
      <dsp:spPr>
        <a:xfrm>
          <a:off x="325829" y="1308123"/>
          <a:ext cx="975284" cy="872082"/>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F60F9E-1537-4246-BD8B-9AB4777626D4}">
      <dsp:nvSpPr>
        <dsp:cNvPr id="0" name=""/>
        <dsp:cNvSpPr/>
      </dsp:nvSpPr>
      <dsp:spPr>
        <a:xfrm>
          <a:off x="0" y="2398225"/>
          <a:ext cx="7044612" cy="1090102"/>
        </a:xfrm>
        <a:prstGeom prst="roundRect">
          <a:avLst>
            <a:gd name="adj" fmla="val 10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algn="l" defTabSz="889000">
            <a:lnSpc>
              <a:spcPct val="90000"/>
            </a:lnSpc>
            <a:spcBef>
              <a:spcPct val="0"/>
            </a:spcBef>
            <a:spcAft>
              <a:spcPts val="0"/>
            </a:spcAft>
            <a:buNone/>
          </a:pPr>
          <a:r>
            <a:rPr lang="en-US" sz="2000" b="1" kern="1200" dirty="0">
              <a:latin typeface="Segoe UI" panose="020B0502040204020203" pitchFamily="34" charset="0"/>
              <a:cs typeface="Segoe UI" panose="020B0502040204020203" pitchFamily="34" charset="0"/>
            </a:rPr>
            <a:t>Theme:</a:t>
          </a:r>
        </a:p>
        <a:p>
          <a:pPr marL="0" lvl="0" algn="l" defTabSz="889000">
            <a:lnSpc>
              <a:spcPct val="90000"/>
            </a:lnSpc>
            <a:spcBef>
              <a:spcPct val="0"/>
            </a:spcBef>
            <a:spcAft>
              <a:spcPts val="0"/>
            </a:spcAft>
            <a:buNone/>
          </a:pPr>
          <a:r>
            <a:rPr lang="en-US" sz="2000" b="1" kern="1200" dirty="0">
              <a:latin typeface="Segoe UI" panose="020B0502040204020203" pitchFamily="34" charset="0"/>
              <a:cs typeface="Segoe UI" panose="020B0502040204020203" pitchFamily="34" charset="0"/>
            </a:rPr>
            <a:t>Smart Farming (2/59)</a:t>
          </a:r>
        </a:p>
        <a:p>
          <a:pPr marL="0" lvl="0" indent="-576072" algn="l" defTabSz="889000">
            <a:lnSpc>
              <a:spcPct val="90000"/>
            </a:lnSpc>
            <a:spcBef>
              <a:spcPct val="0"/>
            </a:spcBef>
            <a:spcAft>
              <a:spcPts val="0"/>
            </a:spcAft>
            <a:buNone/>
            <a:tabLst>
              <a:tab pos="114300" algn="l"/>
            </a:tabLst>
          </a:pPr>
          <a:r>
            <a:rPr lang="en-US" sz="1800" kern="1200" dirty="0">
              <a:latin typeface="Segoe UI" panose="020B0502040204020203" pitchFamily="34" charset="0"/>
              <a:cs typeface="Segoe UI" panose="020B0502040204020203" pitchFamily="34" charset="0"/>
            </a:rPr>
            <a:t>Smart Industry  (2/60)</a:t>
          </a:r>
        </a:p>
      </dsp:txBody>
      <dsp:txXfrm>
        <a:off x="1517932" y="2398225"/>
        <a:ext cx="5526679" cy="1090102"/>
      </dsp:txXfrm>
    </dsp:sp>
    <dsp:sp modelId="{2A4C0B9A-5A33-496D-9ECA-0DF76917C4E8}">
      <dsp:nvSpPr>
        <dsp:cNvPr id="0" name=""/>
        <dsp:cNvSpPr/>
      </dsp:nvSpPr>
      <dsp:spPr>
        <a:xfrm>
          <a:off x="335734" y="2507235"/>
          <a:ext cx="955474" cy="872082"/>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1AC804-22AC-4B10-A20B-396D7EEF3200}">
      <dsp:nvSpPr>
        <dsp:cNvPr id="0" name=""/>
        <dsp:cNvSpPr/>
      </dsp:nvSpPr>
      <dsp:spPr>
        <a:xfrm>
          <a:off x="0" y="3597338"/>
          <a:ext cx="7044612" cy="1090102"/>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ts val="0"/>
            </a:spcAft>
            <a:buNone/>
          </a:pPr>
          <a:r>
            <a:rPr lang="en-US" sz="2000" b="1" kern="1200" dirty="0">
              <a:latin typeface="Segoe UI" panose="020B0502040204020203" pitchFamily="34" charset="0"/>
              <a:cs typeface="Segoe UI" panose="020B0502040204020203" pitchFamily="34" charset="0"/>
            </a:rPr>
            <a:t>Partners</a:t>
          </a:r>
          <a:endParaRPr lang="en-US" sz="1500" b="1" kern="1200" dirty="0">
            <a:latin typeface="Segoe UI" panose="020B0502040204020203" pitchFamily="34" charset="0"/>
            <a:cs typeface="Segoe UI" panose="020B0502040204020203" pitchFamily="34" charset="0"/>
          </a:endParaRPr>
        </a:p>
        <a:p>
          <a:pPr marL="0" lvl="0" indent="0" algn="l" defTabSz="889000">
            <a:lnSpc>
              <a:spcPct val="90000"/>
            </a:lnSpc>
            <a:spcBef>
              <a:spcPct val="0"/>
            </a:spcBef>
            <a:spcAft>
              <a:spcPts val="0"/>
            </a:spcAft>
            <a:buNone/>
            <a:tabLst>
              <a:tab pos="114300" algn="l"/>
            </a:tabLst>
          </a:pPr>
          <a:r>
            <a:rPr lang="en-US" sz="1500" kern="1200" dirty="0">
              <a:latin typeface="Segoe UI" panose="020B0502040204020203" pitchFamily="34" charset="0"/>
              <a:cs typeface="Segoe UI" panose="020B0502040204020203" pitchFamily="34" charset="0"/>
            </a:rPr>
            <a:t>- L.C.S. Engineering</a:t>
          </a:r>
        </a:p>
        <a:p>
          <a:pPr marL="0" lvl="0" indent="0" algn="l" defTabSz="889000">
            <a:lnSpc>
              <a:spcPct val="90000"/>
            </a:lnSpc>
            <a:spcBef>
              <a:spcPct val="0"/>
            </a:spcBef>
            <a:spcAft>
              <a:spcPts val="0"/>
            </a:spcAft>
            <a:buNone/>
            <a:tabLst>
              <a:tab pos="114300" algn="l"/>
            </a:tabLst>
          </a:pP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Croptech</a:t>
          </a:r>
          <a:r>
            <a:rPr lang="en-US" sz="1600" kern="1200" dirty="0">
              <a:latin typeface="Segoe UI" panose="020B0502040204020203" pitchFamily="34" charset="0"/>
              <a:cs typeface="Segoe UI" panose="020B0502040204020203" pitchFamily="34" charset="0"/>
            </a:rPr>
            <a:t> Asia </a:t>
          </a:r>
          <a:endParaRPr lang="en-US" sz="1500" kern="1200" dirty="0">
            <a:latin typeface="Segoe UI" panose="020B0502040204020203" pitchFamily="34" charset="0"/>
            <a:cs typeface="Segoe UI" panose="020B0502040204020203" pitchFamily="34" charset="0"/>
          </a:endParaRPr>
        </a:p>
      </dsp:txBody>
      <dsp:txXfrm>
        <a:off x="1517932" y="3597338"/>
        <a:ext cx="5526679" cy="1090102"/>
      </dsp:txXfrm>
    </dsp:sp>
    <dsp:sp modelId="{3302F503-C6CA-4452-B7F0-09400C7BBB67}">
      <dsp:nvSpPr>
        <dsp:cNvPr id="0" name=""/>
        <dsp:cNvSpPr/>
      </dsp:nvSpPr>
      <dsp:spPr>
        <a:xfrm>
          <a:off x="335734" y="3706348"/>
          <a:ext cx="955474" cy="872082"/>
        </a:xfrm>
        <a:prstGeom prst="roundRect">
          <a:avLst>
            <a:gd name="adj" fmla="val 1000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9803B-2300-4DED-88B3-BFFF15D6A699}">
      <dsp:nvSpPr>
        <dsp:cNvPr id="0" name=""/>
        <dsp:cNvSpPr/>
      </dsp:nvSpPr>
      <dsp:spPr>
        <a:xfrm>
          <a:off x="1136704" y="86"/>
          <a:ext cx="1967373" cy="11804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Light" panose="020B0502040204020203" pitchFamily="34" charset="0"/>
              <a:cs typeface="Segoe UI Light" panose="020B0502040204020203" pitchFamily="34" charset="0"/>
            </a:rPr>
            <a:t>Experts from industry and research center</a:t>
          </a:r>
        </a:p>
      </dsp:txBody>
      <dsp:txXfrm>
        <a:off x="1171277" y="34659"/>
        <a:ext cx="1898227" cy="1111278"/>
      </dsp:txXfrm>
    </dsp:sp>
    <dsp:sp modelId="{A2D7DB14-A050-4780-B5E7-74FAD3B9A8AF}">
      <dsp:nvSpPr>
        <dsp:cNvPr id="0" name=""/>
        <dsp:cNvSpPr/>
      </dsp:nvSpPr>
      <dsp:spPr>
        <a:xfrm>
          <a:off x="3204772" y="346343"/>
          <a:ext cx="561952" cy="48790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Segoe UI Light" panose="020B0502040204020203" pitchFamily="34" charset="0"/>
            <a:cs typeface="Segoe UI Light" panose="020B0502040204020203" pitchFamily="34" charset="0"/>
          </a:endParaRPr>
        </a:p>
      </dsp:txBody>
      <dsp:txXfrm>
        <a:off x="3204772" y="443925"/>
        <a:ext cx="415580" cy="292744"/>
      </dsp:txXfrm>
    </dsp:sp>
    <dsp:sp modelId="{BD4D34A0-DF6D-43A1-B0A4-4421097BF12D}">
      <dsp:nvSpPr>
        <dsp:cNvPr id="0" name=""/>
        <dsp:cNvSpPr/>
      </dsp:nvSpPr>
      <dsp:spPr>
        <a:xfrm>
          <a:off x="3891027" y="86"/>
          <a:ext cx="1967373" cy="118042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Light" panose="020B0502040204020203" pitchFamily="34" charset="0"/>
              <a:cs typeface="Segoe UI Light" panose="020B0502040204020203" pitchFamily="34" charset="0"/>
            </a:rPr>
            <a:t>KMUTT</a:t>
          </a:r>
        </a:p>
      </dsp:txBody>
      <dsp:txXfrm>
        <a:off x="3925600" y="34659"/>
        <a:ext cx="1898227" cy="1111278"/>
      </dsp:txXfrm>
    </dsp:sp>
    <dsp:sp modelId="{46DDAD5A-7378-4F0F-BBE9-6D0ACEF642D4}">
      <dsp:nvSpPr>
        <dsp:cNvPr id="0" name=""/>
        <dsp:cNvSpPr/>
      </dsp:nvSpPr>
      <dsp:spPr>
        <a:xfrm rot="5400000">
          <a:off x="4571739" y="1318226"/>
          <a:ext cx="605950" cy="48790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Segoe UI Light" panose="020B0502040204020203" pitchFamily="34" charset="0"/>
            <a:cs typeface="Segoe UI Light" panose="020B0502040204020203" pitchFamily="34" charset="0"/>
          </a:endParaRPr>
        </a:p>
      </dsp:txBody>
      <dsp:txXfrm rot="-5400000">
        <a:off x="4728342" y="1259205"/>
        <a:ext cx="292744" cy="459578"/>
      </dsp:txXfrm>
    </dsp:sp>
    <dsp:sp modelId="{F9E914C5-563C-4448-9970-8D2ABB2F64A0}">
      <dsp:nvSpPr>
        <dsp:cNvPr id="0" name=""/>
        <dsp:cNvSpPr/>
      </dsp:nvSpPr>
      <dsp:spPr>
        <a:xfrm>
          <a:off x="3891027" y="1967459"/>
          <a:ext cx="1967373" cy="118042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u="none" kern="1200" dirty="0" err="1">
              <a:solidFill>
                <a:schemeClr val="bg2">
                  <a:lumMod val="25000"/>
                </a:schemeClr>
              </a:solidFill>
              <a:latin typeface="Segoe UI Light" panose="020B0502040204020203" pitchFamily="34" charset="0"/>
              <a:cs typeface="Segoe UI Light" panose="020B0502040204020203" pitchFamily="34" charset="0"/>
            </a:rPr>
            <a:t>IoT</a:t>
          </a:r>
          <a:r>
            <a:rPr lang="en-US" sz="2100" b="1" u="none" kern="1200" dirty="0">
              <a:solidFill>
                <a:schemeClr val="bg2">
                  <a:lumMod val="25000"/>
                </a:schemeClr>
              </a:solidFill>
              <a:latin typeface="Segoe UI Light" panose="020B0502040204020203" pitchFamily="34" charset="0"/>
              <a:cs typeface="Segoe UI Light" panose="020B0502040204020203" pitchFamily="34" charset="0"/>
            </a:rPr>
            <a:t> Network Deployment Capability</a:t>
          </a:r>
        </a:p>
      </dsp:txBody>
      <dsp:txXfrm>
        <a:off x="3925600" y="2002032"/>
        <a:ext cx="1898227" cy="1111278"/>
      </dsp:txXfrm>
    </dsp:sp>
    <dsp:sp modelId="{9B414ECC-2966-48C8-9B33-72E1BC8C0B16}">
      <dsp:nvSpPr>
        <dsp:cNvPr id="0" name=""/>
        <dsp:cNvSpPr/>
      </dsp:nvSpPr>
      <dsp:spPr>
        <a:xfrm rot="10800000">
          <a:off x="3190021" y="2313717"/>
          <a:ext cx="638671" cy="48790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Segoe UI Light" panose="020B0502040204020203" pitchFamily="34" charset="0"/>
            <a:cs typeface="Segoe UI Light" panose="020B0502040204020203" pitchFamily="34" charset="0"/>
          </a:endParaRPr>
        </a:p>
      </dsp:txBody>
      <dsp:txXfrm rot="10800000">
        <a:off x="3336393" y="2411299"/>
        <a:ext cx="492299" cy="292744"/>
      </dsp:txXfrm>
    </dsp:sp>
    <dsp:sp modelId="{C4B4A36D-02CB-4E2A-98CC-987487BA4649}">
      <dsp:nvSpPr>
        <dsp:cNvPr id="0" name=""/>
        <dsp:cNvSpPr/>
      </dsp:nvSpPr>
      <dsp:spPr>
        <a:xfrm>
          <a:off x="1136704" y="1967459"/>
          <a:ext cx="1967373" cy="118042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Light" panose="020B0502040204020203" pitchFamily="34" charset="0"/>
              <a:cs typeface="Segoe UI Light" panose="020B0502040204020203" pitchFamily="34" charset="0"/>
            </a:rPr>
            <a:t>Local and Thailand-based industries</a:t>
          </a:r>
        </a:p>
      </dsp:txBody>
      <dsp:txXfrm>
        <a:off x="1171277" y="2002032"/>
        <a:ext cx="1898227" cy="1111278"/>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F8FE4-1BC5-4ABF-946B-B7249C9AF28D}" type="datetimeFigureOut">
              <a:rPr lang="en-US" smtClean="0"/>
              <a:t>9/2/2018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20169-7FE3-4E08-8D51-11F376828EF8}" type="slidenum">
              <a:rPr lang="en-US" smtClean="0"/>
              <a:t>‹#›</a:t>
            </a:fld>
            <a:endParaRPr lang="en-US"/>
          </a:p>
        </p:txBody>
      </p:sp>
    </p:spTree>
    <p:extLst>
      <p:ext uri="{BB962C8B-B14F-4D97-AF65-F5344CB8AC3E}">
        <p14:creationId xmlns:p14="http://schemas.microsoft.com/office/powerpoint/2010/main" val="11037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AC2F7-C6D1-4A2D-9C74-0403B313111C}" type="slidenum">
              <a:rPr lang="th-TH" smtClean="0"/>
              <a:t>3</a:t>
            </a:fld>
            <a:endParaRPr lang="th-TH"/>
          </a:p>
        </p:txBody>
      </p:sp>
    </p:spTree>
    <p:extLst>
      <p:ext uri="{BB962C8B-B14F-4D97-AF65-F5344CB8AC3E}">
        <p14:creationId xmlns:p14="http://schemas.microsoft.com/office/powerpoint/2010/main" val="20335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54A20169-7FE3-4E08-8D51-11F376828EF8}" type="slidenum">
              <a:rPr lang="en-US" smtClean="0"/>
              <a:t>14</a:t>
            </a:fld>
            <a:endParaRPr lang="en-US"/>
          </a:p>
        </p:txBody>
      </p:sp>
    </p:spTree>
    <p:extLst>
      <p:ext uri="{BB962C8B-B14F-4D97-AF65-F5344CB8AC3E}">
        <p14:creationId xmlns:p14="http://schemas.microsoft.com/office/powerpoint/2010/main" val="121562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54A20169-7FE3-4E08-8D51-11F376828EF8}" type="slidenum">
              <a:rPr lang="en-US" smtClean="0"/>
              <a:t>18</a:t>
            </a:fld>
            <a:endParaRPr lang="en-US"/>
          </a:p>
        </p:txBody>
      </p:sp>
    </p:spTree>
    <p:extLst>
      <p:ext uri="{BB962C8B-B14F-4D97-AF65-F5344CB8AC3E}">
        <p14:creationId xmlns:p14="http://schemas.microsoft.com/office/powerpoint/2010/main" val="41908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20169-7FE3-4E08-8D51-11F376828EF8}" type="slidenum">
              <a:rPr lang="en-US" smtClean="0"/>
              <a:t>23</a:t>
            </a:fld>
            <a:endParaRPr lang="en-US"/>
          </a:p>
        </p:txBody>
      </p:sp>
    </p:spTree>
    <p:extLst>
      <p:ext uri="{BB962C8B-B14F-4D97-AF65-F5344CB8AC3E}">
        <p14:creationId xmlns:p14="http://schemas.microsoft.com/office/powerpoint/2010/main" val="1646532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Phase 1:</a:t>
            </a:r>
          </a:p>
          <a:p>
            <a:r>
              <a:rPr lang="en-US" dirty="0"/>
              <a:t>Technology</a:t>
            </a:r>
            <a:r>
              <a:rPr lang="en-US" baseline="0" dirty="0"/>
              <a:t> catching up by strategically partnering with international company who has market ready technology stack and offer solutions to private sector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are creating market demand so that more and more private organizations can deploy </a:t>
            </a:r>
            <a:r>
              <a:rPr lang="en-US" baseline="0" dirty="0" err="1"/>
              <a:t>IoT</a:t>
            </a:r>
            <a:r>
              <a:rPr lang="en-US" baseline="0" dirty="0"/>
              <a:t> network for their own use and own benefit (effort funded by private sector)</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Once we have enough network deployment by private sector funds, national infrastructure is somewhat ‘created‘, but not yet covered the whole national and not yet shared.</a:t>
            </a:r>
          </a:p>
          <a:p>
            <a:endParaRPr lang="en-US" baseline="0" dirty="0"/>
          </a:p>
          <a:p>
            <a:r>
              <a:rPr lang="en-US" baseline="0" dirty="0"/>
              <a:t>At the same time, we build massive HR capability and capacity by educating university students and technologists in private sectors on </a:t>
            </a:r>
            <a:r>
              <a:rPr lang="en-US" baseline="0" dirty="0" err="1"/>
              <a:t>IoT</a:t>
            </a:r>
            <a:r>
              <a:rPr lang="en-US" baseline="0" dirty="0"/>
              <a:t> technology stack.  In other words, knowledge transfer.</a:t>
            </a:r>
          </a:p>
          <a:p>
            <a:endParaRPr lang="en-US" baseline="0" dirty="0"/>
          </a:p>
          <a:p>
            <a:r>
              <a:rPr lang="en-US" b="1" baseline="0" dirty="0"/>
              <a:t>Phase 2:</a:t>
            </a:r>
          </a:p>
          <a:p>
            <a:r>
              <a:rPr lang="en-US" baseline="0" dirty="0"/>
              <a:t>At this tipping point, new regulations should be recommended to allow sharing economy concept to take place on the national infrastructure (built by private sectors)</a:t>
            </a:r>
          </a:p>
          <a:p>
            <a:endParaRPr lang="en-US" baseline="0" dirty="0"/>
          </a:p>
          <a:p>
            <a:r>
              <a:rPr lang="en-US" baseline="0" dirty="0"/>
              <a:t>Here, we support innovation from the HR capacity built in the phase 1.  Technology Innovation can be created on top of the infrastructure testbed built from the knowledge transferred from strategic partners (both international and national corporation).</a:t>
            </a:r>
          </a:p>
          <a:p>
            <a:endParaRPr lang="en-US" baseline="0" dirty="0"/>
          </a:p>
          <a:p>
            <a:r>
              <a:rPr lang="en-US" dirty="0"/>
              <a:t>With the creation</a:t>
            </a:r>
            <a:r>
              <a:rPr lang="en-US" baseline="0" dirty="0"/>
              <a:t> of innovative devices or solutions, more and more industries can join in to deploy </a:t>
            </a:r>
            <a:r>
              <a:rPr lang="en-US" baseline="0" dirty="0" err="1"/>
              <a:t>IoT</a:t>
            </a:r>
            <a:r>
              <a:rPr lang="en-US" baseline="0" dirty="0"/>
              <a:t> solution and network.</a:t>
            </a:r>
          </a:p>
          <a:p>
            <a:r>
              <a:rPr lang="en-US" baseline="0" dirty="0"/>
              <a:t>Finally, we will arrive at the </a:t>
            </a:r>
            <a:r>
              <a:rPr lang="en-US" b="1" baseline="0" dirty="0"/>
              <a:t>affordable near-nation wide coverage </a:t>
            </a:r>
            <a:r>
              <a:rPr lang="en-US" baseline="0" dirty="0"/>
              <a:t>with private funds (and some help from government funds).  The </a:t>
            </a:r>
            <a:r>
              <a:rPr lang="en-US" baseline="0" dirty="0" err="1"/>
              <a:t>IoT</a:t>
            </a:r>
            <a:r>
              <a:rPr lang="en-US" baseline="0" dirty="0"/>
              <a:t> network services can be provided to startups, and SMEs (to build more solutions) or to people (to consume) at low cost.</a:t>
            </a:r>
          </a:p>
          <a:p>
            <a:endParaRPr lang="en-US" baseline="0" dirty="0"/>
          </a:p>
          <a:p>
            <a:r>
              <a:rPr lang="en-US" b="1" baseline="0" dirty="0"/>
              <a:t>Phase 3:</a:t>
            </a:r>
            <a:r>
              <a:rPr lang="en-US" baseline="0" dirty="0"/>
              <a:t> Our future</a:t>
            </a:r>
          </a:p>
          <a:p>
            <a:r>
              <a:rPr lang="en-US" baseline="0" dirty="0"/>
              <a:t>Big data business on top of </a:t>
            </a:r>
            <a:r>
              <a:rPr lang="en-US" baseline="0" dirty="0" err="1"/>
              <a:t>IoT</a:t>
            </a:r>
            <a:r>
              <a:rPr lang="en-US" baseline="0" dirty="0"/>
              <a:t> network</a:t>
            </a:r>
          </a:p>
          <a:p>
            <a:r>
              <a:rPr lang="en-US" baseline="0" dirty="0"/>
              <a:t>Export solution to neighboring countries</a:t>
            </a:r>
          </a:p>
          <a:p>
            <a:endParaRPr lang="th-TH" dirty="0"/>
          </a:p>
        </p:txBody>
      </p:sp>
      <p:sp>
        <p:nvSpPr>
          <p:cNvPr id="4" name="Slide Number Placeholder 3"/>
          <p:cNvSpPr>
            <a:spLocks noGrp="1"/>
          </p:cNvSpPr>
          <p:nvPr>
            <p:ph type="sldNum" sz="quarter" idx="10"/>
          </p:nvPr>
        </p:nvSpPr>
        <p:spPr/>
        <p:txBody>
          <a:bodyPr/>
          <a:lstStyle/>
          <a:p>
            <a:fld id="{EBB84DA4-1317-4250-B7D3-7D378E8BD2BA}" type="slidenum">
              <a:rPr lang="th-TH" smtClean="0"/>
              <a:t>32</a:t>
            </a:fld>
            <a:endParaRPr lang="th-TH"/>
          </a:p>
        </p:txBody>
      </p:sp>
    </p:spTree>
    <p:extLst>
      <p:ext uri="{BB962C8B-B14F-4D97-AF65-F5344CB8AC3E}">
        <p14:creationId xmlns:p14="http://schemas.microsoft.com/office/powerpoint/2010/main" val="659158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Platform (access control, real time data management, device connection management, data analytics)</a:t>
            </a:r>
          </a:p>
          <a:p>
            <a:endParaRPr lang="en-US" dirty="0"/>
          </a:p>
        </p:txBody>
      </p:sp>
      <p:sp>
        <p:nvSpPr>
          <p:cNvPr id="4" name="Slide Number Placeholder 3"/>
          <p:cNvSpPr>
            <a:spLocks noGrp="1"/>
          </p:cNvSpPr>
          <p:nvPr>
            <p:ph type="sldNum" sz="quarter" idx="10"/>
          </p:nvPr>
        </p:nvSpPr>
        <p:spPr/>
        <p:txBody>
          <a:bodyPr/>
          <a:lstStyle/>
          <a:p>
            <a:fld id="{EBB84DA4-1317-4250-B7D3-7D378E8BD2BA}" type="slidenum">
              <a:rPr lang="th-TH" smtClean="0"/>
              <a:t>34</a:t>
            </a:fld>
            <a:endParaRPr lang="th-TH"/>
          </a:p>
        </p:txBody>
      </p:sp>
    </p:spTree>
    <p:extLst>
      <p:ext uri="{BB962C8B-B14F-4D97-AF65-F5344CB8AC3E}">
        <p14:creationId xmlns:p14="http://schemas.microsoft.com/office/powerpoint/2010/main" val="51260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AC2F7-C6D1-4A2D-9C74-0403B313111C}" type="slidenum">
              <a:rPr lang="th-TH" smtClean="0"/>
              <a:t>4</a:t>
            </a:fld>
            <a:endParaRPr lang="th-TH"/>
          </a:p>
        </p:txBody>
      </p:sp>
    </p:spTree>
    <p:extLst>
      <p:ext uri="{BB962C8B-B14F-4D97-AF65-F5344CB8AC3E}">
        <p14:creationId xmlns:p14="http://schemas.microsoft.com/office/powerpoint/2010/main" val="1019971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AC2F7-C6D1-4A2D-9C74-0403B313111C}" type="slidenum">
              <a:rPr lang="th-TH" smtClean="0"/>
              <a:t>5</a:t>
            </a:fld>
            <a:endParaRPr lang="th-TH"/>
          </a:p>
        </p:txBody>
      </p:sp>
    </p:spTree>
    <p:extLst>
      <p:ext uri="{BB962C8B-B14F-4D97-AF65-F5344CB8AC3E}">
        <p14:creationId xmlns:p14="http://schemas.microsoft.com/office/powerpoint/2010/main" val="90125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AC2F7-C6D1-4A2D-9C74-0403B313111C}" type="slidenum">
              <a:rPr lang="th-TH" smtClean="0"/>
              <a:t>6</a:t>
            </a:fld>
            <a:endParaRPr lang="th-TH"/>
          </a:p>
        </p:txBody>
      </p:sp>
    </p:spTree>
    <p:extLst>
      <p:ext uri="{BB962C8B-B14F-4D97-AF65-F5344CB8AC3E}">
        <p14:creationId xmlns:p14="http://schemas.microsoft.com/office/powerpoint/2010/main" val="313631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AC2F7-C6D1-4A2D-9C74-0403B313111C}" type="slidenum">
              <a:rPr lang="th-TH" smtClean="0"/>
              <a:t>7</a:t>
            </a:fld>
            <a:endParaRPr lang="th-TH"/>
          </a:p>
        </p:txBody>
      </p:sp>
    </p:spTree>
    <p:extLst>
      <p:ext uri="{BB962C8B-B14F-4D97-AF65-F5344CB8AC3E}">
        <p14:creationId xmlns:p14="http://schemas.microsoft.com/office/powerpoint/2010/main" val="365282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973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54A20169-7FE3-4E08-8D51-11F376828EF8}" type="slidenum">
              <a:rPr lang="en-US" smtClean="0"/>
              <a:t>11</a:t>
            </a:fld>
            <a:endParaRPr lang="en-US"/>
          </a:p>
        </p:txBody>
      </p:sp>
    </p:spTree>
    <p:extLst>
      <p:ext uri="{BB962C8B-B14F-4D97-AF65-F5344CB8AC3E}">
        <p14:creationId xmlns:p14="http://schemas.microsoft.com/office/powerpoint/2010/main" val="1069511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54A20169-7FE3-4E08-8D51-11F376828EF8}" type="slidenum">
              <a:rPr lang="en-US" smtClean="0"/>
              <a:t>12</a:t>
            </a:fld>
            <a:endParaRPr lang="en-US"/>
          </a:p>
        </p:txBody>
      </p:sp>
    </p:spTree>
    <p:extLst>
      <p:ext uri="{BB962C8B-B14F-4D97-AF65-F5344CB8AC3E}">
        <p14:creationId xmlns:p14="http://schemas.microsoft.com/office/powerpoint/2010/main" val="3118177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54A20169-7FE3-4E08-8D51-11F376828EF8}" type="slidenum">
              <a:rPr lang="en-US" smtClean="0"/>
              <a:t>13</a:t>
            </a:fld>
            <a:endParaRPr lang="en-US"/>
          </a:p>
        </p:txBody>
      </p:sp>
    </p:spTree>
    <p:extLst>
      <p:ext uri="{BB962C8B-B14F-4D97-AF65-F5344CB8AC3E}">
        <p14:creationId xmlns:p14="http://schemas.microsoft.com/office/powerpoint/2010/main" val="677688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68AB16-EA77-4777-BC3F-109812278E2D}" type="datetime1">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CDA46-EEC7-448C-B902-E742FE24BB1B}"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2215" t="8889" r="23481" b="53334"/>
          <a:stretch/>
        </p:blipFill>
        <p:spPr>
          <a:xfrm>
            <a:off x="228600" y="6126873"/>
            <a:ext cx="600740" cy="618944"/>
          </a:xfrm>
          <a:prstGeom prst="rect">
            <a:avLst/>
          </a:prstGeom>
        </p:spPr>
      </p:pic>
    </p:spTree>
    <p:extLst>
      <p:ext uri="{BB962C8B-B14F-4D97-AF65-F5344CB8AC3E}">
        <p14:creationId xmlns:p14="http://schemas.microsoft.com/office/powerpoint/2010/main" val="18390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CD4E9-B745-4C2D-90E4-F24B85240BEE}" type="datetime1">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CDA46-EEC7-448C-B902-E742FE24BB1B}" type="slidenum">
              <a:rPr lang="en-US" smtClean="0"/>
              <a:t>‹#›</a:t>
            </a:fld>
            <a:endParaRPr lang="en-US"/>
          </a:p>
        </p:txBody>
      </p:sp>
    </p:spTree>
    <p:extLst>
      <p:ext uri="{BB962C8B-B14F-4D97-AF65-F5344CB8AC3E}">
        <p14:creationId xmlns:p14="http://schemas.microsoft.com/office/powerpoint/2010/main" val="167231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5BEC29-A084-4A1E-8653-E3F3E06C2E0B}" type="datetime1">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CDA46-EEC7-448C-B902-E742FE24BB1B}" type="slidenum">
              <a:rPr lang="en-US" smtClean="0"/>
              <a:t>‹#›</a:t>
            </a:fld>
            <a:endParaRPr lang="en-US"/>
          </a:p>
        </p:txBody>
      </p:sp>
    </p:spTree>
    <p:extLst>
      <p:ext uri="{BB962C8B-B14F-4D97-AF65-F5344CB8AC3E}">
        <p14:creationId xmlns:p14="http://schemas.microsoft.com/office/powerpoint/2010/main" val="112381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ontents Pag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2215" t="8889" r="23481" b="53334"/>
          <a:stretch/>
        </p:blipFill>
        <p:spPr>
          <a:xfrm>
            <a:off x="228600" y="5803708"/>
            <a:ext cx="914400" cy="942109"/>
          </a:xfrm>
          <a:prstGeom prst="rect">
            <a:avLst/>
          </a:prstGeom>
        </p:spPr>
      </p:pic>
    </p:spTree>
    <p:extLst>
      <p:ext uri="{BB962C8B-B14F-4D97-AF65-F5344CB8AC3E}">
        <p14:creationId xmlns:p14="http://schemas.microsoft.com/office/powerpoint/2010/main" val="239923832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575" y="296864"/>
            <a:ext cx="7744382" cy="604836"/>
          </a:xfrm>
        </p:spPr>
        <p:txBody>
          <a:bodyPr anchor="ctr">
            <a:noAutofit/>
          </a:bodyPr>
          <a:lstStyle>
            <a:lvl1pPr>
              <a:defRPr sz="1800" b="1"/>
            </a:lvl1pPr>
          </a:lstStyle>
          <a:p>
            <a:pPr lvl="0"/>
            <a:r>
              <a:rPr lang="en-US" dirty="0"/>
              <a:t>Title</a:t>
            </a:r>
            <a:br>
              <a:rPr lang="en-US" dirty="0"/>
            </a:br>
            <a:endParaRPr lang="en-US" dirty="0"/>
          </a:p>
        </p:txBody>
      </p:sp>
      <p:sp>
        <p:nvSpPr>
          <p:cNvPr id="3" name="Content Placeholder 2"/>
          <p:cNvSpPr>
            <a:spLocks noGrp="1"/>
          </p:cNvSpPr>
          <p:nvPr>
            <p:ph idx="1"/>
          </p:nvPr>
        </p:nvSpPr>
        <p:spPr>
          <a:xfrm>
            <a:off x="755577" y="1327356"/>
            <a:ext cx="7759774" cy="4809038"/>
          </a:xfrm>
        </p:spPr>
        <p:txBody>
          <a:bodyPr>
            <a:normAutofit/>
          </a:bodyPr>
          <a:lstStyle>
            <a:lvl1pPr>
              <a:defRPr sz="1500"/>
            </a:lvl1pPr>
            <a:lvl2pPr>
              <a:defRPr sz="1425"/>
            </a:lvl2pPr>
            <a:lvl3pPr>
              <a:defRPr sz="1350"/>
            </a:lvl3pPr>
            <a:lvl4pPr>
              <a:defRPr sz="1275"/>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825"/>
            </a:lvl1pPr>
          </a:lstStyle>
          <a:p>
            <a:fld id="{95530F9D-837B-4167-954F-4B76E90CD4E9}" type="datetime1">
              <a:rPr lang="en-US" smtClean="0"/>
              <a:t>9/2/2018</a:t>
            </a:fld>
            <a:endParaRPr lang="th-TH" dirty="0"/>
          </a:p>
        </p:txBody>
      </p:sp>
      <p:sp>
        <p:nvSpPr>
          <p:cNvPr id="6" name="Slide Number Placeholder 5"/>
          <p:cNvSpPr>
            <a:spLocks noGrp="1"/>
          </p:cNvSpPr>
          <p:nvPr>
            <p:ph type="sldNum" sz="quarter" idx="12"/>
          </p:nvPr>
        </p:nvSpPr>
        <p:spPr/>
        <p:txBody>
          <a:bodyPr/>
          <a:lstStyle/>
          <a:p>
            <a:fld id="{8892B0ED-4054-42B7-A893-2D57CE8DC8A6}" type="slidenum">
              <a:rPr lang="th-TH" smtClean="0"/>
              <a:t>‹#›</a:t>
            </a:fld>
            <a:endParaRPr lang="th-TH"/>
          </a:p>
        </p:txBody>
      </p:sp>
      <p:cxnSp>
        <p:nvCxnSpPr>
          <p:cNvPr id="7" name="Straight Connector 6"/>
          <p:cNvCxnSpPr/>
          <p:nvPr userDrawn="1"/>
        </p:nvCxnSpPr>
        <p:spPr>
          <a:xfrm flipH="1">
            <a:off x="755576" y="296865"/>
            <a:ext cx="1" cy="558543"/>
          </a:xfrm>
          <a:prstGeom prst="line">
            <a:avLst/>
          </a:prstGeom>
          <a:ln w="19050">
            <a:solidFill>
              <a:srgbClr val="FF4611"/>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2622548" y="6367046"/>
            <a:ext cx="3236913" cy="365125"/>
          </a:xfrm>
        </p:spPr>
        <p:txBody>
          <a:bodyPr>
            <a:normAutofit/>
          </a:bodyPr>
          <a:lstStyle>
            <a:lvl1pPr marL="0" indent="0">
              <a:buNone/>
              <a:defRPr sz="825" baseline="0">
                <a:solidFill>
                  <a:schemeClr val="accent6">
                    <a:lumMod val="75000"/>
                  </a:schemeClr>
                </a:solidFill>
              </a:defRPr>
            </a:lvl1pPr>
          </a:lstStyle>
          <a:p>
            <a:pPr lvl="0"/>
            <a:r>
              <a:rPr lang="en-US" dirty="0"/>
              <a:t>Content Title</a:t>
            </a:r>
            <a:endParaRPr lang="th-TH" dirty="0"/>
          </a:p>
        </p:txBody>
      </p:sp>
    </p:spTree>
    <p:extLst>
      <p:ext uri="{BB962C8B-B14F-4D97-AF65-F5344CB8AC3E}">
        <p14:creationId xmlns:p14="http://schemas.microsoft.com/office/powerpoint/2010/main" val="140144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0B1F2-9376-46B2-A09C-24B084237850}" type="datetime1">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CDA46-EEC7-448C-B902-E742FE24BB1B}"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2215" t="8889" r="23481" b="53334"/>
          <a:stretch/>
        </p:blipFill>
        <p:spPr>
          <a:xfrm>
            <a:off x="228600" y="6126873"/>
            <a:ext cx="600740" cy="618944"/>
          </a:xfrm>
          <a:prstGeom prst="rect">
            <a:avLst/>
          </a:prstGeom>
        </p:spPr>
      </p:pic>
    </p:spTree>
    <p:extLst>
      <p:ext uri="{BB962C8B-B14F-4D97-AF65-F5344CB8AC3E}">
        <p14:creationId xmlns:p14="http://schemas.microsoft.com/office/powerpoint/2010/main" val="216403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3FABF-ECF9-45F3-B228-665348A609D4}" type="datetime1">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CDA46-EEC7-448C-B902-E742FE24BB1B}" type="slidenum">
              <a:rPr lang="en-US" smtClean="0"/>
              <a:t>‹#›</a:t>
            </a:fld>
            <a:endParaRPr lang="en-US"/>
          </a:p>
        </p:txBody>
      </p:sp>
    </p:spTree>
    <p:extLst>
      <p:ext uri="{BB962C8B-B14F-4D97-AF65-F5344CB8AC3E}">
        <p14:creationId xmlns:p14="http://schemas.microsoft.com/office/powerpoint/2010/main" val="147753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967A98-F8A3-4D60-BE1C-E36A626EAEC8}" type="datetime1">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CDA46-EEC7-448C-B902-E742FE24BB1B}" type="slidenum">
              <a:rPr lang="en-US" smtClean="0"/>
              <a:t>‹#›</a:t>
            </a:fld>
            <a:endParaRPr lang="en-US"/>
          </a:p>
        </p:txBody>
      </p:sp>
    </p:spTree>
    <p:extLst>
      <p:ext uri="{BB962C8B-B14F-4D97-AF65-F5344CB8AC3E}">
        <p14:creationId xmlns:p14="http://schemas.microsoft.com/office/powerpoint/2010/main" val="410511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CD244A-5B24-408E-ABB6-D853138A8B4F}" type="datetime1">
              <a:rPr lang="en-US" smtClean="0"/>
              <a:t>9/2/2018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CDA46-EEC7-448C-B902-E742FE24BB1B}" type="slidenum">
              <a:rPr lang="en-US" smtClean="0"/>
              <a:t>‹#›</a:t>
            </a:fld>
            <a:endParaRPr lang="en-US"/>
          </a:p>
        </p:txBody>
      </p:sp>
    </p:spTree>
    <p:extLst>
      <p:ext uri="{BB962C8B-B14F-4D97-AF65-F5344CB8AC3E}">
        <p14:creationId xmlns:p14="http://schemas.microsoft.com/office/powerpoint/2010/main" val="105252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F8ED5F-3A73-4CA4-BBAB-83C9654B2475}" type="datetime1">
              <a:rPr lang="en-US" smtClean="0"/>
              <a:t>9/2/2018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CDA46-EEC7-448C-B902-E742FE24BB1B}" type="slidenum">
              <a:rPr lang="en-US" smtClean="0"/>
              <a:t>‹#›</a:t>
            </a:fld>
            <a:endParaRPr lang="en-US"/>
          </a:p>
        </p:txBody>
      </p:sp>
    </p:spTree>
    <p:extLst>
      <p:ext uri="{BB962C8B-B14F-4D97-AF65-F5344CB8AC3E}">
        <p14:creationId xmlns:p14="http://schemas.microsoft.com/office/powerpoint/2010/main" val="395376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33E4-D774-421F-8416-8D53FC88B30A}" type="datetime1">
              <a:rPr lang="en-US" smtClean="0"/>
              <a:t>9/2/2018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CDA46-EEC7-448C-B902-E742FE24BB1B}" type="slidenum">
              <a:rPr lang="en-US" smtClean="0"/>
              <a:t>‹#›</a:t>
            </a:fld>
            <a:endParaRPr lang="en-US"/>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2215" t="8889" r="23481" b="53334"/>
          <a:stretch/>
        </p:blipFill>
        <p:spPr>
          <a:xfrm>
            <a:off x="228600" y="6126873"/>
            <a:ext cx="600740" cy="618944"/>
          </a:xfrm>
          <a:prstGeom prst="rect">
            <a:avLst/>
          </a:prstGeom>
        </p:spPr>
      </p:pic>
    </p:spTree>
    <p:extLst>
      <p:ext uri="{BB962C8B-B14F-4D97-AF65-F5344CB8AC3E}">
        <p14:creationId xmlns:p14="http://schemas.microsoft.com/office/powerpoint/2010/main" val="227807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53E3A-EFDB-4936-9133-5EC9FB6126F6}" type="datetime1">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CDA46-EEC7-448C-B902-E742FE24BB1B}" type="slidenum">
              <a:rPr lang="en-US" smtClean="0"/>
              <a:t>‹#›</a:t>
            </a:fld>
            <a:endParaRPr lang="en-US"/>
          </a:p>
        </p:txBody>
      </p:sp>
    </p:spTree>
    <p:extLst>
      <p:ext uri="{BB962C8B-B14F-4D97-AF65-F5344CB8AC3E}">
        <p14:creationId xmlns:p14="http://schemas.microsoft.com/office/powerpoint/2010/main" val="93528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286824-2D6D-48D5-8001-3438DD1D93C2}" type="datetime1">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CDA46-EEC7-448C-B902-E742FE24BB1B}" type="slidenum">
              <a:rPr lang="en-US" smtClean="0"/>
              <a:t>‹#›</a:t>
            </a:fld>
            <a:endParaRPr lang="en-US"/>
          </a:p>
        </p:txBody>
      </p:sp>
    </p:spTree>
    <p:extLst>
      <p:ext uri="{BB962C8B-B14F-4D97-AF65-F5344CB8AC3E}">
        <p14:creationId xmlns:p14="http://schemas.microsoft.com/office/powerpoint/2010/main" val="39801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jpe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FEDD2-25F3-4467-B2E4-EC1F5CA2A7C1}" type="datetime1">
              <a:rPr lang="en-US" smtClean="0"/>
              <a:t>9/2/2018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CDA46-EEC7-448C-B902-E742FE24BB1B}" type="slidenum">
              <a:rPr lang="en-US" smtClean="0"/>
              <a:t>‹#›</a:t>
            </a:fld>
            <a:endParaRPr lang="en-US"/>
          </a:p>
        </p:txBody>
      </p:sp>
      <p:pic>
        <p:nvPicPr>
          <p:cNvPr id="7" name="Picture 6"/>
          <p:cNvPicPr>
            <a:picLocks noChangeAspect="1"/>
          </p:cNvPicPr>
          <p:nvPr userDrawn="1"/>
        </p:nvPicPr>
        <p:blipFill rotWithShape="1">
          <a:blip r:embed="rId15" cstate="print">
            <a:extLst>
              <a:ext uri="{28A0092B-C50C-407E-A947-70E740481C1C}">
                <a14:useLocalDpi xmlns:a14="http://schemas.microsoft.com/office/drawing/2010/main" val="0"/>
              </a:ext>
            </a:extLst>
          </a:blip>
          <a:srcRect l="22215" t="8889" r="23481" b="53334"/>
          <a:stretch/>
        </p:blipFill>
        <p:spPr>
          <a:xfrm>
            <a:off x="228600" y="6126873"/>
            <a:ext cx="600740" cy="618944"/>
          </a:xfrm>
          <a:prstGeom prst="rect">
            <a:avLst/>
          </a:prstGeom>
        </p:spPr>
      </p:pic>
    </p:spTree>
    <p:extLst>
      <p:ext uri="{BB962C8B-B14F-4D97-AF65-F5344CB8AC3E}">
        <p14:creationId xmlns:p14="http://schemas.microsoft.com/office/powerpoint/2010/main" val="5974842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4.jpg" /><Relationship Id="rId2" Type="http://schemas.openxmlformats.org/officeDocument/2006/relationships/notesSlide" Target="../notesSlides/notesSlide8.xml" /><Relationship Id="rId1" Type="http://schemas.openxmlformats.org/officeDocument/2006/relationships/slideLayout" Target="../slideLayouts/slideLayout6.xml" /><Relationship Id="rId4" Type="http://schemas.openxmlformats.org/officeDocument/2006/relationships/image" Target="../media/image1.jpe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11.xml" /><Relationship Id="rId1" Type="http://schemas.openxmlformats.org/officeDocument/2006/relationships/slideLayout" Target="../slideLayouts/slideLayout7.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13.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30.xml.rels><?xml version="1.0" encoding="UTF-8" standalone="yes"?>
<Relationships xmlns="http://schemas.openxmlformats.org/package/2006/relationships"><Relationship Id="rId3" Type="http://schemas.openxmlformats.org/officeDocument/2006/relationships/image" Target="../media/image31.jpeg" /><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32.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33.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notesSlide" Target="../notesSlides/notesSlide14.xml" /><Relationship Id="rId1" Type="http://schemas.openxmlformats.org/officeDocument/2006/relationships/slideLayout" Target="../slideLayouts/slideLayout2.xml" /><Relationship Id="rId6" Type="http://schemas.openxmlformats.org/officeDocument/2006/relationships/image" Target="../media/image37.png" /><Relationship Id="rId5" Type="http://schemas.openxmlformats.org/officeDocument/2006/relationships/image" Target="../media/image36.png" /><Relationship Id="rId4" Type="http://schemas.openxmlformats.org/officeDocument/2006/relationships/image" Target="../media/image35.png" /></Relationships>
</file>

<file path=ppt/slides/_rels/slide35.xml.rels><?xml version="1.0" encoding="UTF-8" standalone="yes"?>
<Relationships xmlns="http://schemas.openxmlformats.org/package/2006/relationships"><Relationship Id="rId2" Type="http://schemas.openxmlformats.org/officeDocument/2006/relationships/image" Target="../media/image38.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8" Type="http://schemas.openxmlformats.org/officeDocument/2006/relationships/image" Target="../media/image8.jpg" /><Relationship Id="rId3" Type="http://schemas.openxmlformats.org/officeDocument/2006/relationships/image" Target="../media/image1.jpeg" /><Relationship Id="rId7"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7.xml" /><Relationship Id="rId6" Type="http://schemas.openxmlformats.org/officeDocument/2006/relationships/image" Target="../media/image6.jpg" /><Relationship Id="rId5" Type="http://schemas.openxmlformats.org/officeDocument/2006/relationships/image" Target="../media/image5.jpg" /><Relationship Id="rId4" Type="http://schemas.openxmlformats.org/officeDocument/2006/relationships/image" Target="../media/image4.png" /><Relationship Id="rId9" Type="http://schemas.openxmlformats.org/officeDocument/2006/relationships/image" Target="../media/image9.jpg" /></Relationships>
</file>

<file path=ppt/slides/_rels/slide5.xml.rels><?xml version="1.0" encoding="UTF-8" standalone="yes"?>
<Relationships xmlns="http://schemas.openxmlformats.org/package/2006/relationships"><Relationship Id="rId8" Type="http://schemas.openxmlformats.org/officeDocument/2006/relationships/image" Target="../media/image14.gif" /><Relationship Id="rId3" Type="http://schemas.openxmlformats.org/officeDocument/2006/relationships/image" Target="../media/image1.jpeg" /><Relationship Id="rId7" Type="http://schemas.openxmlformats.org/officeDocument/2006/relationships/image" Target="../media/image13.gif" /><Relationship Id="rId2" Type="http://schemas.openxmlformats.org/officeDocument/2006/relationships/notesSlide" Target="../notesSlides/notesSlide3.xml" /><Relationship Id="rId1" Type="http://schemas.openxmlformats.org/officeDocument/2006/relationships/slideLayout" Target="../slideLayouts/slideLayout7.xml" /><Relationship Id="rId6" Type="http://schemas.openxmlformats.org/officeDocument/2006/relationships/image" Target="../media/image12.gif" /><Relationship Id="rId5" Type="http://schemas.openxmlformats.org/officeDocument/2006/relationships/image" Target="../media/image11.jpg" /><Relationship Id="rId4" Type="http://schemas.openxmlformats.org/officeDocument/2006/relationships/image" Target="../media/image10.jpg" /></Relationships>
</file>

<file path=ppt/slides/_rels/slide6.xml.rels><?xml version="1.0" encoding="UTF-8" standalone="yes"?>
<Relationships xmlns="http://schemas.openxmlformats.org/package/2006/relationships"><Relationship Id="rId8" Type="http://schemas.openxmlformats.org/officeDocument/2006/relationships/image" Target="../media/image19.jpg" /><Relationship Id="rId3" Type="http://schemas.openxmlformats.org/officeDocument/2006/relationships/image" Target="../media/image1.jpeg" /><Relationship Id="rId7" Type="http://schemas.openxmlformats.org/officeDocument/2006/relationships/image" Target="../media/image18.jpg" /><Relationship Id="rId2" Type="http://schemas.openxmlformats.org/officeDocument/2006/relationships/notesSlide" Target="../notesSlides/notesSlide4.xml" /><Relationship Id="rId1" Type="http://schemas.openxmlformats.org/officeDocument/2006/relationships/slideLayout" Target="../slideLayouts/slideLayout7.xml" /><Relationship Id="rId6" Type="http://schemas.openxmlformats.org/officeDocument/2006/relationships/image" Target="../media/image17.gif" /><Relationship Id="rId5" Type="http://schemas.openxmlformats.org/officeDocument/2006/relationships/image" Target="../media/image16.png" /><Relationship Id="rId4" Type="http://schemas.openxmlformats.org/officeDocument/2006/relationships/image" Target="../media/image15.png" /><Relationship Id="rId9" Type="http://schemas.openxmlformats.org/officeDocument/2006/relationships/image" Target="../media/image20.jpeg" /></Relationships>
</file>

<file path=ppt/slides/_rels/slide7.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5.xml" /><Relationship Id="rId1" Type="http://schemas.openxmlformats.org/officeDocument/2006/relationships/slideLayout" Target="../slideLayouts/slideLayout7.xml" /><Relationship Id="rId6" Type="http://schemas.openxmlformats.org/officeDocument/2006/relationships/image" Target="../media/image23.png" /><Relationship Id="rId5" Type="http://schemas.openxmlformats.org/officeDocument/2006/relationships/image" Target="../media/image22.png" /><Relationship Id="rId4" Type="http://schemas.openxmlformats.org/officeDocument/2006/relationships/image" Target="../media/image1.jpe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89CDA46-EEC7-448C-B902-E742FE24BB1B}" type="slidenum">
              <a:rPr lang="en-US" smtClean="0"/>
              <a:t>1</a:t>
            </a:fld>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841" t="8834" r="21952" b="50752"/>
          <a:stretch/>
        </p:blipFill>
        <p:spPr>
          <a:xfrm>
            <a:off x="722669" y="722670"/>
            <a:ext cx="4955459" cy="5184563"/>
          </a:xfrm>
          <a:prstGeom prst="rect">
            <a:avLst/>
          </a:prstGeom>
        </p:spPr>
      </p:pic>
    </p:spTree>
    <p:extLst>
      <p:ext uri="{BB962C8B-B14F-4D97-AF65-F5344CB8AC3E}">
        <p14:creationId xmlns:p14="http://schemas.microsoft.com/office/powerpoint/2010/main" val="381354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89CDA46-EEC7-448C-B902-E742FE24BB1B}" type="slidenum">
              <a:rPr lang="en-US" smtClean="0"/>
              <a:t>10</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10576586"/>
              </p:ext>
            </p:extLst>
          </p:nvPr>
        </p:nvGraphicFramePr>
        <p:xfrm>
          <a:off x="1" y="609600"/>
          <a:ext cx="7152075" cy="5454872"/>
        </p:xfrm>
        <a:graphic>
          <a:graphicData uri="http://schemas.openxmlformats.org/drawingml/2006/table">
            <a:tbl>
              <a:tblPr firstRow="1" firstCol="1" lastRow="1" lastCol="1" bandCol="1">
                <a:tableStyleId>{7DF18680-E054-41AD-8BC1-D1AEF772440D}</a:tableStyleId>
              </a:tblPr>
              <a:tblGrid>
                <a:gridCol w="5160151">
                  <a:extLst>
                    <a:ext uri="{9D8B030D-6E8A-4147-A177-3AD203B41FA5}">
                      <a16:colId xmlns:a16="http://schemas.microsoft.com/office/drawing/2014/main" val="20000"/>
                    </a:ext>
                  </a:extLst>
                </a:gridCol>
                <a:gridCol w="1032850">
                  <a:extLst>
                    <a:ext uri="{9D8B030D-6E8A-4147-A177-3AD203B41FA5}">
                      <a16:colId xmlns:a16="http://schemas.microsoft.com/office/drawing/2014/main" val="20001"/>
                    </a:ext>
                  </a:extLst>
                </a:gridCol>
                <a:gridCol w="959074">
                  <a:extLst>
                    <a:ext uri="{9D8B030D-6E8A-4147-A177-3AD203B41FA5}">
                      <a16:colId xmlns:a16="http://schemas.microsoft.com/office/drawing/2014/main" val="20002"/>
                    </a:ext>
                  </a:extLst>
                </a:gridCol>
              </a:tblGrid>
              <a:tr h="320869">
                <a:tc rowSpan="2">
                  <a:txBody>
                    <a:bodyPr/>
                    <a:lstStyle/>
                    <a:p>
                      <a:pPr algn="ctr">
                        <a:lnSpc>
                          <a:spcPct val="115000"/>
                        </a:lnSpc>
                        <a:spcAft>
                          <a:spcPts val="0"/>
                        </a:spcAft>
                      </a:pPr>
                      <a:r>
                        <a:rPr lang="th-TH" sz="1800" dirty="0">
                          <a:effectLst/>
                          <a:latin typeface="TH SarabunPSK" charset="0"/>
                          <a:ea typeface="TH SarabunPSK" charset="0"/>
                          <a:cs typeface="TH SarabunPSK" charset="0"/>
                        </a:rPr>
                        <a:t>รายการ</a:t>
                      </a:r>
                      <a:endParaRPr lang="en-US" sz="1600" dirty="0">
                        <a:effectLst/>
                        <a:latin typeface="TH SarabunPSK" charset="0"/>
                        <a:ea typeface="TH SarabunPSK" charset="0"/>
                        <a:cs typeface="TH SarabunPSK" charset="0"/>
                      </a:endParaRPr>
                    </a:p>
                  </a:txBody>
                  <a:tcPr marL="62599" marR="62599" marT="0" marB="0"/>
                </a:tc>
                <a:tc gridSpan="2">
                  <a:txBody>
                    <a:bodyPr/>
                    <a:lstStyle/>
                    <a:p>
                      <a:pPr algn="ctr">
                        <a:lnSpc>
                          <a:spcPct val="115000"/>
                        </a:lnSpc>
                        <a:spcAft>
                          <a:spcPts val="0"/>
                        </a:spcAft>
                      </a:pPr>
                      <a:r>
                        <a:rPr lang="th-TH" sz="1800" dirty="0">
                          <a:effectLst/>
                          <a:latin typeface="TH SarabunPSK" charset="0"/>
                          <a:ea typeface="TH SarabunPSK" charset="0"/>
                          <a:cs typeface="TH SarabunPSK" charset="0"/>
                        </a:rPr>
                        <a:t>ปีงบประมาณ </a:t>
                      </a:r>
                      <a:r>
                        <a:rPr lang="en-US" sz="1800" dirty="0">
                          <a:effectLst/>
                          <a:latin typeface="TH SarabunPSK" charset="0"/>
                          <a:ea typeface="TH SarabunPSK" charset="0"/>
                          <a:cs typeface="TH SarabunPSK" charset="0"/>
                        </a:rPr>
                        <a:t>2561</a:t>
                      </a:r>
                      <a:endParaRPr lang="en-US" sz="1600" dirty="0">
                        <a:effectLst/>
                        <a:latin typeface="TH SarabunPSK" charset="0"/>
                        <a:ea typeface="TH SarabunPSK" charset="0"/>
                        <a:cs typeface="TH SarabunPSK" charset="0"/>
                      </a:endParaRPr>
                    </a:p>
                  </a:txBody>
                  <a:tcPr marL="62599" marR="62599" marT="0" marB="0"/>
                </a:tc>
                <a:tc hMerge="1">
                  <a:txBody>
                    <a:bodyPr/>
                    <a:lstStyle/>
                    <a:p>
                      <a:endParaRPr lang="en-US"/>
                    </a:p>
                  </a:txBody>
                  <a:tcPr/>
                </a:tc>
                <a:extLst>
                  <a:ext uri="{0D108BD9-81ED-4DB2-BD59-A6C34878D82A}">
                    <a16:rowId xmlns:a16="http://schemas.microsoft.com/office/drawing/2014/main" val="10000"/>
                  </a:ext>
                </a:extLst>
              </a:tr>
              <a:tr h="320869">
                <a:tc vMerge="1">
                  <a:txBody>
                    <a:bodyPr/>
                    <a:lstStyle/>
                    <a:p>
                      <a:endParaRPr lang="en-US"/>
                    </a:p>
                  </a:txBody>
                  <a:tcPr/>
                </a:tc>
                <a:tc>
                  <a:txBody>
                    <a:bodyPr/>
                    <a:lstStyle/>
                    <a:p>
                      <a:pPr algn="ctr">
                        <a:lnSpc>
                          <a:spcPct val="115000"/>
                        </a:lnSpc>
                        <a:spcAft>
                          <a:spcPts val="0"/>
                        </a:spcAft>
                      </a:pPr>
                      <a:r>
                        <a:rPr lang="th-TH" sz="1800" b="1" dirty="0">
                          <a:effectLst/>
                          <a:latin typeface="TH SarabunPSK" charset="0"/>
                          <a:ea typeface="TH SarabunPSK" charset="0"/>
                          <a:cs typeface="TH SarabunPSK" charset="0"/>
                        </a:rPr>
                        <a:t>แผน</a:t>
                      </a:r>
                      <a:endParaRPr lang="en-US" sz="1600" b="1"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th-TH" sz="1800" b="1" dirty="0">
                          <a:effectLst/>
                          <a:latin typeface="TH SarabunPSK" charset="0"/>
                          <a:ea typeface="TH SarabunPSK" charset="0"/>
                          <a:cs typeface="TH SarabunPSK" charset="0"/>
                        </a:rPr>
                        <a:t>ผล</a:t>
                      </a:r>
                      <a:endParaRPr lang="en-US" sz="1600" b="1" dirty="0">
                        <a:effectLst/>
                        <a:latin typeface="TH SarabunPSK" charset="0"/>
                        <a:ea typeface="TH SarabunPSK" charset="0"/>
                        <a:cs typeface="TH SarabunPSK" charset="0"/>
                      </a:endParaRPr>
                    </a:p>
                  </a:txBody>
                  <a:tcPr marL="62599" marR="62599" marT="0" marB="0"/>
                </a:tc>
                <a:extLst>
                  <a:ext uri="{0D108BD9-81ED-4DB2-BD59-A6C34878D82A}">
                    <a16:rowId xmlns:a16="http://schemas.microsoft.com/office/drawing/2014/main" val="10001"/>
                  </a:ext>
                </a:extLst>
              </a:tr>
              <a:tr h="641837">
                <a:tc>
                  <a:txBody>
                    <a:bodyPr/>
                    <a:lstStyle/>
                    <a:p>
                      <a:pPr algn="thaiDist">
                        <a:lnSpc>
                          <a:spcPct val="115000"/>
                        </a:lnSpc>
                        <a:spcAft>
                          <a:spcPts val="0"/>
                        </a:spcAft>
                      </a:pPr>
                      <a:r>
                        <a:rPr lang="en-US" sz="1600" dirty="0">
                          <a:effectLst/>
                          <a:latin typeface="TH SarabunPSK" charset="0"/>
                          <a:ea typeface="TH SarabunPSK" charset="0"/>
                          <a:cs typeface="TH SarabunPSK" charset="0"/>
                        </a:rPr>
                        <a:t>1. </a:t>
                      </a:r>
                      <a:r>
                        <a:rPr lang="th-TH" sz="1600" dirty="0">
                          <a:effectLst/>
                          <a:latin typeface="TH SarabunPSK" charset="0"/>
                          <a:ea typeface="TH SarabunPSK" charset="0"/>
                          <a:cs typeface="TH SarabunPSK" charset="0"/>
                        </a:rPr>
                        <a:t>การตีพิมพ์ผลงานวิจัยในวารสารระดับนานาชาติที่อยู่ในฐานข้อมูล </a:t>
                      </a:r>
                      <a:r>
                        <a:rPr lang="en-US" sz="1600" dirty="0">
                          <a:effectLst/>
                          <a:latin typeface="TH SarabunPSK" charset="0"/>
                          <a:ea typeface="TH SarabunPSK" charset="0"/>
                          <a:cs typeface="TH SarabunPSK" charset="0"/>
                        </a:rPr>
                        <a:t>ISI </a:t>
                      </a:r>
                      <a:r>
                        <a:rPr lang="th-TH" sz="1600" dirty="0">
                          <a:effectLst/>
                          <a:latin typeface="TH SarabunPSK" charset="0"/>
                          <a:ea typeface="TH SarabunPSK" charset="0"/>
                          <a:cs typeface="TH SarabunPSK" charset="0"/>
                        </a:rPr>
                        <a:t>หรือ </a:t>
                      </a:r>
                      <a:r>
                        <a:rPr lang="en-US" sz="1600" dirty="0" err="1">
                          <a:effectLst/>
                          <a:latin typeface="TH SarabunPSK" charset="0"/>
                          <a:ea typeface="TH SarabunPSK" charset="0"/>
                          <a:cs typeface="TH SarabunPSK" charset="0"/>
                        </a:rPr>
                        <a:t>SCIMago</a:t>
                      </a:r>
                      <a:r>
                        <a:rPr lang="th-TH" sz="1600" dirty="0">
                          <a:effectLst/>
                          <a:latin typeface="TH SarabunPSK" charset="0"/>
                          <a:ea typeface="TH SarabunPSK" charset="0"/>
                          <a:cs typeface="TH SarabunPSK" charset="0"/>
                        </a:rPr>
                        <a:t> หรือ Q</a:t>
                      </a:r>
                      <a:r>
                        <a:rPr lang="th-TH" sz="1600" baseline="-25000" dirty="0">
                          <a:effectLst/>
                          <a:latin typeface="TH SarabunPSK" charset="0"/>
                          <a:ea typeface="TH SarabunPSK" charset="0"/>
                          <a:cs typeface="TH SarabunPSK" charset="0"/>
                        </a:rPr>
                        <a:t>1</a:t>
                      </a:r>
                      <a:r>
                        <a:rPr lang="th-TH" sz="1600" dirty="0">
                          <a:effectLst/>
                          <a:latin typeface="TH SarabunPSK" charset="0"/>
                          <a:ea typeface="TH SarabunPSK" charset="0"/>
                          <a:cs typeface="TH SarabunPSK" charset="0"/>
                        </a:rPr>
                        <a:t> และ </a:t>
                      </a:r>
                      <a:r>
                        <a:rPr lang="th-TH" sz="1600" dirty="0" err="1">
                          <a:effectLst/>
                          <a:latin typeface="TH SarabunPSK" charset="0"/>
                          <a:ea typeface="TH SarabunPSK" charset="0"/>
                          <a:cs typeface="TH SarabunPSK" charset="0"/>
                        </a:rPr>
                        <a:t>Q</a:t>
                      </a:r>
                      <a:r>
                        <a:rPr lang="en-US" sz="1600" baseline="-25000" dirty="0">
                          <a:effectLst/>
                          <a:latin typeface="TH SarabunPSK" charset="0"/>
                          <a:ea typeface="TH SarabunPSK" charset="0"/>
                          <a:cs typeface="TH SarabunPSK" charset="0"/>
                        </a:rPr>
                        <a:t>2</a:t>
                      </a:r>
                      <a:r>
                        <a:rPr lang="th-TH" sz="1600" dirty="0">
                          <a:effectLst/>
                          <a:latin typeface="TH SarabunPSK" charset="0"/>
                          <a:ea typeface="TH SarabunPSK" charset="0"/>
                          <a:cs typeface="TH SarabunPSK" charset="0"/>
                        </a:rPr>
                        <a:t> (เรื่อง/ปี)</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dirty="0">
                          <a:effectLst/>
                          <a:latin typeface="TH SarabunPSK" charset="0"/>
                          <a:ea typeface="TH SarabunPSK" charset="0"/>
                          <a:cs typeface="TH SarabunPSK" charset="0"/>
                        </a:rPr>
                        <a:t>1</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th-TH" sz="1600" dirty="0">
                          <a:effectLst/>
                          <a:latin typeface="Cordia New" charset="0"/>
                          <a:ea typeface="Cordia New" charset="0"/>
                          <a:cs typeface="TH SarabunPSK" charset="0"/>
                        </a:rPr>
                        <a:t>1</a:t>
                      </a:r>
                      <a:r>
                        <a:rPr lang="en-US" sz="1600" baseline="30000" dirty="0">
                          <a:effectLst/>
                          <a:latin typeface="TH SarabunPSK" charset="0"/>
                          <a:ea typeface="Cordia New" charset="0"/>
                          <a:cs typeface="Angsana New" charset="0"/>
                        </a:rPr>
                        <a:t>A</a:t>
                      </a:r>
                      <a:endParaRPr lang="en-US" sz="1400" dirty="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02"/>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2. </a:t>
                      </a:r>
                      <a:r>
                        <a:rPr lang="th-TH" sz="1600" dirty="0">
                          <a:effectLst/>
                          <a:latin typeface="TH SarabunPSK" charset="0"/>
                          <a:ea typeface="TH SarabunPSK" charset="0"/>
                          <a:cs typeface="TH SarabunPSK" charset="0"/>
                        </a:rPr>
                        <a:t>จำนวนเงินทุนภายนอกที่ได้รับการสนับสนุน </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TH SarabunPSK" charset="0"/>
                          <a:cs typeface="TH SarabunPSK" charset="0"/>
                        </a:rPr>
                        <a:t>2,000,000</a:t>
                      </a:r>
                      <a:endParaRPr lang="en-US" sz="140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Times New Roman" charset="0"/>
                          <a:cs typeface="Angsana New" charset="0"/>
                        </a:rPr>
                        <a:t>7,399,788</a:t>
                      </a:r>
                      <a:r>
                        <a:rPr lang="en-US" sz="1600" baseline="30000">
                          <a:effectLst/>
                          <a:latin typeface="TH SarabunPSK" charset="0"/>
                          <a:ea typeface="Cordia New" charset="0"/>
                          <a:cs typeface="Angsana New" charset="0"/>
                        </a:rPr>
                        <a:t>B</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03"/>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3. </a:t>
                      </a:r>
                      <a:r>
                        <a:rPr lang="th-TH" sz="1600" dirty="0">
                          <a:effectLst/>
                          <a:latin typeface="TH SarabunPSK" charset="0"/>
                          <a:ea typeface="TH SarabunPSK" charset="0"/>
                          <a:cs typeface="TH SarabunPSK" charset="0"/>
                        </a:rPr>
                        <a:t>การนำเสนอผลงานในการประชุมระดับนานาชาติ (เรื่อง/ปี)</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TH SarabunPSK" charset="0"/>
                          <a:cs typeface="TH SarabunPSK" charset="0"/>
                        </a:rPr>
                        <a:t>2</a:t>
                      </a:r>
                      <a:endParaRPr lang="en-US" sz="140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Cordia New" charset="0"/>
                          <a:cs typeface="Angsana New" charset="0"/>
                        </a:rPr>
                        <a:t>4</a:t>
                      </a:r>
                      <a:r>
                        <a:rPr lang="en-US" sz="1600" baseline="30000">
                          <a:effectLst/>
                          <a:latin typeface="TH SarabunPSK" charset="0"/>
                          <a:ea typeface="Cordia New" charset="0"/>
                          <a:cs typeface="Angsana New" charset="0"/>
                        </a:rPr>
                        <a:t>C</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04"/>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4.</a:t>
                      </a:r>
                      <a:r>
                        <a:rPr lang="th-TH" sz="1600" dirty="0">
                          <a:effectLst/>
                          <a:latin typeface="TH SarabunPSK" charset="0"/>
                          <a:ea typeface="TH SarabunPSK" charset="0"/>
                          <a:cs typeface="TH SarabunPSK" charset="0"/>
                        </a:rPr>
                        <a:t>การจัดประชุมสัมมนาระดับนานาชาติ หรือ </a:t>
                      </a:r>
                      <a:r>
                        <a:rPr lang="en-US" sz="1600" dirty="0">
                          <a:effectLst/>
                          <a:latin typeface="TH SarabunPSK" charset="0"/>
                          <a:ea typeface="TH SarabunPSK" charset="0"/>
                          <a:cs typeface="TH SarabunPSK" charset="0"/>
                        </a:rPr>
                        <a:t>Summer School</a:t>
                      </a:r>
                      <a:r>
                        <a:rPr lang="th-TH" sz="1600" dirty="0">
                          <a:effectLst/>
                          <a:latin typeface="TH SarabunPSK" charset="0"/>
                          <a:ea typeface="TH SarabunPSK" charset="0"/>
                          <a:cs typeface="TH SarabunPSK" charset="0"/>
                        </a:rPr>
                        <a:t> </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TH SarabunPSK" charset="0"/>
                          <a:cs typeface="TH SarabunPSK" charset="0"/>
                        </a:rPr>
                        <a:t>-</a:t>
                      </a:r>
                      <a:endParaRPr lang="en-US" sz="140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th-TH" sz="1600">
                          <a:effectLst/>
                          <a:latin typeface="Cordia New" charset="0"/>
                          <a:ea typeface="Cordia New" charset="0"/>
                          <a:cs typeface="TH SarabunPSK" charset="0"/>
                        </a:rPr>
                        <a:t>-</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05"/>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5. </a:t>
                      </a:r>
                      <a:r>
                        <a:rPr lang="th-TH" sz="1600" dirty="0">
                          <a:effectLst/>
                          <a:latin typeface="TH SarabunPSK" charset="0"/>
                          <a:ea typeface="TH SarabunPSK" charset="0"/>
                          <a:cs typeface="TH SarabunPSK" charset="0"/>
                        </a:rPr>
                        <a:t>การถ่ายทอดเทคโนโลยี/การให้บริการวิชาการของศูนย์ (ครั้ง/ปี)</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TH SarabunPSK" charset="0"/>
                          <a:cs typeface="TH SarabunPSK" charset="0"/>
                        </a:rPr>
                        <a:t>5</a:t>
                      </a:r>
                      <a:endParaRPr lang="en-US" sz="140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Cordia New" charset="0"/>
                          <a:cs typeface="Angsana New" charset="0"/>
                        </a:rPr>
                        <a:t>3</a:t>
                      </a:r>
                      <a:r>
                        <a:rPr lang="en-US" sz="1600" baseline="30000">
                          <a:effectLst/>
                          <a:latin typeface="TH SarabunPSK" charset="0"/>
                          <a:ea typeface="Cordia New" charset="0"/>
                          <a:cs typeface="Angsana New" charset="0"/>
                        </a:rPr>
                        <a:t>D</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06"/>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6. </a:t>
                      </a:r>
                      <a:r>
                        <a:rPr lang="th-TH" sz="1600" dirty="0">
                          <a:effectLst/>
                          <a:latin typeface="TH SarabunPSK" charset="0"/>
                          <a:ea typeface="TH SarabunPSK" charset="0"/>
                          <a:cs typeface="TH SarabunPSK" charset="0"/>
                        </a:rPr>
                        <a:t>จำนวนนักศึกษาระดับบัณฑิตศึกษาที่รับทุนภายใต้ศูนย์</a:t>
                      </a:r>
                      <a:r>
                        <a:rPr lang="th-TH" sz="1600" dirty="0" err="1">
                          <a:effectLst/>
                          <a:latin typeface="TH SarabunPSK" charset="0"/>
                          <a:ea typeface="TH SarabunPSK" charset="0"/>
                          <a:cs typeface="TH SarabunPSK" charset="0"/>
                        </a:rPr>
                        <a:t>ฯ</a:t>
                      </a:r>
                      <a:r>
                        <a:rPr lang="th-TH" sz="1600" dirty="0">
                          <a:effectLst/>
                          <a:latin typeface="TH SarabunPSK" charset="0"/>
                          <a:ea typeface="TH SarabunPSK" charset="0"/>
                          <a:cs typeface="TH SarabunPSK" charset="0"/>
                        </a:rPr>
                        <a:t> (คน/ปี)</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TH SarabunPSK" charset="0"/>
                          <a:cs typeface="TH SarabunPSK" charset="0"/>
                        </a:rPr>
                        <a:t>3</a:t>
                      </a:r>
                      <a:endParaRPr lang="en-US" sz="140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solidFill>
                            <a:srgbClr val="000000"/>
                          </a:solidFill>
                          <a:effectLst/>
                          <a:latin typeface="TH SarabunPSK" charset="0"/>
                          <a:ea typeface="Cordia New" charset="0"/>
                          <a:cs typeface="Angsana New" charset="0"/>
                        </a:rPr>
                        <a:t>2</a:t>
                      </a:r>
                      <a:r>
                        <a:rPr lang="en-US" sz="1600" baseline="30000">
                          <a:solidFill>
                            <a:srgbClr val="000000"/>
                          </a:solidFill>
                          <a:effectLst/>
                          <a:latin typeface="TH SarabunPSK" charset="0"/>
                          <a:ea typeface="Cordia New" charset="0"/>
                          <a:cs typeface="Angsana New" charset="0"/>
                        </a:rPr>
                        <a:t>E</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07"/>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7. </a:t>
                      </a:r>
                      <a:r>
                        <a:rPr lang="th-TH" sz="1600" dirty="0">
                          <a:effectLst/>
                          <a:latin typeface="TH SarabunPSK" charset="0"/>
                          <a:ea typeface="TH SarabunPSK" charset="0"/>
                          <a:cs typeface="TH SarabunPSK" charset="0"/>
                        </a:rPr>
                        <a:t>จำนวน </a:t>
                      </a:r>
                      <a:r>
                        <a:rPr lang="en-US" sz="1600" dirty="0">
                          <a:effectLst/>
                          <a:latin typeface="TH SarabunPSK" charset="0"/>
                          <a:ea typeface="TH SarabunPSK" charset="0"/>
                          <a:cs typeface="TH SarabunPSK" charset="0"/>
                        </a:rPr>
                        <a:t>Postdoctoral </a:t>
                      </a:r>
                      <a:r>
                        <a:rPr lang="th-TH" sz="1600" dirty="0">
                          <a:effectLst/>
                          <a:latin typeface="TH SarabunPSK" charset="0"/>
                          <a:ea typeface="TH SarabunPSK" charset="0"/>
                          <a:cs typeface="TH SarabunPSK" charset="0"/>
                        </a:rPr>
                        <a:t>(คน/ปี)</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TH SarabunPSK" charset="0"/>
                          <a:cs typeface="TH SarabunPSK" charset="0"/>
                        </a:rPr>
                        <a:t>-</a:t>
                      </a:r>
                      <a:endParaRPr lang="en-US" sz="140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solidFill>
                            <a:srgbClr val="000000"/>
                          </a:solidFill>
                          <a:effectLst/>
                          <a:latin typeface="TH SarabunPSK" charset="0"/>
                          <a:ea typeface="Cordia New" charset="0"/>
                          <a:cs typeface="Angsana New" charset="0"/>
                        </a:rPr>
                        <a:t> </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08"/>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8. </a:t>
                      </a:r>
                      <a:r>
                        <a:rPr lang="th-TH" sz="1600" dirty="0">
                          <a:effectLst/>
                          <a:latin typeface="TH SarabunPSK" charset="0"/>
                          <a:ea typeface="TH SarabunPSK" charset="0"/>
                          <a:cs typeface="TH SarabunPSK" charset="0"/>
                        </a:rPr>
                        <a:t>มีความร่วมมือกับต่างประเทศ (หน่วยงาน/ปี)</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TH SarabunPSK" charset="0"/>
                          <a:cs typeface="TH SarabunPSK" charset="0"/>
                        </a:rPr>
                        <a:t>1</a:t>
                      </a:r>
                      <a:endParaRPr lang="en-US" sz="140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Cordia New" charset="0"/>
                          <a:cs typeface="Angsana New" charset="0"/>
                        </a:rPr>
                        <a:t>3</a:t>
                      </a:r>
                      <a:r>
                        <a:rPr lang="en-US" sz="1600" baseline="30000">
                          <a:effectLst/>
                          <a:latin typeface="TH SarabunPSK" charset="0"/>
                          <a:ea typeface="Cordia New" charset="0"/>
                          <a:cs typeface="Angsana New" charset="0"/>
                        </a:rPr>
                        <a:t>F</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09"/>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9. </a:t>
                      </a:r>
                      <a:r>
                        <a:rPr lang="th-TH" sz="1600" dirty="0">
                          <a:effectLst/>
                          <a:latin typeface="TH SarabunPSK" charset="0"/>
                          <a:ea typeface="TH SarabunPSK" charset="0"/>
                          <a:cs typeface="TH SarabunPSK" charset="0"/>
                        </a:rPr>
                        <a:t>ตำแหน่งทางวิชาการของอาจารย์ภายในกลุ่มวิจัยไม่น้อยกว่า (คน</a:t>
                      </a:r>
                      <a:r>
                        <a:rPr lang="en-US" sz="1600" dirty="0">
                          <a:effectLst/>
                          <a:latin typeface="TH SarabunPSK" charset="0"/>
                          <a:ea typeface="TH SarabunPSK" charset="0"/>
                          <a:cs typeface="TH SarabunPSK" charset="0"/>
                        </a:rPr>
                        <a:t>/</a:t>
                      </a:r>
                      <a:r>
                        <a:rPr lang="th-TH" sz="1600" dirty="0">
                          <a:effectLst/>
                          <a:latin typeface="TH SarabunPSK" charset="0"/>
                          <a:ea typeface="TH SarabunPSK" charset="0"/>
                          <a:cs typeface="TH SarabunPSK" charset="0"/>
                        </a:rPr>
                        <a:t>ปี)</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TH SarabunPSK" charset="0"/>
                          <a:cs typeface="TH SarabunPSK" charset="0"/>
                        </a:rPr>
                        <a:t>-</a:t>
                      </a:r>
                      <a:endParaRPr lang="en-US" sz="140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Cordia New" charset="0"/>
                          <a:cs typeface="Angsana New" charset="0"/>
                        </a:rPr>
                        <a:t> </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10"/>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10. </a:t>
                      </a:r>
                      <a:r>
                        <a:rPr lang="th-TH" sz="1600" dirty="0">
                          <a:effectLst/>
                          <a:latin typeface="TH SarabunPSK" charset="0"/>
                          <a:ea typeface="TH SarabunPSK" charset="0"/>
                          <a:cs typeface="TH SarabunPSK" charset="0"/>
                        </a:rPr>
                        <a:t>ผลงานเชิงประจักษ์ภายใน </a:t>
                      </a:r>
                      <a:r>
                        <a:rPr lang="en-US" sz="1600" dirty="0">
                          <a:effectLst/>
                          <a:latin typeface="TH SarabunPSK" charset="0"/>
                          <a:ea typeface="TH SarabunPSK" charset="0"/>
                          <a:cs typeface="TH SarabunPSK" charset="0"/>
                        </a:rPr>
                        <a:t>3</a:t>
                      </a:r>
                      <a:r>
                        <a:rPr lang="th-TH" sz="1600" dirty="0">
                          <a:effectLst/>
                          <a:latin typeface="TH SarabunPSK" charset="0"/>
                          <a:ea typeface="TH SarabunPSK" charset="0"/>
                          <a:cs typeface="TH SarabunPSK" charset="0"/>
                        </a:rPr>
                        <a:t> ปี (ชิ้น)</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TH SarabunPSK" charset="0"/>
                          <a:cs typeface="TH SarabunPSK" charset="0"/>
                        </a:rPr>
                        <a:t>1</a:t>
                      </a:r>
                      <a:endParaRPr lang="en-US" sz="140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Cordia New" charset="0"/>
                          <a:cs typeface="Angsana New" charset="0"/>
                        </a:rPr>
                        <a:t>1</a:t>
                      </a:r>
                      <a:r>
                        <a:rPr lang="en-US" sz="1600" baseline="30000">
                          <a:effectLst/>
                          <a:latin typeface="TH SarabunPSK" charset="0"/>
                          <a:ea typeface="Cordia New" charset="0"/>
                          <a:cs typeface="Angsana New" charset="0"/>
                        </a:rPr>
                        <a:t>G</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11"/>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11. </a:t>
                      </a:r>
                      <a:r>
                        <a:rPr lang="th-TH" sz="1600" dirty="0">
                          <a:effectLst/>
                          <a:latin typeface="TH SarabunPSK" charset="0"/>
                          <a:ea typeface="TH SarabunPSK" charset="0"/>
                          <a:cs typeface="TH SarabunPSK" charset="0"/>
                        </a:rPr>
                        <a:t>สิ่งประดิษฐ์และผลิตภัณฑ์ </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TH SarabunPSK" charset="0"/>
                          <a:cs typeface="TH SarabunPSK" charset="0"/>
                        </a:rPr>
                        <a:t>2</a:t>
                      </a:r>
                      <a:endParaRPr lang="en-US" sz="140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Cordia New" charset="0"/>
                          <a:cs typeface="Angsana New" charset="0"/>
                        </a:rPr>
                        <a:t>-</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12"/>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12. </a:t>
                      </a:r>
                      <a:r>
                        <a:rPr lang="th-TH" sz="1600" dirty="0">
                          <a:effectLst/>
                          <a:latin typeface="TH SarabunPSK" charset="0"/>
                          <a:ea typeface="TH SarabunPSK" charset="0"/>
                          <a:cs typeface="TH SarabunPSK" charset="0"/>
                        </a:rPr>
                        <a:t>จำนวนนักศึกษาและบุคคลทั่วไปที่เข้าร่วมโครงการ</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dirty="0">
                          <a:effectLst/>
                          <a:latin typeface="TH SarabunPSK" charset="0"/>
                          <a:ea typeface="TH SarabunPSK" charset="0"/>
                          <a:cs typeface="TH SarabunPSK" charset="0"/>
                        </a:rPr>
                        <a:t>50</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Cordia New" charset="0"/>
                          <a:cs typeface="Angsana New" charset="0"/>
                        </a:rPr>
                        <a:t>202</a:t>
                      </a:r>
                      <a:r>
                        <a:rPr lang="en-US" sz="1600" baseline="30000">
                          <a:effectLst/>
                          <a:latin typeface="TH SarabunPSK" charset="0"/>
                          <a:ea typeface="Cordia New" charset="0"/>
                          <a:cs typeface="Angsana New" charset="0"/>
                        </a:rPr>
                        <a:t>H</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13"/>
                  </a:ext>
                </a:extLst>
              </a:tr>
              <a:tr h="320869">
                <a:tc>
                  <a:txBody>
                    <a:bodyPr/>
                    <a:lstStyle/>
                    <a:p>
                      <a:pPr algn="thaiDist">
                        <a:lnSpc>
                          <a:spcPct val="115000"/>
                        </a:lnSpc>
                        <a:spcAft>
                          <a:spcPts val="0"/>
                        </a:spcAft>
                      </a:pPr>
                      <a:r>
                        <a:rPr lang="en-US" sz="1600" dirty="0">
                          <a:effectLst/>
                          <a:latin typeface="TH SarabunPSK" charset="0"/>
                          <a:ea typeface="TH SarabunPSK" charset="0"/>
                          <a:cs typeface="TH SarabunPSK" charset="0"/>
                        </a:rPr>
                        <a:t>13. </a:t>
                      </a:r>
                      <a:r>
                        <a:rPr lang="th-TH" sz="1600" dirty="0">
                          <a:effectLst/>
                          <a:latin typeface="TH SarabunPSK" charset="0"/>
                          <a:ea typeface="TH SarabunPSK" charset="0"/>
                          <a:cs typeface="TH SarabunPSK" charset="0"/>
                        </a:rPr>
                        <a:t>จำนวนข้อเสนอโครงการวิจัย</a:t>
                      </a:r>
                      <a:r>
                        <a:rPr lang="en-US" sz="1600" dirty="0">
                          <a:effectLst/>
                          <a:latin typeface="TH SarabunPSK" charset="0"/>
                          <a:ea typeface="TH SarabunPSK" charset="0"/>
                          <a:cs typeface="TH SarabunPSK" charset="0"/>
                        </a:rPr>
                        <a:t>/</a:t>
                      </a:r>
                      <a:r>
                        <a:rPr lang="th-TH" sz="1600" dirty="0">
                          <a:effectLst/>
                          <a:latin typeface="TH SarabunPSK" charset="0"/>
                          <a:ea typeface="TH SarabunPSK" charset="0"/>
                          <a:cs typeface="TH SarabunPSK" charset="0"/>
                        </a:rPr>
                        <a:t>บริการวิชาการ</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dirty="0">
                          <a:effectLst/>
                          <a:latin typeface="TH SarabunPSK" charset="0"/>
                          <a:ea typeface="TH SarabunPSK" charset="0"/>
                          <a:cs typeface="TH SarabunPSK" charset="0"/>
                        </a:rPr>
                        <a:t>3</a:t>
                      </a:r>
                      <a:endParaRPr lang="en-US" sz="1400" dirty="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a:effectLst/>
                          <a:latin typeface="TH SarabunPSK" charset="0"/>
                          <a:ea typeface="Cordia New" charset="0"/>
                          <a:cs typeface="Angsana New" charset="0"/>
                        </a:rPr>
                        <a:t>7</a:t>
                      </a:r>
                      <a:r>
                        <a:rPr lang="en-US" sz="1600" baseline="30000">
                          <a:effectLst/>
                          <a:latin typeface="TH SarabunPSK" charset="0"/>
                          <a:ea typeface="Cordia New" charset="0"/>
                          <a:cs typeface="Angsana New" charset="0"/>
                        </a:rPr>
                        <a:t>I</a:t>
                      </a:r>
                      <a:endParaRPr lang="en-US" sz="140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14"/>
                  </a:ext>
                </a:extLst>
              </a:tr>
              <a:tr h="320869">
                <a:tc>
                  <a:txBody>
                    <a:bodyPr/>
                    <a:lstStyle/>
                    <a:p>
                      <a:pPr algn="thaiDist">
                        <a:lnSpc>
                          <a:spcPct val="115000"/>
                        </a:lnSpc>
                        <a:spcAft>
                          <a:spcPts val="0"/>
                        </a:spcAft>
                      </a:pPr>
                      <a:r>
                        <a:rPr lang="en-US" sz="1600">
                          <a:effectLst/>
                          <a:latin typeface="TH SarabunPSK" charset="0"/>
                          <a:ea typeface="TH SarabunPSK" charset="0"/>
                          <a:cs typeface="TH SarabunPSK" charset="0"/>
                        </a:rPr>
                        <a:t>14. </a:t>
                      </a:r>
                      <a:r>
                        <a:rPr lang="th-TH" sz="1600">
                          <a:effectLst/>
                          <a:latin typeface="TH SarabunPSK" charset="0"/>
                          <a:ea typeface="TH SarabunPSK" charset="0"/>
                          <a:cs typeface="TH SarabunPSK" charset="0"/>
                        </a:rPr>
                        <a:t>จำนวนพันธมิตรจากอุตสาหกรรม</a:t>
                      </a:r>
                      <a:endParaRPr lang="en-US" sz="1400">
                        <a:effectLst/>
                        <a:latin typeface="TH SarabunPSK" charset="0"/>
                        <a:ea typeface="TH SarabunPSK" charset="0"/>
                        <a:cs typeface="TH SarabunPSK" charset="0"/>
                      </a:endParaRPr>
                    </a:p>
                  </a:txBody>
                  <a:tcPr marL="62599" marR="62599" marT="0" marB="0"/>
                </a:tc>
                <a:tc>
                  <a:txBody>
                    <a:bodyPr/>
                    <a:lstStyle/>
                    <a:p>
                      <a:pPr algn="ctr">
                        <a:lnSpc>
                          <a:spcPct val="115000"/>
                        </a:lnSpc>
                        <a:spcAft>
                          <a:spcPts val="0"/>
                        </a:spcAft>
                      </a:pPr>
                      <a:r>
                        <a:rPr lang="en-US" sz="1600" dirty="0">
                          <a:solidFill>
                            <a:schemeClr val="tx1"/>
                          </a:solidFill>
                          <a:effectLst/>
                          <a:latin typeface="TH SarabunPSK" charset="0"/>
                          <a:ea typeface="TH SarabunPSK" charset="0"/>
                          <a:cs typeface="TH SarabunPSK" charset="0"/>
                        </a:rPr>
                        <a:t>10</a:t>
                      </a:r>
                      <a:endParaRPr lang="en-US" sz="1400" dirty="0">
                        <a:solidFill>
                          <a:schemeClr val="tx1"/>
                        </a:solidFill>
                        <a:effectLst/>
                        <a:latin typeface="TH SarabunPSK" charset="0"/>
                        <a:ea typeface="TH SarabunPSK" charset="0"/>
                        <a:cs typeface="TH SarabunPSK" charset="0"/>
                      </a:endParaRPr>
                    </a:p>
                  </a:txBody>
                  <a:tcPr marL="62599" marR="62599" marT="0" marB="0">
                    <a:solidFill>
                      <a:schemeClr val="accent5">
                        <a:lumMod val="40000"/>
                        <a:lumOff val="60000"/>
                      </a:schemeClr>
                    </a:solidFill>
                  </a:tcPr>
                </a:tc>
                <a:tc>
                  <a:txBody>
                    <a:bodyPr/>
                    <a:lstStyle/>
                    <a:p>
                      <a:pPr algn="ctr">
                        <a:lnSpc>
                          <a:spcPct val="115000"/>
                        </a:lnSpc>
                        <a:spcAft>
                          <a:spcPts val="0"/>
                        </a:spcAft>
                      </a:pPr>
                      <a:r>
                        <a:rPr lang="en-US" sz="1600" dirty="0">
                          <a:effectLst/>
                          <a:latin typeface="TH SarabunPSK" charset="0"/>
                          <a:ea typeface="Cordia New" charset="0"/>
                          <a:cs typeface="Angsana New" charset="0"/>
                        </a:rPr>
                        <a:t>9</a:t>
                      </a:r>
                      <a:r>
                        <a:rPr lang="en-US" sz="1600" baseline="30000" dirty="0">
                          <a:effectLst/>
                          <a:latin typeface="TH SarabunPSK" charset="0"/>
                          <a:ea typeface="Cordia New" charset="0"/>
                          <a:cs typeface="Angsana New" charset="0"/>
                        </a:rPr>
                        <a:t>J</a:t>
                      </a:r>
                      <a:endParaRPr lang="en-US" sz="1400" dirty="0">
                        <a:effectLst/>
                        <a:latin typeface="Cordia New" charset="0"/>
                        <a:ea typeface="Cordia New" charset="0"/>
                        <a:cs typeface="Angsana New"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937378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8"/>
          <p:cNvSpPr/>
          <p:nvPr/>
        </p:nvSpPr>
        <p:spPr>
          <a:xfrm>
            <a:off x="745887" y="483179"/>
            <a:ext cx="7851575" cy="1200329"/>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2000" b="1">
                <a:solidFill>
                  <a:srgbClr val="F04E22"/>
                </a:solidFill>
              </a:defRPr>
            </a:lvl1pPr>
          </a:lstStyle>
          <a:p>
            <a:r>
              <a:rPr lang="en-US" sz="3600" dirty="0">
                <a:solidFill>
                  <a:srgbClr val="FF3300"/>
                </a:solidFill>
                <a:latin typeface="TH SarabunPSK" charset="0"/>
                <a:ea typeface="TH SarabunPSK" charset="0"/>
                <a:cs typeface="TH SarabunPSK" charset="0"/>
              </a:rPr>
              <a:t>A. </a:t>
            </a:r>
            <a:r>
              <a:rPr lang="th-TH" sz="3600" dirty="0">
                <a:latin typeface="TH SarabunPSK" charset="0"/>
                <a:ea typeface="TH SarabunPSK" charset="0"/>
                <a:cs typeface="TH SarabunPSK" charset="0"/>
              </a:rPr>
              <a:t>การตีพิมพ์ผลงานวิจัยในวารสารระดับนานาชาติที่อยู่ในฐานข้อมูล </a:t>
            </a:r>
            <a:r>
              <a:rPr lang="en-US" sz="3600" dirty="0">
                <a:latin typeface="TH SarabunPSK" charset="0"/>
                <a:ea typeface="TH SarabunPSK" charset="0"/>
                <a:cs typeface="TH SarabunPSK" charset="0"/>
              </a:rPr>
              <a:t>ISI </a:t>
            </a:r>
            <a:r>
              <a:rPr lang="th-TH" sz="3600" dirty="0">
                <a:latin typeface="TH SarabunPSK" charset="0"/>
                <a:ea typeface="TH SarabunPSK" charset="0"/>
                <a:cs typeface="TH SarabunPSK" charset="0"/>
              </a:rPr>
              <a:t>หรือ </a:t>
            </a:r>
            <a:r>
              <a:rPr lang="en-US" sz="3600" dirty="0" err="1">
                <a:latin typeface="TH SarabunPSK" charset="0"/>
                <a:ea typeface="TH SarabunPSK" charset="0"/>
                <a:cs typeface="TH SarabunPSK" charset="0"/>
              </a:rPr>
              <a:t>SCIMago</a:t>
            </a:r>
            <a:r>
              <a:rPr lang="th-TH" sz="3600" dirty="0">
                <a:latin typeface="TH SarabunPSK" charset="0"/>
                <a:ea typeface="TH SarabunPSK" charset="0"/>
                <a:cs typeface="TH SarabunPSK" charset="0"/>
              </a:rPr>
              <a:t> หรือ Q</a:t>
            </a:r>
            <a:r>
              <a:rPr lang="th-TH" sz="3600" baseline="-25000" dirty="0">
                <a:latin typeface="TH SarabunPSK" charset="0"/>
                <a:ea typeface="TH SarabunPSK" charset="0"/>
                <a:cs typeface="TH SarabunPSK" charset="0"/>
              </a:rPr>
              <a:t>1</a:t>
            </a:r>
            <a:r>
              <a:rPr lang="th-TH" sz="3600" dirty="0">
                <a:latin typeface="TH SarabunPSK" charset="0"/>
                <a:ea typeface="TH SarabunPSK" charset="0"/>
                <a:cs typeface="TH SarabunPSK" charset="0"/>
              </a:rPr>
              <a:t> และ </a:t>
            </a:r>
            <a:r>
              <a:rPr lang="th-TH" sz="3600" dirty="0" err="1">
                <a:latin typeface="TH SarabunPSK" charset="0"/>
                <a:ea typeface="TH SarabunPSK" charset="0"/>
                <a:cs typeface="TH SarabunPSK" charset="0"/>
              </a:rPr>
              <a:t>Q</a:t>
            </a:r>
            <a:r>
              <a:rPr lang="en-US" sz="3600" baseline="-25000" dirty="0">
                <a:latin typeface="TH SarabunPSK" charset="0"/>
                <a:ea typeface="TH SarabunPSK" charset="0"/>
                <a:cs typeface="TH SarabunPSK" charset="0"/>
              </a:rPr>
              <a:t>2</a:t>
            </a:r>
            <a:r>
              <a:rPr lang="th-TH" sz="3600" dirty="0">
                <a:latin typeface="TH SarabunPSK" charset="0"/>
                <a:ea typeface="TH SarabunPSK" charset="0"/>
                <a:cs typeface="TH SarabunPSK" charset="0"/>
              </a:rPr>
              <a:t> </a:t>
            </a:r>
            <a:endParaRPr lang="en-US" sz="3600" cap="all" dirty="0">
              <a:solidFill>
                <a:schemeClr val="tx1">
                  <a:lumMod val="65000"/>
                  <a:lumOff val="35000"/>
                </a:schemeClr>
              </a:solidFill>
              <a:latin typeface="TH SarabunPSK" charset="0"/>
              <a:ea typeface="TH SarabunPSK" charset="0"/>
              <a:cs typeface="TH SarabunPSK" charset="0"/>
            </a:endParaRPr>
          </a:p>
        </p:txBody>
      </p:sp>
      <p:sp>
        <p:nvSpPr>
          <p:cNvPr id="7" name="Slide Number Placeholder 6"/>
          <p:cNvSpPr>
            <a:spLocks noGrp="1"/>
          </p:cNvSpPr>
          <p:nvPr>
            <p:ph type="sldNum" sz="quarter" idx="12"/>
          </p:nvPr>
        </p:nvSpPr>
        <p:spPr/>
        <p:txBody>
          <a:bodyPr/>
          <a:lstStyle/>
          <a:p>
            <a:fld id="{589CDA46-EEC7-448C-B902-E742FE24BB1B}" type="slidenum">
              <a:rPr lang="en-US" smtClean="0"/>
              <a:t>11</a:t>
            </a:fld>
            <a:endParaRPr lang="en-US"/>
          </a:p>
        </p:txBody>
      </p:sp>
      <p:sp>
        <p:nvSpPr>
          <p:cNvPr id="2" name="Rectangle 1"/>
          <p:cNvSpPr/>
          <p:nvPr/>
        </p:nvSpPr>
        <p:spPr>
          <a:xfrm>
            <a:off x="691597" y="1942437"/>
            <a:ext cx="7960153" cy="1384995"/>
          </a:xfrm>
          <a:prstGeom prst="rect">
            <a:avLst/>
          </a:prstGeom>
        </p:spPr>
        <p:txBody>
          <a:bodyPr wrap="square">
            <a:spAutoFit/>
          </a:bodyPr>
          <a:lstStyle/>
          <a:p>
            <a:r>
              <a:rPr lang="en-US" sz="2800" dirty="0">
                <a:latin typeface="TH SarabunPSK" charset="0"/>
                <a:ea typeface="TH SarabunPSK" charset="0"/>
                <a:cs typeface="TH SarabunPSK" charset="0"/>
              </a:rPr>
              <a:t>D</a:t>
            </a:r>
            <a:r>
              <a:rPr lang="th-TH" sz="2800" dirty="0">
                <a:latin typeface="TH SarabunPSK" charset="0"/>
                <a:ea typeface="TH SarabunPSK" charset="0"/>
                <a:cs typeface="TH SarabunPSK" charset="0"/>
              </a:rPr>
              <a:t>. </a:t>
            </a:r>
            <a:r>
              <a:rPr lang="en-US" sz="2800" dirty="0">
                <a:latin typeface="TH SarabunPSK" charset="0"/>
                <a:ea typeface="TH SarabunPSK" charset="0"/>
                <a:cs typeface="TH SarabunPSK" charset="0"/>
              </a:rPr>
              <a:t>Pal, </a:t>
            </a:r>
            <a:r>
              <a:rPr lang="en-US" sz="2800" u="sng" dirty="0">
                <a:latin typeface="TH SarabunPSK" charset="0"/>
                <a:ea typeface="TH SarabunPSK" charset="0"/>
                <a:cs typeface="TH SarabunPSK" charset="0"/>
              </a:rPr>
              <a:t>T</a:t>
            </a:r>
            <a:r>
              <a:rPr lang="th-TH" sz="2800" u="sng" dirty="0">
                <a:latin typeface="TH SarabunPSK" charset="0"/>
                <a:ea typeface="TH SarabunPSK" charset="0"/>
                <a:cs typeface="TH SarabunPSK" charset="0"/>
              </a:rPr>
              <a:t>. </a:t>
            </a:r>
            <a:r>
              <a:rPr lang="en-US" sz="2800" u="sng" dirty="0" err="1">
                <a:latin typeface="TH SarabunPSK" charset="0"/>
                <a:ea typeface="TH SarabunPSK" charset="0"/>
                <a:cs typeface="TH SarabunPSK" charset="0"/>
              </a:rPr>
              <a:t>Triyason</a:t>
            </a:r>
            <a:r>
              <a:rPr lang="en-US" sz="2800" dirty="0">
                <a:latin typeface="TH SarabunPSK" charset="0"/>
                <a:ea typeface="TH SarabunPSK" charset="0"/>
                <a:cs typeface="TH SarabunPSK" charset="0"/>
              </a:rPr>
              <a:t>, S</a:t>
            </a:r>
            <a:r>
              <a:rPr lang="th-TH" sz="2800" dirty="0">
                <a:latin typeface="TH SarabunPSK" charset="0"/>
                <a:ea typeface="TH SarabunPSK" charset="0"/>
                <a:cs typeface="TH SarabunPSK" charset="0"/>
              </a:rPr>
              <a:t>. </a:t>
            </a:r>
            <a:r>
              <a:rPr lang="en-US" sz="2800" dirty="0" err="1">
                <a:latin typeface="TH SarabunPSK" charset="0"/>
                <a:ea typeface="TH SarabunPSK" charset="0"/>
                <a:cs typeface="TH SarabunPSK" charset="0"/>
              </a:rPr>
              <a:t>Funilkul</a:t>
            </a:r>
            <a:r>
              <a:rPr lang="en-US" sz="2800" dirty="0">
                <a:latin typeface="TH SarabunPSK" charset="0"/>
                <a:ea typeface="TH SarabunPSK" charset="0"/>
                <a:cs typeface="TH SarabunPSK" charset="0"/>
              </a:rPr>
              <a:t> and W</a:t>
            </a:r>
            <a:r>
              <a:rPr lang="th-TH" sz="2800" dirty="0">
                <a:latin typeface="TH SarabunPSK" charset="0"/>
                <a:ea typeface="TH SarabunPSK" charset="0"/>
                <a:cs typeface="TH SarabunPSK" charset="0"/>
              </a:rPr>
              <a:t>. </a:t>
            </a:r>
            <a:r>
              <a:rPr lang="en-US" sz="2800" dirty="0" err="1">
                <a:latin typeface="TH SarabunPSK" charset="0"/>
                <a:ea typeface="TH SarabunPSK" charset="0"/>
                <a:cs typeface="TH SarabunPSK" charset="0"/>
              </a:rPr>
              <a:t>Chutimaskul</a:t>
            </a:r>
            <a:r>
              <a:rPr lang="en-US" sz="2800" dirty="0">
                <a:latin typeface="TH SarabunPSK" charset="0"/>
                <a:ea typeface="TH SarabunPSK" charset="0"/>
                <a:cs typeface="TH SarabunPSK" charset="0"/>
              </a:rPr>
              <a:t>,</a:t>
            </a:r>
            <a:r>
              <a:rPr lang="th-TH" sz="2800" dirty="0">
                <a:latin typeface="TH SarabunPSK" charset="0"/>
                <a:ea typeface="TH SarabunPSK" charset="0"/>
                <a:cs typeface="TH SarabunPSK" charset="0"/>
              </a:rPr>
              <a:t> </a:t>
            </a:r>
            <a:r>
              <a:rPr lang="en-US" sz="2800" dirty="0">
                <a:latin typeface="TH SarabunPSK" charset="0"/>
                <a:ea typeface="TH SarabunPSK" charset="0"/>
                <a:cs typeface="TH SarabunPSK" charset="0"/>
              </a:rPr>
              <a:t>“Smart Homes and Quality of Life for the Elderly</a:t>
            </a:r>
            <a:r>
              <a:rPr lang="th-TH" sz="2800" dirty="0">
                <a:latin typeface="TH SarabunPSK" charset="0"/>
                <a:ea typeface="TH SarabunPSK" charset="0"/>
                <a:cs typeface="TH SarabunPSK" charset="0"/>
              </a:rPr>
              <a:t>: </a:t>
            </a:r>
            <a:r>
              <a:rPr lang="en-US" sz="2800" dirty="0">
                <a:latin typeface="TH SarabunPSK" charset="0"/>
                <a:ea typeface="TH SarabunPSK" charset="0"/>
                <a:cs typeface="TH SarabunPSK" charset="0"/>
              </a:rPr>
              <a:t>Perspective of Competing Models,”</a:t>
            </a:r>
            <a:r>
              <a:rPr lang="th-TH" sz="2800" dirty="0">
                <a:latin typeface="TH SarabunPSK" charset="0"/>
                <a:ea typeface="TH SarabunPSK" charset="0"/>
                <a:cs typeface="TH SarabunPSK" charset="0"/>
              </a:rPr>
              <a:t> </a:t>
            </a:r>
            <a:r>
              <a:rPr lang="en-US" sz="2800" i="1" dirty="0">
                <a:latin typeface="TH SarabunPSK" charset="0"/>
                <a:ea typeface="TH SarabunPSK" charset="0"/>
                <a:cs typeface="TH SarabunPSK" charset="0"/>
              </a:rPr>
              <a:t>IEEE Access</a:t>
            </a:r>
            <a:r>
              <a:rPr lang="en-US" sz="2800" dirty="0">
                <a:latin typeface="TH SarabunPSK" charset="0"/>
                <a:ea typeface="TH SarabunPSK" charset="0"/>
                <a:cs typeface="TH SarabunPSK" charset="0"/>
              </a:rPr>
              <a:t>, Vol</a:t>
            </a:r>
            <a:r>
              <a:rPr lang="th-TH" sz="2800" dirty="0">
                <a:latin typeface="TH SarabunPSK" charset="0"/>
                <a:ea typeface="TH SarabunPSK" charset="0"/>
                <a:cs typeface="TH SarabunPSK" charset="0"/>
              </a:rPr>
              <a:t>.</a:t>
            </a:r>
            <a:r>
              <a:rPr lang="en-US" sz="2800" dirty="0">
                <a:latin typeface="TH SarabunPSK" charset="0"/>
                <a:ea typeface="TH SarabunPSK" charset="0"/>
                <a:cs typeface="TH SarabunPSK" charset="0"/>
              </a:rPr>
              <a:t> 6</a:t>
            </a:r>
            <a:r>
              <a:rPr lang="th-TH" sz="2800" dirty="0">
                <a:latin typeface="TH SarabunPSK" charset="0"/>
                <a:ea typeface="TH SarabunPSK" charset="0"/>
                <a:cs typeface="TH SarabunPSK" charset="0"/>
              </a:rPr>
              <a:t>.</a:t>
            </a:r>
            <a:r>
              <a:rPr lang="en-US" sz="2800" dirty="0">
                <a:latin typeface="TH SarabunPSK" charset="0"/>
                <a:ea typeface="TH SarabunPSK" charset="0"/>
                <a:cs typeface="TH SarabunPSK" charset="0"/>
              </a:rPr>
              <a:t>, pp. 8109-8122, Jan 2018. (IF = 3.244, Q1)</a:t>
            </a:r>
          </a:p>
        </p:txBody>
      </p:sp>
    </p:spTree>
    <p:extLst>
      <p:ext uri="{BB962C8B-B14F-4D97-AF65-F5344CB8AC3E}">
        <p14:creationId xmlns:p14="http://schemas.microsoft.com/office/powerpoint/2010/main" val="96257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03525" y="3028541"/>
            <a:ext cx="3384893" cy="28437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 name="Group 27"/>
          <p:cNvGrpSpPr/>
          <p:nvPr/>
        </p:nvGrpSpPr>
        <p:grpSpPr>
          <a:xfrm>
            <a:off x="571500" y="933008"/>
            <a:ext cx="7937500" cy="5683250"/>
            <a:chOff x="1143000" y="866762"/>
            <a:chExt cx="6858000" cy="5143500"/>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866762"/>
              <a:ext cx="6858000" cy="5143500"/>
            </a:xfrm>
            <a:prstGeom prst="rect">
              <a:avLst/>
            </a:prstGeom>
          </p:spPr>
        </p:pic>
        <p:sp>
          <p:nvSpPr>
            <p:cNvPr id="33" name="Rectangle 32"/>
            <p:cNvSpPr/>
            <p:nvPr/>
          </p:nvSpPr>
          <p:spPr>
            <a:xfrm>
              <a:off x="4649321" y="3348318"/>
              <a:ext cx="2924735" cy="2571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5" name="Straight Connector 34"/>
            <p:cNvCxnSpPr/>
            <p:nvPr/>
          </p:nvCxnSpPr>
          <p:spPr>
            <a:xfrm>
              <a:off x="4974772" y="3348317"/>
              <a:ext cx="0" cy="2400300"/>
            </a:xfrm>
            <a:prstGeom prst="line">
              <a:avLst/>
            </a:prstGeom>
            <a:ln w="1460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60622" y="3314980"/>
              <a:ext cx="0" cy="2400300"/>
            </a:xfrm>
            <a:prstGeom prst="line">
              <a:avLst/>
            </a:prstGeom>
            <a:ln w="1460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p:nvPr/>
        </p:nvCxnSpPr>
        <p:spPr>
          <a:xfrm>
            <a:off x="5009506" y="3269219"/>
            <a:ext cx="0" cy="2654198"/>
          </a:xfrm>
          <a:prstGeom prst="line">
            <a:avLst/>
          </a:prstGeom>
          <a:ln w="1460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267813" y="3266007"/>
            <a:ext cx="0" cy="2654198"/>
          </a:xfrm>
          <a:prstGeom prst="line">
            <a:avLst/>
          </a:prstGeom>
          <a:ln w="1460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84569" y="3181689"/>
            <a:ext cx="1532599" cy="830997"/>
          </a:xfrm>
          <a:prstGeom prst="rect">
            <a:avLst/>
          </a:prstGeom>
          <a:solidFill>
            <a:schemeClr val="bg1"/>
          </a:solidFill>
        </p:spPr>
        <p:txBody>
          <a:bodyPr wrap="none" rtlCol="0">
            <a:spAutoFit/>
          </a:bodyPr>
          <a:lstStyle/>
          <a:p>
            <a:r>
              <a:rPr lang="en-US" sz="1600" dirty="0"/>
              <a:t>Smart </a:t>
            </a:r>
          </a:p>
          <a:p>
            <a:r>
              <a:rPr lang="en-US" sz="1600" dirty="0"/>
              <a:t>Home/Building,</a:t>
            </a:r>
          </a:p>
          <a:p>
            <a:r>
              <a:rPr lang="en-US" sz="1600" dirty="0"/>
              <a:t>City</a:t>
            </a:r>
            <a:endParaRPr lang="th-TH" sz="1600" dirty="0"/>
          </a:p>
        </p:txBody>
      </p:sp>
      <p:sp>
        <p:nvSpPr>
          <p:cNvPr id="38" name="Rounded Rectangular Callout 37"/>
          <p:cNvSpPr/>
          <p:nvPr/>
        </p:nvSpPr>
        <p:spPr>
          <a:xfrm>
            <a:off x="2745273" y="4187626"/>
            <a:ext cx="4666909" cy="1869380"/>
          </a:xfrm>
          <a:prstGeom prst="wedgeRoundRectCallout">
            <a:avLst>
              <a:gd name="adj1" fmla="val -1436"/>
              <a:gd name="adj2" fmla="val -69200"/>
              <a:gd name="adj3" fmla="val 1666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t>การพัฒนาระบบไอโอทีเพื่อเก็บ วิเคราะห์และเฝ้าติดตาม สถานะการ</a:t>
            </a:r>
            <a:r>
              <a:rPr lang="th-TH" dirty="0" err="1"/>
              <a:t>ทํา</a:t>
            </a:r>
            <a:r>
              <a:rPr lang="th-TH" dirty="0"/>
              <a:t>งานของเครื่องจักรไฟฟา ในโรงไฟฟ้าของ กฟผ.</a:t>
            </a:r>
            <a:r>
              <a:rPr lang="en-US" dirty="0"/>
              <a:t> </a:t>
            </a:r>
            <a:endParaRPr lang="en-US" b="1" cap="all"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Leader:  Dr. </a:t>
            </a:r>
            <a:r>
              <a:rPr lang="en-US" sz="1600" dirty="0" err="1">
                <a:latin typeface="Segoe UI Light" panose="020B0502040204020203" pitchFamily="34" charset="0"/>
                <a:cs typeface="Segoe UI Light" panose="020B0502040204020203" pitchFamily="34" charset="0"/>
              </a:rPr>
              <a:t>Pinit</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Kumhom</a:t>
            </a:r>
            <a:endParaRPr lang="en-US" sz="16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Status:   Ongoing</a:t>
            </a:r>
          </a:p>
          <a:p>
            <a:r>
              <a:rPr lang="en-US" sz="1600" dirty="0">
                <a:latin typeface="Segoe UI Light" panose="020B0502040204020203" pitchFamily="34" charset="0"/>
                <a:cs typeface="Segoe UI Light" panose="020B0502040204020203" pitchFamily="34" charset="0"/>
              </a:rPr>
              <a:t>Period:   1 year</a:t>
            </a:r>
          </a:p>
          <a:p>
            <a:r>
              <a:rPr lang="en-US" sz="1600" dirty="0">
                <a:latin typeface="Segoe UI Light" panose="020B0502040204020203" pitchFamily="34" charset="0"/>
                <a:cs typeface="Segoe UI Light" panose="020B0502040204020203" pitchFamily="34" charset="0"/>
              </a:rPr>
              <a:t>Funding: 100% PEA</a:t>
            </a:r>
          </a:p>
          <a:p>
            <a:r>
              <a:rPr lang="en-US" sz="1600" dirty="0">
                <a:latin typeface="Segoe UI Light" panose="020B0502040204020203" pitchFamily="34" charset="0"/>
                <a:cs typeface="Segoe UI Light" panose="020B0502040204020203" pitchFamily="34" charset="0"/>
              </a:rPr>
              <a:t>Budget:  4,999,788</a:t>
            </a:r>
          </a:p>
        </p:txBody>
      </p:sp>
      <p:sp>
        <p:nvSpPr>
          <p:cNvPr id="39" name="Oval 38"/>
          <p:cNvSpPr/>
          <p:nvPr/>
        </p:nvSpPr>
        <p:spPr>
          <a:xfrm>
            <a:off x="4804958" y="2748370"/>
            <a:ext cx="384048" cy="38404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71500" y="216292"/>
            <a:ext cx="7886700" cy="1191716"/>
          </a:xfrm>
        </p:spPr>
        <p:txBody>
          <a:bodyPr/>
          <a:lstStyle/>
          <a:p>
            <a:r>
              <a:rPr lang="en-US" b="1" dirty="0">
                <a:solidFill>
                  <a:srgbClr val="FF3300"/>
                </a:solidFill>
                <a:latin typeface="TH SarabunPSK" charset="0"/>
                <a:ea typeface="TH SarabunPSK" charset="0"/>
                <a:cs typeface="TH SarabunPSK" charset="0"/>
              </a:rPr>
              <a:t>B. </a:t>
            </a:r>
            <a:r>
              <a:rPr lang="th-TH" b="1" dirty="0">
                <a:solidFill>
                  <a:srgbClr val="FF3300"/>
                </a:solidFill>
                <a:latin typeface="TH SarabunPSK" charset="0"/>
                <a:ea typeface="TH SarabunPSK" charset="0"/>
                <a:cs typeface="TH SarabunPSK" charset="0"/>
              </a:rPr>
              <a:t>โครงการภายนอกที่ได้รับการสนับสนุน</a:t>
            </a:r>
            <a:endParaRPr lang="en-US" dirty="0"/>
          </a:p>
        </p:txBody>
      </p:sp>
      <p:sp>
        <p:nvSpPr>
          <p:cNvPr id="40" name="Slide Number Placeholder 39"/>
          <p:cNvSpPr>
            <a:spLocks noGrp="1"/>
          </p:cNvSpPr>
          <p:nvPr>
            <p:ph type="sldNum" sz="quarter" idx="12"/>
          </p:nvPr>
        </p:nvSpPr>
        <p:spPr/>
        <p:txBody>
          <a:bodyPr/>
          <a:lstStyle/>
          <a:p>
            <a:fld id="{589CDA46-EEC7-448C-B902-E742FE24BB1B}" type="slidenum">
              <a:rPr lang="en-US" smtClean="0"/>
              <a:t>12</a:t>
            </a:fld>
            <a:endParaRPr lang="en-US"/>
          </a:p>
        </p:txBody>
      </p:sp>
      <p:grpSp>
        <p:nvGrpSpPr>
          <p:cNvPr id="15" name="Group 14"/>
          <p:cNvGrpSpPr/>
          <p:nvPr/>
        </p:nvGrpSpPr>
        <p:grpSpPr>
          <a:xfrm>
            <a:off x="6548301" y="2099502"/>
            <a:ext cx="2366680" cy="1181288"/>
            <a:chOff x="6794336" y="2133600"/>
            <a:chExt cx="1876698" cy="832534"/>
          </a:xfrm>
        </p:grpSpPr>
        <p:sp>
          <p:nvSpPr>
            <p:cNvPr id="16" name="Rectangle 15"/>
            <p:cNvSpPr/>
            <p:nvPr/>
          </p:nvSpPr>
          <p:spPr>
            <a:xfrm>
              <a:off x="6926317" y="2133600"/>
              <a:ext cx="1744717" cy="702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22215" t="8889" r="23481" b="53334"/>
            <a:stretch/>
          </p:blipFill>
          <p:spPr>
            <a:xfrm>
              <a:off x="6794336" y="2150540"/>
              <a:ext cx="791606" cy="815594"/>
            </a:xfrm>
            <a:prstGeom prst="rect">
              <a:avLst/>
            </a:prstGeom>
          </p:spPr>
        </p:pic>
      </p:grpSp>
      <p:sp>
        <p:nvSpPr>
          <p:cNvPr id="19" name="Rounded Rectangular Callout 18"/>
          <p:cNvSpPr/>
          <p:nvPr/>
        </p:nvSpPr>
        <p:spPr>
          <a:xfrm>
            <a:off x="2738923" y="4697258"/>
            <a:ext cx="4666909" cy="1869380"/>
          </a:xfrm>
          <a:prstGeom prst="wedgeRoundRectCallout">
            <a:avLst>
              <a:gd name="adj1" fmla="val -1436"/>
              <a:gd name="adj2" fmla="val -69200"/>
              <a:gd name="adj3" fmla="val 1666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iStarch</a:t>
            </a:r>
            <a:r>
              <a:rPr lang="th-TH" dirty="0"/>
              <a:t> </a:t>
            </a:r>
            <a:r>
              <a:rPr lang="en-US" dirty="0"/>
              <a:t>4.0  </a:t>
            </a:r>
            <a:endParaRPr lang="en-US" b="1" cap="all"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Leader:  Dr. </a:t>
            </a:r>
            <a:r>
              <a:rPr lang="en-US" sz="1600" dirty="0" err="1">
                <a:latin typeface="Segoe UI Light" panose="020B0502040204020203" pitchFamily="34" charset="0"/>
                <a:cs typeface="Segoe UI Light" panose="020B0502040204020203" pitchFamily="34" charset="0"/>
              </a:rPr>
              <a:t>Diew</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Kulpriuk</a:t>
            </a:r>
            <a:r>
              <a:rPr lang="en-US" sz="1600" dirty="0">
                <a:latin typeface="Segoe UI Light" panose="020B0502040204020203" pitchFamily="34" charset="0"/>
                <a:cs typeface="Segoe UI Light" panose="020B0502040204020203" pitchFamily="34" charset="0"/>
              </a:rPr>
              <a:t> </a:t>
            </a:r>
          </a:p>
          <a:p>
            <a:r>
              <a:rPr lang="en-US" sz="1600" dirty="0">
                <a:latin typeface="Segoe UI Light" panose="020B0502040204020203" pitchFamily="34" charset="0"/>
                <a:cs typeface="Segoe UI Light" panose="020B0502040204020203" pitchFamily="34" charset="0"/>
              </a:rPr>
              <a:t>Status:   Ongoing</a:t>
            </a:r>
          </a:p>
          <a:p>
            <a:r>
              <a:rPr lang="en-US" sz="1600" dirty="0">
                <a:latin typeface="Segoe UI Light" panose="020B0502040204020203" pitchFamily="34" charset="0"/>
                <a:cs typeface="Segoe UI Light" panose="020B0502040204020203" pitchFamily="34" charset="0"/>
              </a:rPr>
              <a:t>Period:   1.5 year</a:t>
            </a:r>
          </a:p>
          <a:p>
            <a:r>
              <a:rPr lang="en-US" sz="1600" dirty="0">
                <a:latin typeface="Segoe UI Light" panose="020B0502040204020203" pitchFamily="34" charset="0"/>
                <a:cs typeface="Segoe UI Light" panose="020B0502040204020203" pitchFamily="34" charset="0"/>
              </a:rPr>
              <a:t>Funding: 100% NSTDA</a:t>
            </a:r>
          </a:p>
          <a:p>
            <a:r>
              <a:rPr lang="en-US" sz="1600" dirty="0">
                <a:latin typeface="Segoe UI Light" panose="020B0502040204020203" pitchFamily="34" charset="0"/>
                <a:cs typeface="Segoe UI Light" panose="020B0502040204020203" pitchFamily="34" charset="0"/>
              </a:rPr>
              <a:t>Budget:  1.9 Million</a:t>
            </a:r>
          </a:p>
        </p:txBody>
      </p:sp>
      <p:sp>
        <p:nvSpPr>
          <p:cNvPr id="20" name="Rounded Rectangular Callout 19"/>
          <p:cNvSpPr/>
          <p:nvPr/>
        </p:nvSpPr>
        <p:spPr>
          <a:xfrm>
            <a:off x="734291" y="4849658"/>
            <a:ext cx="7254127" cy="1869380"/>
          </a:xfrm>
          <a:prstGeom prst="wedgeRoundRectCallout">
            <a:avLst>
              <a:gd name="adj1" fmla="val -1436"/>
              <a:gd name="adj2" fmla="val -69200"/>
              <a:gd name="adj3" fmla="val 1666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t>ค่ายวิทยาศาสตร์และเทคโนโลยีด้าน </a:t>
            </a:r>
            <a:r>
              <a:rPr lang="en-US" dirty="0"/>
              <a:t> Drone </a:t>
            </a:r>
            <a:r>
              <a:rPr lang="th-TH" dirty="0"/>
              <a:t>และ </a:t>
            </a:r>
            <a:r>
              <a:rPr lang="en-US" dirty="0" err="1"/>
              <a:t>IoT</a:t>
            </a:r>
            <a:r>
              <a:rPr lang="en-US" dirty="0"/>
              <a:t> </a:t>
            </a:r>
            <a:r>
              <a:rPr lang="th-TH" dirty="0"/>
              <a:t>ภายใต้โครงการศึกษาและจัดทำมาตรการสำคัญภาครัฐเพื่อพัฒนาบุคลากรรองรับ </a:t>
            </a:r>
            <a:r>
              <a:rPr lang="en-US" dirty="0"/>
              <a:t> EEC </a:t>
            </a:r>
          </a:p>
          <a:p>
            <a:r>
              <a:rPr lang="en-US" sz="1600" dirty="0">
                <a:latin typeface="Segoe UI Light" panose="020B0502040204020203" pitchFamily="34" charset="0"/>
                <a:cs typeface="Segoe UI Light" panose="020B0502040204020203" pitchFamily="34" charset="0"/>
              </a:rPr>
              <a:t>Leader:  Dr. Santi </a:t>
            </a:r>
            <a:r>
              <a:rPr lang="en-US" sz="1600" dirty="0" err="1">
                <a:latin typeface="Segoe UI Light" panose="020B0502040204020203" pitchFamily="34" charset="0"/>
                <a:cs typeface="Segoe UI Light" panose="020B0502040204020203" pitchFamily="34" charset="0"/>
              </a:rPr>
              <a:t>Nuratch</a:t>
            </a:r>
            <a:endParaRPr lang="en-US" sz="16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Status:   Complete</a:t>
            </a:r>
          </a:p>
          <a:p>
            <a:r>
              <a:rPr lang="en-US" sz="1600" dirty="0">
                <a:latin typeface="Segoe UI Light" panose="020B0502040204020203" pitchFamily="34" charset="0"/>
                <a:cs typeface="Segoe UI Light" panose="020B0502040204020203" pitchFamily="34" charset="0"/>
              </a:rPr>
              <a:t>Period:   3 months</a:t>
            </a:r>
          </a:p>
          <a:p>
            <a:r>
              <a:rPr lang="en-US" sz="1600" dirty="0">
                <a:latin typeface="Segoe UI Light" panose="020B0502040204020203" pitchFamily="34" charset="0"/>
                <a:cs typeface="Segoe UI Light" panose="020B0502040204020203" pitchFamily="34" charset="0"/>
              </a:rPr>
              <a:t>Funding: 100% EEC</a:t>
            </a:r>
          </a:p>
          <a:p>
            <a:r>
              <a:rPr lang="en-US" sz="1600" dirty="0">
                <a:latin typeface="Segoe UI Light" panose="020B0502040204020203" pitchFamily="34" charset="0"/>
                <a:cs typeface="Segoe UI Light" panose="020B0502040204020203" pitchFamily="34" charset="0"/>
              </a:rPr>
              <a:t>Budget:  500,000 </a:t>
            </a:r>
            <a:r>
              <a:rPr lang="en-US" sz="1600" dirty="0" err="1">
                <a:latin typeface="Segoe UI Light" panose="020B0502040204020203" pitchFamily="34" charset="0"/>
                <a:cs typeface="Segoe UI Light" panose="020B0502040204020203" pitchFamily="34" charset="0"/>
              </a:rPr>
              <a:t>Bhts</a:t>
            </a: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9352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8"/>
          <p:cNvSpPr/>
          <p:nvPr/>
        </p:nvSpPr>
        <p:spPr>
          <a:xfrm>
            <a:off x="745887" y="483179"/>
            <a:ext cx="7851575" cy="646331"/>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2000" b="1">
                <a:solidFill>
                  <a:srgbClr val="F04E22"/>
                </a:solidFill>
              </a:defRPr>
            </a:lvl1pPr>
          </a:lstStyle>
          <a:p>
            <a:r>
              <a:rPr lang="en-US" sz="3600" dirty="0">
                <a:solidFill>
                  <a:srgbClr val="FF3300"/>
                </a:solidFill>
                <a:latin typeface="TH SarabunPSK" charset="0"/>
                <a:ea typeface="TH SarabunPSK" charset="0"/>
                <a:cs typeface="TH SarabunPSK" charset="0"/>
              </a:rPr>
              <a:t>C. </a:t>
            </a:r>
            <a:r>
              <a:rPr lang="th-TH" sz="3600" dirty="0"/>
              <a:t>การนำเสนอผลงานในการประชุมระดับนานาชาติ </a:t>
            </a:r>
            <a:endParaRPr lang="en-US" sz="3600" cap="all" dirty="0">
              <a:solidFill>
                <a:schemeClr val="tx1">
                  <a:lumMod val="65000"/>
                  <a:lumOff val="35000"/>
                </a:schemeClr>
              </a:solidFill>
              <a:latin typeface="TH SarabunPSK" charset="0"/>
              <a:ea typeface="TH SarabunPSK" charset="0"/>
              <a:cs typeface="TH SarabunPSK"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08988476"/>
              </p:ext>
            </p:extLst>
          </p:nvPr>
        </p:nvGraphicFramePr>
        <p:xfrm>
          <a:off x="746125" y="1230313"/>
          <a:ext cx="7886700" cy="4724400"/>
        </p:xfrm>
        <a:graphic>
          <a:graphicData uri="http://schemas.openxmlformats.org/drawingml/2006/table">
            <a:tbl>
              <a:tblPr firstRow="1" bandRow="1">
                <a:tableStyleId>{5C22544A-7EE6-4342-B048-85BDC9FD1C3A}</a:tableStyleId>
              </a:tblPr>
              <a:tblGrid>
                <a:gridCol w="763698">
                  <a:extLst>
                    <a:ext uri="{9D8B030D-6E8A-4147-A177-3AD203B41FA5}">
                      <a16:colId xmlns:a16="http://schemas.microsoft.com/office/drawing/2014/main" val="20000"/>
                    </a:ext>
                  </a:extLst>
                </a:gridCol>
                <a:gridCol w="7123002">
                  <a:extLst>
                    <a:ext uri="{9D8B030D-6E8A-4147-A177-3AD203B41FA5}">
                      <a16:colId xmlns:a16="http://schemas.microsoft.com/office/drawing/2014/main" val="20001"/>
                    </a:ext>
                  </a:extLst>
                </a:gridCol>
              </a:tblGrid>
              <a:tr h="370840">
                <a:tc>
                  <a:txBody>
                    <a:bodyPr/>
                    <a:lstStyle/>
                    <a:p>
                      <a:pPr algn="ctr"/>
                      <a:r>
                        <a:rPr lang="th-TH" sz="2000" dirty="0">
                          <a:latin typeface="TH SarabunPSK" charset="0"/>
                          <a:ea typeface="TH SarabunPSK" charset="0"/>
                          <a:cs typeface="TH SarabunPSK" charset="0"/>
                        </a:rPr>
                        <a:t>ลำดับ</a:t>
                      </a:r>
                      <a:endParaRPr lang="en-US" sz="2000" dirty="0">
                        <a:latin typeface="TH SarabunPSK" charset="0"/>
                        <a:ea typeface="TH SarabunPSK" charset="0"/>
                        <a:cs typeface="TH SarabunPSK" charset="0"/>
                      </a:endParaRPr>
                    </a:p>
                  </a:txBody>
                  <a:tcPr/>
                </a:tc>
                <a:tc>
                  <a:txBody>
                    <a:bodyPr/>
                    <a:lstStyle/>
                    <a:p>
                      <a:pPr algn="ctr"/>
                      <a:r>
                        <a:rPr lang="th-TH" sz="2000" dirty="0">
                          <a:latin typeface="TH SarabunPSK" charset="0"/>
                          <a:ea typeface="TH SarabunPSK" charset="0"/>
                          <a:cs typeface="TH SarabunPSK" charset="0"/>
                        </a:rPr>
                        <a:t>รายการ</a:t>
                      </a:r>
                      <a:endParaRPr lang="en-US" sz="2000" dirty="0">
                        <a:latin typeface="TH SarabunPSK" charset="0"/>
                        <a:ea typeface="TH SarabunPSK" charset="0"/>
                        <a:cs typeface="TH SarabunPSK" charset="0"/>
                      </a:endParaRPr>
                    </a:p>
                  </a:txBody>
                  <a:tcPr/>
                </a:tc>
                <a:extLst>
                  <a:ext uri="{0D108BD9-81ED-4DB2-BD59-A6C34878D82A}">
                    <a16:rowId xmlns:a16="http://schemas.microsoft.com/office/drawing/2014/main" val="10000"/>
                  </a:ext>
                </a:extLst>
              </a:tr>
              <a:tr h="370840">
                <a:tc>
                  <a:txBody>
                    <a:bodyPr/>
                    <a:lstStyle/>
                    <a:p>
                      <a:pPr algn="ctr"/>
                      <a:r>
                        <a:rPr lang="en-US" sz="2000" dirty="0">
                          <a:latin typeface="TH SarabunPSK" charset="0"/>
                          <a:ea typeface="TH SarabunPSK" charset="0"/>
                          <a:cs typeface="TH SarabunPSK" charset="0"/>
                        </a:rPr>
                        <a:t>1</a:t>
                      </a:r>
                    </a:p>
                  </a:txBody>
                  <a:tcPr/>
                </a:tc>
                <a:tc>
                  <a:txBody>
                    <a:bodyPr/>
                    <a:lstStyle/>
                    <a:p>
                      <a:r>
                        <a:rPr lang="en-US" sz="2000" kern="1200" dirty="0">
                          <a:solidFill>
                            <a:schemeClr val="dk1"/>
                          </a:solidFill>
                          <a:effectLst/>
                          <a:latin typeface="TH SarabunPSK" charset="0"/>
                          <a:ea typeface="TH SarabunPSK" charset="0"/>
                          <a:cs typeface="TH SarabunPSK" charset="0"/>
                        </a:rPr>
                        <a:t>D</a:t>
                      </a:r>
                      <a:r>
                        <a:rPr lang="th-TH" sz="2000" kern="1200" dirty="0">
                          <a:solidFill>
                            <a:schemeClr val="dk1"/>
                          </a:solidFill>
                          <a:effectLst/>
                          <a:latin typeface="TH SarabunPSK" charset="0"/>
                          <a:ea typeface="TH SarabunPSK" charset="0"/>
                          <a:cs typeface="TH SarabunPSK" charset="0"/>
                        </a:rPr>
                        <a:t>. </a:t>
                      </a:r>
                      <a:r>
                        <a:rPr lang="en-US" sz="2000" kern="1200" dirty="0">
                          <a:solidFill>
                            <a:schemeClr val="dk1"/>
                          </a:solidFill>
                          <a:effectLst/>
                          <a:latin typeface="TH SarabunPSK" charset="0"/>
                          <a:ea typeface="TH SarabunPSK" charset="0"/>
                          <a:cs typeface="TH SarabunPSK" charset="0"/>
                        </a:rPr>
                        <a:t>Pal, T</a:t>
                      </a:r>
                      <a:r>
                        <a:rPr lang="th-TH" sz="2000" kern="1200" dirty="0">
                          <a:solidFill>
                            <a:schemeClr val="dk1"/>
                          </a:solidFill>
                          <a:effectLst/>
                          <a:latin typeface="TH SarabunPSK" charset="0"/>
                          <a:ea typeface="TH SarabunPSK" charset="0"/>
                          <a:cs typeface="TH SarabunPSK" charset="0"/>
                        </a:rPr>
                        <a:t>. </a:t>
                      </a:r>
                      <a:r>
                        <a:rPr lang="en-US" sz="2000" kern="1200" dirty="0" err="1">
                          <a:solidFill>
                            <a:schemeClr val="dk1"/>
                          </a:solidFill>
                          <a:effectLst/>
                          <a:latin typeface="TH SarabunPSK" charset="0"/>
                          <a:ea typeface="TH SarabunPSK" charset="0"/>
                          <a:cs typeface="TH SarabunPSK" charset="0"/>
                        </a:rPr>
                        <a:t>Triyason</a:t>
                      </a:r>
                      <a:r>
                        <a:rPr lang="en-US" sz="2000" kern="1200" dirty="0">
                          <a:solidFill>
                            <a:schemeClr val="dk1"/>
                          </a:solidFill>
                          <a:effectLst/>
                          <a:latin typeface="TH SarabunPSK" charset="0"/>
                          <a:ea typeface="TH SarabunPSK" charset="0"/>
                          <a:cs typeface="TH SarabunPSK" charset="0"/>
                        </a:rPr>
                        <a:t>, and S</a:t>
                      </a:r>
                      <a:r>
                        <a:rPr lang="th-TH" sz="2000" kern="1200" dirty="0">
                          <a:solidFill>
                            <a:schemeClr val="dk1"/>
                          </a:solidFill>
                          <a:effectLst/>
                          <a:latin typeface="TH SarabunPSK" charset="0"/>
                          <a:ea typeface="TH SarabunPSK" charset="0"/>
                          <a:cs typeface="TH SarabunPSK" charset="0"/>
                        </a:rPr>
                        <a:t>. </a:t>
                      </a:r>
                      <a:r>
                        <a:rPr lang="en-US" sz="2000" kern="1200" dirty="0" err="1">
                          <a:solidFill>
                            <a:schemeClr val="dk1"/>
                          </a:solidFill>
                          <a:effectLst/>
                          <a:latin typeface="TH SarabunPSK" charset="0"/>
                          <a:ea typeface="TH SarabunPSK" charset="0"/>
                          <a:cs typeface="TH SarabunPSK" charset="0"/>
                        </a:rPr>
                        <a:t>Funilkul</a:t>
                      </a:r>
                      <a:r>
                        <a:rPr lang="en-US" sz="2000" kern="1200" dirty="0">
                          <a:solidFill>
                            <a:schemeClr val="dk1"/>
                          </a:solidFill>
                          <a:effectLst/>
                          <a:latin typeface="TH SarabunPSK" charset="0"/>
                          <a:ea typeface="TH SarabunPSK" charset="0"/>
                          <a:cs typeface="TH SarabunPSK" charset="0"/>
                        </a:rPr>
                        <a:t>, “Smart Homes and Quality of Life for the Elderly</a:t>
                      </a:r>
                      <a:r>
                        <a:rPr lang="th-TH" sz="2000" kern="1200" dirty="0">
                          <a:solidFill>
                            <a:schemeClr val="dk1"/>
                          </a:solidFill>
                          <a:effectLst/>
                          <a:latin typeface="TH SarabunPSK" charset="0"/>
                          <a:ea typeface="TH SarabunPSK" charset="0"/>
                          <a:cs typeface="TH SarabunPSK" charset="0"/>
                        </a:rPr>
                        <a:t>: </a:t>
                      </a:r>
                      <a:r>
                        <a:rPr lang="en-US" sz="2000" kern="1200" dirty="0">
                          <a:solidFill>
                            <a:schemeClr val="dk1"/>
                          </a:solidFill>
                          <a:effectLst/>
                          <a:latin typeface="TH SarabunPSK" charset="0"/>
                          <a:ea typeface="TH SarabunPSK" charset="0"/>
                          <a:cs typeface="TH SarabunPSK" charset="0"/>
                        </a:rPr>
                        <a:t>A Systematic Review,”</a:t>
                      </a:r>
                      <a:r>
                        <a:rPr lang="en-US" sz="2000" b="1" kern="1200" dirty="0">
                          <a:solidFill>
                            <a:schemeClr val="dk1"/>
                          </a:solidFill>
                          <a:effectLst/>
                          <a:latin typeface="TH SarabunPSK" charset="0"/>
                          <a:ea typeface="TH SarabunPSK" charset="0"/>
                          <a:cs typeface="TH SarabunPSK" charset="0"/>
                        </a:rPr>
                        <a:t> </a:t>
                      </a:r>
                      <a:r>
                        <a:rPr lang="en-US" sz="2000" kern="1200" dirty="0">
                          <a:solidFill>
                            <a:schemeClr val="dk1"/>
                          </a:solidFill>
                          <a:effectLst/>
                          <a:latin typeface="TH SarabunPSK" charset="0"/>
                          <a:ea typeface="TH SarabunPSK" charset="0"/>
                          <a:cs typeface="TH SarabunPSK" charset="0"/>
                        </a:rPr>
                        <a:t>presented at </a:t>
                      </a:r>
                      <a:r>
                        <a:rPr lang="en-US" sz="2000" i="1" kern="1200" dirty="0">
                          <a:solidFill>
                            <a:schemeClr val="dk1"/>
                          </a:solidFill>
                          <a:effectLst/>
                          <a:latin typeface="TH SarabunPSK" charset="0"/>
                          <a:ea typeface="TH SarabunPSK" charset="0"/>
                          <a:cs typeface="TH SarabunPSK" charset="0"/>
                        </a:rPr>
                        <a:t>the 1</a:t>
                      </a:r>
                      <a:r>
                        <a:rPr lang="en-US" sz="2000" i="1" kern="1200" baseline="30000" dirty="0">
                          <a:solidFill>
                            <a:schemeClr val="dk1"/>
                          </a:solidFill>
                          <a:effectLst/>
                          <a:latin typeface="TH SarabunPSK" charset="0"/>
                          <a:ea typeface="TH SarabunPSK" charset="0"/>
                          <a:cs typeface="TH SarabunPSK" charset="0"/>
                        </a:rPr>
                        <a:t>st</a:t>
                      </a:r>
                      <a:r>
                        <a:rPr lang="en-US" sz="2000" i="1" kern="1200" dirty="0">
                          <a:solidFill>
                            <a:schemeClr val="dk1"/>
                          </a:solidFill>
                          <a:effectLst/>
                          <a:latin typeface="TH SarabunPSK" charset="0"/>
                          <a:ea typeface="TH SarabunPSK" charset="0"/>
                          <a:cs typeface="TH SarabunPSK" charset="0"/>
                        </a:rPr>
                        <a:t> IEEE Int. Workshop on Intelligent Multimedia Applications and Design</a:t>
                      </a:r>
                      <a:r>
                        <a:rPr lang="en-US" sz="2000" kern="1200" dirty="0">
                          <a:solidFill>
                            <a:schemeClr val="dk1"/>
                          </a:solidFill>
                          <a:effectLst/>
                          <a:latin typeface="TH SarabunPSK" charset="0"/>
                          <a:ea typeface="TH SarabunPSK" charset="0"/>
                          <a:cs typeface="TH SarabunPSK" charset="0"/>
                        </a:rPr>
                        <a:t>, Taichung, Taiwan, Dec 11-13, 2017. </a:t>
                      </a:r>
                      <a:endParaRPr lang="en-US" sz="2000" dirty="0">
                        <a:latin typeface="TH SarabunPSK" charset="0"/>
                        <a:ea typeface="TH SarabunPSK" charset="0"/>
                        <a:cs typeface="TH SarabunPSK" charset="0"/>
                      </a:endParaRPr>
                    </a:p>
                  </a:txBody>
                  <a:tcPr/>
                </a:tc>
                <a:extLst>
                  <a:ext uri="{0D108BD9-81ED-4DB2-BD59-A6C34878D82A}">
                    <a16:rowId xmlns:a16="http://schemas.microsoft.com/office/drawing/2014/main" val="10001"/>
                  </a:ext>
                </a:extLst>
              </a:tr>
              <a:tr h="370840">
                <a:tc>
                  <a:txBody>
                    <a:bodyPr/>
                    <a:lstStyle/>
                    <a:p>
                      <a:pPr algn="ctr"/>
                      <a:r>
                        <a:rPr lang="en-US" sz="2000" dirty="0">
                          <a:latin typeface="TH SarabunPSK" charset="0"/>
                          <a:ea typeface="TH SarabunPSK" charset="0"/>
                          <a:cs typeface="TH SarabunPSK"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H SarabunPSK" charset="0"/>
                          <a:ea typeface="TH SarabunPSK" charset="0"/>
                          <a:cs typeface="TH SarabunPSK" charset="0"/>
                        </a:rPr>
                        <a:t>S. </a:t>
                      </a:r>
                      <a:r>
                        <a:rPr lang="en-US" sz="2000" kern="1200" dirty="0" err="1">
                          <a:solidFill>
                            <a:schemeClr val="dk1"/>
                          </a:solidFill>
                          <a:effectLst/>
                          <a:latin typeface="TH SarabunPSK" charset="0"/>
                          <a:ea typeface="TH SarabunPSK" charset="0"/>
                          <a:cs typeface="TH SarabunPSK" charset="0"/>
                        </a:rPr>
                        <a:t>Nuratch</a:t>
                      </a:r>
                      <a:r>
                        <a:rPr lang="en-US" sz="2000" kern="1200" dirty="0">
                          <a:solidFill>
                            <a:schemeClr val="dk1"/>
                          </a:solidFill>
                          <a:effectLst/>
                          <a:latin typeface="TH SarabunPSK" charset="0"/>
                          <a:ea typeface="TH SarabunPSK" charset="0"/>
                          <a:cs typeface="TH SarabunPSK" charset="0"/>
                        </a:rPr>
                        <a:t>, “Design and Implementation of Real-time Embedded Data Acquisition and Classification with Web-based Configuration and Visualization,” presented at </a:t>
                      </a:r>
                      <a:r>
                        <a:rPr lang="en-US" sz="2000" i="1" kern="1200" dirty="0">
                          <a:solidFill>
                            <a:schemeClr val="dk1"/>
                          </a:solidFill>
                          <a:effectLst/>
                          <a:latin typeface="TH SarabunPSK" charset="0"/>
                          <a:ea typeface="TH SarabunPSK" charset="0"/>
                          <a:cs typeface="TH SarabunPSK" charset="0"/>
                        </a:rPr>
                        <a:t>the 9</a:t>
                      </a:r>
                      <a:r>
                        <a:rPr lang="en-US" sz="2000" i="1" kern="1200" baseline="30000" dirty="0">
                          <a:solidFill>
                            <a:schemeClr val="dk1"/>
                          </a:solidFill>
                          <a:effectLst/>
                          <a:latin typeface="TH SarabunPSK" charset="0"/>
                          <a:ea typeface="TH SarabunPSK" charset="0"/>
                          <a:cs typeface="TH SarabunPSK" charset="0"/>
                        </a:rPr>
                        <a:t>th</a:t>
                      </a:r>
                      <a:r>
                        <a:rPr lang="en-US" sz="2000" i="1" kern="1200" dirty="0">
                          <a:solidFill>
                            <a:schemeClr val="dk1"/>
                          </a:solidFill>
                          <a:effectLst/>
                          <a:latin typeface="TH SarabunPSK" charset="0"/>
                          <a:ea typeface="TH SarabunPSK" charset="0"/>
                          <a:cs typeface="TH SarabunPSK" charset="0"/>
                        </a:rPr>
                        <a:t> Int. Conf. Information and Communication Technology for Embedded Systems</a:t>
                      </a:r>
                      <a:r>
                        <a:rPr lang="en-US" sz="2000" kern="1200" dirty="0">
                          <a:solidFill>
                            <a:schemeClr val="dk1"/>
                          </a:solidFill>
                          <a:effectLst/>
                          <a:latin typeface="TH SarabunPSK" charset="0"/>
                          <a:ea typeface="TH SarabunPSK" charset="0"/>
                          <a:cs typeface="TH SarabunPSK" charset="0"/>
                        </a:rPr>
                        <a:t>, </a:t>
                      </a:r>
                      <a:r>
                        <a:rPr lang="en-US" sz="2000" kern="1200" dirty="0" err="1">
                          <a:solidFill>
                            <a:schemeClr val="dk1"/>
                          </a:solidFill>
                          <a:effectLst/>
                          <a:latin typeface="TH SarabunPSK" charset="0"/>
                          <a:ea typeface="TH SarabunPSK" charset="0"/>
                          <a:cs typeface="TH SarabunPSK" charset="0"/>
                        </a:rPr>
                        <a:t>Kon</a:t>
                      </a:r>
                      <a:r>
                        <a:rPr lang="en-US" sz="2000" kern="1200" dirty="0">
                          <a:solidFill>
                            <a:schemeClr val="dk1"/>
                          </a:solidFill>
                          <a:effectLst/>
                          <a:latin typeface="TH SarabunPSK" charset="0"/>
                          <a:ea typeface="TH SarabunPSK" charset="0"/>
                          <a:cs typeface="TH SarabunPSK" charset="0"/>
                        </a:rPr>
                        <a:t> </a:t>
                      </a:r>
                      <a:r>
                        <a:rPr lang="en-US" sz="2000" kern="1200" dirty="0" err="1">
                          <a:solidFill>
                            <a:schemeClr val="dk1"/>
                          </a:solidFill>
                          <a:effectLst/>
                          <a:latin typeface="TH SarabunPSK" charset="0"/>
                          <a:ea typeface="TH SarabunPSK" charset="0"/>
                          <a:cs typeface="TH SarabunPSK" charset="0"/>
                        </a:rPr>
                        <a:t>Khaen</a:t>
                      </a:r>
                      <a:r>
                        <a:rPr lang="en-US" sz="2000" kern="1200" dirty="0">
                          <a:solidFill>
                            <a:schemeClr val="dk1"/>
                          </a:solidFill>
                          <a:effectLst/>
                          <a:latin typeface="TH SarabunPSK" charset="0"/>
                          <a:ea typeface="TH SarabunPSK" charset="0"/>
                          <a:cs typeface="TH SarabunPSK" charset="0"/>
                        </a:rPr>
                        <a:t>, Thailand, May 7-9, 2018.</a:t>
                      </a:r>
                    </a:p>
                  </a:txBody>
                  <a:tcPr/>
                </a:tc>
                <a:extLst>
                  <a:ext uri="{0D108BD9-81ED-4DB2-BD59-A6C34878D82A}">
                    <a16:rowId xmlns:a16="http://schemas.microsoft.com/office/drawing/2014/main" val="10002"/>
                  </a:ext>
                </a:extLst>
              </a:tr>
              <a:tr h="370840">
                <a:tc>
                  <a:txBody>
                    <a:bodyPr/>
                    <a:lstStyle/>
                    <a:p>
                      <a:pPr algn="ctr"/>
                      <a:r>
                        <a:rPr lang="en-US" sz="2000" dirty="0">
                          <a:latin typeface="TH SarabunPSK" charset="0"/>
                          <a:ea typeface="TH SarabunPSK" charset="0"/>
                          <a:cs typeface="TH SarabunPSK"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H SarabunPSK" charset="0"/>
                          <a:ea typeface="TH SarabunPSK" charset="0"/>
                          <a:cs typeface="TH SarabunPSK" charset="0"/>
                        </a:rPr>
                        <a:t>H. </a:t>
                      </a:r>
                      <a:r>
                        <a:rPr lang="en-US" sz="2000" b="0" dirty="0" err="1">
                          <a:latin typeface="TH SarabunPSK" charset="0"/>
                          <a:ea typeface="TH SarabunPSK" charset="0"/>
                          <a:cs typeface="TH SarabunPSK" charset="0"/>
                        </a:rPr>
                        <a:t>Sriyakul</a:t>
                      </a:r>
                      <a:r>
                        <a:rPr lang="en-US" sz="2000" b="0" dirty="0">
                          <a:latin typeface="TH SarabunPSK" charset="0"/>
                          <a:ea typeface="TH SarabunPSK" charset="0"/>
                          <a:cs typeface="TH SarabunPSK" charset="0"/>
                        </a:rPr>
                        <a:t>,</a:t>
                      </a:r>
                      <a:r>
                        <a:rPr lang="en-US" sz="2000" b="0" baseline="0" dirty="0">
                          <a:latin typeface="TH SarabunPSK" charset="0"/>
                          <a:ea typeface="TH SarabunPSK" charset="0"/>
                          <a:cs typeface="TH SarabunPSK" charset="0"/>
                        </a:rPr>
                        <a:t> D. </a:t>
                      </a:r>
                      <a:r>
                        <a:rPr lang="en-US" sz="2000" b="0" baseline="0" dirty="0" err="1">
                          <a:latin typeface="TH SarabunPSK" charset="0"/>
                          <a:ea typeface="TH SarabunPSK" charset="0"/>
                          <a:cs typeface="TH SarabunPSK" charset="0"/>
                        </a:rPr>
                        <a:t>Kookpiruck</a:t>
                      </a:r>
                      <a:r>
                        <a:rPr lang="en-US" sz="2000" b="0" baseline="0" dirty="0">
                          <a:latin typeface="TH SarabunPSK" charset="0"/>
                          <a:ea typeface="TH SarabunPSK" charset="0"/>
                          <a:cs typeface="TH SarabunPSK" charset="0"/>
                        </a:rPr>
                        <a:t>, and W. </a:t>
                      </a:r>
                      <a:r>
                        <a:rPr lang="en-US" sz="2000" b="0" baseline="0" dirty="0" err="1">
                          <a:latin typeface="TH SarabunPSK" charset="0"/>
                          <a:ea typeface="TH SarabunPSK" charset="0"/>
                          <a:cs typeface="TH SarabunPSK" charset="0"/>
                        </a:rPr>
                        <a:t>Songkasiri</a:t>
                      </a:r>
                      <a:r>
                        <a:rPr lang="en-US" sz="2000" b="0" baseline="0" dirty="0">
                          <a:latin typeface="TH SarabunPSK" charset="0"/>
                          <a:ea typeface="TH SarabunPSK" charset="0"/>
                          <a:cs typeface="TH SarabunPSK" charset="0"/>
                        </a:rPr>
                        <a:t>, “</a:t>
                      </a:r>
                      <a:r>
                        <a:rPr lang="en-US" sz="2000" b="0" i="0" kern="1200" dirty="0">
                          <a:solidFill>
                            <a:schemeClr val="dk1"/>
                          </a:solidFill>
                          <a:effectLst/>
                          <a:latin typeface="TH SarabunPSK" charset="0"/>
                          <a:ea typeface="TH SarabunPSK" charset="0"/>
                          <a:cs typeface="TH SarabunPSK" charset="0"/>
                        </a:rPr>
                        <a:t>Cyber-Physical System Based Production Monitoring for Tapioca Starch Production,” presented</a:t>
                      </a:r>
                      <a:r>
                        <a:rPr lang="en-US" sz="2000" b="0" i="0" kern="1200" baseline="0" dirty="0">
                          <a:solidFill>
                            <a:schemeClr val="dk1"/>
                          </a:solidFill>
                          <a:effectLst/>
                          <a:latin typeface="TH SarabunPSK" charset="0"/>
                          <a:ea typeface="TH SarabunPSK" charset="0"/>
                          <a:cs typeface="TH SarabunPSK" charset="0"/>
                        </a:rPr>
                        <a:t> at </a:t>
                      </a:r>
                      <a:r>
                        <a:rPr lang="en-US" sz="2000" b="0" i="1" kern="1200" baseline="0" dirty="0">
                          <a:solidFill>
                            <a:schemeClr val="dk1"/>
                          </a:solidFill>
                          <a:effectLst/>
                          <a:latin typeface="TH SarabunPSK" charset="0"/>
                          <a:ea typeface="TH SarabunPSK" charset="0"/>
                          <a:cs typeface="TH SarabunPSK" charset="0"/>
                        </a:rPr>
                        <a:t>the 4</a:t>
                      </a:r>
                      <a:r>
                        <a:rPr lang="en-US" sz="2000" b="0" i="1" kern="1200" baseline="30000" dirty="0">
                          <a:solidFill>
                            <a:schemeClr val="dk1"/>
                          </a:solidFill>
                          <a:effectLst/>
                          <a:latin typeface="TH SarabunPSK" charset="0"/>
                          <a:ea typeface="TH SarabunPSK" charset="0"/>
                          <a:cs typeface="TH SarabunPSK" charset="0"/>
                        </a:rPr>
                        <a:t>th</a:t>
                      </a:r>
                      <a:r>
                        <a:rPr lang="en-US" sz="2000" b="0" i="1" kern="1200" baseline="0" dirty="0">
                          <a:solidFill>
                            <a:schemeClr val="dk1"/>
                          </a:solidFill>
                          <a:effectLst/>
                          <a:latin typeface="TH SarabunPSK" charset="0"/>
                          <a:ea typeface="TH SarabunPSK" charset="0"/>
                          <a:cs typeface="TH SarabunPSK" charset="0"/>
                        </a:rPr>
                        <a:t> Int. Conf. Information Science and Control Engineering</a:t>
                      </a:r>
                      <a:r>
                        <a:rPr lang="en-US" sz="2000" b="0" i="0" kern="1200" baseline="0" dirty="0">
                          <a:solidFill>
                            <a:schemeClr val="dk1"/>
                          </a:solidFill>
                          <a:effectLst/>
                          <a:latin typeface="TH SarabunPSK" charset="0"/>
                          <a:ea typeface="TH SarabunPSK" charset="0"/>
                          <a:cs typeface="TH SarabunPSK" charset="0"/>
                        </a:rPr>
                        <a:t>, </a:t>
                      </a:r>
                      <a:r>
                        <a:rPr lang="en-US" sz="2000" b="0" i="0" kern="1200" dirty="0">
                          <a:solidFill>
                            <a:schemeClr val="dk1"/>
                          </a:solidFill>
                          <a:effectLst/>
                          <a:latin typeface="TH SarabunPSK" charset="0"/>
                          <a:ea typeface="TH SarabunPSK" charset="0"/>
                          <a:cs typeface="TH SarabunPSK" charset="0"/>
                        </a:rPr>
                        <a:t>Changsha, China, July 21-23,</a:t>
                      </a:r>
                      <a:r>
                        <a:rPr lang="en-US" sz="2000" b="0" i="0" kern="1200" baseline="0" dirty="0">
                          <a:solidFill>
                            <a:schemeClr val="dk1"/>
                          </a:solidFill>
                          <a:effectLst/>
                          <a:latin typeface="TH SarabunPSK" charset="0"/>
                          <a:ea typeface="TH SarabunPSK" charset="0"/>
                          <a:cs typeface="TH SarabunPSK" charset="0"/>
                        </a:rPr>
                        <a:t> 2017.</a:t>
                      </a:r>
                      <a:endParaRPr lang="en-US" sz="2000" b="0" i="0" kern="1200" dirty="0">
                        <a:solidFill>
                          <a:schemeClr val="dk1"/>
                        </a:solidFill>
                        <a:effectLst/>
                        <a:latin typeface="TH SarabunPSK" charset="0"/>
                        <a:ea typeface="TH SarabunPSK" charset="0"/>
                        <a:cs typeface="TH SarabunPSK" charset="0"/>
                      </a:endParaRPr>
                    </a:p>
                  </a:txBody>
                  <a:tcPr/>
                </a:tc>
                <a:extLst>
                  <a:ext uri="{0D108BD9-81ED-4DB2-BD59-A6C34878D82A}">
                    <a16:rowId xmlns:a16="http://schemas.microsoft.com/office/drawing/2014/main" val="10003"/>
                  </a:ext>
                </a:extLst>
              </a:tr>
              <a:tr h="370840">
                <a:tc>
                  <a:txBody>
                    <a:bodyPr/>
                    <a:lstStyle/>
                    <a:p>
                      <a:pPr algn="ctr"/>
                      <a:r>
                        <a:rPr lang="en-US" sz="2000" dirty="0">
                          <a:latin typeface="TH SarabunPSK" charset="0"/>
                          <a:ea typeface="TH SarabunPSK" charset="0"/>
                          <a:cs typeface="TH SarabunPSK" charset="0"/>
                        </a:rPr>
                        <a:t>4</a:t>
                      </a:r>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kern="1200" dirty="0">
                          <a:solidFill>
                            <a:schemeClr val="dk1"/>
                          </a:solidFill>
                          <a:effectLst/>
                          <a:latin typeface="TH SarabunPSK" charset="0"/>
                          <a:ea typeface="TH SarabunPSK" charset="0"/>
                          <a:cs typeface="TH SarabunPSK" charset="0"/>
                        </a:rPr>
                        <a:t>N. </a:t>
                      </a:r>
                      <a:r>
                        <a:rPr lang="en-US" sz="2000" b="0" i="0" u="none" kern="1200" dirty="0" err="1">
                          <a:solidFill>
                            <a:schemeClr val="dk1"/>
                          </a:solidFill>
                          <a:effectLst/>
                          <a:latin typeface="TH SarabunPSK" charset="0"/>
                          <a:ea typeface="TH SarabunPSK" charset="0"/>
                          <a:cs typeface="TH SarabunPSK" charset="0"/>
                        </a:rPr>
                        <a:t>Pimthong</a:t>
                      </a:r>
                      <a:r>
                        <a:rPr lang="en-US" sz="2000" b="0" i="0" u="none" kern="1200" dirty="0">
                          <a:solidFill>
                            <a:schemeClr val="dk1"/>
                          </a:solidFill>
                          <a:effectLst/>
                          <a:latin typeface="TH SarabunPSK" charset="0"/>
                          <a:ea typeface="TH SarabunPSK" charset="0"/>
                          <a:cs typeface="TH SarabunPSK" charset="0"/>
                        </a:rPr>
                        <a:t>,</a:t>
                      </a:r>
                      <a:r>
                        <a:rPr lang="en-US" sz="2000" b="0" i="0" u="none" kern="1200" baseline="0" dirty="0">
                          <a:solidFill>
                            <a:schemeClr val="dk1"/>
                          </a:solidFill>
                          <a:effectLst/>
                          <a:latin typeface="TH SarabunPSK" charset="0"/>
                          <a:ea typeface="TH SarabunPSK" charset="0"/>
                          <a:cs typeface="TH SarabunPSK" charset="0"/>
                        </a:rPr>
                        <a:t> </a:t>
                      </a:r>
                      <a:r>
                        <a:rPr lang="en-US" sz="2000" b="0" i="0" u="none" strike="noStrike" kern="1200" dirty="0">
                          <a:solidFill>
                            <a:schemeClr val="dk1"/>
                          </a:solidFill>
                          <a:effectLst/>
                          <a:latin typeface="TH SarabunPSK" charset="0"/>
                          <a:ea typeface="TH SarabunPSK" charset="0"/>
                          <a:cs typeface="TH SarabunPSK" charset="0"/>
                        </a:rPr>
                        <a:t>D. </a:t>
                      </a:r>
                      <a:r>
                        <a:rPr lang="en-US" sz="2000" b="0" i="0" u="none" strike="noStrike" kern="1200" dirty="0" err="1">
                          <a:solidFill>
                            <a:schemeClr val="dk1"/>
                          </a:solidFill>
                          <a:effectLst/>
                          <a:latin typeface="TH SarabunPSK" charset="0"/>
                          <a:ea typeface="TH SarabunPSK" charset="0"/>
                          <a:cs typeface="TH SarabunPSK" charset="0"/>
                        </a:rPr>
                        <a:t>Koolpiruck</a:t>
                      </a:r>
                      <a:r>
                        <a:rPr lang="en-US" sz="2000" b="0" i="0" u="none" strike="noStrike" kern="1200" dirty="0">
                          <a:solidFill>
                            <a:schemeClr val="dk1"/>
                          </a:solidFill>
                          <a:effectLst/>
                          <a:latin typeface="TH SarabunPSK" charset="0"/>
                          <a:ea typeface="TH SarabunPSK" charset="0"/>
                          <a:cs typeface="TH SarabunPSK" charset="0"/>
                        </a:rPr>
                        <a:t>,</a:t>
                      </a:r>
                      <a:r>
                        <a:rPr lang="en-US" sz="2000" b="0" i="0" u="none" strike="noStrike" kern="1200" baseline="0" dirty="0">
                          <a:solidFill>
                            <a:schemeClr val="dk1"/>
                          </a:solidFill>
                          <a:effectLst/>
                          <a:latin typeface="TH SarabunPSK" charset="0"/>
                          <a:ea typeface="TH SarabunPSK" charset="0"/>
                          <a:cs typeface="TH SarabunPSK" charset="0"/>
                        </a:rPr>
                        <a:t> </a:t>
                      </a:r>
                      <a:r>
                        <a:rPr lang="en-US" sz="2000" b="0" i="0" u="none" strike="noStrike" kern="1200" dirty="0">
                          <a:solidFill>
                            <a:schemeClr val="dk1"/>
                          </a:solidFill>
                          <a:effectLst/>
                          <a:latin typeface="TH SarabunPSK" charset="0"/>
                          <a:ea typeface="TH SarabunPSK" charset="0"/>
                          <a:cs typeface="TH SarabunPSK" charset="0"/>
                        </a:rPr>
                        <a:t>S. </a:t>
                      </a:r>
                      <a:r>
                        <a:rPr lang="en-US" sz="2000" b="0" i="0" u="none" strike="noStrike" kern="1200" dirty="0" err="1">
                          <a:solidFill>
                            <a:schemeClr val="dk1"/>
                          </a:solidFill>
                          <a:effectLst/>
                          <a:latin typeface="TH SarabunPSK" charset="0"/>
                          <a:ea typeface="TH SarabunPSK" charset="0"/>
                          <a:cs typeface="TH SarabunPSK" charset="0"/>
                        </a:rPr>
                        <a:t>Nuratch</a:t>
                      </a:r>
                      <a:r>
                        <a:rPr lang="en-US" sz="2000" b="0" i="0" u="none" strike="noStrike" kern="1200" dirty="0">
                          <a:solidFill>
                            <a:schemeClr val="dk1"/>
                          </a:solidFill>
                          <a:effectLst/>
                          <a:latin typeface="TH SarabunPSK" charset="0"/>
                          <a:ea typeface="TH SarabunPSK" charset="0"/>
                          <a:cs typeface="TH SarabunPSK" charset="0"/>
                        </a:rPr>
                        <a:t>,</a:t>
                      </a:r>
                      <a:r>
                        <a:rPr lang="en-US" sz="2000" b="0" i="0" u="none" strike="noStrike" kern="1200" baseline="0" dirty="0">
                          <a:solidFill>
                            <a:schemeClr val="dk1"/>
                          </a:solidFill>
                          <a:effectLst/>
                          <a:latin typeface="TH SarabunPSK" charset="0"/>
                          <a:ea typeface="TH SarabunPSK" charset="0"/>
                          <a:cs typeface="TH SarabunPSK" charset="0"/>
                        </a:rPr>
                        <a:t> W.</a:t>
                      </a:r>
                      <a:r>
                        <a:rPr lang="en-US" sz="2000" b="0" i="0" u="none" strike="noStrike" kern="1200" dirty="0">
                          <a:solidFill>
                            <a:schemeClr val="dk1"/>
                          </a:solidFill>
                          <a:effectLst/>
                          <a:latin typeface="TH SarabunPSK" charset="0"/>
                          <a:ea typeface="TH SarabunPSK" charset="0"/>
                          <a:cs typeface="TH SarabunPSK" charset="0"/>
                        </a:rPr>
                        <a:t> </a:t>
                      </a:r>
                      <a:r>
                        <a:rPr lang="en-US" sz="2000" b="0" i="0" u="none" strike="noStrike" kern="1200" dirty="0" err="1">
                          <a:solidFill>
                            <a:schemeClr val="dk1"/>
                          </a:solidFill>
                          <a:effectLst/>
                          <a:latin typeface="TH SarabunPSK" charset="0"/>
                          <a:ea typeface="TH SarabunPSK" charset="0"/>
                          <a:cs typeface="TH SarabunPSK" charset="0"/>
                        </a:rPr>
                        <a:t>Songkasiri</a:t>
                      </a:r>
                      <a:r>
                        <a:rPr lang="en-US" sz="2000" b="0" i="0" u="none" strike="noStrike" kern="1200" dirty="0">
                          <a:solidFill>
                            <a:schemeClr val="dk1"/>
                          </a:solidFill>
                          <a:effectLst/>
                          <a:latin typeface="TH SarabunPSK" charset="0"/>
                          <a:ea typeface="TH SarabunPSK" charset="0"/>
                          <a:cs typeface="TH SarabunPSK" charset="0"/>
                        </a:rPr>
                        <a:t>, “</a:t>
                      </a:r>
                      <a:r>
                        <a:rPr lang="en-US" sz="2000" b="0" i="0" kern="1200" dirty="0">
                          <a:solidFill>
                            <a:schemeClr val="dk1"/>
                          </a:solidFill>
                          <a:effectLst/>
                          <a:latin typeface="TH SarabunPSK" charset="0"/>
                          <a:ea typeface="TH SarabunPSK" charset="0"/>
                          <a:cs typeface="TH SarabunPSK" charset="0"/>
                        </a:rPr>
                        <a:t>Cyber-Physical System based Real-Time Management for Tapioca Starch Industry,” presented at </a:t>
                      </a:r>
                      <a:r>
                        <a:rPr lang="en-US" sz="2000" b="0" i="1" kern="1200" dirty="0">
                          <a:solidFill>
                            <a:schemeClr val="dk1"/>
                          </a:solidFill>
                          <a:effectLst/>
                          <a:latin typeface="TH SarabunPSK" charset="0"/>
                          <a:ea typeface="TH SarabunPSK" charset="0"/>
                          <a:cs typeface="TH SarabunPSK" charset="0"/>
                        </a:rPr>
                        <a:t>IEEE Conf. on Systems, Process and Control</a:t>
                      </a:r>
                      <a:r>
                        <a:rPr lang="en-US" sz="2000" b="0" i="0" kern="1200" dirty="0">
                          <a:solidFill>
                            <a:schemeClr val="dk1"/>
                          </a:solidFill>
                          <a:effectLst/>
                          <a:latin typeface="TH SarabunPSK" charset="0"/>
                          <a:ea typeface="TH SarabunPSK" charset="0"/>
                          <a:cs typeface="TH SarabunPSK" charset="0"/>
                        </a:rPr>
                        <a:t>,</a:t>
                      </a:r>
                      <a:r>
                        <a:rPr lang="en-US" sz="2000" b="0" i="0" kern="1200" baseline="0" dirty="0">
                          <a:solidFill>
                            <a:schemeClr val="dk1"/>
                          </a:solidFill>
                          <a:effectLst/>
                          <a:latin typeface="TH SarabunPSK" charset="0"/>
                          <a:ea typeface="TH SarabunPSK" charset="0"/>
                          <a:cs typeface="TH SarabunPSK" charset="0"/>
                        </a:rPr>
                        <a:t> </a:t>
                      </a:r>
                      <a:r>
                        <a:rPr lang="en-US" sz="2000" b="0" i="0" kern="1200" dirty="0">
                          <a:solidFill>
                            <a:schemeClr val="dk1"/>
                          </a:solidFill>
                          <a:effectLst/>
                          <a:latin typeface="TH SarabunPSK" charset="0"/>
                          <a:ea typeface="TH SarabunPSK" charset="0"/>
                          <a:cs typeface="TH SarabunPSK" charset="0"/>
                        </a:rPr>
                        <a:t>Malacca, Malaysia, Dec 15-17, 2017.</a:t>
                      </a:r>
                      <a:endParaRPr lang="en-US" sz="2000" b="0" i="1" kern="1200" dirty="0">
                        <a:solidFill>
                          <a:schemeClr val="dk1"/>
                        </a:solidFill>
                        <a:effectLst/>
                        <a:latin typeface="TH SarabunPSK" charset="0"/>
                        <a:ea typeface="TH SarabunPSK" charset="0"/>
                        <a:cs typeface="TH SarabunPSK" charset="0"/>
                      </a:endParaRPr>
                    </a:p>
                  </a:txBody>
                  <a:tcPr/>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589CDA46-EEC7-448C-B902-E742FE24BB1B}" type="slidenum">
              <a:rPr lang="en-US" smtClean="0"/>
              <a:t>13</a:t>
            </a:fld>
            <a:endParaRPr lang="en-US"/>
          </a:p>
        </p:txBody>
      </p:sp>
    </p:spTree>
    <p:extLst>
      <p:ext uri="{BB962C8B-B14F-4D97-AF65-F5344CB8AC3E}">
        <p14:creationId xmlns:p14="http://schemas.microsoft.com/office/powerpoint/2010/main" val="690015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8"/>
          <p:cNvSpPr/>
          <p:nvPr/>
        </p:nvSpPr>
        <p:spPr>
          <a:xfrm>
            <a:off x="745887" y="483179"/>
            <a:ext cx="7851575" cy="646331"/>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2000" b="1">
                <a:solidFill>
                  <a:srgbClr val="F04E22"/>
                </a:solidFill>
              </a:defRPr>
            </a:lvl1pPr>
          </a:lstStyle>
          <a:p>
            <a:r>
              <a:rPr lang="en-US" sz="3600" dirty="0">
                <a:solidFill>
                  <a:srgbClr val="FF3300"/>
                </a:solidFill>
                <a:latin typeface="TH SarabunPSK" charset="0"/>
                <a:ea typeface="TH SarabunPSK" charset="0"/>
                <a:cs typeface="TH SarabunPSK" charset="0"/>
              </a:rPr>
              <a:t>D. </a:t>
            </a:r>
            <a:r>
              <a:rPr lang="th-TH" sz="3600" dirty="0">
                <a:solidFill>
                  <a:srgbClr val="FF3300"/>
                </a:solidFill>
                <a:latin typeface="TH SarabunPSK" charset="0"/>
                <a:ea typeface="TH SarabunPSK" charset="0"/>
                <a:cs typeface="TH SarabunPSK" charset="0"/>
              </a:rPr>
              <a:t>การถ่ายทอดเทคโนโลยี/การให้บริการวิชาการของศูนย์</a:t>
            </a:r>
            <a:r>
              <a:rPr lang="en-US" sz="3600" dirty="0">
                <a:solidFill>
                  <a:srgbClr val="FF3300"/>
                </a:solidFill>
                <a:latin typeface="TH SarabunPSK" charset="0"/>
                <a:ea typeface="TH SarabunPSK" charset="0"/>
                <a:cs typeface="TH SarabunPSK" charset="0"/>
              </a:rPr>
              <a:t> </a:t>
            </a:r>
            <a:endParaRPr lang="en-US" sz="3600" cap="all" dirty="0">
              <a:solidFill>
                <a:schemeClr val="tx1">
                  <a:lumMod val="65000"/>
                  <a:lumOff val="35000"/>
                </a:schemeClr>
              </a:solidFill>
            </a:endParaRPr>
          </a:p>
        </p:txBody>
      </p:sp>
      <p:sp>
        <p:nvSpPr>
          <p:cNvPr id="7" name="Slide Number Placeholder 6"/>
          <p:cNvSpPr>
            <a:spLocks noGrp="1"/>
          </p:cNvSpPr>
          <p:nvPr>
            <p:ph type="sldNum" sz="quarter" idx="12"/>
          </p:nvPr>
        </p:nvSpPr>
        <p:spPr/>
        <p:txBody>
          <a:bodyPr/>
          <a:lstStyle/>
          <a:p>
            <a:fld id="{589CDA46-EEC7-448C-B902-E742FE24BB1B}" type="slidenum">
              <a:rPr lang="en-US" smtClean="0"/>
              <a:t>14</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53957268"/>
              </p:ext>
            </p:extLst>
          </p:nvPr>
        </p:nvGraphicFramePr>
        <p:xfrm>
          <a:off x="404039" y="1354401"/>
          <a:ext cx="8474147" cy="3347212"/>
        </p:xfrm>
        <a:graphic>
          <a:graphicData uri="http://schemas.openxmlformats.org/drawingml/2006/table">
            <a:tbl>
              <a:tblPr firstRow="1" firstCol="1" bandRow="1">
                <a:tableStyleId>{5C22544A-7EE6-4342-B048-85BDC9FD1C3A}</a:tableStyleId>
              </a:tblPr>
              <a:tblGrid>
                <a:gridCol w="606054">
                  <a:extLst>
                    <a:ext uri="{9D8B030D-6E8A-4147-A177-3AD203B41FA5}">
                      <a16:colId xmlns:a16="http://schemas.microsoft.com/office/drawing/2014/main" val="20000"/>
                    </a:ext>
                  </a:extLst>
                </a:gridCol>
                <a:gridCol w="2501667">
                  <a:extLst>
                    <a:ext uri="{9D8B030D-6E8A-4147-A177-3AD203B41FA5}">
                      <a16:colId xmlns:a16="http://schemas.microsoft.com/office/drawing/2014/main" val="20001"/>
                    </a:ext>
                  </a:extLst>
                </a:gridCol>
                <a:gridCol w="1965019">
                  <a:extLst>
                    <a:ext uri="{9D8B030D-6E8A-4147-A177-3AD203B41FA5}">
                      <a16:colId xmlns:a16="http://schemas.microsoft.com/office/drawing/2014/main" val="20002"/>
                    </a:ext>
                  </a:extLst>
                </a:gridCol>
                <a:gridCol w="1838421">
                  <a:extLst>
                    <a:ext uri="{9D8B030D-6E8A-4147-A177-3AD203B41FA5}">
                      <a16:colId xmlns:a16="http://schemas.microsoft.com/office/drawing/2014/main" val="20003"/>
                    </a:ext>
                  </a:extLst>
                </a:gridCol>
                <a:gridCol w="1562986">
                  <a:extLst>
                    <a:ext uri="{9D8B030D-6E8A-4147-A177-3AD203B41FA5}">
                      <a16:colId xmlns:a16="http://schemas.microsoft.com/office/drawing/2014/main" val="20004"/>
                    </a:ext>
                  </a:extLst>
                </a:gridCol>
              </a:tblGrid>
              <a:tr h="508000">
                <a:tc>
                  <a:txBody>
                    <a:bodyPr/>
                    <a:lstStyle/>
                    <a:p>
                      <a:pPr algn="ctr">
                        <a:lnSpc>
                          <a:spcPct val="115000"/>
                        </a:lnSpc>
                        <a:spcAft>
                          <a:spcPts val="0"/>
                        </a:spcAft>
                      </a:pPr>
                      <a:r>
                        <a:rPr lang="th-TH" sz="1800" dirty="0">
                          <a:effectLst/>
                          <a:latin typeface="TH SarabunPSK" charset="0"/>
                          <a:ea typeface="TH SarabunPSK" charset="0"/>
                          <a:cs typeface="TH SarabunPSK" charset="0"/>
                        </a:rPr>
                        <a:t>ลำดับ</a:t>
                      </a:r>
                      <a:endParaRPr lang="en-US" sz="1600" dirty="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dirty="0">
                          <a:effectLst/>
                          <a:latin typeface="TH SarabunPSK" charset="0"/>
                          <a:ea typeface="TH SarabunPSK" charset="0"/>
                          <a:cs typeface="TH SarabunPSK" charset="0"/>
                        </a:rPr>
                        <a:t>ชื่อโครงการ</a:t>
                      </a:r>
                      <a:endParaRPr lang="en-US" sz="1600" dirty="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วิทยากร</a:t>
                      </a:r>
                      <a:r>
                        <a:rPr lang="en-US" sz="1800">
                          <a:effectLst/>
                          <a:latin typeface="TH SarabunPSK" charset="0"/>
                          <a:ea typeface="TH SarabunPSK" charset="0"/>
                          <a:cs typeface="TH SarabunPSK" charset="0"/>
                        </a:rPr>
                        <a:t>/</a:t>
                      </a:r>
                      <a:r>
                        <a:rPr lang="th-TH" sz="1800">
                          <a:effectLst/>
                          <a:latin typeface="TH SarabunPSK" charset="0"/>
                          <a:ea typeface="TH SarabunPSK" charset="0"/>
                          <a:cs typeface="TH SarabunPSK" charset="0"/>
                        </a:rPr>
                        <a:t>ผู้รับผิดชอบ</a:t>
                      </a:r>
                      <a:endParaRPr lang="en-US" sz="16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หน่วยงานเจ้าภาพ</a:t>
                      </a:r>
                      <a:endParaRPr lang="en-US" sz="16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จัดเมื่อ</a:t>
                      </a:r>
                      <a:endParaRPr lang="en-US" sz="16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0"/>
                  </a:ext>
                </a:extLst>
              </a:tr>
              <a:tr h="266700">
                <a:tc>
                  <a:txBody>
                    <a:bodyPr/>
                    <a:lstStyle/>
                    <a:p>
                      <a:pPr algn="ctr">
                        <a:lnSpc>
                          <a:spcPct val="115000"/>
                        </a:lnSpc>
                        <a:spcAft>
                          <a:spcPts val="0"/>
                        </a:spcAft>
                      </a:pPr>
                      <a:r>
                        <a:rPr lang="th-TH" sz="1800">
                          <a:effectLst/>
                          <a:latin typeface="TH SarabunPSK" charset="0"/>
                          <a:ea typeface="TH SarabunPSK" charset="0"/>
                          <a:cs typeface="TH SarabunPSK" charset="0"/>
                        </a:rPr>
                        <a:t>1</a:t>
                      </a:r>
                      <a:endParaRPr lang="en-US" sz="16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a:effectLst/>
                          <a:latin typeface="TH SarabunPSK" charset="0"/>
                          <a:ea typeface="TH SarabunPSK" charset="0"/>
                          <a:cs typeface="TH SarabunPSK" charset="0"/>
                        </a:rPr>
                        <a:t>ค่ายวิทยาศาสตร์และเทคโนโลยีด้าน </a:t>
                      </a:r>
                      <a:r>
                        <a:rPr lang="en-US" sz="1800">
                          <a:effectLst/>
                          <a:latin typeface="TH SarabunPSK" charset="0"/>
                          <a:ea typeface="TH SarabunPSK" charset="0"/>
                          <a:cs typeface="TH SarabunPSK" charset="0"/>
                        </a:rPr>
                        <a:t>Drone </a:t>
                      </a:r>
                      <a:r>
                        <a:rPr lang="th-TH" sz="1800">
                          <a:effectLst/>
                          <a:latin typeface="TH SarabunPSK" charset="0"/>
                          <a:ea typeface="TH SarabunPSK" charset="0"/>
                          <a:cs typeface="TH SarabunPSK" charset="0"/>
                        </a:rPr>
                        <a:t>และ </a:t>
                      </a:r>
                      <a:r>
                        <a:rPr lang="en-US" sz="1800">
                          <a:effectLst/>
                          <a:latin typeface="TH SarabunPSK" charset="0"/>
                          <a:ea typeface="TH SarabunPSK" charset="0"/>
                          <a:cs typeface="TH SarabunPSK" charset="0"/>
                        </a:rPr>
                        <a:t>IoT </a:t>
                      </a:r>
                      <a:r>
                        <a:rPr lang="th-TH" sz="1800">
                          <a:effectLst/>
                          <a:latin typeface="TH SarabunPSK" charset="0"/>
                          <a:ea typeface="TH SarabunPSK" charset="0"/>
                          <a:cs typeface="TH SarabunPSK" charset="0"/>
                        </a:rPr>
                        <a:t>ภายใต้โครงการศึกษาและจัดทำมาตรการสำคัญภาครัฐเพื่อพัฒนาบุคลากรรองรับ </a:t>
                      </a:r>
                      <a:r>
                        <a:rPr lang="en-US" sz="1800">
                          <a:effectLst/>
                          <a:latin typeface="TH SarabunPSK" charset="0"/>
                          <a:ea typeface="TH SarabunPSK" charset="0"/>
                          <a:cs typeface="TH SarabunPSK" charset="0"/>
                        </a:rPr>
                        <a:t>EEC</a:t>
                      </a:r>
                      <a:endParaRPr lang="en-US" sz="16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dirty="0">
                          <a:effectLst/>
                          <a:latin typeface="TH SarabunPSK" charset="0"/>
                          <a:ea typeface="TH SarabunPSK" charset="0"/>
                          <a:cs typeface="TH SarabunPSK" charset="0"/>
                        </a:rPr>
                        <a:t>ดร. สันติ นุราช</a:t>
                      </a:r>
                      <a:endParaRPr lang="en-US" sz="1600" dirty="0">
                        <a:effectLst/>
                        <a:latin typeface="TH SarabunPSK" charset="0"/>
                        <a:ea typeface="TH SarabunPSK" charset="0"/>
                        <a:cs typeface="TH SarabunPSK" charset="0"/>
                      </a:endParaRPr>
                    </a:p>
                  </a:txBody>
                  <a:tcPr marL="68580" marR="68580" marT="0" marB="0"/>
                </a:tc>
                <a:tc>
                  <a:txBody>
                    <a:bodyPr/>
                    <a:lstStyle/>
                    <a:p>
                      <a:pPr algn="ctr">
                        <a:lnSpc>
                          <a:spcPct val="115000"/>
                        </a:lnSpc>
                        <a:spcAft>
                          <a:spcPts val="0"/>
                        </a:spcAft>
                      </a:pPr>
                      <a:r>
                        <a:rPr lang="th-TH" sz="1800">
                          <a:effectLst/>
                          <a:latin typeface="TH SarabunPSK" charset="0"/>
                          <a:ea typeface="TH SarabunPSK" charset="0"/>
                          <a:cs typeface="TH SarabunPSK" charset="0"/>
                        </a:rPr>
                        <a:t>โครงการระเบียงเศรษฐกิจภาคตะวันออก (</a:t>
                      </a:r>
                      <a:r>
                        <a:rPr lang="en-US" sz="1800">
                          <a:effectLst/>
                          <a:latin typeface="TH SarabunPSK" charset="0"/>
                          <a:ea typeface="TH SarabunPSK" charset="0"/>
                          <a:cs typeface="TH SarabunPSK" charset="0"/>
                        </a:rPr>
                        <a:t>EEC)</a:t>
                      </a:r>
                      <a:endParaRPr lang="en-US" sz="1600">
                        <a:effectLst/>
                        <a:latin typeface="TH SarabunPSK" charset="0"/>
                        <a:ea typeface="TH SarabunPSK" charset="0"/>
                        <a:cs typeface="TH SarabunPSK" charset="0"/>
                      </a:endParaRPr>
                    </a:p>
                  </a:txBody>
                  <a:tcPr marL="68580" marR="68580" marT="0" marB="0"/>
                </a:tc>
                <a:tc>
                  <a:txBody>
                    <a:bodyPr/>
                    <a:lstStyle/>
                    <a:p>
                      <a:pPr>
                        <a:lnSpc>
                          <a:spcPct val="115000"/>
                        </a:lnSpc>
                        <a:spcAft>
                          <a:spcPts val="0"/>
                        </a:spcAft>
                      </a:pPr>
                      <a:r>
                        <a:rPr lang="th-TH" sz="1800" dirty="0">
                          <a:effectLst/>
                          <a:latin typeface="TH SarabunPSK" charset="0"/>
                          <a:ea typeface="TH SarabunPSK" charset="0"/>
                          <a:cs typeface="TH SarabunPSK" charset="0"/>
                        </a:rPr>
                        <a:t>พ.ย.</a:t>
                      </a:r>
                      <a:r>
                        <a:rPr lang="en-US" sz="1800" dirty="0">
                          <a:effectLst/>
                          <a:latin typeface="TH SarabunPSK" charset="0"/>
                          <a:ea typeface="TH SarabunPSK" charset="0"/>
                          <a:cs typeface="TH SarabunPSK" charset="0"/>
                        </a:rPr>
                        <a:t> 60 – </a:t>
                      </a:r>
                      <a:r>
                        <a:rPr lang="th-TH" sz="1800" dirty="0">
                          <a:effectLst/>
                          <a:latin typeface="TH SarabunPSK" charset="0"/>
                          <a:ea typeface="TH SarabunPSK" charset="0"/>
                          <a:cs typeface="TH SarabunPSK" charset="0"/>
                        </a:rPr>
                        <a:t>ก.</a:t>
                      </a:r>
                      <a:r>
                        <a:rPr lang="th-TH" sz="1800" dirty="0" err="1">
                          <a:effectLst/>
                          <a:latin typeface="TH SarabunPSK" charset="0"/>
                          <a:ea typeface="TH SarabunPSK" charset="0"/>
                          <a:cs typeface="TH SarabunPSK" charset="0"/>
                        </a:rPr>
                        <a:t>พ</a:t>
                      </a:r>
                      <a:r>
                        <a:rPr lang="en-US" sz="1800" dirty="0">
                          <a:effectLst/>
                          <a:latin typeface="TH SarabunPSK" charset="0"/>
                          <a:ea typeface="TH SarabunPSK" charset="0"/>
                          <a:cs typeface="TH SarabunPSK" charset="0"/>
                        </a:rPr>
                        <a:t>.</a:t>
                      </a:r>
                      <a:r>
                        <a:rPr lang="en-US" sz="1800" baseline="0" dirty="0">
                          <a:effectLst/>
                          <a:latin typeface="TH SarabunPSK" charset="0"/>
                          <a:ea typeface="TH SarabunPSK" charset="0"/>
                          <a:cs typeface="TH SarabunPSK" charset="0"/>
                        </a:rPr>
                        <a:t> </a:t>
                      </a:r>
                      <a:r>
                        <a:rPr lang="en-US" sz="1800" dirty="0">
                          <a:effectLst/>
                          <a:latin typeface="TH SarabunPSK" charset="0"/>
                          <a:ea typeface="TH SarabunPSK" charset="0"/>
                          <a:cs typeface="TH SarabunPSK" charset="0"/>
                        </a:rPr>
                        <a:t>61</a:t>
                      </a:r>
                      <a:endParaRPr lang="en-US" sz="1600" dirty="0">
                        <a:effectLst/>
                        <a:latin typeface="TH SarabunPSK" charset="0"/>
                        <a:ea typeface="TH SarabunPSK" charset="0"/>
                        <a:cs typeface="TH SarabunPSK" charset="0"/>
                      </a:endParaRPr>
                    </a:p>
                  </a:txBody>
                  <a:tcPr marL="68580" marR="68580" marT="0" marB="0"/>
                </a:tc>
                <a:extLst>
                  <a:ext uri="{0D108BD9-81ED-4DB2-BD59-A6C34878D82A}">
                    <a16:rowId xmlns:a16="http://schemas.microsoft.com/office/drawing/2014/main" val="10001"/>
                  </a:ext>
                </a:extLst>
              </a:tr>
              <a:tr h="266700">
                <a:tc>
                  <a:txBody>
                    <a:bodyPr/>
                    <a:lstStyle/>
                    <a:p>
                      <a:pPr algn="ctr">
                        <a:lnSpc>
                          <a:spcPct val="115000"/>
                        </a:lnSpc>
                        <a:spcAft>
                          <a:spcPts val="0"/>
                        </a:spcAft>
                      </a:pPr>
                      <a:r>
                        <a:rPr lang="en-US" sz="1800">
                          <a:effectLst/>
                          <a:latin typeface="TH SarabunPSK" charset="0"/>
                          <a:ea typeface="TH SarabunPSK" charset="0"/>
                          <a:cs typeface="TH SarabunPSK" charset="0"/>
                        </a:rPr>
                        <a:t>2</a:t>
                      </a:r>
                      <a:endParaRPr lang="en-US" sz="16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en-US" sz="1800">
                          <a:effectLst/>
                          <a:latin typeface="TH SarabunPSK" charset="0"/>
                          <a:ea typeface="TH SarabunPSK" charset="0"/>
                          <a:cs typeface="TH SarabunPSK" charset="0"/>
                        </a:rPr>
                        <a:t>Cyber-Physical System: Moving beyond IoT</a:t>
                      </a:r>
                      <a:endParaRPr lang="en-US" sz="16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a:effectLst/>
                          <a:latin typeface="TH SarabunPSK" charset="0"/>
                          <a:ea typeface="TH SarabunPSK" charset="0"/>
                          <a:cs typeface="TH SarabunPSK" charset="0"/>
                        </a:rPr>
                        <a:t>ผศ. ดร.เดี่ยว กุลพิรักษ์</a:t>
                      </a:r>
                      <a:endParaRPr lang="en-US" sz="16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en-US" sz="1800" dirty="0">
                          <a:effectLst/>
                          <a:latin typeface="TH SarabunPSK" charset="0"/>
                          <a:ea typeface="TH SarabunPSK" charset="0"/>
                          <a:cs typeface="TH SarabunPSK" charset="0"/>
                        </a:rPr>
                        <a:t>NSTDA Academic Conference</a:t>
                      </a:r>
                      <a:endParaRPr lang="en-US" sz="1600" dirty="0">
                        <a:effectLst/>
                        <a:latin typeface="TH SarabunPSK" charset="0"/>
                        <a:ea typeface="TH SarabunPSK" charset="0"/>
                        <a:cs typeface="TH SarabunPSK" charset="0"/>
                      </a:endParaRPr>
                    </a:p>
                  </a:txBody>
                  <a:tcPr marL="68580" marR="68580" marT="0" marB="0"/>
                </a:tc>
                <a:tc>
                  <a:txBody>
                    <a:bodyPr/>
                    <a:lstStyle/>
                    <a:p>
                      <a:pPr>
                        <a:lnSpc>
                          <a:spcPct val="115000"/>
                        </a:lnSpc>
                        <a:spcAft>
                          <a:spcPts val="0"/>
                        </a:spcAft>
                      </a:pPr>
                      <a:r>
                        <a:rPr lang="en-US" sz="1800">
                          <a:effectLst/>
                          <a:latin typeface="TH SarabunPSK" charset="0"/>
                          <a:ea typeface="TH SarabunPSK" charset="0"/>
                          <a:cs typeface="TH SarabunPSK" charset="0"/>
                        </a:rPr>
                        <a:t>12 </a:t>
                      </a:r>
                      <a:r>
                        <a:rPr lang="th-TH" sz="1800">
                          <a:effectLst/>
                          <a:latin typeface="TH SarabunPSK" charset="0"/>
                          <a:ea typeface="TH SarabunPSK" charset="0"/>
                          <a:cs typeface="TH SarabunPSK" charset="0"/>
                        </a:rPr>
                        <a:t>มี.ค. </a:t>
                      </a:r>
                      <a:r>
                        <a:rPr lang="en-US" sz="1800">
                          <a:effectLst/>
                          <a:latin typeface="TH SarabunPSK" charset="0"/>
                          <a:ea typeface="TH SarabunPSK" charset="0"/>
                          <a:cs typeface="TH SarabunPSK" charset="0"/>
                        </a:rPr>
                        <a:t>2561</a:t>
                      </a:r>
                      <a:r>
                        <a:rPr lang="th-TH" sz="1800">
                          <a:effectLst/>
                          <a:latin typeface="TH SarabunPSK" charset="0"/>
                          <a:ea typeface="TH SarabunPSK" charset="0"/>
                          <a:cs typeface="TH SarabunPSK" charset="0"/>
                        </a:rPr>
                        <a:t> </a:t>
                      </a:r>
                      <a:endParaRPr lang="en-US" sz="16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2"/>
                  </a:ext>
                </a:extLst>
              </a:tr>
              <a:tr h="266700">
                <a:tc>
                  <a:txBody>
                    <a:bodyPr/>
                    <a:lstStyle/>
                    <a:p>
                      <a:pPr algn="ctr">
                        <a:lnSpc>
                          <a:spcPct val="115000"/>
                        </a:lnSpc>
                        <a:spcAft>
                          <a:spcPts val="0"/>
                        </a:spcAft>
                      </a:pPr>
                      <a:r>
                        <a:rPr lang="en-US" sz="1800">
                          <a:effectLst/>
                          <a:latin typeface="TH SarabunPSK" charset="0"/>
                          <a:ea typeface="TH SarabunPSK" charset="0"/>
                          <a:cs typeface="TH SarabunPSK" charset="0"/>
                        </a:rPr>
                        <a:t>3</a:t>
                      </a:r>
                      <a:endParaRPr lang="en-US" sz="16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a:effectLst/>
                          <a:latin typeface="TH SarabunPSK" charset="0"/>
                          <a:ea typeface="TH SarabunPSK" charset="0"/>
                          <a:cs typeface="TH SarabunPSK" charset="0"/>
                        </a:rPr>
                        <a:t>ทักษะ </a:t>
                      </a:r>
                      <a:r>
                        <a:rPr lang="en-US" sz="1800">
                          <a:effectLst/>
                          <a:latin typeface="TH SarabunPSK" charset="0"/>
                          <a:ea typeface="TH SarabunPSK" charset="0"/>
                          <a:cs typeface="TH SarabunPSK" charset="0"/>
                        </a:rPr>
                        <a:t>4.0 : </a:t>
                      </a:r>
                      <a:r>
                        <a:rPr lang="th-TH" sz="1800">
                          <a:effectLst/>
                          <a:latin typeface="TH SarabunPSK" charset="0"/>
                          <a:ea typeface="TH SarabunPSK" charset="0"/>
                          <a:cs typeface="TH SarabunPSK" charset="0"/>
                        </a:rPr>
                        <a:t>เมื่อเทคโนโลยีพลิกอุตสาหกรรม ทักษะที่คนและธุรกิจคืออะไร</a:t>
                      </a:r>
                      <a:endParaRPr lang="en-US" sz="16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a:effectLst/>
                          <a:latin typeface="TH SarabunPSK" charset="0"/>
                          <a:ea typeface="TH SarabunPSK" charset="0"/>
                          <a:cs typeface="TH SarabunPSK" charset="0"/>
                        </a:rPr>
                        <a:t>รศ. ดร.ราชวดี ศิลาพันธ์</a:t>
                      </a:r>
                      <a:endParaRPr lang="en-US" sz="16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dirty="0">
                          <a:effectLst/>
                          <a:latin typeface="TH SarabunPSK" charset="0"/>
                          <a:ea typeface="TH SarabunPSK" charset="0"/>
                          <a:cs typeface="TH SarabunPSK" charset="0"/>
                        </a:rPr>
                        <a:t>บ.อัมรินทร์พร</a:t>
                      </a:r>
                      <a:r>
                        <a:rPr lang="th-TH" sz="1800" dirty="0" err="1">
                          <a:effectLst/>
                          <a:latin typeface="TH SarabunPSK" charset="0"/>
                          <a:ea typeface="TH SarabunPSK" charset="0"/>
                          <a:cs typeface="TH SarabunPSK" charset="0"/>
                        </a:rPr>
                        <a:t>ิ้น</a:t>
                      </a:r>
                      <a:r>
                        <a:rPr lang="th-TH" sz="1800" dirty="0">
                          <a:effectLst/>
                          <a:latin typeface="TH SarabunPSK" charset="0"/>
                          <a:ea typeface="TH SarabunPSK" charset="0"/>
                          <a:cs typeface="TH SarabunPSK" charset="0"/>
                        </a:rPr>
                        <a:t>ติ</a:t>
                      </a:r>
                      <a:r>
                        <a:rPr lang="th-TH" sz="1800" dirty="0" err="1">
                          <a:effectLst/>
                          <a:latin typeface="TH SarabunPSK" charset="0"/>
                          <a:ea typeface="TH SarabunPSK" charset="0"/>
                          <a:cs typeface="TH SarabunPSK" charset="0"/>
                        </a:rPr>
                        <a:t>้ง</a:t>
                      </a:r>
                      <a:r>
                        <a:rPr lang="th-TH" sz="1800" dirty="0">
                          <a:effectLst/>
                          <a:latin typeface="TH SarabunPSK" charset="0"/>
                          <a:ea typeface="TH SarabunPSK" charset="0"/>
                          <a:cs typeface="TH SarabunPSK" charset="0"/>
                        </a:rPr>
                        <a:t> จำกัด</a:t>
                      </a:r>
                      <a:endParaRPr lang="en-US" sz="1600" dirty="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dirty="0">
                          <a:effectLst/>
                          <a:latin typeface="TH SarabunPSK" charset="0"/>
                          <a:ea typeface="TH SarabunPSK" charset="0"/>
                          <a:cs typeface="TH SarabunPSK" charset="0"/>
                        </a:rPr>
                        <a:t> </a:t>
                      </a:r>
                      <a:r>
                        <a:rPr lang="en-US" sz="1800" dirty="0">
                          <a:effectLst/>
                          <a:latin typeface="TH SarabunPSK" charset="0"/>
                          <a:ea typeface="TH SarabunPSK" charset="0"/>
                          <a:cs typeface="TH SarabunPSK" charset="0"/>
                        </a:rPr>
                        <a:t>27 </a:t>
                      </a:r>
                      <a:r>
                        <a:rPr lang="th-TH" sz="1800" dirty="0">
                          <a:effectLst/>
                          <a:latin typeface="TH SarabunPSK" charset="0"/>
                          <a:ea typeface="TH SarabunPSK" charset="0"/>
                          <a:cs typeface="TH SarabunPSK" charset="0"/>
                        </a:rPr>
                        <a:t>มี.ค. </a:t>
                      </a:r>
                      <a:r>
                        <a:rPr lang="en-US" sz="1800" dirty="0">
                          <a:effectLst/>
                          <a:latin typeface="TH SarabunPSK" charset="0"/>
                          <a:ea typeface="TH SarabunPSK" charset="0"/>
                          <a:cs typeface="TH SarabunPSK" charset="0"/>
                        </a:rPr>
                        <a:t>2561</a:t>
                      </a:r>
                      <a:endParaRPr lang="en-US" sz="1600" dirty="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46502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252591" cy="1325563"/>
          </a:xfrm>
        </p:spPr>
        <p:txBody>
          <a:bodyPr>
            <a:normAutofit/>
          </a:bodyPr>
          <a:lstStyle/>
          <a:p>
            <a:r>
              <a:rPr lang="en-US" sz="4000" b="1" dirty="0">
                <a:solidFill>
                  <a:srgbClr val="FF3300"/>
                </a:solidFill>
                <a:latin typeface="TH SarabunPSK" charset="0"/>
                <a:ea typeface="TH SarabunPSK" charset="0"/>
                <a:cs typeface="TH SarabunPSK" charset="0"/>
              </a:rPr>
              <a:t>E</a:t>
            </a:r>
            <a:r>
              <a:rPr lang="th-TH" sz="4000" b="1" dirty="0">
                <a:solidFill>
                  <a:srgbClr val="FF3300"/>
                </a:solidFill>
                <a:latin typeface="TH SarabunPSK" charset="0"/>
                <a:ea typeface="TH SarabunPSK" charset="0"/>
                <a:cs typeface="TH SarabunPSK" charset="0"/>
              </a:rPr>
              <a:t>. จำนวนนักศึกษาระดับบัณฑิตศึกษาที่รับทุนภายใต้ศูนย์</a:t>
            </a:r>
            <a:r>
              <a:rPr lang="th-TH" sz="4000" b="1" dirty="0" err="1">
                <a:solidFill>
                  <a:srgbClr val="FF3300"/>
                </a:solidFill>
                <a:latin typeface="TH SarabunPSK" charset="0"/>
                <a:ea typeface="TH SarabunPSK" charset="0"/>
                <a:cs typeface="TH SarabunPSK" charset="0"/>
              </a:rPr>
              <a:t>ฯ</a:t>
            </a:r>
            <a:endParaRPr lang="en-US" sz="4000" b="1" dirty="0">
              <a:solidFill>
                <a:srgbClr val="FF3300"/>
              </a:solidFill>
              <a:latin typeface="TH SarabunPSK" charset="0"/>
              <a:ea typeface="TH SarabunPSK" charset="0"/>
              <a:cs typeface="TH SarabunPSK" charset="0"/>
            </a:endParaRPr>
          </a:p>
        </p:txBody>
      </p:sp>
      <p:sp>
        <p:nvSpPr>
          <p:cNvPr id="3" name="Slide Number Placeholder 2"/>
          <p:cNvSpPr>
            <a:spLocks noGrp="1"/>
          </p:cNvSpPr>
          <p:nvPr>
            <p:ph type="sldNum" sz="quarter" idx="12"/>
          </p:nvPr>
        </p:nvSpPr>
        <p:spPr/>
        <p:txBody>
          <a:bodyPr/>
          <a:lstStyle/>
          <a:p>
            <a:fld id="{589CDA46-EEC7-448C-B902-E742FE24BB1B}" type="slidenum">
              <a:rPr lang="en-US" smtClean="0"/>
              <a:t>15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48632168"/>
              </p:ext>
            </p:extLst>
          </p:nvPr>
        </p:nvGraphicFramePr>
        <p:xfrm>
          <a:off x="719760" y="1690689"/>
          <a:ext cx="7551879" cy="2603197"/>
        </p:xfrm>
        <a:graphic>
          <a:graphicData uri="http://schemas.openxmlformats.org/drawingml/2006/table">
            <a:tbl>
              <a:tblPr firstRow="1" firstCol="1" bandRow="1">
                <a:tableStyleId>{5C22544A-7EE6-4342-B048-85BDC9FD1C3A}</a:tableStyleId>
              </a:tblPr>
              <a:tblGrid>
                <a:gridCol w="672501">
                  <a:extLst>
                    <a:ext uri="{9D8B030D-6E8A-4147-A177-3AD203B41FA5}">
                      <a16:colId xmlns:a16="http://schemas.microsoft.com/office/drawing/2014/main" val="20000"/>
                    </a:ext>
                  </a:extLst>
                </a:gridCol>
                <a:gridCol w="1789769">
                  <a:extLst>
                    <a:ext uri="{9D8B030D-6E8A-4147-A177-3AD203B41FA5}">
                      <a16:colId xmlns:a16="http://schemas.microsoft.com/office/drawing/2014/main" val="20001"/>
                    </a:ext>
                  </a:extLst>
                </a:gridCol>
                <a:gridCol w="962899">
                  <a:extLst>
                    <a:ext uri="{9D8B030D-6E8A-4147-A177-3AD203B41FA5}">
                      <a16:colId xmlns:a16="http://schemas.microsoft.com/office/drawing/2014/main" val="20002"/>
                    </a:ext>
                  </a:extLst>
                </a:gridCol>
                <a:gridCol w="1650684">
                  <a:extLst>
                    <a:ext uri="{9D8B030D-6E8A-4147-A177-3AD203B41FA5}">
                      <a16:colId xmlns:a16="http://schemas.microsoft.com/office/drawing/2014/main" val="20003"/>
                    </a:ext>
                  </a:extLst>
                </a:gridCol>
                <a:gridCol w="825342">
                  <a:extLst>
                    <a:ext uri="{9D8B030D-6E8A-4147-A177-3AD203B41FA5}">
                      <a16:colId xmlns:a16="http://schemas.microsoft.com/office/drawing/2014/main" val="20004"/>
                    </a:ext>
                  </a:extLst>
                </a:gridCol>
                <a:gridCol w="1650684">
                  <a:extLst>
                    <a:ext uri="{9D8B030D-6E8A-4147-A177-3AD203B41FA5}">
                      <a16:colId xmlns:a16="http://schemas.microsoft.com/office/drawing/2014/main" val="20005"/>
                    </a:ext>
                  </a:extLst>
                </a:gridCol>
              </a:tblGrid>
              <a:tr h="740928">
                <a:tc>
                  <a:txBody>
                    <a:bodyPr/>
                    <a:lstStyle/>
                    <a:p>
                      <a:pPr algn="ctr">
                        <a:lnSpc>
                          <a:spcPct val="115000"/>
                        </a:lnSpc>
                        <a:spcAft>
                          <a:spcPts val="0"/>
                        </a:spcAft>
                      </a:pPr>
                      <a:r>
                        <a:rPr lang="th-TH" sz="1800">
                          <a:effectLst/>
                          <a:latin typeface="TH SarabunPSK" charset="0"/>
                          <a:ea typeface="TH SarabunPSK" charset="0"/>
                          <a:cs typeface="TH SarabunPSK" charset="0"/>
                        </a:rPr>
                        <a:t>ลำดับ</a:t>
                      </a:r>
                      <a:endParaRPr lang="en-US" sz="12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dirty="0">
                          <a:effectLst/>
                          <a:latin typeface="TH SarabunPSK" charset="0"/>
                          <a:ea typeface="TH SarabunPSK" charset="0"/>
                          <a:cs typeface="TH SarabunPSK" charset="0"/>
                        </a:rPr>
                        <a:t>ชื่อนักศึกษา</a:t>
                      </a:r>
                      <a:endParaRPr lang="en-US" sz="1200" dirty="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ระดับ</a:t>
                      </a:r>
                      <a:endParaRPr lang="en-US" sz="12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หลักสูตร</a:t>
                      </a:r>
                      <a:endParaRPr lang="en-US" sz="12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ภาคการศึกษา</a:t>
                      </a:r>
                      <a:endParaRPr lang="en-US" sz="12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อ.ที่ปรึกษา</a:t>
                      </a:r>
                      <a:endParaRPr lang="en-US" sz="12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0"/>
                  </a:ext>
                </a:extLst>
              </a:tr>
              <a:tr h="1121341">
                <a:tc>
                  <a:txBody>
                    <a:bodyPr/>
                    <a:lstStyle/>
                    <a:p>
                      <a:pPr algn="ctr">
                        <a:lnSpc>
                          <a:spcPct val="115000"/>
                        </a:lnSpc>
                        <a:spcAft>
                          <a:spcPts val="0"/>
                        </a:spcAft>
                      </a:pPr>
                      <a:r>
                        <a:rPr lang="th-TH" sz="1800">
                          <a:effectLst/>
                          <a:latin typeface="TH SarabunPSK" charset="0"/>
                          <a:ea typeface="TH SarabunPSK" charset="0"/>
                          <a:cs typeface="TH SarabunPSK" charset="0"/>
                        </a:rPr>
                        <a:t>1</a:t>
                      </a:r>
                      <a:endParaRPr lang="en-US" sz="12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a:effectLst/>
                          <a:latin typeface="TH SarabunPSK" charset="0"/>
                          <a:ea typeface="TH SarabunPSK" charset="0"/>
                          <a:cs typeface="TH SarabunPSK" charset="0"/>
                        </a:rPr>
                        <a:t>นายชนกชนม์ สังวรโยธิน </a:t>
                      </a:r>
                      <a:endParaRPr lang="en-US" sz="12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ปริญญาเอก</a:t>
                      </a:r>
                      <a:endParaRPr lang="en-US" sz="12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a:effectLst/>
                          <a:latin typeface="TH SarabunPSK" charset="0"/>
                          <a:ea typeface="TH SarabunPSK" charset="0"/>
                          <a:cs typeface="TH SarabunPSK" charset="0"/>
                        </a:rPr>
                        <a:t>เทคโนโลยีวิศวกรรมไฟฟ้าและสารสนเทศ</a:t>
                      </a:r>
                      <a:endParaRPr lang="en-US" sz="12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en-US" sz="1800">
                          <a:effectLst/>
                          <a:latin typeface="TH SarabunPSK" charset="0"/>
                          <a:ea typeface="TH SarabunPSK" charset="0"/>
                          <a:cs typeface="TH SarabunPSK" charset="0"/>
                        </a:rPr>
                        <a:t>2/59</a:t>
                      </a:r>
                      <a:endParaRPr lang="en-US" sz="12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a:effectLst/>
                          <a:latin typeface="TH SarabunPSK" charset="0"/>
                          <a:ea typeface="TH SarabunPSK" charset="0"/>
                          <a:cs typeface="TH SarabunPSK" charset="0"/>
                        </a:rPr>
                        <a:t>รศ.ดร.ราชวดี ศิลาพันธ์</a:t>
                      </a:r>
                      <a:endParaRPr lang="en-US" sz="12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1"/>
                  </a:ext>
                </a:extLst>
              </a:tr>
              <a:tr h="740928">
                <a:tc>
                  <a:txBody>
                    <a:bodyPr/>
                    <a:lstStyle/>
                    <a:p>
                      <a:pPr algn="ctr">
                        <a:lnSpc>
                          <a:spcPct val="115000"/>
                        </a:lnSpc>
                        <a:spcAft>
                          <a:spcPts val="0"/>
                        </a:spcAft>
                      </a:pPr>
                      <a:r>
                        <a:rPr lang="en-US" sz="1800">
                          <a:effectLst/>
                          <a:latin typeface="TH SarabunPSK" charset="0"/>
                          <a:ea typeface="TH SarabunPSK" charset="0"/>
                          <a:cs typeface="TH SarabunPSK" charset="0"/>
                        </a:rPr>
                        <a:t>2</a:t>
                      </a:r>
                      <a:endParaRPr lang="en-US" sz="12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a:effectLst/>
                          <a:latin typeface="TH SarabunPSK" charset="0"/>
                          <a:ea typeface="TH SarabunPSK" charset="0"/>
                          <a:cs typeface="TH SarabunPSK" charset="0"/>
                        </a:rPr>
                        <a:t>นางสาวกษมา กมลกุศลมั่น </a:t>
                      </a:r>
                      <a:endParaRPr lang="en-US" sz="12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dirty="0">
                          <a:effectLst/>
                          <a:latin typeface="TH SarabunPSK" charset="0"/>
                          <a:ea typeface="TH SarabunPSK" charset="0"/>
                          <a:cs typeface="TH SarabunPSK" charset="0"/>
                        </a:rPr>
                        <a:t>ปริญญาโท</a:t>
                      </a:r>
                      <a:endParaRPr lang="en-US" sz="1200" dirty="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วิศวกรรมไฟฟ้า  </a:t>
                      </a:r>
                      <a:endParaRPr lang="en-US" sz="12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en-US" sz="1800">
                          <a:effectLst/>
                          <a:latin typeface="TH SarabunPSK" charset="0"/>
                          <a:ea typeface="TH SarabunPSK" charset="0"/>
                          <a:cs typeface="TH SarabunPSK" charset="0"/>
                        </a:rPr>
                        <a:t>1/60</a:t>
                      </a:r>
                      <a:endParaRPr lang="en-US" sz="12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dirty="0">
                          <a:effectLst/>
                          <a:latin typeface="TH SarabunPSK" charset="0"/>
                          <a:ea typeface="TH SarabunPSK" charset="0"/>
                          <a:cs typeface="TH SarabunPSK" charset="0"/>
                        </a:rPr>
                        <a:t>รศ.ดร.ราชวดี ศิลาพันธ์</a:t>
                      </a:r>
                      <a:endParaRPr lang="en-US" sz="1200" dirty="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1780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252591" cy="1325563"/>
          </a:xfrm>
        </p:spPr>
        <p:txBody>
          <a:bodyPr>
            <a:normAutofit/>
          </a:bodyPr>
          <a:lstStyle/>
          <a:p>
            <a:r>
              <a:rPr lang="en-US" sz="4000" b="1" dirty="0">
                <a:solidFill>
                  <a:srgbClr val="FF3300"/>
                </a:solidFill>
                <a:latin typeface="TH SarabunPSK" charset="0"/>
                <a:ea typeface="TH SarabunPSK" charset="0"/>
                <a:cs typeface="TH SarabunPSK" charset="0"/>
              </a:rPr>
              <a:t>F. </a:t>
            </a:r>
            <a:r>
              <a:rPr lang="th-TH" sz="4000" b="1" dirty="0">
                <a:solidFill>
                  <a:srgbClr val="FF3300"/>
                </a:solidFill>
                <a:latin typeface="TH SarabunPSK" charset="0"/>
                <a:ea typeface="TH SarabunPSK" charset="0"/>
                <a:cs typeface="TH SarabunPSK" charset="0"/>
              </a:rPr>
              <a:t>มีความร่วมมือกับต่างประเทศ</a:t>
            </a:r>
            <a:endParaRPr lang="en-US" sz="4000" dirty="0">
              <a:solidFill>
                <a:srgbClr val="FF3300"/>
              </a:solidFill>
              <a:latin typeface="TH SarabunPSK" charset="0"/>
              <a:ea typeface="TH SarabunPSK" charset="0"/>
              <a:cs typeface="TH SarabunPSK" charset="0"/>
            </a:endParaRPr>
          </a:p>
        </p:txBody>
      </p:sp>
      <p:sp>
        <p:nvSpPr>
          <p:cNvPr id="3" name="Slide Number Placeholder 2"/>
          <p:cNvSpPr>
            <a:spLocks noGrp="1"/>
          </p:cNvSpPr>
          <p:nvPr>
            <p:ph type="sldNum" sz="quarter" idx="12"/>
          </p:nvPr>
        </p:nvSpPr>
        <p:spPr/>
        <p:txBody>
          <a:bodyPr/>
          <a:lstStyle/>
          <a:p>
            <a:fld id="{589CDA46-EEC7-448C-B902-E742FE24BB1B}" type="slidenum">
              <a:rPr lang="en-US" smtClean="0"/>
              <a:t>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01669427"/>
              </p:ext>
            </p:extLst>
          </p:nvPr>
        </p:nvGraphicFramePr>
        <p:xfrm>
          <a:off x="703380" y="1610859"/>
          <a:ext cx="7811970" cy="1559560"/>
        </p:xfrm>
        <a:graphic>
          <a:graphicData uri="http://schemas.openxmlformats.org/drawingml/2006/table">
            <a:tbl>
              <a:tblPr firstRow="1" firstCol="1" bandRow="1">
                <a:tableStyleId>{5C22544A-7EE6-4342-B048-85BDC9FD1C3A}</a:tableStyleId>
              </a:tblPr>
              <a:tblGrid>
                <a:gridCol w="710693">
                  <a:extLst>
                    <a:ext uri="{9D8B030D-6E8A-4147-A177-3AD203B41FA5}">
                      <a16:colId xmlns:a16="http://schemas.microsoft.com/office/drawing/2014/main" val="20000"/>
                    </a:ext>
                  </a:extLst>
                </a:gridCol>
                <a:gridCol w="3625760">
                  <a:extLst>
                    <a:ext uri="{9D8B030D-6E8A-4147-A177-3AD203B41FA5}">
                      <a16:colId xmlns:a16="http://schemas.microsoft.com/office/drawing/2014/main" val="20001"/>
                    </a:ext>
                  </a:extLst>
                </a:gridCol>
                <a:gridCol w="3475517">
                  <a:extLst>
                    <a:ext uri="{9D8B030D-6E8A-4147-A177-3AD203B41FA5}">
                      <a16:colId xmlns:a16="http://schemas.microsoft.com/office/drawing/2014/main" val="20002"/>
                    </a:ext>
                  </a:extLst>
                </a:gridCol>
              </a:tblGrid>
              <a:tr h="508000">
                <a:tc>
                  <a:txBody>
                    <a:bodyPr/>
                    <a:lstStyle/>
                    <a:p>
                      <a:pPr algn="ctr">
                        <a:lnSpc>
                          <a:spcPct val="115000"/>
                        </a:lnSpc>
                        <a:spcAft>
                          <a:spcPts val="0"/>
                        </a:spcAft>
                      </a:pPr>
                      <a:r>
                        <a:rPr lang="th-TH" sz="2000">
                          <a:effectLst/>
                          <a:latin typeface="TH SarabunPSK" charset="0"/>
                          <a:ea typeface="TH SarabunPSK" charset="0"/>
                          <a:cs typeface="TH SarabunPSK" charset="0"/>
                        </a:rPr>
                        <a:t>ลำดับ</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ชื่อมหาวิทยาลัย </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ลักษณะความร่วมมือ</a:t>
                      </a:r>
                      <a:endParaRPr lang="en-US" sz="18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0"/>
                  </a:ext>
                </a:extLst>
              </a:tr>
              <a:tr h="266700">
                <a:tc>
                  <a:txBody>
                    <a:bodyPr/>
                    <a:lstStyle/>
                    <a:p>
                      <a:pPr algn="ctr">
                        <a:lnSpc>
                          <a:spcPct val="115000"/>
                        </a:lnSpc>
                        <a:spcAft>
                          <a:spcPts val="0"/>
                        </a:spcAft>
                      </a:pPr>
                      <a:r>
                        <a:rPr lang="th-TH" sz="2000">
                          <a:effectLst/>
                          <a:latin typeface="TH SarabunPSK" charset="0"/>
                          <a:ea typeface="TH SarabunPSK" charset="0"/>
                          <a:cs typeface="TH SarabunPSK" charset="0"/>
                        </a:rPr>
                        <a:t>1</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en-US" sz="2000">
                          <a:effectLst/>
                          <a:latin typeface="TH SarabunPSK" charset="0"/>
                          <a:ea typeface="TH SarabunPSK" charset="0"/>
                          <a:cs typeface="TH SarabunPSK" charset="0"/>
                        </a:rPr>
                        <a:t>Taipei University of Technology, Taiwan </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2000">
                          <a:effectLst/>
                          <a:latin typeface="TH SarabunPSK" charset="0"/>
                          <a:ea typeface="TH SarabunPSK" charset="0"/>
                          <a:cs typeface="TH SarabunPSK" charset="0"/>
                        </a:rPr>
                        <a:t>งานวิจัย และการทำวิจัยระยะสั้น</a:t>
                      </a:r>
                      <a:endParaRPr lang="en-US" sz="18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1"/>
                  </a:ext>
                </a:extLst>
              </a:tr>
              <a:tr h="266700">
                <a:tc>
                  <a:txBody>
                    <a:bodyPr/>
                    <a:lstStyle/>
                    <a:p>
                      <a:pPr algn="ctr">
                        <a:lnSpc>
                          <a:spcPct val="115000"/>
                        </a:lnSpc>
                        <a:spcAft>
                          <a:spcPts val="0"/>
                        </a:spcAft>
                      </a:pPr>
                      <a:r>
                        <a:rPr lang="en-US" sz="2000">
                          <a:effectLst/>
                          <a:latin typeface="TH SarabunPSK" charset="0"/>
                          <a:ea typeface="TH SarabunPSK" charset="0"/>
                          <a:cs typeface="TH SarabunPSK" charset="0"/>
                        </a:rPr>
                        <a:t>2</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en-US" sz="2000">
                          <a:effectLst/>
                          <a:latin typeface="TH SarabunPSK" charset="0"/>
                          <a:ea typeface="TH SarabunPSK" charset="0"/>
                          <a:cs typeface="TH SarabunPSK" charset="0"/>
                        </a:rPr>
                        <a:t>National Chiao-Tung University, Taiwan</a:t>
                      </a:r>
                      <a:endParaRPr lang="en-US" sz="1800">
                        <a:effectLst/>
                        <a:latin typeface="TH SarabunPSK" charset="0"/>
                        <a:ea typeface="TH SarabunPSK" charset="0"/>
                        <a:cs typeface="TH SarabunPSK" charset="0"/>
                      </a:endParaRPr>
                    </a:p>
                  </a:txBody>
                  <a:tcPr marL="68580" marR="68580" marT="0" marB="0" anchor="ctr"/>
                </a:tc>
                <a:tc>
                  <a:txBody>
                    <a:bodyPr/>
                    <a:lstStyle/>
                    <a:p>
                      <a:pPr algn="just">
                        <a:lnSpc>
                          <a:spcPct val="115000"/>
                        </a:lnSpc>
                        <a:spcAft>
                          <a:spcPts val="0"/>
                        </a:spcAft>
                      </a:pPr>
                      <a:r>
                        <a:rPr lang="th-TH" sz="2000">
                          <a:effectLst/>
                          <a:latin typeface="TH SarabunPSK" charset="0"/>
                          <a:ea typeface="TH SarabunPSK" charset="0"/>
                          <a:cs typeface="TH SarabunPSK" charset="0"/>
                        </a:rPr>
                        <a:t>งานวิจัย และการทำวิจัยระยะสั้น</a:t>
                      </a:r>
                      <a:endParaRPr lang="en-US" sz="18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2"/>
                  </a:ext>
                </a:extLst>
              </a:tr>
              <a:tr h="266700">
                <a:tc>
                  <a:txBody>
                    <a:bodyPr/>
                    <a:lstStyle/>
                    <a:p>
                      <a:pPr algn="ctr">
                        <a:lnSpc>
                          <a:spcPct val="115000"/>
                        </a:lnSpc>
                        <a:spcAft>
                          <a:spcPts val="0"/>
                        </a:spcAft>
                      </a:pPr>
                      <a:r>
                        <a:rPr lang="en-US" sz="2000">
                          <a:effectLst/>
                          <a:latin typeface="TH SarabunPSK" charset="0"/>
                          <a:ea typeface="TH SarabunPSK" charset="0"/>
                          <a:cs typeface="TH SarabunPSK" charset="0"/>
                        </a:rPr>
                        <a:t>3</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en-US" sz="2000">
                          <a:effectLst/>
                          <a:latin typeface="TH SarabunPSK" charset="0"/>
                          <a:ea typeface="TH SarabunPSK" charset="0"/>
                          <a:cs typeface="TH SarabunPSK" charset="0"/>
                        </a:rPr>
                        <a:t>University of Macau</a:t>
                      </a:r>
                      <a:endParaRPr lang="en-US" sz="1800">
                        <a:effectLst/>
                        <a:latin typeface="TH SarabunPSK" charset="0"/>
                        <a:ea typeface="TH SarabunPSK" charset="0"/>
                        <a:cs typeface="TH SarabunPSK" charset="0"/>
                      </a:endParaRPr>
                    </a:p>
                  </a:txBody>
                  <a:tcPr marL="68580" marR="68580" marT="0" marB="0" anchor="ctr"/>
                </a:tc>
                <a:tc>
                  <a:txBody>
                    <a:bodyPr/>
                    <a:lstStyle/>
                    <a:p>
                      <a:pPr algn="just">
                        <a:lnSpc>
                          <a:spcPct val="115000"/>
                        </a:lnSpc>
                        <a:spcAft>
                          <a:spcPts val="0"/>
                        </a:spcAft>
                      </a:pPr>
                      <a:r>
                        <a:rPr lang="th-TH" sz="2000" dirty="0">
                          <a:effectLst/>
                          <a:latin typeface="TH SarabunPSK" charset="0"/>
                          <a:ea typeface="TH SarabunPSK" charset="0"/>
                          <a:cs typeface="TH SarabunPSK" charset="0"/>
                        </a:rPr>
                        <a:t>งานวิจัย และ</a:t>
                      </a:r>
                      <a:r>
                        <a:rPr lang="th-TH" sz="2000" dirty="0" err="1">
                          <a:effectLst/>
                          <a:latin typeface="TH SarabunPSK" charset="0"/>
                          <a:ea typeface="TH SarabunPSK" charset="0"/>
                          <a:cs typeface="TH SarabunPSK" charset="0"/>
                        </a:rPr>
                        <a:t>การทำ</a:t>
                      </a:r>
                      <a:r>
                        <a:rPr lang="th-TH" sz="2000" dirty="0">
                          <a:effectLst/>
                          <a:latin typeface="TH SarabunPSK" charset="0"/>
                          <a:ea typeface="TH SarabunPSK" charset="0"/>
                          <a:cs typeface="TH SarabunPSK" charset="0"/>
                        </a:rPr>
                        <a:t>วิจัยระยะสั้น</a:t>
                      </a:r>
                      <a:endParaRPr lang="en-US" sz="1800" dirty="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8534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252591" cy="1325563"/>
          </a:xfrm>
        </p:spPr>
        <p:txBody>
          <a:bodyPr>
            <a:normAutofit/>
          </a:bodyPr>
          <a:lstStyle/>
          <a:p>
            <a:r>
              <a:rPr lang="en-US" sz="4000" b="1" dirty="0">
                <a:solidFill>
                  <a:srgbClr val="FF3300"/>
                </a:solidFill>
                <a:latin typeface="TH SarabunPSK" charset="0"/>
                <a:ea typeface="TH SarabunPSK" charset="0"/>
                <a:cs typeface="TH SarabunPSK" charset="0"/>
              </a:rPr>
              <a:t>G. </a:t>
            </a:r>
            <a:r>
              <a:rPr lang="th-TH" sz="4000" b="1" dirty="0">
                <a:solidFill>
                  <a:srgbClr val="FF3300"/>
                </a:solidFill>
                <a:latin typeface="TH SarabunPSK" charset="0"/>
                <a:ea typeface="TH SarabunPSK" charset="0"/>
                <a:cs typeface="TH SarabunPSK" charset="0"/>
              </a:rPr>
              <a:t>ผลงานเชิงประจักษ์ภายใน 3 ปี</a:t>
            </a:r>
            <a:endParaRPr lang="en-US" sz="4000" dirty="0">
              <a:solidFill>
                <a:srgbClr val="FF3300"/>
              </a:solidFill>
              <a:latin typeface="TH SarabunPSK" charset="0"/>
              <a:ea typeface="TH SarabunPSK" charset="0"/>
              <a:cs typeface="TH SarabunPSK" charset="0"/>
            </a:endParaRPr>
          </a:p>
        </p:txBody>
      </p:sp>
      <p:sp>
        <p:nvSpPr>
          <p:cNvPr id="3" name="Slide Number Placeholder 2"/>
          <p:cNvSpPr>
            <a:spLocks noGrp="1"/>
          </p:cNvSpPr>
          <p:nvPr>
            <p:ph type="sldNum" sz="quarter" idx="12"/>
          </p:nvPr>
        </p:nvSpPr>
        <p:spPr/>
        <p:txBody>
          <a:bodyPr/>
          <a:lstStyle/>
          <a:p>
            <a:fld id="{589CDA46-EEC7-448C-B902-E742FE24BB1B}" type="slidenum">
              <a:rPr lang="en-US" smtClean="0"/>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98047819"/>
              </p:ext>
            </p:extLst>
          </p:nvPr>
        </p:nvGraphicFramePr>
        <p:xfrm>
          <a:off x="712535" y="1616373"/>
          <a:ext cx="7905947" cy="3662680"/>
        </p:xfrm>
        <a:graphic>
          <a:graphicData uri="http://schemas.openxmlformats.org/drawingml/2006/table">
            <a:tbl>
              <a:tblPr firstRow="1" firstCol="1" bandRow="1">
                <a:tableStyleId>{5C22544A-7EE6-4342-B048-85BDC9FD1C3A}</a:tableStyleId>
              </a:tblPr>
              <a:tblGrid>
                <a:gridCol w="744726">
                  <a:extLst>
                    <a:ext uri="{9D8B030D-6E8A-4147-A177-3AD203B41FA5}">
                      <a16:colId xmlns:a16="http://schemas.microsoft.com/office/drawing/2014/main" val="20000"/>
                    </a:ext>
                  </a:extLst>
                </a:gridCol>
                <a:gridCol w="2972135">
                  <a:extLst>
                    <a:ext uri="{9D8B030D-6E8A-4147-A177-3AD203B41FA5}">
                      <a16:colId xmlns:a16="http://schemas.microsoft.com/office/drawing/2014/main" val="20001"/>
                    </a:ext>
                  </a:extLst>
                </a:gridCol>
                <a:gridCol w="4189086">
                  <a:extLst>
                    <a:ext uri="{9D8B030D-6E8A-4147-A177-3AD203B41FA5}">
                      <a16:colId xmlns:a16="http://schemas.microsoft.com/office/drawing/2014/main" val="20002"/>
                    </a:ext>
                  </a:extLst>
                </a:gridCol>
              </a:tblGrid>
              <a:tr h="508000">
                <a:tc>
                  <a:txBody>
                    <a:bodyPr/>
                    <a:lstStyle/>
                    <a:p>
                      <a:pPr algn="ctr">
                        <a:lnSpc>
                          <a:spcPct val="115000"/>
                        </a:lnSpc>
                        <a:spcAft>
                          <a:spcPts val="0"/>
                        </a:spcAft>
                      </a:pPr>
                      <a:r>
                        <a:rPr lang="th-TH" sz="1800" dirty="0">
                          <a:effectLst/>
                          <a:latin typeface="TH SarabunPSK" charset="0"/>
                          <a:ea typeface="TH SarabunPSK" charset="0"/>
                          <a:cs typeface="TH SarabunPSK" charset="0"/>
                        </a:rPr>
                        <a:t>ลำดับ</a:t>
                      </a:r>
                      <a:endParaRPr lang="en-US" sz="1800" dirty="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dirty="0">
                          <a:effectLst/>
                          <a:latin typeface="TH SarabunPSK" charset="0"/>
                          <a:ea typeface="TH SarabunPSK" charset="0"/>
                          <a:cs typeface="TH SarabunPSK" charset="0"/>
                        </a:rPr>
                        <a:t>ชื่อผลงาน </a:t>
                      </a:r>
                      <a:endParaRPr lang="en-US" sz="1800" dirty="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รายละเอียดผลงาน </a:t>
                      </a:r>
                      <a:endParaRPr lang="en-US" sz="18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0"/>
                  </a:ext>
                </a:extLst>
              </a:tr>
              <a:tr h="266700">
                <a:tc>
                  <a:txBody>
                    <a:bodyPr/>
                    <a:lstStyle/>
                    <a:p>
                      <a:pPr algn="ctr">
                        <a:lnSpc>
                          <a:spcPct val="115000"/>
                        </a:lnSpc>
                        <a:spcAft>
                          <a:spcPts val="0"/>
                        </a:spcAft>
                      </a:pPr>
                      <a:r>
                        <a:rPr lang="th-TH" sz="1800">
                          <a:effectLst/>
                          <a:latin typeface="TH SarabunPSK" charset="0"/>
                          <a:ea typeface="TH SarabunPSK" charset="0"/>
                          <a:cs typeface="TH SarabunPSK" charset="0"/>
                        </a:rPr>
                        <a:t>1</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dirty="0">
                          <a:effectLst/>
                          <a:latin typeface="TH SarabunPSK" charset="0"/>
                          <a:ea typeface="TH SarabunPSK" charset="0"/>
                          <a:cs typeface="TH SarabunPSK" charset="0"/>
                        </a:rPr>
                        <a:t>รายวิชา</a:t>
                      </a:r>
                      <a:r>
                        <a:rPr lang="en-US" sz="1800" dirty="0">
                          <a:effectLst/>
                          <a:latin typeface="TH SarabunPSK" charset="0"/>
                          <a:ea typeface="TH SarabunPSK" charset="0"/>
                          <a:cs typeface="TH SarabunPSK" charset="0"/>
                        </a:rPr>
                        <a:t>  Internet of Things</a:t>
                      </a:r>
                      <a:r>
                        <a:rPr lang="th-TH" sz="1800" dirty="0">
                          <a:effectLst/>
                          <a:latin typeface="TH SarabunPSK" charset="0"/>
                          <a:ea typeface="TH SarabunPSK" charset="0"/>
                          <a:cs typeface="TH SarabunPSK" charset="0"/>
                        </a:rPr>
                        <a:t> </a:t>
                      </a:r>
                      <a:endParaRPr lang="en-US" sz="1800" dirty="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1800" dirty="0">
                          <a:effectLst/>
                          <a:latin typeface="TH SarabunPSK" charset="0"/>
                          <a:ea typeface="TH SarabunPSK" charset="0"/>
                          <a:cs typeface="TH SarabunPSK" charset="0"/>
                        </a:rPr>
                        <a:t>รายวิชาเลือกระดับปริญญาตรี ที่ร่วมสอนโดยคณาจารย์จากภาควิชาวิศวกรรมไฟฟ้า วิศวกรรมคอมพิวเตอร์ วิศวกรรมระบบและเครื่องมือวัด วิศวกรรมอิเล็กทรอนิกส์และโทรคมนาคม และคณะเทคโนโลยีและสารสนเทศ  </a:t>
                      </a:r>
                      <a:endParaRPr lang="en-US" sz="1800" dirty="0">
                        <a:effectLst/>
                        <a:latin typeface="TH SarabunPSK" charset="0"/>
                        <a:ea typeface="TH SarabunPSK" charset="0"/>
                        <a:cs typeface="TH SarabunPSK" charset="0"/>
                      </a:endParaRPr>
                    </a:p>
                    <a:p>
                      <a:pPr>
                        <a:lnSpc>
                          <a:spcPct val="115000"/>
                        </a:lnSpc>
                        <a:spcAft>
                          <a:spcPts val="0"/>
                        </a:spcAft>
                      </a:pPr>
                      <a:r>
                        <a:rPr lang="th-TH" sz="1800" dirty="0">
                          <a:effectLst/>
                          <a:latin typeface="TH SarabunPSK" charset="0"/>
                          <a:ea typeface="TH SarabunPSK" charset="0"/>
                          <a:cs typeface="TH SarabunPSK" charset="0"/>
                        </a:rPr>
                        <a:t>เริ่มเปิดสอนครั้งแรกในภาค </a:t>
                      </a:r>
                      <a:r>
                        <a:rPr lang="en-US" sz="1800" dirty="0">
                          <a:effectLst/>
                          <a:latin typeface="TH SarabunPSK" charset="0"/>
                          <a:ea typeface="TH SarabunPSK" charset="0"/>
                          <a:cs typeface="TH SarabunPSK" charset="0"/>
                        </a:rPr>
                        <a:t>2/58</a:t>
                      </a:r>
                      <a:r>
                        <a:rPr lang="th-TH" sz="1800" dirty="0">
                          <a:effectLst/>
                          <a:latin typeface="TH SarabunPSK" charset="0"/>
                          <a:ea typeface="TH SarabunPSK" charset="0"/>
                          <a:cs typeface="TH SarabunPSK" charset="0"/>
                        </a:rPr>
                        <a:t> เปิดปีละ </a:t>
                      </a:r>
                      <a:r>
                        <a:rPr lang="en-US" sz="1800" dirty="0">
                          <a:effectLst/>
                          <a:latin typeface="TH SarabunPSK" charset="0"/>
                          <a:ea typeface="TH SarabunPSK" charset="0"/>
                          <a:cs typeface="TH SarabunPSK" charset="0"/>
                        </a:rPr>
                        <a:t>1 </a:t>
                      </a:r>
                      <a:r>
                        <a:rPr lang="th-TH" sz="1800" dirty="0">
                          <a:effectLst/>
                          <a:latin typeface="TH SarabunPSK" charset="0"/>
                          <a:ea typeface="TH SarabunPSK" charset="0"/>
                          <a:cs typeface="TH SarabunPSK" charset="0"/>
                        </a:rPr>
                        <a:t>ครั้ง</a:t>
                      </a:r>
                      <a:endParaRPr lang="en-US" sz="1800" dirty="0">
                        <a:effectLst/>
                        <a:latin typeface="TH SarabunPSK" charset="0"/>
                        <a:ea typeface="TH SarabunPSK" charset="0"/>
                        <a:cs typeface="TH SarabunPSK" charset="0"/>
                      </a:endParaRPr>
                    </a:p>
                    <a:p>
                      <a:pPr>
                        <a:lnSpc>
                          <a:spcPct val="115000"/>
                        </a:lnSpc>
                        <a:spcAft>
                          <a:spcPts val="0"/>
                        </a:spcAft>
                      </a:pPr>
                      <a:r>
                        <a:rPr lang="th-TH" sz="1800" dirty="0">
                          <a:effectLst/>
                          <a:latin typeface="TH SarabunPSK" charset="0"/>
                          <a:ea typeface="TH SarabunPSK" charset="0"/>
                          <a:cs typeface="TH SarabunPSK" charset="0"/>
                        </a:rPr>
                        <a:t>รูปแบบการสอนประกอบบรรยาย และ</a:t>
                      </a:r>
                      <a:r>
                        <a:rPr lang="th-TH" sz="1800" dirty="0" err="1">
                          <a:effectLst/>
                          <a:latin typeface="TH SarabunPSK" charset="0"/>
                          <a:ea typeface="TH SarabunPSK" charset="0"/>
                          <a:cs typeface="TH SarabunPSK" charset="0"/>
                        </a:rPr>
                        <a:t>การทำ</a:t>
                      </a:r>
                      <a:r>
                        <a:rPr lang="th-TH" sz="1800" dirty="0">
                          <a:effectLst/>
                          <a:latin typeface="TH SarabunPSK" charset="0"/>
                          <a:ea typeface="TH SarabunPSK" charset="0"/>
                          <a:cs typeface="TH SarabunPSK" charset="0"/>
                        </a:rPr>
                        <a:t>โครงงานจริง โดยมีผู้เชี่ยวชาญจากอุตสาหกรรมเข้าร่วมประเมินผลงาน </a:t>
                      </a:r>
                      <a:endParaRPr lang="en-US" sz="1800" dirty="0">
                        <a:effectLst/>
                        <a:latin typeface="TH SarabunPSK" charset="0"/>
                        <a:ea typeface="TH SarabunPSK" charset="0"/>
                        <a:cs typeface="TH SarabunPSK" charset="0"/>
                      </a:endParaRPr>
                    </a:p>
                    <a:p>
                      <a:pPr>
                        <a:lnSpc>
                          <a:spcPct val="115000"/>
                        </a:lnSpc>
                        <a:spcAft>
                          <a:spcPts val="0"/>
                        </a:spcAft>
                      </a:pPr>
                      <a:r>
                        <a:rPr lang="en-US" sz="1800" dirty="0">
                          <a:effectLst/>
                          <a:latin typeface="TH SarabunPSK" charset="0"/>
                          <a:ea typeface="TH SarabunPSK" charset="0"/>
                          <a:cs typeface="TH SarabunPSK" charset="0"/>
                        </a:rPr>
                        <a:t> </a:t>
                      </a:r>
                    </a:p>
                    <a:p>
                      <a:pPr>
                        <a:lnSpc>
                          <a:spcPct val="115000"/>
                        </a:lnSpc>
                        <a:spcAft>
                          <a:spcPts val="0"/>
                        </a:spcAft>
                      </a:pPr>
                      <a:r>
                        <a:rPr lang="th-TH" sz="1800" u="sng" dirty="0">
                          <a:effectLst/>
                          <a:latin typeface="TH SarabunPSK" charset="0"/>
                          <a:ea typeface="TH SarabunPSK" charset="0"/>
                          <a:cs typeface="TH SarabunPSK" charset="0"/>
                        </a:rPr>
                        <a:t>รายละเอียดรายวิชา</a:t>
                      </a:r>
                      <a:r>
                        <a:rPr lang="th-TH" sz="1800" dirty="0">
                          <a:effectLst/>
                          <a:latin typeface="TH SarabunPSK" charset="0"/>
                          <a:ea typeface="TH SarabunPSK" charset="0"/>
                          <a:cs typeface="TH SarabunPSK" charset="0"/>
                        </a:rPr>
                        <a:t> </a:t>
                      </a:r>
                      <a:r>
                        <a:rPr lang="en-US" sz="1800" dirty="0">
                          <a:effectLst/>
                          <a:latin typeface="TH SarabunPSK" charset="0"/>
                          <a:ea typeface="TH SarabunPSK" charset="0"/>
                          <a:cs typeface="TH SarabunPSK" charset="0"/>
                        </a:rPr>
                        <a:t>https://</a:t>
                      </a:r>
                      <a:r>
                        <a:rPr lang="en-US" sz="1800" dirty="0" err="1">
                          <a:effectLst/>
                          <a:latin typeface="TH SarabunPSK" charset="0"/>
                          <a:ea typeface="TH SarabunPSK" charset="0"/>
                          <a:cs typeface="TH SarabunPSK" charset="0"/>
                        </a:rPr>
                        <a:t>www.dropbox.com</a:t>
                      </a:r>
                      <a:r>
                        <a:rPr lang="en-US" sz="1800" dirty="0">
                          <a:effectLst/>
                          <a:latin typeface="TH SarabunPSK" charset="0"/>
                          <a:ea typeface="TH SarabunPSK" charset="0"/>
                          <a:cs typeface="TH SarabunPSK" charset="0"/>
                        </a:rPr>
                        <a:t>/s/wo</a:t>
                      </a:r>
                      <a:r>
                        <a:rPr lang="th-TH" sz="1800" dirty="0">
                          <a:effectLst/>
                          <a:latin typeface="TH SarabunPSK" charset="0"/>
                          <a:ea typeface="TH SarabunPSK" charset="0"/>
                          <a:cs typeface="TH SarabunPSK" charset="0"/>
                        </a:rPr>
                        <a:t>7</a:t>
                      </a:r>
                      <a:r>
                        <a:rPr lang="en-US" sz="1800" dirty="0">
                          <a:effectLst/>
                          <a:latin typeface="TH SarabunPSK" charset="0"/>
                          <a:ea typeface="TH SarabunPSK" charset="0"/>
                          <a:cs typeface="TH SarabunPSK" charset="0"/>
                        </a:rPr>
                        <a:t>q</a:t>
                      </a:r>
                      <a:r>
                        <a:rPr lang="th-TH" sz="1800" dirty="0">
                          <a:effectLst/>
                          <a:latin typeface="TH SarabunPSK" charset="0"/>
                          <a:ea typeface="TH SarabunPSK" charset="0"/>
                          <a:cs typeface="TH SarabunPSK" charset="0"/>
                        </a:rPr>
                        <a:t>8</a:t>
                      </a:r>
                      <a:r>
                        <a:rPr lang="en-US" sz="1800" dirty="0" err="1">
                          <a:effectLst/>
                          <a:latin typeface="TH SarabunPSK" charset="0"/>
                          <a:ea typeface="TH SarabunPSK" charset="0"/>
                          <a:cs typeface="TH SarabunPSK" charset="0"/>
                        </a:rPr>
                        <a:t>zixw</a:t>
                      </a:r>
                      <a:r>
                        <a:rPr lang="th-TH" sz="1800" dirty="0">
                          <a:effectLst/>
                          <a:latin typeface="TH SarabunPSK" charset="0"/>
                          <a:ea typeface="TH SarabunPSK" charset="0"/>
                          <a:cs typeface="TH SarabunPSK" charset="0"/>
                        </a:rPr>
                        <a:t>87</a:t>
                      </a:r>
                      <a:r>
                        <a:rPr lang="en-US" sz="1800" dirty="0">
                          <a:effectLst/>
                          <a:latin typeface="TH SarabunPSK" charset="0"/>
                          <a:ea typeface="TH SarabunPSK" charset="0"/>
                          <a:cs typeface="TH SarabunPSK" charset="0"/>
                        </a:rPr>
                        <a:t>p</a:t>
                      </a:r>
                      <a:r>
                        <a:rPr lang="th-TH" sz="1800" dirty="0">
                          <a:effectLst/>
                          <a:latin typeface="TH SarabunPSK" charset="0"/>
                          <a:ea typeface="TH SarabunPSK" charset="0"/>
                          <a:cs typeface="TH SarabunPSK" charset="0"/>
                        </a:rPr>
                        <a:t>2</a:t>
                      </a:r>
                      <a:r>
                        <a:rPr lang="en-US" sz="1800" dirty="0">
                          <a:effectLst/>
                          <a:latin typeface="TH SarabunPSK" charset="0"/>
                          <a:ea typeface="TH SarabunPSK" charset="0"/>
                          <a:cs typeface="TH SarabunPSK" charset="0"/>
                        </a:rPr>
                        <a:t>v</a:t>
                      </a:r>
                      <a:r>
                        <a:rPr lang="th-TH" sz="1800" dirty="0">
                          <a:effectLst/>
                          <a:latin typeface="TH SarabunPSK" charset="0"/>
                          <a:ea typeface="TH SarabunPSK" charset="0"/>
                          <a:cs typeface="TH SarabunPSK" charset="0"/>
                        </a:rPr>
                        <a:t>1/</a:t>
                      </a:r>
                      <a:r>
                        <a:rPr lang="en-US" sz="1800" dirty="0" err="1">
                          <a:effectLst/>
                          <a:latin typeface="TH SarabunPSK" charset="0"/>
                          <a:ea typeface="TH SarabunPSK" charset="0"/>
                          <a:cs typeface="TH SarabunPSK" charset="0"/>
                        </a:rPr>
                        <a:t>courseplan-details-iot-new.pdf?dl</a:t>
                      </a:r>
                      <a:r>
                        <a:rPr lang="en-US" sz="1800" dirty="0">
                          <a:effectLst/>
                          <a:latin typeface="TH SarabunPSK" charset="0"/>
                          <a:ea typeface="TH SarabunPSK" charset="0"/>
                          <a:cs typeface="TH SarabunPSK" charset="0"/>
                        </a:rPr>
                        <a:t>=</a:t>
                      </a:r>
                      <a:r>
                        <a:rPr lang="th-TH" sz="1800" dirty="0">
                          <a:effectLst/>
                          <a:latin typeface="TH SarabunPSK" charset="0"/>
                          <a:ea typeface="TH SarabunPSK" charset="0"/>
                          <a:cs typeface="TH SarabunPSK" charset="0"/>
                        </a:rPr>
                        <a:t>0</a:t>
                      </a:r>
                      <a:endParaRPr lang="en-US" sz="1800" dirty="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0040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8"/>
          <p:cNvSpPr/>
          <p:nvPr/>
        </p:nvSpPr>
        <p:spPr>
          <a:xfrm>
            <a:off x="755219" y="265107"/>
            <a:ext cx="6696615" cy="1200329"/>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2000" b="1">
                <a:solidFill>
                  <a:srgbClr val="F04E22"/>
                </a:solidFill>
              </a:defRPr>
            </a:lvl1pPr>
          </a:lstStyle>
          <a:p>
            <a:r>
              <a:rPr lang="en-US" sz="3600" dirty="0">
                <a:solidFill>
                  <a:srgbClr val="FF3300"/>
                </a:solidFill>
                <a:latin typeface="TH SarabunPSK" charset="0"/>
                <a:ea typeface="TH SarabunPSK" charset="0"/>
                <a:cs typeface="TH SarabunPSK" charset="0"/>
              </a:rPr>
              <a:t>G. </a:t>
            </a:r>
            <a:r>
              <a:rPr lang="th-TH" sz="3600" dirty="0">
                <a:solidFill>
                  <a:srgbClr val="FF3300"/>
                </a:solidFill>
                <a:latin typeface="TH SarabunPSK" charset="0"/>
                <a:ea typeface="TH SarabunPSK" charset="0"/>
                <a:cs typeface="TH SarabunPSK" charset="0"/>
              </a:rPr>
              <a:t>ผลงานเชิงประจักษ์ภายใน 3 ปี</a:t>
            </a:r>
            <a:endParaRPr lang="en-US" sz="3600" dirty="0">
              <a:solidFill>
                <a:srgbClr val="FF3300"/>
              </a:solidFill>
              <a:latin typeface="TH SarabunPSK" charset="0"/>
              <a:ea typeface="TH SarabunPSK" charset="0"/>
              <a:cs typeface="TH SarabunPSK" charset="0"/>
            </a:endParaRPr>
          </a:p>
          <a:p>
            <a:r>
              <a:rPr lang="en-US" sz="3600" dirty="0">
                <a:solidFill>
                  <a:schemeClr val="tx1">
                    <a:lumMod val="65000"/>
                    <a:lumOff val="35000"/>
                  </a:schemeClr>
                </a:solidFill>
                <a:latin typeface="TH SarabunPSK" charset="0"/>
                <a:ea typeface="TH SarabunPSK" charset="0"/>
                <a:cs typeface="TH SarabunPSK" charset="0"/>
              </a:rPr>
              <a:t>Course: </a:t>
            </a:r>
            <a:r>
              <a:rPr lang="en-US" sz="3600" b="0" cap="all" dirty="0">
                <a:solidFill>
                  <a:schemeClr val="tx1">
                    <a:lumMod val="65000"/>
                    <a:lumOff val="35000"/>
                  </a:schemeClr>
                </a:solidFill>
              </a:rPr>
              <a:t>Internet of Things </a:t>
            </a:r>
            <a:endParaRPr sz="2400" b="0" cap="all" dirty="0">
              <a:solidFill>
                <a:schemeClr val="bg1">
                  <a:lumMod val="50000"/>
                </a:schemeClr>
              </a:solidFill>
            </a:endParaRPr>
          </a:p>
        </p:txBody>
      </p:sp>
      <p:sp>
        <p:nvSpPr>
          <p:cNvPr id="6" name="Shape 70"/>
          <p:cNvSpPr/>
          <p:nvPr/>
        </p:nvSpPr>
        <p:spPr>
          <a:xfrm flipV="1">
            <a:off x="745887" y="1395574"/>
            <a:ext cx="4114800" cy="4524"/>
          </a:xfrm>
          <a:prstGeom prst="line">
            <a:avLst/>
          </a:prstGeom>
          <a:ln w="63500">
            <a:solidFill>
              <a:srgbClr val="F04E22"/>
            </a:solidFill>
          </a:ln>
        </p:spPr>
        <p:txBody>
          <a:bodyPr lIns="34289" rIns="34289"/>
          <a:lstStyle/>
          <a:p>
            <a:endParaRPr sz="2800">
              <a:solidFill>
                <a:schemeClr val="bg1">
                  <a:lumMod val="50000"/>
                </a:schemeClr>
              </a:solidFill>
            </a:endParaRPr>
          </a:p>
        </p:txBody>
      </p:sp>
      <p:graphicFrame>
        <p:nvGraphicFramePr>
          <p:cNvPr id="2" name="Diagram 1"/>
          <p:cNvGraphicFramePr/>
          <p:nvPr>
            <p:extLst>
              <p:ext uri="{D42A27DB-BD31-4B8C-83A1-F6EECF244321}">
                <p14:modId xmlns:p14="http://schemas.microsoft.com/office/powerpoint/2010/main" val="743254255"/>
              </p:ext>
            </p:extLst>
          </p:nvPr>
        </p:nvGraphicFramePr>
        <p:xfrm>
          <a:off x="867747" y="1666162"/>
          <a:ext cx="7044612" cy="4690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589CDA46-EEC7-448C-B902-E742FE24BB1B}" type="slidenum">
              <a:rPr lang="en-US" smtClean="0"/>
              <a:t>18</a:t>
            </a:fld>
            <a:endParaRPr lang="en-US"/>
          </a:p>
        </p:txBody>
      </p:sp>
    </p:spTree>
    <p:extLst>
      <p:ext uri="{BB962C8B-B14F-4D97-AF65-F5344CB8AC3E}">
        <p14:creationId xmlns:p14="http://schemas.microsoft.com/office/powerpoint/2010/main" val="3692629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305143" cy="1325563"/>
          </a:xfrm>
        </p:spPr>
        <p:txBody>
          <a:bodyPr>
            <a:normAutofit/>
          </a:bodyPr>
          <a:lstStyle/>
          <a:p>
            <a:r>
              <a:rPr lang="en-US" b="1" dirty="0">
                <a:solidFill>
                  <a:srgbClr val="FF0000"/>
                </a:solidFill>
                <a:latin typeface="TH SarabunPSK" charset="0"/>
                <a:ea typeface="TH SarabunPSK" charset="0"/>
                <a:cs typeface="TH SarabunPSK" charset="0"/>
              </a:rPr>
              <a:t>H. </a:t>
            </a:r>
            <a:r>
              <a:rPr lang="th-TH" b="1" dirty="0">
                <a:solidFill>
                  <a:srgbClr val="FF0000"/>
                </a:solidFill>
                <a:latin typeface="TH SarabunPSK" charset="0"/>
                <a:ea typeface="TH SarabunPSK" charset="0"/>
                <a:cs typeface="TH SarabunPSK" charset="0"/>
              </a:rPr>
              <a:t>จำนวนนักศึกษาและบุคคลทั่วไปที่เข้าร่วมโครงการ</a:t>
            </a:r>
            <a:endParaRPr lang="en-US" dirty="0">
              <a:solidFill>
                <a:srgbClr val="FF0000"/>
              </a:solidFill>
              <a:latin typeface="TH SarabunPSK" charset="0"/>
              <a:ea typeface="TH SarabunPSK" charset="0"/>
              <a:cs typeface="TH SarabunPSK" charset="0"/>
            </a:endParaRPr>
          </a:p>
        </p:txBody>
      </p:sp>
      <p:sp>
        <p:nvSpPr>
          <p:cNvPr id="3" name="Slide Number Placeholder 2"/>
          <p:cNvSpPr>
            <a:spLocks noGrp="1"/>
          </p:cNvSpPr>
          <p:nvPr>
            <p:ph type="sldNum" sz="quarter" idx="12"/>
          </p:nvPr>
        </p:nvSpPr>
        <p:spPr/>
        <p:txBody>
          <a:bodyPr/>
          <a:lstStyle/>
          <a:p>
            <a:fld id="{589CDA46-EEC7-448C-B902-E742FE24BB1B}" type="slidenum">
              <a:rPr lang="en-US" smtClean="0"/>
              <a:t>19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31121974"/>
              </p:ext>
            </p:extLst>
          </p:nvPr>
        </p:nvGraphicFramePr>
        <p:xfrm>
          <a:off x="628648" y="1573782"/>
          <a:ext cx="7686011" cy="3662680"/>
        </p:xfrm>
        <a:graphic>
          <a:graphicData uri="http://schemas.openxmlformats.org/drawingml/2006/table">
            <a:tbl>
              <a:tblPr firstRow="1" firstCol="1" bandRow="1">
                <a:tableStyleId>{5C22544A-7EE6-4342-B048-85BDC9FD1C3A}</a:tableStyleId>
              </a:tblPr>
              <a:tblGrid>
                <a:gridCol w="792744">
                  <a:extLst>
                    <a:ext uri="{9D8B030D-6E8A-4147-A177-3AD203B41FA5}">
                      <a16:colId xmlns:a16="http://schemas.microsoft.com/office/drawing/2014/main" val="20000"/>
                    </a:ext>
                  </a:extLst>
                </a:gridCol>
                <a:gridCol w="2353008">
                  <a:extLst>
                    <a:ext uri="{9D8B030D-6E8A-4147-A177-3AD203B41FA5}">
                      <a16:colId xmlns:a16="http://schemas.microsoft.com/office/drawing/2014/main" val="20001"/>
                    </a:ext>
                  </a:extLst>
                </a:gridCol>
                <a:gridCol w="1783673">
                  <a:extLst>
                    <a:ext uri="{9D8B030D-6E8A-4147-A177-3AD203B41FA5}">
                      <a16:colId xmlns:a16="http://schemas.microsoft.com/office/drawing/2014/main" val="20002"/>
                    </a:ext>
                  </a:extLst>
                </a:gridCol>
                <a:gridCol w="1378293">
                  <a:extLst>
                    <a:ext uri="{9D8B030D-6E8A-4147-A177-3AD203B41FA5}">
                      <a16:colId xmlns:a16="http://schemas.microsoft.com/office/drawing/2014/main" val="20003"/>
                    </a:ext>
                  </a:extLst>
                </a:gridCol>
                <a:gridCol w="1378293">
                  <a:extLst>
                    <a:ext uri="{9D8B030D-6E8A-4147-A177-3AD203B41FA5}">
                      <a16:colId xmlns:a16="http://schemas.microsoft.com/office/drawing/2014/main" val="20004"/>
                    </a:ext>
                  </a:extLst>
                </a:gridCol>
              </a:tblGrid>
              <a:tr h="508000">
                <a:tc>
                  <a:txBody>
                    <a:bodyPr/>
                    <a:lstStyle/>
                    <a:p>
                      <a:pPr algn="ctr">
                        <a:lnSpc>
                          <a:spcPct val="115000"/>
                        </a:lnSpc>
                        <a:spcAft>
                          <a:spcPts val="0"/>
                        </a:spcAft>
                      </a:pPr>
                      <a:r>
                        <a:rPr lang="th-TH" sz="2000">
                          <a:effectLst/>
                          <a:latin typeface="TH SarabunPSK" charset="0"/>
                          <a:ea typeface="TH SarabunPSK" charset="0"/>
                          <a:cs typeface="TH SarabunPSK" charset="0"/>
                        </a:rPr>
                        <a:t>ลำดับ</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ชื่อโครงการ</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หน่วยงานเจ้าภาพ</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จัดเมื่อ</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จำนวนผู้เข้าร่วม </a:t>
                      </a:r>
                      <a:endParaRPr lang="en-US" sz="18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0"/>
                  </a:ext>
                </a:extLst>
              </a:tr>
              <a:tr h="266700">
                <a:tc>
                  <a:txBody>
                    <a:bodyPr/>
                    <a:lstStyle/>
                    <a:p>
                      <a:pPr algn="ctr">
                        <a:lnSpc>
                          <a:spcPct val="115000"/>
                        </a:lnSpc>
                        <a:spcAft>
                          <a:spcPts val="0"/>
                        </a:spcAft>
                      </a:pPr>
                      <a:r>
                        <a:rPr lang="en-US" sz="2000">
                          <a:effectLst/>
                          <a:latin typeface="TH SarabunPSK" charset="0"/>
                          <a:ea typeface="TH SarabunPSK" charset="0"/>
                          <a:cs typeface="TH SarabunPSK" charset="0"/>
                        </a:rPr>
                        <a:t>1</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2000">
                          <a:effectLst/>
                          <a:latin typeface="TH SarabunPSK" charset="0"/>
                          <a:ea typeface="TH SarabunPSK" charset="0"/>
                          <a:cs typeface="TH SarabunPSK" charset="0"/>
                        </a:rPr>
                        <a:t>อบรม </a:t>
                      </a:r>
                      <a:r>
                        <a:rPr lang="en-US" sz="2000">
                          <a:effectLst/>
                          <a:latin typeface="TH SarabunPSK" charset="0"/>
                          <a:ea typeface="TH SarabunPSK" charset="0"/>
                          <a:cs typeface="TH SarabunPSK" charset="0"/>
                        </a:rPr>
                        <a:t>IoT series</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คลัสเตอร์ </a:t>
                      </a:r>
                      <a:r>
                        <a:rPr lang="en-US" sz="2000">
                          <a:effectLst/>
                          <a:latin typeface="TH SarabunPSK" charset="0"/>
                          <a:ea typeface="TH SarabunPSK" charset="0"/>
                          <a:cs typeface="TH SarabunPSK" charset="0"/>
                        </a:rPr>
                        <a:t>IX </a:t>
                      </a:r>
                      <a:r>
                        <a:rPr lang="th-TH" sz="2000">
                          <a:effectLst/>
                          <a:latin typeface="TH SarabunPSK" charset="0"/>
                          <a:ea typeface="TH SarabunPSK" charset="0"/>
                          <a:cs typeface="TH SarabunPSK" charset="0"/>
                        </a:rPr>
                        <a:t>และ </a:t>
                      </a:r>
                      <a:r>
                        <a:rPr lang="en-US" sz="2000">
                          <a:effectLst/>
                          <a:latin typeface="TH SarabunPSK" charset="0"/>
                          <a:ea typeface="TH SarabunPSK" charset="0"/>
                          <a:cs typeface="TH SarabunPSK" charset="0"/>
                        </a:rPr>
                        <a:t>Bangmod maker club</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en-US" sz="2000">
                          <a:effectLst/>
                          <a:latin typeface="TH SarabunPSK" charset="0"/>
                          <a:ea typeface="TH SarabunPSK" charset="0"/>
                          <a:cs typeface="TH SarabunPSK" charset="0"/>
                        </a:rPr>
                        <a:t>21-22 </a:t>
                      </a:r>
                      <a:r>
                        <a:rPr lang="th-TH" sz="2000">
                          <a:effectLst/>
                          <a:latin typeface="TH SarabunPSK" charset="0"/>
                          <a:ea typeface="TH SarabunPSK" charset="0"/>
                          <a:cs typeface="TH SarabunPSK" charset="0"/>
                        </a:rPr>
                        <a:t>ต.ค. </a:t>
                      </a:r>
                      <a:r>
                        <a:rPr lang="en-US" sz="2000">
                          <a:effectLst/>
                          <a:latin typeface="TH SarabunPSK" charset="0"/>
                          <a:ea typeface="TH SarabunPSK" charset="0"/>
                          <a:cs typeface="TH SarabunPSK" charset="0"/>
                        </a:rPr>
                        <a:t>2560</a:t>
                      </a:r>
                      <a:r>
                        <a:rPr lang="th-TH" sz="2000">
                          <a:effectLst/>
                          <a:latin typeface="TH SarabunPSK" charset="0"/>
                          <a:ea typeface="TH SarabunPSK" charset="0"/>
                          <a:cs typeface="TH SarabunPSK" charset="0"/>
                        </a:rPr>
                        <a:t> </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en-US" sz="2000">
                          <a:effectLst/>
                          <a:latin typeface="TH SarabunPSK" charset="0"/>
                          <a:ea typeface="TH SarabunPSK" charset="0"/>
                          <a:cs typeface="TH SarabunPSK" charset="0"/>
                        </a:rPr>
                        <a:t>20</a:t>
                      </a:r>
                      <a:endParaRPr lang="en-US" sz="18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1"/>
                  </a:ext>
                </a:extLst>
              </a:tr>
              <a:tr h="266700">
                <a:tc>
                  <a:txBody>
                    <a:bodyPr/>
                    <a:lstStyle/>
                    <a:p>
                      <a:pPr algn="ctr">
                        <a:lnSpc>
                          <a:spcPct val="115000"/>
                        </a:lnSpc>
                        <a:spcAft>
                          <a:spcPts val="0"/>
                        </a:spcAft>
                      </a:pPr>
                      <a:r>
                        <a:rPr lang="en-US" sz="2000">
                          <a:effectLst/>
                          <a:latin typeface="TH SarabunPSK" charset="0"/>
                          <a:ea typeface="TH SarabunPSK" charset="0"/>
                          <a:cs typeface="TH SarabunPSK" charset="0"/>
                        </a:rPr>
                        <a:t>2</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2000">
                          <a:effectLst/>
                          <a:latin typeface="TH SarabunPSK" charset="0"/>
                          <a:ea typeface="TH SarabunPSK" charset="0"/>
                          <a:cs typeface="TH SarabunPSK" charset="0"/>
                        </a:rPr>
                        <a:t>รายวิชา</a:t>
                      </a:r>
                      <a:r>
                        <a:rPr lang="en-US" sz="2000">
                          <a:effectLst/>
                          <a:latin typeface="TH SarabunPSK" charset="0"/>
                          <a:ea typeface="TH SarabunPSK" charset="0"/>
                          <a:cs typeface="TH SarabunPSK" charset="0"/>
                        </a:rPr>
                        <a:t> Internet of Things</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มจธ. </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2000">
                          <a:effectLst/>
                          <a:latin typeface="TH SarabunPSK" charset="0"/>
                          <a:ea typeface="TH SarabunPSK" charset="0"/>
                          <a:cs typeface="TH SarabunPSK" charset="0"/>
                        </a:rPr>
                        <a:t>ภาคที่ </a:t>
                      </a:r>
                      <a:r>
                        <a:rPr lang="en-US" sz="2000">
                          <a:effectLst/>
                          <a:latin typeface="TH SarabunPSK" charset="0"/>
                          <a:ea typeface="TH SarabunPSK" charset="0"/>
                          <a:cs typeface="TH SarabunPSK" charset="0"/>
                        </a:rPr>
                        <a:t>2/60</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en-US" sz="2000">
                          <a:effectLst/>
                          <a:latin typeface="TH SarabunPSK" charset="0"/>
                          <a:ea typeface="TH SarabunPSK" charset="0"/>
                          <a:cs typeface="TH SarabunPSK" charset="0"/>
                        </a:rPr>
                        <a:t>22</a:t>
                      </a:r>
                      <a:endParaRPr lang="en-US" sz="18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2"/>
                  </a:ext>
                </a:extLst>
              </a:tr>
              <a:tr h="266700">
                <a:tc>
                  <a:txBody>
                    <a:bodyPr/>
                    <a:lstStyle/>
                    <a:p>
                      <a:pPr algn="ctr">
                        <a:lnSpc>
                          <a:spcPct val="115000"/>
                        </a:lnSpc>
                        <a:spcAft>
                          <a:spcPts val="0"/>
                        </a:spcAft>
                      </a:pPr>
                      <a:r>
                        <a:rPr lang="en-US" sz="2000">
                          <a:effectLst/>
                          <a:latin typeface="TH SarabunPSK" charset="0"/>
                          <a:ea typeface="TH SarabunPSK" charset="0"/>
                          <a:cs typeface="TH SarabunPSK" charset="0"/>
                        </a:rPr>
                        <a:t>3</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en-US" sz="2000">
                          <a:effectLst/>
                          <a:latin typeface="TH SarabunPSK" charset="0"/>
                          <a:ea typeface="TH SarabunPSK" charset="0"/>
                          <a:cs typeface="TH SarabunPSK" charset="0"/>
                        </a:rPr>
                        <a:t>Cyber-Physical System: Moving beyond IoT</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สวทช.</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en-US" sz="2000">
                          <a:effectLst/>
                          <a:latin typeface="TH SarabunPSK" charset="0"/>
                          <a:ea typeface="TH SarabunPSK" charset="0"/>
                          <a:cs typeface="TH SarabunPSK" charset="0"/>
                        </a:rPr>
                        <a:t>12 </a:t>
                      </a:r>
                      <a:r>
                        <a:rPr lang="th-TH" sz="2000">
                          <a:effectLst/>
                          <a:latin typeface="TH SarabunPSK" charset="0"/>
                          <a:ea typeface="TH SarabunPSK" charset="0"/>
                          <a:cs typeface="TH SarabunPSK" charset="0"/>
                        </a:rPr>
                        <a:t>มี.ค. </a:t>
                      </a:r>
                      <a:r>
                        <a:rPr lang="en-US" sz="2000">
                          <a:effectLst/>
                          <a:latin typeface="TH SarabunPSK" charset="0"/>
                          <a:ea typeface="TH SarabunPSK" charset="0"/>
                          <a:cs typeface="TH SarabunPSK" charset="0"/>
                        </a:rPr>
                        <a:t>2561</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en-US" sz="2000">
                          <a:effectLst/>
                          <a:latin typeface="TH SarabunPSK" charset="0"/>
                          <a:ea typeface="TH SarabunPSK" charset="0"/>
                          <a:cs typeface="TH SarabunPSK" charset="0"/>
                        </a:rPr>
                        <a:t>60</a:t>
                      </a:r>
                      <a:endParaRPr lang="en-US" sz="18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3"/>
                  </a:ext>
                </a:extLst>
              </a:tr>
              <a:tr h="266700">
                <a:tc>
                  <a:txBody>
                    <a:bodyPr/>
                    <a:lstStyle/>
                    <a:p>
                      <a:pPr algn="ctr">
                        <a:lnSpc>
                          <a:spcPct val="115000"/>
                        </a:lnSpc>
                        <a:spcAft>
                          <a:spcPts val="0"/>
                        </a:spcAft>
                      </a:pPr>
                      <a:r>
                        <a:rPr lang="en-US" sz="2000">
                          <a:effectLst/>
                          <a:latin typeface="TH SarabunPSK" charset="0"/>
                          <a:ea typeface="TH SarabunPSK" charset="0"/>
                          <a:cs typeface="TH SarabunPSK" charset="0"/>
                        </a:rPr>
                        <a:t>4</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2000">
                          <a:effectLst/>
                          <a:latin typeface="TH SarabunPSK" charset="0"/>
                          <a:ea typeface="TH SarabunPSK" charset="0"/>
                          <a:cs typeface="TH SarabunPSK" charset="0"/>
                        </a:rPr>
                        <a:t>ทักษะ </a:t>
                      </a:r>
                      <a:r>
                        <a:rPr lang="en-US" sz="2000">
                          <a:effectLst/>
                          <a:latin typeface="TH SarabunPSK" charset="0"/>
                          <a:ea typeface="TH SarabunPSK" charset="0"/>
                          <a:cs typeface="TH SarabunPSK" charset="0"/>
                        </a:rPr>
                        <a:t>4.0 : </a:t>
                      </a:r>
                      <a:r>
                        <a:rPr lang="th-TH" sz="2000">
                          <a:effectLst/>
                          <a:latin typeface="TH SarabunPSK" charset="0"/>
                          <a:ea typeface="TH SarabunPSK" charset="0"/>
                          <a:cs typeface="TH SarabunPSK" charset="0"/>
                        </a:rPr>
                        <a:t>เมื่อเทคโนโลยีพลิกอุตสาหกรรม ทักษะที่คนและธุรกิจคืออะไร</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บ. อมรินทร์พริ้นติ้ง จำกัด </a:t>
                      </a:r>
                      <a:endParaRPr lang="en-US" sz="180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en-US" sz="2000">
                          <a:effectLst/>
                          <a:latin typeface="TH SarabunPSK" charset="0"/>
                          <a:ea typeface="TH SarabunPSK" charset="0"/>
                          <a:cs typeface="TH SarabunPSK" charset="0"/>
                        </a:rPr>
                        <a:t>27</a:t>
                      </a:r>
                      <a:r>
                        <a:rPr lang="th-TH" sz="2000">
                          <a:effectLst/>
                          <a:latin typeface="TH SarabunPSK" charset="0"/>
                          <a:ea typeface="TH SarabunPSK" charset="0"/>
                          <a:cs typeface="TH SarabunPSK" charset="0"/>
                        </a:rPr>
                        <a:t> มี.ค. </a:t>
                      </a:r>
                      <a:r>
                        <a:rPr lang="en-US" sz="2000">
                          <a:effectLst/>
                          <a:latin typeface="TH SarabunPSK" charset="0"/>
                          <a:ea typeface="TH SarabunPSK" charset="0"/>
                          <a:cs typeface="TH SarabunPSK" charset="0"/>
                        </a:rPr>
                        <a:t>2561</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en-US" sz="2000">
                          <a:effectLst/>
                          <a:latin typeface="TH SarabunPSK" charset="0"/>
                          <a:ea typeface="TH SarabunPSK" charset="0"/>
                          <a:cs typeface="TH SarabunPSK" charset="0"/>
                        </a:rPr>
                        <a:t>100</a:t>
                      </a:r>
                      <a:endParaRPr lang="en-US" sz="18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4"/>
                  </a:ext>
                </a:extLst>
              </a:tr>
              <a:tr h="266700">
                <a:tc gridSpan="4">
                  <a:txBody>
                    <a:bodyPr/>
                    <a:lstStyle/>
                    <a:p>
                      <a:pPr algn="r">
                        <a:lnSpc>
                          <a:spcPct val="115000"/>
                        </a:lnSpc>
                        <a:spcAft>
                          <a:spcPts val="0"/>
                        </a:spcAft>
                      </a:pPr>
                      <a:r>
                        <a:rPr lang="th-TH" sz="2000">
                          <a:effectLst/>
                          <a:latin typeface="TH SarabunPSK" charset="0"/>
                          <a:ea typeface="TH SarabunPSK" charset="0"/>
                          <a:cs typeface="TH SarabunPSK" charset="0"/>
                        </a:rPr>
                        <a:t>รวม </a:t>
                      </a:r>
                      <a:endParaRPr lang="en-US" sz="1800">
                        <a:effectLst/>
                        <a:latin typeface="TH SarabunPSK" charset="0"/>
                        <a:ea typeface="TH SarabunPSK" charset="0"/>
                        <a:cs typeface="TH SarabunPSK"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r>
                        <a:rPr lang="en-US" sz="2000" dirty="0">
                          <a:effectLst/>
                          <a:latin typeface="TH SarabunPSK" charset="0"/>
                          <a:ea typeface="TH SarabunPSK" charset="0"/>
                          <a:cs typeface="TH SarabunPSK" charset="0"/>
                        </a:rPr>
                        <a:t>202</a:t>
                      </a:r>
                      <a:endParaRPr lang="en-US" sz="1800" dirty="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25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385" y="660287"/>
            <a:ext cx="2615293" cy="994172"/>
          </a:xfrm>
        </p:spPr>
        <p:txBody>
          <a:bodyPr>
            <a:noAutofit/>
          </a:bodyPr>
          <a:lstStyle/>
          <a:p>
            <a:r>
              <a:rPr lang="en-US" sz="4500" cap="all" dirty="0">
                <a:solidFill>
                  <a:schemeClr val="bg1"/>
                </a:solidFill>
                <a:latin typeface="+mn-lt"/>
              </a:rPr>
              <a:t>About</a:t>
            </a:r>
            <a:r>
              <a:rPr lang="en-US" sz="4500" b="1" dirty="0">
                <a:solidFill>
                  <a:schemeClr val="bg1"/>
                </a:solidFill>
                <a:latin typeface="+mn-lt"/>
              </a:rPr>
              <a:t> </a:t>
            </a:r>
            <a:br>
              <a:rPr lang="en-US" sz="4500" b="1" dirty="0">
                <a:solidFill>
                  <a:schemeClr val="bg1"/>
                </a:solidFill>
                <a:latin typeface="+mn-lt"/>
              </a:rPr>
            </a:br>
            <a:r>
              <a:rPr lang="en-US" sz="5400" spc="75" dirty="0">
                <a:solidFill>
                  <a:schemeClr val="bg1"/>
                </a:solidFill>
                <a:latin typeface="+mn-lt"/>
              </a:rPr>
              <a:t>IX</a:t>
            </a:r>
          </a:p>
        </p:txBody>
      </p:sp>
      <p:sp>
        <p:nvSpPr>
          <p:cNvPr id="3" name="Slide Number Placeholder 2"/>
          <p:cNvSpPr>
            <a:spLocks noGrp="1"/>
          </p:cNvSpPr>
          <p:nvPr>
            <p:ph type="sldNum" sz="quarter" idx="12"/>
          </p:nvPr>
        </p:nvSpPr>
        <p:spPr/>
        <p:txBody>
          <a:bodyPr/>
          <a:lstStyle/>
          <a:p>
            <a:fld id="{589CDA46-EEC7-448C-B902-E742FE24BB1B}" type="slidenum">
              <a:rPr lang="en-US" smtClean="0"/>
              <a:t>2</a:t>
            </a:fld>
            <a:endParaRPr lang="en-US"/>
          </a:p>
        </p:txBody>
      </p:sp>
    </p:spTree>
    <p:extLst>
      <p:ext uri="{BB962C8B-B14F-4D97-AF65-F5344CB8AC3E}">
        <p14:creationId xmlns:p14="http://schemas.microsoft.com/office/powerpoint/2010/main" val="3839601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252591" cy="1325563"/>
          </a:xfrm>
        </p:spPr>
        <p:txBody>
          <a:bodyPr/>
          <a:lstStyle/>
          <a:p>
            <a:r>
              <a:rPr lang="en-US" b="1" dirty="0">
                <a:solidFill>
                  <a:srgbClr val="FF0000"/>
                </a:solidFill>
                <a:latin typeface="TH SarabunPSK" charset="0"/>
                <a:ea typeface="TH SarabunPSK" charset="0"/>
                <a:cs typeface="TH SarabunPSK" charset="0"/>
              </a:rPr>
              <a:t>I. </a:t>
            </a:r>
            <a:r>
              <a:rPr lang="th-TH" b="1" dirty="0">
                <a:solidFill>
                  <a:srgbClr val="FF0000"/>
                </a:solidFill>
                <a:latin typeface="TH SarabunPSK" charset="0"/>
                <a:ea typeface="TH SarabunPSK" charset="0"/>
                <a:cs typeface="TH SarabunPSK" charset="0"/>
              </a:rPr>
              <a:t>จำนวนข้อเสนอโครงการวิจัย</a:t>
            </a:r>
            <a:r>
              <a:rPr lang="en-US" b="1" dirty="0">
                <a:solidFill>
                  <a:srgbClr val="FF0000"/>
                </a:solidFill>
                <a:latin typeface="TH SarabunPSK" charset="0"/>
                <a:ea typeface="TH SarabunPSK" charset="0"/>
                <a:cs typeface="TH SarabunPSK" charset="0"/>
              </a:rPr>
              <a:t>/</a:t>
            </a:r>
            <a:r>
              <a:rPr lang="th-TH" b="1" dirty="0">
                <a:solidFill>
                  <a:srgbClr val="FF0000"/>
                </a:solidFill>
                <a:latin typeface="TH SarabunPSK" charset="0"/>
                <a:ea typeface="TH SarabunPSK" charset="0"/>
                <a:cs typeface="TH SarabunPSK" charset="0"/>
              </a:rPr>
              <a:t>งานบริการวิชาการ</a:t>
            </a:r>
            <a:endParaRPr lang="en-US" dirty="0">
              <a:solidFill>
                <a:srgbClr val="FF0000"/>
              </a:solidFill>
              <a:latin typeface="TH SarabunPSK" charset="0"/>
              <a:ea typeface="TH SarabunPSK" charset="0"/>
              <a:cs typeface="TH SarabunPSK" charset="0"/>
            </a:endParaRPr>
          </a:p>
        </p:txBody>
      </p:sp>
      <p:sp>
        <p:nvSpPr>
          <p:cNvPr id="3" name="Slide Number Placeholder 2"/>
          <p:cNvSpPr>
            <a:spLocks noGrp="1"/>
          </p:cNvSpPr>
          <p:nvPr>
            <p:ph type="sldNum" sz="quarter" idx="12"/>
          </p:nvPr>
        </p:nvSpPr>
        <p:spPr/>
        <p:txBody>
          <a:bodyPr/>
          <a:lstStyle/>
          <a:p>
            <a:fld id="{589CDA46-EEC7-448C-B902-E742FE24BB1B}" type="slidenum">
              <a:rPr lang="en-US" smtClean="0"/>
              <a:t>20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8525211"/>
              </p:ext>
            </p:extLst>
          </p:nvPr>
        </p:nvGraphicFramePr>
        <p:xfrm>
          <a:off x="520996" y="1381392"/>
          <a:ext cx="8080744" cy="5386933"/>
        </p:xfrm>
        <a:graphic>
          <a:graphicData uri="http://schemas.openxmlformats.org/drawingml/2006/table">
            <a:tbl>
              <a:tblPr firstRow="1" firstCol="1" bandRow="1">
                <a:tableStyleId>{5C22544A-7EE6-4342-B048-85BDC9FD1C3A}</a:tableStyleId>
              </a:tblPr>
              <a:tblGrid>
                <a:gridCol w="761192">
                  <a:extLst>
                    <a:ext uri="{9D8B030D-6E8A-4147-A177-3AD203B41FA5}">
                      <a16:colId xmlns:a16="http://schemas.microsoft.com/office/drawing/2014/main" val="20000"/>
                    </a:ext>
                  </a:extLst>
                </a:gridCol>
                <a:gridCol w="1792260">
                  <a:extLst>
                    <a:ext uri="{9D8B030D-6E8A-4147-A177-3AD203B41FA5}">
                      <a16:colId xmlns:a16="http://schemas.microsoft.com/office/drawing/2014/main" val="20001"/>
                    </a:ext>
                  </a:extLst>
                </a:gridCol>
                <a:gridCol w="1245587">
                  <a:extLst>
                    <a:ext uri="{9D8B030D-6E8A-4147-A177-3AD203B41FA5}">
                      <a16:colId xmlns:a16="http://schemas.microsoft.com/office/drawing/2014/main" val="20002"/>
                    </a:ext>
                  </a:extLst>
                </a:gridCol>
                <a:gridCol w="1012039">
                  <a:extLst>
                    <a:ext uri="{9D8B030D-6E8A-4147-A177-3AD203B41FA5}">
                      <a16:colId xmlns:a16="http://schemas.microsoft.com/office/drawing/2014/main" val="20003"/>
                    </a:ext>
                  </a:extLst>
                </a:gridCol>
                <a:gridCol w="1012039">
                  <a:extLst>
                    <a:ext uri="{9D8B030D-6E8A-4147-A177-3AD203B41FA5}">
                      <a16:colId xmlns:a16="http://schemas.microsoft.com/office/drawing/2014/main" val="20004"/>
                    </a:ext>
                  </a:extLst>
                </a:gridCol>
                <a:gridCol w="1167738">
                  <a:extLst>
                    <a:ext uri="{9D8B030D-6E8A-4147-A177-3AD203B41FA5}">
                      <a16:colId xmlns:a16="http://schemas.microsoft.com/office/drawing/2014/main" val="20005"/>
                    </a:ext>
                  </a:extLst>
                </a:gridCol>
                <a:gridCol w="1089889">
                  <a:extLst>
                    <a:ext uri="{9D8B030D-6E8A-4147-A177-3AD203B41FA5}">
                      <a16:colId xmlns:a16="http://schemas.microsoft.com/office/drawing/2014/main" val="20006"/>
                    </a:ext>
                  </a:extLst>
                </a:gridCol>
              </a:tblGrid>
              <a:tr h="450138">
                <a:tc>
                  <a:txBody>
                    <a:bodyPr/>
                    <a:lstStyle/>
                    <a:p>
                      <a:pPr algn="ctr">
                        <a:lnSpc>
                          <a:spcPct val="115000"/>
                        </a:lnSpc>
                        <a:spcAft>
                          <a:spcPts val="0"/>
                        </a:spcAft>
                      </a:pPr>
                      <a:r>
                        <a:rPr lang="th-TH" sz="1600">
                          <a:effectLst/>
                          <a:latin typeface="TH SarabunPSK" charset="0"/>
                          <a:ea typeface="TH SarabunPSK" charset="0"/>
                          <a:cs typeface="TH SarabunPSK" charset="0"/>
                        </a:rPr>
                        <a:t>ลำดับ</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th-TH" sz="1600">
                          <a:effectLst/>
                          <a:latin typeface="TH SarabunPSK" charset="0"/>
                          <a:ea typeface="TH SarabunPSK" charset="0"/>
                          <a:cs typeface="TH SarabunPSK" charset="0"/>
                        </a:rPr>
                        <a:t>ชื่อโครงการ</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th-TH" sz="1600">
                          <a:effectLst/>
                          <a:latin typeface="TH SarabunPSK" charset="0"/>
                          <a:ea typeface="TH SarabunPSK" charset="0"/>
                          <a:cs typeface="TH SarabunPSK" charset="0"/>
                        </a:rPr>
                        <a:t>หัวหน้าโครงการ</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th-TH" sz="1600">
                          <a:effectLst/>
                          <a:latin typeface="TH SarabunPSK" charset="0"/>
                          <a:ea typeface="TH SarabunPSK" charset="0"/>
                          <a:cs typeface="TH SarabunPSK" charset="0"/>
                        </a:rPr>
                        <a:t>บริษัท</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th-TH" sz="1600">
                          <a:effectLst/>
                          <a:latin typeface="TH SarabunPSK" charset="0"/>
                          <a:ea typeface="TH SarabunPSK" charset="0"/>
                          <a:cs typeface="TH SarabunPSK" charset="0"/>
                        </a:rPr>
                        <a:t>ประเภทโครงการ</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th-TH" sz="1600">
                          <a:effectLst/>
                          <a:latin typeface="TH SarabunPSK" charset="0"/>
                          <a:ea typeface="TH SarabunPSK" charset="0"/>
                          <a:cs typeface="TH SarabunPSK" charset="0"/>
                        </a:rPr>
                        <a:t>งบประมาณโครงการ</a:t>
                      </a:r>
                      <a:r>
                        <a:rPr lang="en-US" sz="1600">
                          <a:effectLst/>
                          <a:latin typeface="TH SarabunPSK" charset="0"/>
                          <a:ea typeface="TH SarabunPSK" charset="0"/>
                          <a:cs typeface="TH SarabunPSK" charset="0"/>
                        </a:rPr>
                        <a:t> (</a:t>
                      </a:r>
                      <a:r>
                        <a:rPr lang="th-TH" sz="1600">
                          <a:effectLst/>
                          <a:latin typeface="TH SarabunPSK" charset="0"/>
                          <a:ea typeface="TH SarabunPSK" charset="0"/>
                          <a:cs typeface="TH SarabunPSK" charset="0"/>
                        </a:rPr>
                        <a:t>บาท)</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th-TH" sz="1600">
                          <a:effectLst/>
                          <a:latin typeface="TH SarabunPSK" charset="0"/>
                          <a:ea typeface="TH SarabunPSK" charset="0"/>
                          <a:cs typeface="TH SarabunPSK" charset="0"/>
                        </a:rPr>
                        <a:t>สถานภาพ</a:t>
                      </a:r>
                      <a:endParaRPr lang="en-US" sz="1200">
                        <a:effectLst/>
                        <a:latin typeface="TH SarabunPSK" charset="0"/>
                        <a:ea typeface="TH SarabunPSK" charset="0"/>
                        <a:cs typeface="TH SarabunPSK" charset="0"/>
                      </a:endParaRPr>
                    </a:p>
                  </a:txBody>
                  <a:tcPr marL="36696" marR="36696" marT="0" marB="0" anchor="ctr"/>
                </a:tc>
                <a:extLst>
                  <a:ext uri="{0D108BD9-81ED-4DB2-BD59-A6C34878D82A}">
                    <a16:rowId xmlns:a16="http://schemas.microsoft.com/office/drawing/2014/main" val="10000"/>
                  </a:ext>
                </a:extLst>
              </a:tr>
              <a:tr h="600185">
                <a:tc>
                  <a:txBody>
                    <a:bodyPr/>
                    <a:lstStyle/>
                    <a:p>
                      <a:pPr algn="ctr">
                        <a:lnSpc>
                          <a:spcPct val="115000"/>
                        </a:lnSpc>
                        <a:spcAft>
                          <a:spcPts val="0"/>
                        </a:spcAft>
                      </a:pPr>
                      <a:r>
                        <a:rPr lang="th-TH" sz="1600">
                          <a:effectLst/>
                          <a:latin typeface="TH SarabunPSK" charset="0"/>
                          <a:ea typeface="TH SarabunPSK" charset="0"/>
                          <a:cs typeface="TH SarabunPSK" charset="0"/>
                        </a:rPr>
                        <a:t>1</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ระบบคัดแยกอาหารทะเลสำหรับธุรกิจประมงขนาดกลางและขนาดย่อม</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en-US" sz="1600">
                          <a:effectLst/>
                          <a:latin typeface="TH SarabunPSK" charset="0"/>
                          <a:ea typeface="TH SarabunPSK" charset="0"/>
                          <a:cs typeface="TH SarabunPSK" charset="0"/>
                        </a:rPr>
                        <a:t> </a:t>
                      </a:r>
                      <a:r>
                        <a:rPr lang="th-TH" sz="1600">
                          <a:effectLst/>
                          <a:latin typeface="TH SarabunPSK" charset="0"/>
                          <a:ea typeface="TH SarabunPSK" charset="0"/>
                          <a:cs typeface="TH SarabunPSK" charset="0"/>
                        </a:rPr>
                        <a:t>ดร.ตุลย์ ไตรยสรรค์</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th-TH" sz="1600">
                          <a:effectLst/>
                          <a:latin typeface="TH SarabunPSK" charset="0"/>
                          <a:ea typeface="TH SarabunPSK" charset="0"/>
                          <a:cs typeface="TH SarabunPSK" charset="0"/>
                        </a:rPr>
                        <a:t>สกว</a:t>
                      </a:r>
                      <a:r>
                        <a:rPr lang="en-US" sz="1600">
                          <a:effectLst/>
                          <a:latin typeface="TH SarabunPSK" charset="0"/>
                          <a:ea typeface="TH SarabunPSK" charset="0"/>
                          <a:cs typeface="TH SarabunPSK" charset="0"/>
                        </a:rPr>
                        <a:t>.</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100</a:t>
                      </a:r>
                      <a:r>
                        <a:rPr lang="en-US" sz="1600">
                          <a:effectLst/>
                          <a:latin typeface="TH SarabunPSK" charset="0"/>
                          <a:ea typeface="TH SarabunPSK" charset="0"/>
                          <a:cs typeface="TH SarabunPSK" charset="0"/>
                        </a:rPr>
                        <a:t>% funding</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en-US" sz="1600">
                          <a:effectLst/>
                          <a:latin typeface="TH SarabunPSK" charset="0"/>
                          <a:ea typeface="TH SarabunPSK" charset="0"/>
                          <a:cs typeface="TH SarabunPSK" charset="0"/>
                        </a:rPr>
                        <a:t>1,200,000</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อยู่ระหว่างการพิจารณา</a:t>
                      </a:r>
                      <a:endParaRPr lang="en-US" sz="1200">
                        <a:effectLst/>
                        <a:latin typeface="TH SarabunPSK" charset="0"/>
                        <a:ea typeface="TH SarabunPSK" charset="0"/>
                        <a:cs typeface="TH SarabunPSK" charset="0"/>
                      </a:endParaRPr>
                    </a:p>
                  </a:txBody>
                  <a:tcPr marL="36696" marR="36696" marT="0" marB="0" anchor="ctr"/>
                </a:tc>
                <a:extLst>
                  <a:ext uri="{0D108BD9-81ED-4DB2-BD59-A6C34878D82A}">
                    <a16:rowId xmlns:a16="http://schemas.microsoft.com/office/drawing/2014/main" val="10001"/>
                  </a:ext>
                </a:extLst>
              </a:tr>
              <a:tr h="900277">
                <a:tc>
                  <a:txBody>
                    <a:bodyPr/>
                    <a:lstStyle/>
                    <a:p>
                      <a:pPr algn="ctr">
                        <a:lnSpc>
                          <a:spcPct val="115000"/>
                        </a:lnSpc>
                        <a:spcAft>
                          <a:spcPts val="0"/>
                        </a:spcAft>
                      </a:pPr>
                      <a:r>
                        <a:rPr lang="en-US" sz="1600">
                          <a:effectLst/>
                          <a:latin typeface="TH SarabunPSK" charset="0"/>
                          <a:ea typeface="TH SarabunPSK" charset="0"/>
                          <a:cs typeface="TH SarabunPSK" charset="0"/>
                        </a:rPr>
                        <a:t>2</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โครงการพัฒนาบุคลากรด้าน </a:t>
                      </a:r>
                      <a:r>
                        <a:rPr lang="en-US" sz="1600">
                          <a:effectLst/>
                          <a:latin typeface="TH SarabunPSK" charset="0"/>
                          <a:ea typeface="TH SarabunPSK" charset="0"/>
                          <a:cs typeface="TH SarabunPSK" charset="0"/>
                        </a:rPr>
                        <a:t>Internet of Things</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ดร. วิทิดา จงศุภชัยสิทธิ์</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th-TH" sz="1600">
                          <a:effectLst/>
                          <a:latin typeface="TH SarabunPSK" charset="0"/>
                          <a:ea typeface="TH SarabunPSK" charset="0"/>
                          <a:cs typeface="TH SarabunPSK" charset="0"/>
                        </a:rPr>
                        <a:t>โครงการระเบียงเศรษฐกิจภาคตะวันออก (</a:t>
                      </a:r>
                      <a:r>
                        <a:rPr lang="en-US" sz="1600">
                          <a:effectLst/>
                          <a:latin typeface="TH SarabunPSK" charset="0"/>
                          <a:ea typeface="TH SarabunPSK" charset="0"/>
                          <a:cs typeface="TH SarabunPSK" charset="0"/>
                        </a:rPr>
                        <a:t>EEC)</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100</a:t>
                      </a:r>
                      <a:r>
                        <a:rPr lang="en-US" sz="1600">
                          <a:effectLst/>
                          <a:latin typeface="TH SarabunPSK" charset="0"/>
                          <a:ea typeface="TH SarabunPSK" charset="0"/>
                          <a:cs typeface="TH SarabunPSK" charset="0"/>
                        </a:rPr>
                        <a:t>% funding</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en-US" sz="1600">
                          <a:effectLst/>
                          <a:latin typeface="TH SarabunPSK" charset="0"/>
                          <a:ea typeface="TH SarabunPSK" charset="0"/>
                          <a:cs typeface="TH SarabunPSK" charset="0"/>
                        </a:rPr>
                        <a:t>4,340,000</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อยู่ระหว่างการพิจารณา</a:t>
                      </a:r>
                      <a:endParaRPr lang="en-US" sz="1200">
                        <a:effectLst/>
                        <a:latin typeface="TH SarabunPSK" charset="0"/>
                        <a:ea typeface="TH SarabunPSK" charset="0"/>
                        <a:cs typeface="TH SarabunPSK" charset="0"/>
                      </a:endParaRPr>
                    </a:p>
                  </a:txBody>
                  <a:tcPr marL="36696" marR="36696" marT="0" marB="0" anchor="ctr"/>
                </a:tc>
                <a:extLst>
                  <a:ext uri="{0D108BD9-81ED-4DB2-BD59-A6C34878D82A}">
                    <a16:rowId xmlns:a16="http://schemas.microsoft.com/office/drawing/2014/main" val="10002"/>
                  </a:ext>
                </a:extLst>
              </a:tr>
              <a:tr h="450138">
                <a:tc>
                  <a:txBody>
                    <a:bodyPr/>
                    <a:lstStyle/>
                    <a:p>
                      <a:pPr algn="ctr">
                        <a:lnSpc>
                          <a:spcPct val="115000"/>
                        </a:lnSpc>
                        <a:spcAft>
                          <a:spcPts val="0"/>
                        </a:spcAft>
                      </a:pPr>
                      <a:r>
                        <a:rPr lang="en-US" sz="1600">
                          <a:effectLst/>
                          <a:latin typeface="TH SarabunPSK" charset="0"/>
                          <a:ea typeface="TH SarabunPSK" charset="0"/>
                          <a:cs typeface="TH SarabunPSK" charset="0"/>
                        </a:rPr>
                        <a:t>3</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โครงการ </a:t>
                      </a:r>
                      <a:r>
                        <a:rPr lang="en-US" sz="1600">
                          <a:effectLst/>
                          <a:latin typeface="TH SarabunPSK" charset="0"/>
                          <a:ea typeface="TH SarabunPSK" charset="0"/>
                          <a:cs typeface="TH SarabunPSK" charset="0"/>
                        </a:rPr>
                        <a:t>Inclusive IoT Capability </a:t>
                      </a:r>
                      <a:endParaRPr lang="en-US" sz="1200">
                        <a:effectLst/>
                        <a:latin typeface="TH SarabunPSK" charset="0"/>
                        <a:ea typeface="TH SarabunPSK" charset="0"/>
                        <a:cs typeface="TH SarabunPSK" charset="0"/>
                      </a:endParaRPr>
                    </a:p>
                  </a:txBody>
                  <a:tcPr marL="36696" marR="36696" marT="0" marB="0"/>
                </a:tc>
                <a:tc>
                  <a:txBody>
                    <a:bodyPr/>
                    <a:lstStyle/>
                    <a:p>
                      <a:pPr>
                        <a:lnSpc>
                          <a:spcPct val="115000"/>
                        </a:lnSpc>
                        <a:spcAft>
                          <a:spcPts val="0"/>
                        </a:spcAft>
                      </a:pPr>
                      <a:r>
                        <a:rPr lang="th-TH" sz="1600">
                          <a:effectLst/>
                          <a:latin typeface="TH SarabunPSK" charset="0"/>
                          <a:ea typeface="TH SarabunPSK" charset="0"/>
                          <a:cs typeface="TH SarabunPSK" charset="0"/>
                        </a:rPr>
                        <a:t>ผศ. ดร.ทิพวรรณ ปิ่นวณิชย์กุล</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en-US" sz="1600">
                          <a:effectLst/>
                          <a:latin typeface="TH SarabunPSK" charset="0"/>
                          <a:ea typeface="TH SarabunPSK" charset="0"/>
                          <a:cs typeface="TH SarabunPSK" charset="0"/>
                        </a:rPr>
                        <a:t>DEPA</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100</a:t>
                      </a:r>
                      <a:r>
                        <a:rPr lang="en-US" sz="1600">
                          <a:effectLst/>
                          <a:latin typeface="TH SarabunPSK" charset="0"/>
                          <a:ea typeface="TH SarabunPSK" charset="0"/>
                          <a:cs typeface="TH SarabunPSK" charset="0"/>
                        </a:rPr>
                        <a:t>% funding</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en-US" sz="1600">
                          <a:effectLst/>
                          <a:latin typeface="TH SarabunPSK" charset="0"/>
                          <a:ea typeface="TH SarabunPSK" charset="0"/>
                          <a:cs typeface="TH SarabunPSK" charset="0"/>
                        </a:rPr>
                        <a:t>-</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dirty="0">
                          <a:effectLst/>
                          <a:latin typeface="TH SarabunPSK" charset="0"/>
                          <a:ea typeface="TH SarabunPSK" charset="0"/>
                          <a:cs typeface="TH SarabunPSK" charset="0"/>
                        </a:rPr>
                        <a:t>พัฒนาข้อเสนอโครงการ</a:t>
                      </a:r>
                      <a:endParaRPr lang="en-US" sz="1200" dirty="0">
                        <a:effectLst/>
                        <a:latin typeface="TH SarabunPSK" charset="0"/>
                        <a:ea typeface="TH SarabunPSK" charset="0"/>
                        <a:cs typeface="TH SarabunPSK" charset="0"/>
                      </a:endParaRPr>
                    </a:p>
                  </a:txBody>
                  <a:tcPr marL="36696" marR="36696" marT="0" marB="0" anchor="ctr"/>
                </a:tc>
                <a:extLst>
                  <a:ext uri="{0D108BD9-81ED-4DB2-BD59-A6C34878D82A}">
                    <a16:rowId xmlns:a16="http://schemas.microsoft.com/office/drawing/2014/main" val="10003"/>
                  </a:ext>
                </a:extLst>
              </a:tr>
              <a:tr h="450138">
                <a:tc>
                  <a:txBody>
                    <a:bodyPr/>
                    <a:lstStyle/>
                    <a:p>
                      <a:pPr algn="ctr">
                        <a:lnSpc>
                          <a:spcPct val="115000"/>
                        </a:lnSpc>
                        <a:spcAft>
                          <a:spcPts val="0"/>
                        </a:spcAft>
                      </a:pPr>
                      <a:r>
                        <a:rPr lang="en-US" sz="1600">
                          <a:effectLst/>
                          <a:latin typeface="TH SarabunPSK" charset="0"/>
                          <a:ea typeface="TH SarabunPSK" charset="0"/>
                          <a:cs typeface="TH SarabunPSK" charset="0"/>
                        </a:rPr>
                        <a:t>4</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โครงการพัฒนาระบบตรวจจับความพร้อมในการผสมพันธุ์วัว </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รศ. ดร.ราชวดี ศิลาพันธ์</a:t>
                      </a:r>
                      <a:endParaRPr lang="en-US" sz="1200">
                        <a:effectLst/>
                        <a:latin typeface="TH SarabunPSK" charset="0"/>
                        <a:ea typeface="TH SarabunPSK" charset="0"/>
                        <a:cs typeface="TH SarabunPSK" charset="0"/>
                      </a:endParaRPr>
                    </a:p>
                  </a:txBody>
                  <a:tcPr marL="36696" marR="36696" marT="0" marB="0"/>
                </a:tc>
                <a:tc>
                  <a:txBody>
                    <a:bodyPr/>
                    <a:lstStyle/>
                    <a:p>
                      <a:pPr algn="ctr">
                        <a:lnSpc>
                          <a:spcPct val="115000"/>
                        </a:lnSpc>
                        <a:spcAft>
                          <a:spcPts val="0"/>
                        </a:spcAft>
                      </a:pPr>
                      <a:r>
                        <a:rPr lang="th-TH" sz="1600">
                          <a:effectLst/>
                          <a:latin typeface="TH SarabunPSK" charset="0"/>
                          <a:ea typeface="TH SarabunPSK" charset="0"/>
                          <a:cs typeface="TH SarabunPSK" charset="0"/>
                        </a:rPr>
                        <a:t>สกว</a:t>
                      </a:r>
                      <a:r>
                        <a:rPr lang="en-US" sz="1600">
                          <a:effectLst/>
                          <a:latin typeface="TH SarabunPSK" charset="0"/>
                          <a:ea typeface="TH SarabunPSK" charset="0"/>
                          <a:cs typeface="TH SarabunPSK" charset="0"/>
                        </a:rPr>
                        <a:t>:</a:t>
                      </a:r>
                      <a:r>
                        <a:rPr lang="th-TH" sz="1600">
                          <a:effectLst/>
                          <a:latin typeface="TH SarabunPSK" charset="0"/>
                          <a:ea typeface="TH SarabunPSK" charset="0"/>
                          <a:cs typeface="TH SarabunPSK" charset="0"/>
                        </a:rPr>
                        <a:t>ถาวรฟาร์ม</a:t>
                      </a:r>
                      <a:endParaRPr lang="en-US" sz="1200">
                        <a:effectLst/>
                        <a:latin typeface="TH SarabunPSK" charset="0"/>
                        <a:ea typeface="TH SarabunPSK" charset="0"/>
                        <a:cs typeface="TH SarabunPSK" charset="0"/>
                      </a:endParaRPr>
                    </a:p>
                  </a:txBody>
                  <a:tcPr marL="36696" marR="36696" marT="0" marB="0"/>
                </a:tc>
                <a:tc>
                  <a:txBody>
                    <a:bodyPr/>
                    <a:lstStyle/>
                    <a:p>
                      <a:pPr>
                        <a:lnSpc>
                          <a:spcPct val="115000"/>
                        </a:lnSpc>
                        <a:spcAft>
                          <a:spcPts val="0"/>
                        </a:spcAft>
                      </a:pPr>
                      <a:r>
                        <a:rPr lang="en-US" sz="1600">
                          <a:effectLst/>
                          <a:latin typeface="TH SarabunPSK" charset="0"/>
                          <a:ea typeface="TH SarabunPSK" charset="0"/>
                          <a:cs typeface="TH SarabunPSK" charset="0"/>
                        </a:rPr>
                        <a:t>80:20</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en-US" sz="1600">
                          <a:effectLst/>
                          <a:latin typeface="TH SarabunPSK" charset="0"/>
                          <a:ea typeface="TH SarabunPSK" charset="0"/>
                          <a:cs typeface="TH SarabunPSK" charset="0"/>
                        </a:rPr>
                        <a:t>-</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พัฒนาข้อเสนอโครงการ</a:t>
                      </a:r>
                      <a:endParaRPr lang="en-US" sz="1200">
                        <a:effectLst/>
                        <a:latin typeface="TH SarabunPSK" charset="0"/>
                        <a:ea typeface="TH SarabunPSK" charset="0"/>
                        <a:cs typeface="TH SarabunPSK" charset="0"/>
                      </a:endParaRPr>
                    </a:p>
                  </a:txBody>
                  <a:tcPr marL="36696" marR="36696" marT="0" marB="0" anchor="ctr"/>
                </a:tc>
                <a:extLst>
                  <a:ext uri="{0D108BD9-81ED-4DB2-BD59-A6C34878D82A}">
                    <a16:rowId xmlns:a16="http://schemas.microsoft.com/office/drawing/2014/main" val="10004"/>
                  </a:ext>
                </a:extLst>
              </a:tr>
              <a:tr h="600185">
                <a:tc>
                  <a:txBody>
                    <a:bodyPr/>
                    <a:lstStyle/>
                    <a:p>
                      <a:pPr algn="ctr">
                        <a:lnSpc>
                          <a:spcPct val="115000"/>
                        </a:lnSpc>
                        <a:spcAft>
                          <a:spcPts val="0"/>
                        </a:spcAft>
                      </a:pPr>
                      <a:r>
                        <a:rPr lang="en-US" sz="1600">
                          <a:effectLst/>
                          <a:latin typeface="TH SarabunPSK" charset="0"/>
                          <a:ea typeface="TH SarabunPSK" charset="0"/>
                          <a:cs typeface="TH SarabunPSK" charset="0"/>
                        </a:rPr>
                        <a:t>5</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โครงการพัฒนาระบบลงทะเบียนและติดตามผู้ป่วยรพ. ปิยะการุณย์</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รศ. ดร.ราชวดี ศิลาพันธ์</a:t>
                      </a:r>
                      <a:endParaRPr lang="en-US" sz="1200">
                        <a:effectLst/>
                        <a:latin typeface="TH SarabunPSK" charset="0"/>
                        <a:ea typeface="TH SarabunPSK" charset="0"/>
                        <a:cs typeface="TH SarabunPSK" charset="0"/>
                      </a:endParaRPr>
                    </a:p>
                  </a:txBody>
                  <a:tcPr marL="36696" marR="36696" marT="0" marB="0"/>
                </a:tc>
                <a:tc>
                  <a:txBody>
                    <a:bodyPr/>
                    <a:lstStyle/>
                    <a:p>
                      <a:pPr algn="ctr">
                        <a:lnSpc>
                          <a:spcPct val="115000"/>
                        </a:lnSpc>
                        <a:spcAft>
                          <a:spcPts val="0"/>
                        </a:spcAft>
                      </a:pPr>
                      <a:r>
                        <a:rPr lang="th-TH" sz="1600">
                          <a:effectLst/>
                          <a:latin typeface="TH SarabunPSK" charset="0"/>
                          <a:ea typeface="TH SarabunPSK" charset="0"/>
                          <a:cs typeface="TH SarabunPSK" charset="0"/>
                        </a:rPr>
                        <a:t>รพ.ปิยะการุณย์</a:t>
                      </a:r>
                      <a:endParaRPr lang="en-US" sz="1200">
                        <a:effectLst/>
                        <a:latin typeface="TH SarabunPSK" charset="0"/>
                        <a:ea typeface="TH SarabunPSK" charset="0"/>
                        <a:cs typeface="TH SarabunPSK" charset="0"/>
                      </a:endParaRPr>
                    </a:p>
                  </a:txBody>
                  <a:tcPr marL="36696" marR="36696" marT="0" marB="0"/>
                </a:tc>
                <a:tc>
                  <a:txBody>
                    <a:bodyPr/>
                    <a:lstStyle/>
                    <a:p>
                      <a:pPr>
                        <a:lnSpc>
                          <a:spcPct val="115000"/>
                        </a:lnSpc>
                        <a:spcAft>
                          <a:spcPts val="0"/>
                        </a:spcAft>
                      </a:pPr>
                      <a:r>
                        <a:rPr lang="en-US" sz="1600">
                          <a:effectLst/>
                          <a:latin typeface="TH SarabunPSK" charset="0"/>
                          <a:ea typeface="TH SarabunPSK" charset="0"/>
                          <a:cs typeface="TH SarabunPSK" charset="0"/>
                        </a:rPr>
                        <a:t>100% funding</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en-US" sz="1600">
                          <a:effectLst/>
                          <a:latin typeface="TH SarabunPSK" charset="0"/>
                          <a:ea typeface="TH SarabunPSK" charset="0"/>
                          <a:cs typeface="TH SarabunPSK" charset="0"/>
                        </a:rPr>
                        <a:t>-</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พัฒนาข้อเสนอโครงการ</a:t>
                      </a:r>
                      <a:endParaRPr lang="en-US" sz="1200">
                        <a:effectLst/>
                        <a:latin typeface="TH SarabunPSK" charset="0"/>
                        <a:ea typeface="TH SarabunPSK" charset="0"/>
                        <a:cs typeface="TH SarabunPSK" charset="0"/>
                      </a:endParaRPr>
                    </a:p>
                  </a:txBody>
                  <a:tcPr marL="36696" marR="36696" marT="0" marB="0" anchor="ctr"/>
                </a:tc>
                <a:extLst>
                  <a:ext uri="{0D108BD9-81ED-4DB2-BD59-A6C34878D82A}">
                    <a16:rowId xmlns:a16="http://schemas.microsoft.com/office/drawing/2014/main" val="10005"/>
                  </a:ext>
                </a:extLst>
              </a:tr>
              <a:tr h="450138">
                <a:tc>
                  <a:txBody>
                    <a:bodyPr/>
                    <a:lstStyle/>
                    <a:p>
                      <a:pPr algn="ctr">
                        <a:lnSpc>
                          <a:spcPct val="115000"/>
                        </a:lnSpc>
                        <a:spcAft>
                          <a:spcPts val="0"/>
                        </a:spcAft>
                      </a:pPr>
                      <a:r>
                        <a:rPr lang="en-US" sz="1600">
                          <a:effectLst/>
                          <a:latin typeface="TH SarabunPSK" charset="0"/>
                          <a:ea typeface="TH SarabunPSK" charset="0"/>
                          <a:cs typeface="TH SarabunPSK" charset="0"/>
                        </a:rPr>
                        <a:t>6</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โครงการตรวจเช็ครถหายในเมืองทองธานี</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รศ. ดร.ราชวดี ศิลาพันธ์</a:t>
                      </a:r>
                      <a:endParaRPr lang="en-US" sz="1200">
                        <a:effectLst/>
                        <a:latin typeface="TH SarabunPSK" charset="0"/>
                        <a:ea typeface="TH SarabunPSK" charset="0"/>
                        <a:cs typeface="TH SarabunPSK" charset="0"/>
                      </a:endParaRPr>
                    </a:p>
                  </a:txBody>
                  <a:tcPr marL="36696" marR="36696" marT="0" marB="0"/>
                </a:tc>
                <a:tc>
                  <a:txBody>
                    <a:bodyPr/>
                    <a:lstStyle/>
                    <a:p>
                      <a:pPr algn="ctr">
                        <a:lnSpc>
                          <a:spcPct val="115000"/>
                        </a:lnSpc>
                        <a:spcAft>
                          <a:spcPts val="0"/>
                        </a:spcAft>
                      </a:pPr>
                      <a:r>
                        <a:rPr lang="en-US" sz="1600">
                          <a:effectLst/>
                          <a:latin typeface="TH SarabunPSK" charset="0"/>
                          <a:ea typeface="TH SarabunPSK" charset="0"/>
                          <a:cs typeface="TH SarabunPSK" charset="0"/>
                        </a:rPr>
                        <a:t>CSLoxinfo</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en-US" sz="1600">
                          <a:effectLst/>
                          <a:latin typeface="TH SarabunPSK" charset="0"/>
                          <a:ea typeface="TH SarabunPSK" charset="0"/>
                          <a:cs typeface="TH SarabunPSK" charset="0"/>
                        </a:rPr>
                        <a:t>100% funding</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en-US" sz="1600">
                          <a:effectLst/>
                          <a:latin typeface="TH SarabunPSK" charset="0"/>
                          <a:ea typeface="TH SarabunPSK" charset="0"/>
                          <a:cs typeface="TH SarabunPSK" charset="0"/>
                        </a:rPr>
                        <a:t>-</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พัฒนาข้อเสนอโครงการ</a:t>
                      </a:r>
                      <a:endParaRPr lang="en-US" sz="1200">
                        <a:effectLst/>
                        <a:latin typeface="TH SarabunPSK" charset="0"/>
                        <a:ea typeface="TH SarabunPSK" charset="0"/>
                        <a:cs typeface="TH SarabunPSK" charset="0"/>
                      </a:endParaRPr>
                    </a:p>
                  </a:txBody>
                  <a:tcPr marL="36696" marR="36696" marT="0" marB="0" anchor="ctr"/>
                </a:tc>
                <a:extLst>
                  <a:ext uri="{0D108BD9-81ED-4DB2-BD59-A6C34878D82A}">
                    <a16:rowId xmlns:a16="http://schemas.microsoft.com/office/drawing/2014/main" val="10006"/>
                  </a:ext>
                </a:extLst>
              </a:tr>
              <a:tr h="450138">
                <a:tc>
                  <a:txBody>
                    <a:bodyPr/>
                    <a:lstStyle/>
                    <a:p>
                      <a:pPr algn="ctr">
                        <a:lnSpc>
                          <a:spcPct val="115000"/>
                        </a:lnSpc>
                        <a:spcAft>
                          <a:spcPts val="0"/>
                        </a:spcAft>
                      </a:pPr>
                      <a:r>
                        <a:rPr lang="en-US" sz="1600">
                          <a:effectLst/>
                          <a:latin typeface="TH SarabunPSK" charset="0"/>
                          <a:ea typeface="TH SarabunPSK" charset="0"/>
                          <a:cs typeface="TH SarabunPSK" charset="0"/>
                        </a:rPr>
                        <a:t>7</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โครงการติดตามและเช็คสถานะเครื่องจักร</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a:effectLst/>
                          <a:latin typeface="TH SarabunPSK" charset="0"/>
                          <a:ea typeface="TH SarabunPSK" charset="0"/>
                          <a:cs typeface="TH SarabunPSK" charset="0"/>
                        </a:rPr>
                        <a:t>รศ. ดร.ราชวดี ศิลาพันธ์</a:t>
                      </a:r>
                      <a:endParaRPr lang="en-US" sz="1200">
                        <a:effectLst/>
                        <a:latin typeface="TH SarabunPSK" charset="0"/>
                        <a:ea typeface="TH SarabunPSK" charset="0"/>
                        <a:cs typeface="TH SarabunPSK" charset="0"/>
                      </a:endParaRPr>
                    </a:p>
                  </a:txBody>
                  <a:tcPr marL="36696" marR="36696" marT="0" marB="0"/>
                </a:tc>
                <a:tc>
                  <a:txBody>
                    <a:bodyPr/>
                    <a:lstStyle/>
                    <a:p>
                      <a:pPr algn="ctr">
                        <a:lnSpc>
                          <a:spcPct val="115000"/>
                        </a:lnSpc>
                        <a:spcAft>
                          <a:spcPts val="0"/>
                        </a:spcAft>
                      </a:pPr>
                      <a:r>
                        <a:rPr lang="th-TH" sz="1600">
                          <a:effectLst/>
                          <a:latin typeface="TH SarabunPSK" charset="0"/>
                          <a:ea typeface="TH SarabunPSK" charset="0"/>
                          <a:cs typeface="TH SarabunPSK" charset="0"/>
                        </a:rPr>
                        <a:t>มิตรผล </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en-US" sz="1600">
                          <a:effectLst/>
                          <a:latin typeface="TH SarabunPSK" charset="0"/>
                          <a:ea typeface="TH SarabunPSK" charset="0"/>
                          <a:cs typeface="TH SarabunPSK" charset="0"/>
                        </a:rPr>
                        <a:t>100% funding</a:t>
                      </a:r>
                      <a:endParaRPr lang="en-US" sz="1200">
                        <a:effectLst/>
                        <a:latin typeface="TH SarabunPSK" charset="0"/>
                        <a:ea typeface="TH SarabunPSK" charset="0"/>
                        <a:cs typeface="TH SarabunPSK" charset="0"/>
                      </a:endParaRPr>
                    </a:p>
                  </a:txBody>
                  <a:tcPr marL="36696" marR="36696" marT="0" marB="0" anchor="ctr"/>
                </a:tc>
                <a:tc>
                  <a:txBody>
                    <a:bodyPr/>
                    <a:lstStyle/>
                    <a:p>
                      <a:pPr algn="ctr">
                        <a:lnSpc>
                          <a:spcPct val="115000"/>
                        </a:lnSpc>
                        <a:spcAft>
                          <a:spcPts val="0"/>
                        </a:spcAft>
                      </a:pPr>
                      <a:r>
                        <a:rPr lang="en-US" sz="1600">
                          <a:effectLst/>
                          <a:latin typeface="TH SarabunPSK" charset="0"/>
                          <a:ea typeface="TH SarabunPSK" charset="0"/>
                          <a:cs typeface="TH SarabunPSK" charset="0"/>
                        </a:rPr>
                        <a:t>-</a:t>
                      </a:r>
                      <a:endParaRPr lang="en-US" sz="1200">
                        <a:effectLst/>
                        <a:latin typeface="TH SarabunPSK" charset="0"/>
                        <a:ea typeface="TH SarabunPSK" charset="0"/>
                        <a:cs typeface="TH SarabunPSK" charset="0"/>
                      </a:endParaRPr>
                    </a:p>
                  </a:txBody>
                  <a:tcPr marL="36696" marR="36696" marT="0" marB="0" anchor="ctr"/>
                </a:tc>
                <a:tc>
                  <a:txBody>
                    <a:bodyPr/>
                    <a:lstStyle/>
                    <a:p>
                      <a:pPr>
                        <a:lnSpc>
                          <a:spcPct val="115000"/>
                        </a:lnSpc>
                        <a:spcAft>
                          <a:spcPts val="0"/>
                        </a:spcAft>
                      </a:pPr>
                      <a:r>
                        <a:rPr lang="th-TH" sz="1600" dirty="0">
                          <a:effectLst/>
                          <a:latin typeface="TH SarabunPSK" charset="0"/>
                          <a:ea typeface="TH SarabunPSK" charset="0"/>
                          <a:cs typeface="TH SarabunPSK" charset="0"/>
                        </a:rPr>
                        <a:t>พัฒนาข้อเสนอโครงการ</a:t>
                      </a:r>
                      <a:endParaRPr lang="en-US" sz="1200" dirty="0">
                        <a:effectLst/>
                        <a:latin typeface="TH SarabunPSK" charset="0"/>
                        <a:ea typeface="TH SarabunPSK" charset="0"/>
                        <a:cs typeface="TH SarabunPSK" charset="0"/>
                      </a:endParaRPr>
                    </a:p>
                  </a:txBody>
                  <a:tcPr marL="36696" marR="36696"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73594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rmAutofit fontScale="90000"/>
          </a:bodyPr>
          <a:lstStyle/>
          <a:p>
            <a:r>
              <a:rPr lang="en-US" b="1" dirty="0">
                <a:solidFill>
                  <a:srgbClr val="FF0000"/>
                </a:solidFill>
                <a:latin typeface="TH SarabunPSK" charset="0"/>
                <a:ea typeface="TH SarabunPSK" charset="0"/>
                <a:cs typeface="TH SarabunPSK" charset="0"/>
              </a:rPr>
              <a:t>J. </a:t>
            </a:r>
            <a:r>
              <a:rPr lang="th-TH" b="1" dirty="0">
                <a:solidFill>
                  <a:srgbClr val="FF0000"/>
                </a:solidFill>
                <a:latin typeface="TH SarabunPSK" charset="0"/>
                <a:ea typeface="TH SarabunPSK" charset="0"/>
                <a:cs typeface="TH SarabunPSK" charset="0"/>
              </a:rPr>
              <a:t>จำนวนพันธมิตรจากอุตสาหกรรม</a:t>
            </a:r>
            <a:endParaRPr lang="en-US" dirty="0">
              <a:solidFill>
                <a:srgbClr val="FF0000"/>
              </a:solidFill>
              <a:latin typeface="TH SarabunPSK" charset="0"/>
              <a:ea typeface="TH SarabunPSK" charset="0"/>
              <a:cs typeface="TH SarabunPSK" charset="0"/>
            </a:endParaRPr>
          </a:p>
        </p:txBody>
      </p:sp>
      <p:sp>
        <p:nvSpPr>
          <p:cNvPr id="3" name="Slide Number Placeholder 2"/>
          <p:cNvSpPr>
            <a:spLocks noGrp="1"/>
          </p:cNvSpPr>
          <p:nvPr>
            <p:ph type="sldNum" sz="quarter" idx="12"/>
          </p:nvPr>
        </p:nvSpPr>
        <p:spPr/>
        <p:txBody>
          <a:bodyPr/>
          <a:lstStyle/>
          <a:p>
            <a:fld id="{589CDA46-EEC7-448C-B902-E742FE24BB1B}" type="slidenum">
              <a:rPr lang="en-US" smtClean="0"/>
              <a:t>21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79837748"/>
              </p:ext>
            </p:extLst>
          </p:nvPr>
        </p:nvGraphicFramePr>
        <p:xfrm>
          <a:off x="350874" y="1083015"/>
          <a:ext cx="8164475" cy="4849527"/>
        </p:xfrm>
        <a:graphic>
          <a:graphicData uri="http://schemas.openxmlformats.org/drawingml/2006/table">
            <a:tbl>
              <a:tblPr firstRow="1" firstCol="1" bandRow="1">
                <a:tableStyleId>{5C22544A-7EE6-4342-B048-85BDC9FD1C3A}</a:tableStyleId>
              </a:tblPr>
              <a:tblGrid>
                <a:gridCol w="776981">
                  <a:extLst>
                    <a:ext uri="{9D8B030D-6E8A-4147-A177-3AD203B41FA5}">
                      <a16:colId xmlns:a16="http://schemas.microsoft.com/office/drawing/2014/main" val="20000"/>
                    </a:ext>
                  </a:extLst>
                </a:gridCol>
                <a:gridCol w="2067827">
                  <a:extLst>
                    <a:ext uri="{9D8B030D-6E8A-4147-A177-3AD203B41FA5}">
                      <a16:colId xmlns:a16="http://schemas.microsoft.com/office/drawing/2014/main" val="20001"/>
                    </a:ext>
                  </a:extLst>
                </a:gridCol>
                <a:gridCol w="3178556">
                  <a:extLst>
                    <a:ext uri="{9D8B030D-6E8A-4147-A177-3AD203B41FA5}">
                      <a16:colId xmlns:a16="http://schemas.microsoft.com/office/drawing/2014/main" val="20002"/>
                    </a:ext>
                  </a:extLst>
                </a:gridCol>
                <a:gridCol w="2141111">
                  <a:extLst>
                    <a:ext uri="{9D8B030D-6E8A-4147-A177-3AD203B41FA5}">
                      <a16:colId xmlns:a16="http://schemas.microsoft.com/office/drawing/2014/main" val="20003"/>
                    </a:ext>
                  </a:extLst>
                </a:gridCol>
              </a:tblGrid>
              <a:tr h="442569">
                <a:tc>
                  <a:txBody>
                    <a:bodyPr/>
                    <a:lstStyle/>
                    <a:p>
                      <a:pPr algn="ctr">
                        <a:lnSpc>
                          <a:spcPct val="115000"/>
                        </a:lnSpc>
                        <a:spcAft>
                          <a:spcPts val="0"/>
                        </a:spcAft>
                      </a:pPr>
                      <a:r>
                        <a:rPr lang="th-TH" sz="1800">
                          <a:effectLst/>
                          <a:latin typeface="TH SarabunPSK" charset="0"/>
                          <a:ea typeface="TH SarabunPSK" charset="0"/>
                          <a:cs typeface="TH SarabunPSK" charset="0"/>
                        </a:rPr>
                        <a:t>ลำดับ</a:t>
                      </a:r>
                      <a:endParaRPr lang="en-US" sz="1600">
                        <a:effectLst/>
                        <a:latin typeface="TH SarabunPSK" charset="0"/>
                        <a:ea typeface="TH SarabunPSK" charset="0"/>
                        <a:cs typeface="TH SarabunPSK" charset="0"/>
                      </a:endParaRPr>
                    </a:p>
                  </a:txBody>
                  <a:tcPr marL="59747" marR="59747"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ชื่อบริษัท </a:t>
                      </a:r>
                      <a:endParaRPr lang="en-US" sz="1600">
                        <a:effectLst/>
                        <a:latin typeface="TH SarabunPSK" charset="0"/>
                        <a:ea typeface="TH SarabunPSK" charset="0"/>
                        <a:cs typeface="TH SarabunPSK" charset="0"/>
                      </a:endParaRPr>
                    </a:p>
                  </a:txBody>
                  <a:tcPr marL="59747" marR="59747"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รายละเอียดความร่วมมือ</a:t>
                      </a:r>
                      <a:endParaRPr lang="en-US" sz="1600">
                        <a:effectLst/>
                        <a:latin typeface="TH SarabunPSK" charset="0"/>
                        <a:ea typeface="TH SarabunPSK" charset="0"/>
                        <a:cs typeface="TH SarabunPSK" charset="0"/>
                      </a:endParaRPr>
                    </a:p>
                  </a:txBody>
                  <a:tcPr marL="59747" marR="59747"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สถานะ</a:t>
                      </a:r>
                      <a:endParaRPr lang="en-US" sz="1600">
                        <a:effectLst/>
                        <a:latin typeface="TH SarabunPSK" charset="0"/>
                        <a:ea typeface="TH SarabunPSK" charset="0"/>
                        <a:cs typeface="TH SarabunPSK" charset="0"/>
                      </a:endParaRPr>
                    </a:p>
                  </a:txBody>
                  <a:tcPr marL="59747" marR="59747" marT="0" marB="0" anchor="ctr"/>
                </a:tc>
                <a:extLst>
                  <a:ext uri="{0D108BD9-81ED-4DB2-BD59-A6C34878D82A}">
                    <a16:rowId xmlns:a16="http://schemas.microsoft.com/office/drawing/2014/main" val="10000"/>
                  </a:ext>
                </a:extLst>
              </a:tr>
              <a:tr h="244298">
                <a:tc>
                  <a:txBody>
                    <a:bodyPr/>
                    <a:lstStyle/>
                    <a:p>
                      <a:pPr algn="ctr">
                        <a:lnSpc>
                          <a:spcPct val="115000"/>
                        </a:lnSpc>
                        <a:spcAft>
                          <a:spcPts val="0"/>
                        </a:spcAft>
                      </a:pPr>
                      <a:r>
                        <a:rPr lang="th-TH" sz="1800">
                          <a:effectLst/>
                          <a:latin typeface="TH SarabunPSK" charset="0"/>
                          <a:ea typeface="TH SarabunPSK" charset="0"/>
                          <a:cs typeface="TH SarabunPSK" charset="0"/>
                        </a:rPr>
                        <a:t>1</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โกลด์ ซิตี้ ฟุตแวร์ จำกัด</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โครงการบริการการค้า</a:t>
                      </a:r>
                      <a:endParaRPr lang="en-US" sz="1600">
                        <a:effectLst/>
                        <a:latin typeface="TH SarabunPSK" charset="0"/>
                        <a:ea typeface="TH SarabunPSK" charset="0"/>
                        <a:cs typeface="TH SarabunPSK" charset="0"/>
                      </a:endParaRPr>
                    </a:p>
                  </a:txBody>
                  <a:tcPr marL="59747" marR="59747" marT="0" marB="0" anchor="ctr"/>
                </a:tc>
                <a:tc>
                  <a:txBody>
                    <a:bodyPr/>
                    <a:lstStyle/>
                    <a:p>
                      <a:pPr>
                        <a:lnSpc>
                          <a:spcPct val="115000"/>
                        </a:lnSpc>
                        <a:spcAft>
                          <a:spcPts val="0"/>
                        </a:spcAft>
                      </a:pPr>
                      <a:r>
                        <a:rPr lang="en-US" sz="1800">
                          <a:effectLst/>
                          <a:latin typeface="TH SarabunPSK" charset="0"/>
                          <a:ea typeface="TH SarabunPSK" charset="0"/>
                          <a:cs typeface="TH SarabunPSK" charset="0"/>
                        </a:rPr>
                        <a:t>-</a:t>
                      </a:r>
                      <a:endParaRPr lang="en-US" sz="1600">
                        <a:effectLst/>
                        <a:latin typeface="TH SarabunPSK" charset="0"/>
                        <a:ea typeface="TH SarabunPSK" charset="0"/>
                        <a:cs typeface="TH SarabunPSK" charset="0"/>
                      </a:endParaRPr>
                    </a:p>
                  </a:txBody>
                  <a:tcPr marL="59747" marR="59747" marT="0" marB="0"/>
                </a:tc>
                <a:extLst>
                  <a:ext uri="{0D108BD9-81ED-4DB2-BD59-A6C34878D82A}">
                    <a16:rowId xmlns:a16="http://schemas.microsoft.com/office/drawing/2014/main" val="10001"/>
                  </a:ext>
                </a:extLst>
              </a:tr>
              <a:tr h="732894">
                <a:tc>
                  <a:txBody>
                    <a:bodyPr/>
                    <a:lstStyle/>
                    <a:p>
                      <a:pPr algn="ctr">
                        <a:lnSpc>
                          <a:spcPct val="115000"/>
                        </a:lnSpc>
                        <a:spcAft>
                          <a:spcPts val="0"/>
                        </a:spcAft>
                      </a:pPr>
                      <a:r>
                        <a:rPr lang="en-US" sz="1800">
                          <a:effectLst/>
                          <a:latin typeface="TH SarabunPSK" charset="0"/>
                          <a:ea typeface="TH SarabunPSK" charset="0"/>
                          <a:cs typeface="TH SarabunPSK" charset="0"/>
                        </a:rPr>
                        <a:t>2</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en-US" sz="1800">
                          <a:effectLst/>
                          <a:latin typeface="TH SarabunPSK" charset="0"/>
                          <a:ea typeface="TH SarabunPSK" charset="0"/>
                          <a:cs typeface="TH SarabunPSK" charset="0"/>
                        </a:rPr>
                        <a:t>Precise </a:t>
                      </a:r>
                      <a:r>
                        <a:rPr lang="th-TH" sz="1800">
                          <a:effectLst/>
                          <a:latin typeface="TH SarabunPSK" charset="0"/>
                          <a:ea typeface="TH SarabunPSK" charset="0"/>
                          <a:cs typeface="TH SarabunPSK" charset="0"/>
                        </a:rPr>
                        <a:t>จำกัด</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ทุนการศึกษาระดับปริญญาโท (โครงการพัฒนาระบบตรวจสอบสถานะของหม้อแปลงไฟฟ้า)</a:t>
                      </a:r>
                      <a:endParaRPr lang="en-US" sz="1600">
                        <a:effectLst/>
                        <a:latin typeface="TH SarabunPSK" charset="0"/>
                        <a:ea typeface="TH SarabunPSK" charset="0"/>
                        <a:cs typeface="TH SarabunPSK" charset="0"/>
                      </a:endParaRPr>
                    </a:p>
                  </a:txBody>
                  <a:tcPr marL="59747" marR="59747" marT="0" marB="0" anchor="ctr"/>
                </a:tc>
                <a:tc>
                  <a:txBody>
                    <a:bodyPr/>
                    <a:lstStyle/>
                    <a:p>
                      <a:pPr marL="30480">
                        <a:lnSpc>
                          <a:spcPct val="115000"/>
                        </a:lnSpc>
                        <a:spcAft>
                          <a:spcPts val="0"/>
                        </a:spcAft>
                      </a:pPr>
                      <a:r>
                        <a:rPr lang="th-TH" sz="1800">
                          <a:effectLst/>
                          <a:latin typeface="TH SarabunPSK" charset="0"/>
                          <a:ea typeface="TH SarabunPSK" charset="0"/>
                          <a:cs typeface="TH SarabunPSK" charset="0"/>
                        </a:rPr>
                        <a:t>นักศึกษาอยู่ระหว่างรับทุน</a:t>
                      </a:r>
                      <a:endParaRPr lang="en-US" sz="1100">
                        <a:effectLst/>
                        <a:latin typeface="TH SarabunPSK" charset="0"/>
                        <a:ea typeface="TH SarabunPSK" charset="0"/>
                        <a:cs typeface="TH SarabunPSK" charset="0"/>
                      </a:endParaRPr>
                    </a:p>
                  </a:txBody>
                  <a:tcPr marL="59747" marR="59747" marT="0" marB="0"/>
                </a:tc>
                <a:extLst>
                  <a:ext uri="{0D108BD9-81ED-4DB2-BD59-A6C34878D82A}">
                    <a16:rowId xmlns:a16="http://schemas.microsoft.com/office/drawing/2014/main" val="10002"/>
                  </a:ext>
                </a:extLst>
              </a:tr>
              <a:tr h="244298">
                <a:tc>
                  <a:txBody>
                    <a:bodyPr/>
                    <a:lstStyle/>
                    <a:p>
                      <a:pPr algn="ctr">
                        <a:lnSpc>
                          <a:spcPct val="115000"/>
                        </a:lnSpc>
                        <a:spcAft>
                          <a:spcPts val="0"/>
                        </a:spcAft>
                      </a:pPr>
                      <a:r>
                        <a:rPr lang="en-US" sz="1800">
                          <a:effectLst/>
                          <a:latin typeface="TH SarabunPSK" charset="0"/>
                          <a:ea typeface="TH SarabunPSK" charset="0"/>
                          <a:cs typeface="TH SarabunPSK" charset="0"/>
                        </a:rPr>
                        <a:t>3</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ธาอัส จำกัด</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โครงการวิจัยและบริการการค้า</a:t>
                      </a:r>
                      <a:endParaRPr lang="en-US" sz="1600">
                        <a:effectLst/>
                        <a:latin typeface="TH SarabunPSK" charset="0"/>
                        <a:ea typeface="TH SarabunPSK" charset="0"/>
                        <a:cs typeface="TH SarabunPSK" charset="0"/>
                      </a:endParaRPr>
                    </a:p>
                  </a:txBody>
                  <a:tcPr marL="59747" marR="59747" marT="0" marB="0"/>
                </a:tc>
                <a:tc>
                  <a:txBody>
                    <a:bodyPr/>
                    <a:lstStyle/>
                    <a:p>
                      <a:pPr marL="30480">
                        <a:lnSpc>
                          <a:spcPct val="115000"/>
                        </a:lnSpc>
                        <a:spcAft>
                          <a:spcPts val="0"/>
                        </a:spcAft>
                      </a:pPr>
                      <a:r>
                        <a:rPr lang="en-US" sz="1800">
                          <a:effectLst/>
                          <a:latin typeface="TH SarabunPSK" charset="0"/>
                          <a:ea typeface="TH SarabunPSK" charset="0"/>
                          <a:cs typeface="TH SarabunPSK" charset="0"/>
                        </a:rPr>
                        <a:t>-</a:t>
                      </a:r>
                      <a:endParaRPr lang="en-US" sz="1100">
                        <a:effectLst/>
                        <a:latin typeface="TH SarabunPSK" charset="0"/>
                        <a:ea typeface="TH SarabunPSK" charset="0"/>
                        <a:cs typeface="TH SarabunPSK" charset="0"/>
                      </a:endParaRPr>
                    </a:p>
                  </a:txBody>
                  <a:tcPr marL="59747" marR="59747" marT="0" marB="0"/>
                </a:tc>
                <a:extLst>
                  <a:ext uri="{0D108BD9-81ED-4DB2-BD59-A6C34878D82A}">
                    <a16:rowId xmlns:a16="http://schemas.microsoft.com/office/drawing/2014/main" val="10003"/>
                  </a:ext>
                </a:extLst>
              </a:tr>
              <a:tr h="488596">
                <a:tc>
                  <a:txBody>
                    <a:bodyPr/>
                    <a:lstStyle/>
                    <a:p>
                      <a:pPr algn="ctr">
                        <a:lnSpc>
                          <a:spcPct val="115000"/>
                        </a:lnSpc>
                        <a:spcAft>
                          <a:spcPts val="0"/>
                        </a:spcAft>
                      </a:pPr>
                      <a:r>
                        <a:rPr lang="en-US" sz="1800">
                          <a:effectLst/>
                          <a:latin typeface="TH SarabunPSK" charset="0"/>
                          <a:ea typeface="TH SarabunPSK" charset="0"/>
                          <a:cs typeface="TH SarabunPSK" charset="0"/>
                        </a:rPr>
                        <a:t>4</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en-US" sz="1800">
                          <a:effectLst/>
                          <a:latin typeface="TH SarabunPSK" charset="0"/>
                          <a:ea typeface="TH SarabunPSK" charset="0"/>
                          <a:cs typeface="TH SarabunPSK" charset="0"/>
                        </a:rPr>
                        <a:t>Smart Thai Telecontainer </a:t>
                      </a:r>
                      <a:r>
                        <a:rPr lang="th-TH" sz="1800">
                          <a:effectLst/>
                          <a:latin typeface="TH SarabunPSK" charset="0"/>
                          <a:ea typeface="TH SarabunPSK" charset="0"/>
                          <a:cs typeface="TH SarabunPSK" charset="0"/>
                        </a:rPr>
                        <a:t>จำกัด</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โครงการบริการการค้า</a:t>
                      </a:r>
                      <a:endParaRPr lang="en-US" sz="1600">
                        <a:effectLst/>
                        <a:latin typeface="TH SarabunPSK" charset="0"/>
                        <a:ea typeface="TH SarabunPSK" charset="0"/>
                        <a:cs typeface="TH SarabunPSK" charset="0"/>
                      </a:endParaRPr>
                    </a:p>
                  </a:txBody>
                  <a:tcPr marL="59747" marR="59747" marT="0" marB="0"/>
                </a:tc>
                <a:tc>
                  <a:txBody>
                    <a:bodyPr/>
                    <a:lstStyle/>
                    <a:p>
                      <a:pPr marL="30480">
                        <a:lnSpc>
                          <a:spcPct val="115000"/>
                        </a:lnSpc>
                        <a:spcAft>
                          <a:spcPts val="0"/>
                        </a:spcAft>
                      </a:pPr>
                      <a:r>
                        <a:rPr lang="en-US" sz="1800">
                          <a:effectLst/>
                          <a:latin typeface="TH SarabunPSK" charset="0"/>
                          <a:ea typeface="TH SarabunPSK" charset="0"/>
                          <a:cs typeface="TH SarabunPSK" charset="0"/>
                        </a:rPr>
                        <a:t>-</a:t>
                      </a:r>
                      <a:endParaRPr lang="en-US" sz="1100">
                        <a:effectLst/>
                        <a:latin typeface="TH SarabunPSK" charset="0"/>
                        <a:ea typeface="TH SarabunPSK" charset="0"/>
                        <a:cs typeface="TH SarabunPSK" charset="0"/>
                      </a:endParaRPr>
                    </a:p>
                  </a:txBody>
                  <a:tcPr marL="59747" marR="59747" marT="0" marB="0"/>
                </a:tc>
                <a:extLst>
                  <a:ext uri="{0D108BD9-81ED-4DB2-BD59-A6C34878D82A}">
                    <a16:rowId xmlns:a16="http://schemas.microsoft.com/office/drawing/2014/main" val="10004"/>
                  </a:ext>
                </a:extLst>
              </a:tr>
              <a:tr h="488596">
                <a:tc>
                  <a:txBody>
                    <a:bodyPr/>
                    <a:lstStyle/>
                    <a:p>
                      <a:pPr algn="ctr">
                        <a:lnSpc>
                          <a:spcPct val="115000"/>
                        </a:lnSpc>
                        <a:spcAft>
                          <a:spcPts val="0"/>
                        </a:spcAft>
                      </a:pPr>
                      <a:r>
                        <a:rPr lang="en-US" sz="1800">
                          <a:effectLst/>
                          <a:latin typeface="TH SarabunPSK" charset="0"/>
                          <a:ea typeface="TH SarabunPSK" charset="0"/>
                          <a:cs typeface="TH SarabunPSK" charset="0"/>
                        </a:rPr>
                        <a:t>5</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en-US" sz="1800">
                          <a:effectLst/>
                          <a:latin typeface="TH SarabunPSK" charset="0"/>
                          <a:ea typeface="TH SarabunPSK" charset="0"/>
                          <a:cs typeface="TH SarabunPSK" charset="0"/>
                        </a:rPr>
                        <a:t>G-Able </a:t>
                      </a:r>
                      <a:r>
                        <a:rPr lang="th-TH" sz="1800">
                          <a:effectLst/>
                          <a:latin typeface="TH SarabunPSK" charset="0"/>
                          <a:ea typeface="TH SarabunPSK" charset="0"/>
                          <a:cs typeface="TH SarabunPSK" charset="0"/>
                        </a:rPr>
                        <a:t>(จำกัด)</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โครงการวิจัยและบริการวิชาการ</a:t>
                      </a:r>
                      <a:endParaRPr lang="en-US" sz="1600">
                        <a:effectLst/>
                        <a:latin typeface="TH SarabunPSK" charset="0"/>
                        <a:ea typeface="TH SarabunPSK" charset="0"/>
                        <a:cs typeface="TH SarabunPSK" charset="0"/>
                      </a:endParaRPr>
                    </a:p>
                  </a:txBody>
                  <a:tcPr marL="59747" marR="59747" marT="0" marB="0"/>
                </a:tc>
                <a:tc>
                  <a:txBody>
                    <a:bodyPr/>
                    <a:lstStyle/>
                    <a:p>
                      <a:pPr marL="30480">
                        <a:lnSpc>
                          <a:spcPct val="115000"/>
                        </a:lnSpc>
                        <a:spcAft>
                          <a:spcPts val="0"/>
                        </a:spcAft>
                      </a:pPr>
                      <a:r>
                        <a:rPr lang="th-TH" sz="1800">
                          <a:effectLst/>
                          <a:latin typeface="TH SarabunPSK" charset="0"/>
                          <a:ea typeface="TH SarabunPSK" charset="0"/>
                          <a:cs typeface="TH SarabunPSK" charset="0"/>
                        </a:rPr>
                        <a:t>ร่วมกันพัฒนาข้อเสนอโครงการ</a:t>
                      </a:r>
                      <a:endParaRPr lang="en-US" sz="1100">
                        <a:effectLst/>
                        <a:latin typeface="TH SarabunPSK" charset="0"/>
                        <a:ea typeface="TH SarabunPSK" charset="0"/>
                        <a:cs typeface="TH SarabunPSK" charset="0"/>
                      </a:endParaRPr>
                    </a:p>
                  </a:txBody>
                  <a:tcPr marL="59747" marR="59747" marT="0" marB="0"/>
                </a:tc>
                <a:extLst>
                  <a:ext uri="{0D108BD9-81ED-4DB2-BD59-A6C34878D82A}">
                    <a16:rowId xmlns:a16="http://schemas.microsoft.com/office/drawing/2014/main" val="10005"/>
                  </a:ext>
                </a:extLst>
              </a:tr>
              <a:tr h="488596">
                <a:tc>
                  <a:txBody>
                    <a:bodyPr/>
                    <a:lstStyle/>
                    <a:p>
                      <a:pPr algn="ctr">
                        <a:lnSpc>
                          <a:spcPct val="115000"/>
                        </a:lnSpc>
                        <a:spcAft>
                          <a:spcPts val="0"/>
                        </a:spcAft>
                      </a:pPr>
                      <a:r>
                        <a:rPr lang="en-US" sz="1800">
                          <a:effectLst/>
                          <a:latin typeface="TH SarabunPSK" charset="0"/>
                          <a:ea typeface="TH SarabunPSK" charset="0"/>
                          <a:cs typeface="TH SarabunPSK" charset="0"/>
                        </a:rPr>
                        <a:t>6</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ถาวรฟาร์ม จำกัด</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โครงการวิจัย</a:t>
                      </a:r>
                      <a:endParaRPr lang="en-US" sz="1600">
                        <a:effectLst/>
                        <a:latin typeface="TH SarabunPSK" charset="0"/>
                        <a:ea typeface="TH SarabunPSK" charset="0"/>
                        <a:cs typeface="TH SarabunPSK" charset="0"/>
                      </a:endParaRPr>
                    </a:p>
                  </a:txBody>
                  <a:tcPr marL="59747" marR="59747" marT="0" marB="0"/>
                </a:tc>
                <a:tc>
                  <a:txBody>
                    <a:bodyPr/>
                    <a:lstStyle/>
                    <a:p>
                      <a:pPr marL="30480">
                        <a:lnSpc>
                          <a:spcPct val="115000"/>
                        </a:lnSpc>
                        <a:spcAft>
                          <a:spcPts val="0"/>
                        </a:spcAft>
                      </a:pPr>
                      <a:r>
                        <a:rPr lang="th-TH" sz="1800">
                          <a:effectLst/>
                          <a:latin typeface="TH SarabunPSK" charset="0"/>
                          <a:ea typeface="TH SarabunPSK" charset="0"/>
                          <a:cs typeface="TH SarabunPSK" charset="0"/>
                        </a:rPr>
                        <a:t>ร่วมกันพัฒนาข้อเสนอโครงการ </a:t>
                      </a:r>
                      <a:endParaRPr lang="en-US" sz="1100">
                        <a:effectLst/>
                        <a:latin typeface="TH SarabunPSK" charset="0"/>
                        <a:ea typeface="TH SarabunPSK" charset="0"/>
                        <a:cs typeface="TH SarabunPSK" charset="0"/>
                      </a:endParaRPr>
                    </a:p>
                  </a:txBody>
                  <a:tcPr marL="59747" marR="59747" marT="0" marB="0"/>
                </a:tc>
                <a:extLst>
                  <a:ext uri="{0D108BD9-81ED-4DB2-BD59-A6C34878D82A}">
                    <a16:rowId xmlns:a16="http://schemas.microsoft.com/office/drawing/2014/main" val="10006"/>
                  </a:ext>
                </a:extLst>
              </a:tr>
              <a:tr h="488596">
                <a:tc>
                  <a:txBody>
                    <a:bodyPr/>
                    <a:lstStyle/>
                    <a:p>
                      <a:pPr algn="ctr">
                        <a:lnSpc>
                          <a:spcPct val="115000"/>
                        </a:lnSpc>
                        <a:spcAft>
                          <a:spcPts val="0"/>
                        </a:spcAft>
                      </a:pPr>
                      <a:r>
                        <a:rPr lang="en-US" sz="1800">
                          <a:effectLst/>
                          <a:latin typeface="TH SarabunPSK" charset="0"/>
                          <a:ea typeface="TH SarabunPSK" charset="0"/>
                          <a:cs typeface="TH SarabunPSK" charset="0"/>
                        </a:rPr>
                        <a:t>7</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en-US" sz="1800">
                          <a:effectLst/>
                          <a:latin typeface="TH SarabunPSK" charset="0"/>
                          <a:ea typeface="TH SarabunPSK" charset="0"/>
                          <a:cs typeface="TH SarabunPSK" charset="0"/>
                        </a:rPr>
                        <a:t>L.C.S. Engineering </a:t>
                      </a:r>
                      <a:r>
                        <a:rPr lang="th-TH" sz="1800">
                          <a:effectLst/>
                          <a:latin typeface="TH SarabunPSK" charset="0"/>
                          <a:ea typeface="TH SarabunPSK" charset="0"/>
                          <a:cs typeface="TH SarabunPSK" charset="0"/>
                        </a:rPr>
                        <a:t>จำกัด</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โครงการวิจัยและบริการการค้า</a:t>
                      </a:r>
                      <a:r>
                        <a:rPr lang="en-US" sz="1800">
                          <a:effectLst/>
                          <a:latin typeface="TH SarabunPSK" charset="0"/>
                          <a:ea typeface="TH SarabunPSK" charset="0"/>
                          <a:cs typeface="TH SarabunPSK" charset="0"/>
                        </a:rPr>
                        <a:t>, </a:t>
                      </a:r>
                      <a:r>
                        <a:rPr lang="th-TH" sz="1800">
                          <a:effectLst/>
                          <a:latin typeface="TH SarabunPSK" charset="0"/>
                          <a:ea typeface="TH SarabunPSK" charset="0"/>
                          <a:cs typeface="TH SarabunPSK" charset="0"/>
                        </a:rPr>
                        <a:t>ฝึกงานระยะสั้น</a:t>
                      </a:r>
                      <a:endParaRPr lang="en-US" sz="1600">
                        <a:effectLst/>
                        <a:latin typeface="TH SarabunPSK" charset="0"/>
                        <a:ea typeface="TH SarabunPSK" charset="0"/>
                        <a:cs typeface="TH SarabunPSK" charset="0"/>
                      </a:endParaRPr>
                    </a:p>
                  </a:txBody>
                  <a:tcPr marL="59747" marR="59747" marT="0" marB="0" anchor="ctr"/>
                </a:tc>
                <a:tc>
                  <a:txBody>
                    <a:bodyPr/>
                    <a:lstStyle/>
                    <a:p>
                      <a:pPr>
                        <a:lnSpc>
                          <a:spcPct val="115000"/>
                        </a:lnSpc>
                        <a:spcAft>
                          <a:spcPts val="0"/>
                        </a:spcAft>
                      </a:pPr>
                      <a:r>
                        <a:rPr lang="th-TH" sz="1800">
                          <a:effectLst/>
                          <a:latin typeface="TH SarabunPSK" charset="0"/>
                          <a:ea typeface="TH SarabunPSK" charset="0"/>
                          <a:cs typeface="TH SarabunPSK" charset="0"/>
                        </a:rPr>
                        <a:t>ร่วมกันพัฒนาข้อเสนอโครงการ</a:t>
                      </a:r>
                      <a:endParaRPr lang="en-US" sz="1600">
                        <a:effectLst/>
                        <a:latin typeface="TH SarabunPSK" charset="0"/>
                        <a:ea typeface="TH SarabunPSK" charset="0"/>
                        <a:cs typeface="TH SarabunPSK" charset="0"/>
                      </a:endParaRPr>
                    </a:p>
                  </a:txBody>
                  <a:tcPr marL="59747" marR="59747" marT="0" marB="0"/>
                </a:tc>
                <a:extLst>
                  <a:ext uri="{0D108BD9-81ED-4DB2-BD59-A6C34878D82A}">
                    <a16:rowId xmlns:a16="http://schemas.microsoft.com/office/drawing/2014/main" val="10007"/>
                  </a:ext>
                </a:extLst>
              </a:tr>
              <a:tr h="488596">
                <a:tc>
                  <a:txBody>
                    <a:bodyPr/>
                    <a:lstStyle/>
                    <a:p>
                      <a:pPr algn="ctr">
                        <a:lnSpc>
                          <a:spcPct val="115000"/>
                        </a:lnSpc>
                        <a:spcAft>
                          <a:spcPts val="0"/>
                        </a:spcAft>
                      </a:pPr>
                      <a:r>
                        <a:rPr lang="en-US" sz="1800">
                          <a:effectLst/>
                          <a:latin typeface="TH SarabunPSK" charset="0"/>
                          <a:ea typeface="TH SarabunPSK" charset="0"/>
                          <a:cs typeface="TH SarabunPSK" charset="0"/>
                        </a:rPr>
                        <a:t>8</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en-US" sz="1800">
                          <a:effectLst/>
                          <a:latin typeface="TH SarabunPSK" charset="0"/>
                          <a:ea typeface="TH SarabunPSK" charset="0"/>
                          <a:cs typeface="TH SarabunPSK" charset="0"/>
                        </a:rPr>
                        <a:t>CSLoxinfo </a:t>
                      </a:r>
                      <a:r>
                        <a:rPr lang="th-TH" sz="1800">
                          <a:effectLst/>
                          <a:latin typeface="TH SarabunPSK" charset="0"/>
                          <a:ea typeface="TH SarabunPSK" charset="0"/>
                          <a:cs typeface="TH SarabunPSK" charset="0"/>
                        </a:rPr>
                        <a:t>จำกัด</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โครงการวิจัยและบริการการค้า</a:t>
                      </a:r>
                      <a:r>
                        <a:rPr lang="en-US" sz="1800">
                          <a:effectLst/>
                          <a:latin typeface="TH SarabunPSK" charset="0"/>
                          <a:ea typeface="TH SarabunPSK" charset="0"/>
                          <a:cs typeface="TH SarabunPSK" charset="0"/>
                        </a:rPr>
                        <a:t>,</a:t>
                      </a:r>
                      <a:r>
                        <a:rPr lang="th-TH" sz="1800">
                          <a:effectLst/>
                          <a:latin typeface="TH SarabunPSK" charset="0"/>
                          <a:ea typeface="TH SarabunPSK" charset="0"/>
                          <a:cs typeface="TH SarabunPSK" charset="0"/>
                        </a:rPr>
                        <a:t> ฝึกงานระยะสั้นและสหกิจศึกษา</a:t>
                      </a:r>
                      <a:endParaRPr lang="en-US" sz="1600">
                        <a:effectLst/>
                        <a:latin typeface="TH SarabunPSK" charset="0"/>
                        <a:ea typeface="TH SarabunPSK" charset="0"/>
                        <a:cs typeface="TH SarabunPSK" charset="0"/>
                      </a:endParaRPr>
                    </a:p>
                  </a:txBody>
                  <a:tcPr marL="59747" marR="59747" marT="0" marB="0" anchor="ctr"/>
                </a:tc>
                <a:tc>
                  <a:txBody>
                    <a:bodyPr/>
                    <a:lstStyle/>
                    <a:p>
                      <a:pPr marL="30480">
                        <a:lnSpc>
                          <a:spcPct val="115000"/>
                        </a:lnSpc>
                        <a:spcAft>
                          <a:spcPts val="0"/>
                        </a:spcAft>
                      </a:pPr>
                      <a:r>
                        <a:rPr lang="th-TH" sz="1800">
                          <a:effectLst/>
                          <a:latin typeface="TH SarabunPSK" charset="0"/>
                          <a:ea typeface="TH SarabunPSK" charset="0"/>
                          <a:cs typeface="TH SarabunPSK" charset="0"/>
                        </a:rPr>
                        <a:t>พัฒนาข้อเสนอโครงการ</a:t>
                      </a:r>
                      <a:endParaRPr lang="en-US" sz="1100">
                        <a:effectLst/>
                        <a:latin typeface="TH SarabunPSK" charset="0"/>
                        <a:ea typeface="TH SarabunPSK" charset="0"/>
                        <a:cs typeface="TH SarabunPSK" charset="0"/>
                      </a:endParaRPr>
                    </a:p>
                  </a:txBody>
                  <a:tcPr marL="59747" marR="59747" marT="0" marB="0"/>
                </a:tc>
                <a:extLst>
                  <a:ext uri="{0D108BD9-81ED-4DB2-BD59-A6C34878D82A}">
                    <a16:rowId xmlns:a16="http://schemas.microsoft.com/office/drawing/2014/main" val="10008"/>
                  </a:ext>
                </a:extLst>
              </a:tr>
              <a:tr h="244298">
                <a:tc>
                  <a:txBody>
                    <a:bodyPr/>
                    <a:lstStyle/>
                    <a:p>
                      <a:pPr algn="ctr">
                        <a:lnSpc>
                          <a:spcPct val="115000"/>
                        </a:lnSpc>
                        <a:spcAft>
                          <a:spcPts val="0"/>
                        </a:spcAft>
                      </a:pPr>
                      <a:r>
                        <a:rPr lang="en-US" sz="1800">
                          <a:effectLst/>
                          <a:latin typeface="TH SarabunPSK" charset="0"/>
                          <a:ea typeface="TH SarabunPSK" charset="0"/>
                          <a:cs typeface="TH SarabunPSK" charset="0"/>
                        </a:rPr>
                        <a:t>9</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มิตรผล จำกัด</a:t>
                      </a:r>
                      <a:endParaRPr lang="en-US" sz="1600">
                        <a:effectLst/>
                        <a:latin typeface="TH SarabunPSK" charset="0"/>
                        <a:ea typeface="TH SarabunPSK" charset="0"/>
                        <a:cs typeface="TH SarabunPSK" charset="0"/>
                      </a:endParaRPr>
                    </a:p>
                  </a:txBody>
                  <a:tcPr marL="59747" marR="59747" marT="0" marB="0"/>
                </a:tc>
                <a:tc>
                  <a:txBody>
                    <a:bodyPr/>
                    <a:lstStyle/>
                    <a:p>
                      <a:pPr>
                        <a:lnSpc>
                          <a:spcPct val="115000"/>
                        </a:lnSpc>
                        <a:spcAft>
                          <a:spcPts val="0"/>
                        </a:spcAft>
                      </a:pPr>
                      <a:r>
                        <a:rPr lang="th-TH" sz="1800">
                          <a:effectLst/>
                          <a:latin typeface="TH SarabunPSK" charset="0"/>
                          <a:ea typeface="TH SarabunPSK" charset="0"/>
                          <a:cs typeface="TH SarabunPSK" charset="0"/>
                        </a:rPr>
                        <a:t>โครงการบริการการค้า </a:t>
                      </a:r>
                      <a:endParaRPr lang="en-US" sz="1600">
                        <a:effectLst/>
                        <a:latin typeface="TH SarabunPSK" charset="0"/>
                        <a:ea typeface="TH SarabunPSK" charset="0"/>
                        <a:cs typeface="TH SarabunPSK" charset="0"/>
                      </a:endParaRPr>
                    </a:p>
                  </a:txBody>
                  <a:tcPr marL="59747" marR="59747" marT="0" marB="0" anchor="ctr"/>
                </a:tc>
                <a:tc>
                  <a:txBody>
                    <a:bodyPr/>
                    <a:lstStyle/>
                    <a:p>
                      <a:pPr marL="30480">
                        <a:lnSpc>
                          <a:spcPct val="115000"/>
                        </a:lnSpc>
                        <a:spcAft>
                          <a:spcPts val="0"/>
                        </a:spcAft>
                      </a:pPr>
                      <a:r>
                        <a:rPr lang="th-TH" sz="1800" dirty="0">
                          <a:effectLst/>
                          <a:latin typeface="TH SarabunPSK" charset="0"/>
                          <a:ea typeface="TH SarabunPSK" charset="0"/>
                          <a:cs typeface="TH SarabunPSK" charset="0"/>
                        </a:rPr>
                        <a:t>พัฒนาข้อเสนอโครงการ </a:t>
                      </a:r>
                      <a:endParaRPr lang="en-US" sz="1100" dirty="0">
                        <a:effectLst/>
                        <a:latin typeface="TH SarabunPSK" charset="0"/>
                        <a:ea typeface="TH SarabunPSK" charset="0"/>
                        <a:cs typeface="TH SarabunPSK" charset="0"/>
                      </a:endParaRPr>
                    </a:p>
                  </a:txBody>
                  <a:tcPr marL="59747" marR="59747"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35841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3300"/>
                </a:solidFill>
              </a:rPr>
              <a:t>IX Activity Plan </a:t>
            </a:r>
            <a:endParaRPr lang="th-TH" sz="5400" b="1" dirty="0">
              <a:solidFill>
                <a:srgbClr val="FF3300"/>
              </a:solidFill>
              <a:latin typeface="TH SarabunPSK" charset="0"/>
              <a:ea typeface="TH SarabunPSK" charset="0"/>
              <a:cs typeface="TH SarabunPSK" charset="0"/>
            </a:endParaRPr>
          </a:p>
        </p:txBody>
      </p:sp>
      <p:sp>
        <p:nvSpPr>
          <p:cNvPr id="3" name="Text Placeholder 2"/>
          <p:cNvSpPr>
            <a:spLocks noGrp="1"/>
          </p:cNvSpPr>
          <p:nvPr>
            <p:ph type="body" idx="1"/>
          </p:nvPr>
        </p:nvSpPr>
        <p:spPr/>
        <p:txBody>
          <a:bodyPr>
            <a:normAutofit/>
          </a:bodyPr>
          <a:lstStyle/>
          <a:p>
            <a:r>
              <a:rPr lang="en-US" sz="4000" b="1" dirty="0">
                <a:solidFill>
                  <a:schemeClr val="bg1">
                    <a:lumMod val="65000"/>
                  </a:schemeClr>
                </a:solidFill>
                <a:latin typeface="TH SarabunPSK" charset="0"/>
                <a:ea typeface="TH SarabunPSK" charset="0"/>
                <a:cs typeface="TH SarabunPSK" charset="0"/>
              </a:rPr>
              <a:t>Budget Year 2561-2562</a:t>
            </a:r>
            <a:endParaRPr lang="th-TH" sz="4000" b="1" dirty="0">
              <a:solidFill>
                <a:schemeClr val="bg1">
                  <a:lumMod val="65000"/>
                </a:schemeClr>
              </a:solidFill>
            </a:endParaRPr>
          </a:p>
        </p:txBody>
      </p:sp>
      <p:sp>
        <p:nvSpPr>
          <p:cNvPr id="4" name="Slide Number Placeholder 3"/>
          <p:cNvSpPr>
            <a:spLocks noGrp="1"/>
          </p:cNvSpPr>
          <p:nvPr>
            <p:ph type="sldNum" sz="quarter" idx="12"/>
          </p:nvPr>
        </p:nvSpPr>
        <p:spPr/>
        <p:txBody>
          <a:bodyPr/>
          <a:lstStyle/>
          <a:p>
            <a:fld id="{589CDA46-EEC7-448C-B902-E742FE24BB1B}" type="slidenum">
              <a:rPr lang="en-US" smtClean="0"/>
              <a:t>22</a:t>
            </a:fld>
            <a:endParaRPr lang="en-US"/>
          </a:p>
        </p:txBody>
      </p:sp>
    </p:spTree>
    <p:extLst>
      <p:ext uri="{BB962C8B-B14F-4D97-AF65-F5344CB8AC3E}">
        <p14:creationId xmlns:p14="http://schemas.microsoft.com/office/powerpoint/2010/main" val="1677384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H SarabunPSK" charset="0"/>
                <a:ea typeface="TH SarabunPSK" charset="0"/>
                <a:cs typeface="TH SarabunPSK" charset="0"/>
              </a:rPr>
              <a:t>Development of</a:t>
            </a:r>
            <a:r>
              <a:rPr lang="th-TH" b="1" dirty="0">
                <a:solidFill>
                  <a:srgbClr val="FF0000"/>
                </a:solidFill>
                <a:latin typeface="TH SarabunPSK" charset="0"/>
                <a:ea typeface="TH SarabunPSK" charset="0"/>
                <a:cs typeface="TH SarabunPSK" charset="0"/>
              </a:rPr>
              <a:t> </a:t>
            </a:r>
            <a:r>
              <a:rPr lang="en-US" b="1" dirty="0" err="1">
                <a:solidFill>
                  <a:srgbClr val="FF0000"/>
                </a:solidFill>
                <a:latin typeface="TH SarabunPSK" charset="0"/>
                <a:ea typeface="TH SarabunPSK" charset="0"/>
                <a:cs typeface="TH SarabunPSK" charset="0"/>
              </a:rPr>
              <a:t>IoT</a:t>
            </a:r>
            <a:r>
              <a:rPr lang="en-US" b="1" dirty="0">
                <a:solidFill>
                  <a:srgbClr val="FF0000"/>
                </a:solidFill>
                <a:latin typeface="TH SarabunPSK" charset="0"/>
                <a:ea typeface="TH SarabunPSK" charset="0"/>
                <a:cs typeface="TH SarabunPSK" charset="0"/>
              </a:rPr>
              <a:t> Human Resources and Infrastructure </a:t>
            </a:r>
            <a:endParaRPr lang="en-US" dirty="0"/>
          </a:p>
        </p:txBody>
      </p:sp>
      <p:sp>
        <p:nvSpPr>
          <p:cNvPr id="4" name="Content Placeholder 3"/>
          <p:cNvSpPr>
            <a:spLocks noGrp="1"/>
          </p:cNvSpPr>
          <p:nvPr>
            <p:ph idx="1"/>
          </p:nvPr>
        </p:nvSpPr>
        <p:spPr>
          <a:xfrm>
            <a:off x="462395" y="1847851"/>
            <a:ext cx="8515351" cy="4351338"/>
          </a:xfrm>
        </p:spPr>
        <p:txBody>
          <a:bodyPr>
            <a:normAutofit/>
          </a:bodyPr>
          <a:lstStyle/>
          <a:p>
            <a:r>
              <a:rPr lang="en-US" sz="2400" dirty="0" err="1">
                <a:latin typeface="TH SarabunPSK" charset="0"/>
                <a:ea typeface="TH SarabunPSK" charset="0"/>
                <a:cs typeface="TH SarabunPSK" charset="0"/>
              </a:rPr>
              <a:t>IoT</a:t>
            </a:r>
            <a:r>
              <a:rPr lang="en-US" sz="2400" dirty="0">
                <a:latin typeface="TH SarabunPSK" charset="0"/>
                <a:ea typeface="TH SarabunPSK" charset="0"/>
                <a:cs typeface="TH SarabunPSK" charset="0"/>
              </a:rPr>
              <a:t> @ EEC </a:t>
            </a:r>
            <a:r>
              <a:rPr lang="en-US" sz="2400" dirty="0" err="1">
                <a:latin typeface="TH SarabunPSK" charset="0"/>
                <a:ea typeface="TH SarabunPSK" charset="0"/>
                <a:cs typeface="TH SarabunPSK" charset="0"/>
              </a:rPr>
              <a:t>IoT</a:t>
            </a:r>
            <a:r>
              <a:rPr lang="en-US" sz="2400" dirty="0">
                <a:latin typeface="TH SarabunPSK" charset="0"/>
                <a:ea typeface="TH SarabunPSK" charset="0"/>
                <a:cs typeface="TH SarabunPSK" charset="0"/>
              </a:rPr>
              <a:t> institute</a:t>
            </a:r>
          </a:p>
          <a:p>
            <a:r>
              <a:rPr lang="en-US" sz="2400" dirty="0" err="1">
                <a:latin typeface="TH SarabunPSK" charset="0"/>
                <a:ea typeface="TH SarabunPSK" charset="0"/>
                <a:cs typeface="TH SarabunPSK" charset="0"/>
              </a:rPr>
              <a:t>IoT</a:t>
            </a:r>
            <a:r>
              <a:rPr lang="en-US" sz="2400" dirty="0">
                <a:latin typeface="TH SarabunPSK" charset="0"/>
                <a:ea typeface="TH SarabunPSK" charset="0"/>
                <a:cs typeface="TH SarabunPSK" charset="0"/>
              </a:rPr>
              <a:t> Maker space at KX Building (partnered with Chiang </a:t>
            </a:r>
            <a:r>
              <a:rPr lang="en-US" sz="2400" dirty="0" err="1">
                <a:latin typeface="TH SarabunPSK" charset="0"/>
                <a:ea typeface="TH SarabunPSK" charset="0"/>
                <a:cs typeface="TH SarabunPSK" charset="0"/>
              </a:rPr>
              <a:t>mai</a:t>
            </a:r>
            <a:r>
              <a:rPr lang="en-US" sz="2400" dirty="0">
                <a:latin typeface="TH SarabunPSK" charset="0"/>
                <a:ea typeface="TH SarabunPSK" charset="0"/>
                <a:cs typeface="TH SarabunPSK" charset="0"/>
              </a:rPr>
              <a:t> Maker Club)</a:t>
            </a:r>
          </a:p>
          <a:p>
            <a:r>
              <a:rPr lang="en-US" sz="2400" dirty="0" err="1">
                <a:latin typeface="TH SarabunPSK" charset="0"/>
                <a:ea typeface="TH SarabunPSK" charset="0"/>
                <a:cs typeface="TH SarabunPSK" charset="0"/>
              </a:rPr>
              <a:t>IoT</a:t>
            </a:r>
            <a:r>
              <a:rPr lang="en-US" sz="2400" dirty="0">
                <a:latin typeface="TH SarabunPSK" charset="0"/>
                <a:ea typeface="TH SarabunPSK" charset="0"/>
                <a:cs typeface="TH SarabunPSK" charset="0"/>
              </a:rPr>
              <a:t> network capability (partnered with G-Able Co. Ltd.)</a:t>
            </a:r>
          </a:p>
          <a:p>
            <a:pPr lvl="1"/>
            <a:r>
              <a:rPr lang="en-US" sz="2000" dirty="0">
                <a:latin typeface="TH SarabunPSK" charset="0"/>
                <a:ea typeface="TH SarabunPSK" charset="0"/>
                <a:cs typeface="TH SarabunPSK" charset="0"/>
              </a:rPr>
              <a:t>implementing </a:t>
            </a:r>
            <a:r>
              <a:rPr lang="en-US" sz="2000" dirty="0" err="1">
                <a:latin typeface="TH SarabunPSK" charset="0"/>
                <a:ea typeface="TH SarabunPSK" charset="0"/>
                <a:cs typeface="TH SarabunPSK" charset="0"/>
              </a:rPr>
              <a:t>LoRa</a:t>
            </a:r>
            <a:r>
              <a:rPr lang="en-US" sz="2000" dirty="0">
                <a:latin typeface="TH SarabunPSK" charset="0"/>
                <a:ea typeface="TH SarabunPSK" charset="0"/>
                <a:cs typeface="TH SarabunPSK" charset="0"/>
              </a:rPr>
              <a:t> network in Bangkok area </a:t>
            </a:r>
          </a:p>
        </p:txBody>
      </p:sp>
      <p:sp>
        <p:nvSpPr>
          <p:cNvPr id="3" name="Slide Number Placeholder 2"/>
          <p:cNvSpPr>
            <a:spLocks noGrp="1"/>
          </p:cNvSpPr>
          <p:nvPr>
            <p:ph type="sldNum" sz="quarter" idx="12"/>
          </p:nvPr>
        </p:nvSpPr>
        <p:spPr/>
        <p:txBody>
          <a:bodyPr/>
          <a:lstStyle/>
          <a:p>
            <a:fld id="{589CDA46-EEC7-448C-B902-E742FE24BB1B}" type="slidenum">
              <a:rPr lang="en-US" smtClean="0"/>
              <a:t>23</a:t>
            </a:fld>
            <a:endParaRPr lang="en-US"/>
          </a:p>
        </p:txBody>
      </p:sp>
    </p:spTree>
    <p:extLst>
      <p:ext uri="{BB962C8B-B14F-4D97-AF65-F5344CB8AC3E}">
        <p14:creationId xmlns:p14="http://schemas.microsoft.com/office/powerpoint/2010/main" val="1284286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KMUTT virtual campus @EEC: </a:t>
            </a:r>
            <a:r>
              <a:rPr lang="en-US" dirty="0" err="1"/>
              <a:t>IoT</a:t>
            </a:r>
            <a:r>
              <a:rPr lang="en-US" dirty="0"/>
              <a:t> and Big Data </a:t>
            </a:r>
            <a:br>
              <a:rPr lang="en-US" dirty="0"/>
            </a:br>
            <a:r>
              <a:rPr lang="en-US" dirty="0"/>
              <a:t>Location: </a:t>
            </a:r>
            <a:r>
              <a:rPr lang="en-US" dirty="0" err="1"/>
              <a:t>IoT</a:t>
            </a:r>
            <a:r>
              <a:rPr lang="en-US" dirty="0"/>
              <a:t> institute, Digital Park, Sri </a:t>
            </a:r>
            <a:r>
              <a:rPr lang="en-US" dirty="0" err="1"/>
              <a:t>Racha</a:t>
            </a:r>
            <a:endParaRPr lang="th-TH" dirty="0"/>
          </a:p>
        </p:txBody>
      </p:sp>
      <p:sp>
        <p:nvSpPr>
          <p:cNvPr id="4" name="ตัวแทนหมายเลขภาพนิ่ง 3"/>
          <p:cNvSpPr>
            <a:spLocks noGrp="1"/>
          </p:cNvSpPr>
          <p:nvPr>
            <p:ph type="sldNum" sz="quarter" idx="12"/>
          </p:nvPr>
        </p:nvSpPr>
        <p:spPr/>
        <p:txBody>
          <a:bodyPr/>
          <a:lstStyle/>
          <a:p>
            <a:fld id="{8892B0ED-4054-42B7-A893-2D57CE8DC8A6}" type="slidenum">
              <a:rPr lang="th-TH" smtClean="0"/>
              <a:t>24</a:t>
            </a:fld>
            <a:endParaRPr lang="th-TH"/>
          </a:p>
        </p:txBody>
      </p:sp>
      <p:sp>
        <p:nvSpPr>
          <p:cNvPr id="21" name="ตัวแทนข้อความ 3"/>
          <p:cNvSpPr>
            <a:spLocks noGrp="1"/>
          </p:cNvSpPr>
          <p:nvPr>
            <p:ph type="body" sz="quarter" idx="13"/>
          </p:nvPr>
        </p:nvSpPr>
        <p:spPr>
          <a:xfrm>
            <a:off x="2622548" y="5632534"/>
            <a:ext cx="3236913" cy="273844"/>
          </a:xfrm>
        </p:spPr>
        <p:txBody>
          <a:bodyPr/>
          <a:lstStyle/>
          <a:p>
            <a:r>
              <a:rPr lang="en-US" dirty="0">
                <a:solidFill>
                  <a:schemeClr val="tx1">
                    <a:lumMod val="85000"/>
                    <a:lumOff val="15000"/>
                  </a:schemeClr>
                </a:solidFill>
              </a:rPr>
              <a:t>KMUTT virtual campus @EEC</a:t>
            </a:r>
            <a:endParaRPr lang="th-TH" dirty="0">
              <a:solidFill>
                <a:schemeClr val="tx1">
                  <a:lumMod val="85000"/>
                  <a:lumOff val="15000"/>
                </a:schemeClr>
              </a:solidFill>
            </a:endParaRPr>
          </a:p>
        </p:txBody>
      </p:sp>
      <p:sp>
        <p:nvSpPr>
          <p:cNvPr id="22" name="ตัวแทนข้อความ 3"/>
          <p:cNvSpPr txBox="1">
            <a:spLocks/>
          </p:cNvSpPr>
          <p:nvPr/>
        </p:nvSpPr>
        <p:spPr>
          <a:xfrm>
            <a:off x="750411" y="5636031"/>
            <a:ext cx="3236913" cy="273844"/>
          </a:xfrm>
          <a:prstGeom prst="rect">
            <a:avLst/>
          </a:prstGeom>
        </p:spPr>
        <p:txBody>
          <a:bodyPr vert="horz" lIns="68580" tIns="34290" rIns="68580" bIns="34290" rtlCol="0">
            <a:normAutofit/>
          </a:bodyPr>
          <a:lstStyle>
            <a:lvl1pPr marL="0" indent="0" algn="l" defTabSz="914400" rtl="0" eaLnBrk="1" latinLnBrk="0" hangingPunct="1">
              <a:lnSpc>
                <a:spcPct val="90000"/>
              </a:lnSpc>
              <a:spcBef>
                <a:spcPts val="1000"/>
              </a:spcBef>
              <a:buFont typeface="Arial" panose="020B0604020202020204" pitchFamily="34" charset="0"/>
              <a:buNone/>
              <a:defRPr sz="1100" kern="1200" baseline="0">
                <a:solidFill>
                  <a:schemeClr val="accent6">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25" dirty="0">
                <a:solidFill>
                  <a:schemeClr val="tx1">
                    <a:lumMod val="85000"/>
                    <a:lumOff val="15000"/>
                  </a:schemeClr>
                </a:solidFill>
              </a:rPr>
              <a:t>28/09/2017</a:t>
            </a:r>
            <a:endParaRPr lang="th-TH" sz="825" dirty="0">
              <a:solidFill>
                <a:schemeClr val="tx1">
                  <a:lumMod val="85000"/>
                  <a:lumOff val="15000"/>
                </a:schemeClr>
              </a:solidFill>
            </a:endParaRPr>
          </a:p>
        </p:txBody>
      </p:sp>
      <p:pic>
        <p:nvPicPr>
          <p:cNvPr id="3" name="รูปภาพ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635" y="1457326"/>
            <a:ext cx="7753708" cy="4374353"/>
          </a:xfrm>
          <a:prstGeom prst="rect">
            <a:avLst/>
          </a:prstGeom>
        </p:spPr>
      </p:pic>
      <p:sp>
        <p:nvSpPr>
          <p:cNvPr id="7" name="TextBox 6"/>
          <p:cNvSpPr txBox="1"/>
          <p:nvPr/>
        </p:nvSpPr>
        <p:spPr>
          <a:xfrm>
            <a:off x="750411" y="5802599"/>
            <a:ext cx="1112805" cy="207749"/>
          </a:xfrm>
          <a:prstGeom prst="rect">
            <a:avLst/>
          </a:prstGeom>
          <a:noFill/>
        </p:spPr>
        <p:txBody>
          <a:bodyPr wrap="none" rtlCol="0">
            <a:spAutoFit/>
          </a:bodyPr>
          <a:lstStyle/>
          <a:p>
            <a:r>
              <a:rPr lang="en-US" sz="750" i="1" dirty="0"/>
              <a:t>Source: MDES, Thailand</a:t>
            </a:r>
            <a:endParaRPr lang="th-TH" sz="750" i="1" dirty="0"/>
          </a:p>
        </p:txBody>
      </p:sp>
      <p:sp>
        <p:nvSpPr>
          <p:cNvPr id="8" name="Slide Number Placeholder 11"/>
          <p:cNvSpPr txBox="1">
            <a:spLocks/>
          </p:cNvSpPr>
          <p:nvPr/>
        </p:nvSpPr>
        <p:spPr>
          <a:xfrm>
            <a:off x="8580643" y="5523814"/>
            <a:ext cx="493295" cy="273844"/>
          </a:xfrm>
          <a:prstGeom prst="rect">
            <a:avLst/>
          </a:prstGeom>
        </p:spPr>
        <p:txBody>
          <a:bodyPr vert="horz" lIns="68580" tIns="34290" rIns="68580" bIns="34290" rtlCol="0" anchor="ctr"/>
          <a:lstStyle>
            <a:defPPr>
              <a:defRPr lang="th-TH"/>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pPr algn="ctr"/>
            <a:r>
              <a:rPr lang="en-US" sz="750" dirty="0">
                <a:solidFill>
                  <a:schemeClr val="tx1"/>
                </a:solidFill>
                <a:latin typeface="+mj-lt"/>
              </a:rPr>
              <a:t>30</a:t>
            </a:r>
            <a:endParaRPr lang="th-TH" sz="750" dirty="0">
              <a:solidFill>
                <a:schemeClr val="tx1"/>
              </a:solidFill>
              <a:latin typeface="+mj-lt"/>
            </a:endParaRPr>
          </a:p>
        </p:txBody>
      </p:sp>
    </p:spTree>
    <p:extLst>
      <p:ext uri="{BB962C8B-B14F-4D97-AF65-F5344CB8AC3E}">
        <p14:creationId xmlns:p14="http://schemas.microsoft.com/office/powerpoint/2010/main" val="432717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b="1" dirty="0">
                <a:solidFill>
                  <a:srgbClr val="FF0000"/>
                </a:solidFill>
                <a:latin typeface="TH SarabunPSK" charset="0"/>
                <a:ea typeface="TH SarabunPSK" charset="0"/>
                <a:cs typeface="TH SarabunPSK" charset="0"/>
              </a:rPr>
              <a:t>Talk/Workshop/Training </a:t>
            </a:r>
            <a:endParaRPr lang="en-US" sz="5400" dirty="0">
              <a:solidFill>
                <a:srgbClr val="FF0000"/>
              </a:solidFill>
              <a:latin typeface="TH SarabunPSK" charset="0"/>
              <a:ea typeface="TH SarabunPSK" charset="0"/>
              <a:cs typeface="TH SarabunPSK" charset="0"/>
            </a:endParaRPr>
          </a:p>
        </p:txBody>
      </p:sp>
      <p:sp>
        <p:nvSpPr>
          <p:cNvPr id="3" name="Text Placeholder 2"/>
          <p:cNvSpPr>
            <a:spLocks noGrp="1"/>
          </p:cNvSpPr>
          <p:nvPr>
            <p:ph type="body" idx="1"/>
          </p:nvPr>
        </p:nvSpPr>
        <p:spPr/>
        <p:txBody>
          <a:bodyPr>
            <a:normAutofit/>
          </a:bodyPr>
          <a:lstStyle/>
          <a:p>
            <a:endParaRPr lang="th-TH" sz="4000" b="1" dirty="0">
              <a:solidFill>
                <a:schemeClr val="bg1">
                  <a:lumMod val="65000"/>
                </a:schemeClr>
              </a:solidFill>
            </a:endParaRPr>
          </a:p>
        </p:txBody>
      </p:sp>
      <p:sp>
        <p:nvSpPr>
          <p:cNvPr id="4" name="Slide Number Placeholder 3"/>
          <p:cNvSpPr>
            <a:spLocks noGrp="1"/>
          </p:cNvSpPr>
          <p:nvPr>
            <p:ph type="sldNum" sz="quarter" idx="12"/>
          </p:nvPr>
        </p:nvSpPr>
        <p:spPr/>
        <p:txBody>
          <a:bodyPr/>
          <a:lstStyle/>
          <a:p>
            <a:fld id="{589CDA46-EEC7-448C-B902-E742FE24BB1B}" type="slidenum">
              <a:rPr lang="en-US" smtClean="0"/>
              <a:t>25</a:t>
            </a:fld>
            <a:endParaRPr lang="en-US"/>
          </a:p>
        </p:txBody>
      </p:sp>
    </p:spTree>
    <p:extLst>
      <p:ext uri="{BB962C8B-B14F-4D97-AF65-F5344CB8AC3E}">
        <p14:creationId xmlns:p14="http://schemas.microsoft.com/office/powerpoint/2010/main" val="1828942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89CDA46-EEC7-448C-B902-E742FE24BB1B}" type="slidenum">
              <a:rPr lang="en-US" smtClean="0"/>
              <a:t>26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13381942"/>
              </p:ext>
            </p:extLst>
          </p:nvPr>
        </p:nvGraphicFramePr>
        <p:xfrm>
          <a:off x="702782" y="1240231"/>
          <a:ext cx="7420491" cy="3154680"/>
        </p:xfrm>
        <a:graphic>
          <a:graphicData uri="http://schemas.openxmlformats.org/drawingml/2006/table">
            <a:tbl>
              <a:tblPr firstRow="1" firstCol="1" bandRow="1">
                <a:tableStyleId>{5C22544A-7EE6-4342-B048-85BDC9FD1C3A}</a:tableStyleId>
              </a:tblPr>
              <a:tblGrid>
                <a:gridCol w="699671">
                  <a:extLst>
                    <a:ext uri="{9D8B030D-6E8A-4147-A177-3AD203B41FA5}">
                      <a16:colId xmlns:a16="http://schemas.microsoft.com/office/drawing/2014/main" val="20000"/>
                    </a:ext>
                  </a:extLst>
                </a:gridCol>
                <a:gridCol w="2076752">
                  <a:extLst>
                    <a:ext uri="{9D8B030D-6E8A-4147-A177-3AD203B41FA5}">
                      <a16:colId xmlns:a16="http://schemas.microsoft.com/office/drawing/2014/main" val="20001"/>
                    </a:ext>
                  </a:extLst>
                </a:gridCol>
                <a:gridCol w="2075161">
                  <a:extLst>
                    <a:ext uri="{9D8B030D-6E8A-4147-A177-3AD203B41FA5}">
                      <a16:colId xmlns:a16="http://schemas.microsoft.com/office/drawing/2014/main" val="20002"/>
                    </a:ext>
                  </a:extLst>
                </a:gridCol>
                <a:gridCol w="1486802">
                  <a:extLst>
                    <a:ext uri="{9D8B030D-6E8A-4147-A177-3AD203B41FA5}">
                      <a16:colId xmlns:a16="http://schemas.microsoft.com/office/drawing/2014/main" val="20003"/>
                    </a:ext>
                  </a:extLst>
                </a:gridCol>
                <a:gridCol w="1082105">
                  <a:extLst>
                    <a:ext uri="{9D8B030D-6E8A-4147-A177-3AD203B41FA5}">
                      <a16:colId xmlns:a16="http://schemas.microsoft.com/office/drawing/2014/main" val="20004"/>
                    </a:ext>
                  </a:extLst>
                </a:gridCol>
              </a:tblGrid>
              <a:tr h="508000">
                <a:tc>
                  <a:txBody>
                    <a:bodyPr/>
                    <a:lstStyle/>
                    <a:p>
                      <a:pPr algn="ctr">
                        <a:lnSpc>
                          <a:spcPct val="115000"/>
                        </a:lnSpc>
                        <a:spcAft>
                          <a:spcPts val="0"/>
                        </a:spcAft>
                      </a:pPr>
                      <a:r>
                        <a:rPr lang="th-TH" sz="2000">
                          <a:effectLst/>
                          <a:latin typeface="TH SarabunPSK" charset="0"/>
                          <a:ea typeface="TH SarabunPSK" charset="0"/>
                          <a:cs typeface="TH SarabunPSK" charset="0"/>
                        </a:rPr>
                        <a:t>ลำดับ</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ชื่อโครงการ</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หน่วยงานรับผิดชอบ</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จัดเมื่อ</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th-TH" sz="2000">
                          <a:effectLst/>
                          <a:latin typeface="TH SarabunPSK" charset="0"/>
                          <a:ea typeface="TH SarabunPSK" charset="0"/>
                          <a:cs typeface="TH SarabunPSK" charset="0"/>
                        </a:rPr>
                        <a:t>จำนวนผู้เข้าร่วมที่คาดหวัง</a:t>
                      </a:r>
                      <a:endParaRPr lang="en-US" sz="1800">
                        <a:effectLst/>
                        <a:latin typeface="TH SarabunPSK" charset="0"/>
                        <a:ea typeface="TH SarabunPSK" charset="0"/>
                        <a:cs typeface="TH SarabunPSK" charset="0"/>
                      </a:endParaRPr>
                    </a:p>
                  </a:txBody>
                  <a:tcPr marL="68580" marR="68580" marT="0" marB="0" anchor="ctr"/>
                </a:tc>
                <a:extLst>
                  <a:ext uri="{0D108BD9-81ED-4DB2-BD59-A6C34878D82A}">
                    <a16:rowId xmlns:a16="http://schemas.microsoft.com/office/drawing/2014/main" val="10000"/>
                  </a:ext>
                </a:extLst>
              </a:tr>
              <a:tr h="266700">
                <a:tc>
                  <a:txBody>
                    <a:bodyPr/>
                    <a:lstStyle/>
                    <a:p>
                      <a:pPr algn="ctr">
                        <a:lnSpc>
                          <a:spcPct val="115000"/>
                        </a:lnSpc>
                        <a:spcAft>
                          <a:spcPts val="0"/>
                        </a:spcAft>
                      </a:pPr>
                      <a:r>
                        <a:rPr lang="en-US" sz="2000" dirty="0">
                          <a:effectLst/>
                          <a:latin typeface="TH SarabunPSK" charset="0"/>
                          <a:ea typeface="TH SarabunPSK" charset="0"/>
                          <a:cs typeface="TH SarabunPSK" charset="0"/>
                        </a:rPr>
                        <a:t>1</a:t>
                      </a:r>
                      <a:endParaRPr lang="en-US" sz="1800" dirty="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2000">
                          <a:effectLst/>
                          <a:latin typeface="TH SarabunPSK" charset="0"/>
                          <a:ea typeface="TH SarabunPSK" charset="0"/>
                          <a:cs typeface="TH SarabunPSK" charset="0"/>
                        </a:rPr>
                        <a:t>การจัดอบรม </a:t>
                      </a:r>
                      <a:r>
                        <a:rPr lang="en-US" sz="2000">
                          <a:effectLst/>
                          <a:latin typeface="TH SarabunPSK" charset="0"/>
                          <a:ea typeface="TH SarabunPSK" charset="0"/>
                          <a:cs typeface="TH SarabunPSK" charset="0"/>
                        </a:rPr>
                        <a:t>Web of Things by Raspberry Pi</a:t>
                      </a:r>
                      <a:endParaRPr lang="en-US" sz="180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en-US" sz="2000" dirty="0">
                          <a:effectLst/>
                          <a:latin typeface="TH SarabunPSK" charset="0"/>
                          <a:ea typeface="TH SarabunPSK" charset="0"/>
                          <a:cs typeface="TH SarabunPSK" charset="0"/>
                        </a:rPr>
                        <a:t>IX </a:t>
                      </a:r>
                      <a:endParaRPr lang="en-US" sz="1800" dirty="0">
                        <a:effectLst/>
                        <a:latin typeface="TH SarabunPSK" charset="0"/>
                        <a:ea typeface="TH SarabunPSK" charset="0"/>
                        <a:cs typeface="TH SarabunPSK" charset="0"/>
                      </a:endParaRPr>
                    </a:p>
                  </a:txBody>
                  <a:tcPr marL="68580" marR="68580" marT="0" marB="0"/>
                </a:tc>
                <a:tc>
                  <a:txBody>
                    <a:bodyPr/>
                    <a:lstStyle/>
                    <a:p>
                      <a:pPr algn="ctr">
                        <a:lnSpc>
                          <a:spcPct val="115000"/>
                        </a:lnSpc>
                        <a:spcAft>
                          <a:spcPts val="0"/>
                        </a:spcAft>
                      </a:pPr>
                      <a:r>
                        <a:rPr lang="en-US" sz="2000">
                          <a:effectLst/>
                          <a:latin typeface="TH SarabunPSK" charset="0"/>
                          <a:ea typeface="TH SarabunPSK" charset="0"/>
                          <a:cs typeface="TH SarabunPSK" charset="0"/>
                        </a:rPr>
                        <a:t>2/60</a:t>
                      </a:r>
                      <a:endParaRPr lang="en-US" sz="1800">
                        <a:effectLst/>
                        <a:latin typeface="TH SarabunPSK" charset="0"/>
                        <a:ea typeface="TH SarabunPSK" charset="0"/>
                        <a:cs typeface="TH SarabunPSK" charset="0"/>
                      </a:endParaRPr>
                    </a:p>
                  </a:txBody>
                  <a:tcPr marL="68580" marR="68580" marT="0" marB="0"/>
                </a:tc>
                <a:tc>
                  <a:txBody>
                    <a:bodyPr/>
                    <a:lstStyle/>
                    <a:p>
                      <a:pPr algn="ctr">
                        <a:lnSpc>
                          <a:spcPct val="115000"/>
                        </a:lnSpc>
                        <a:spcAft>
                          <a:spcPts val="0"/>
                        </a:spcAft>
                      </a:pPr>
                      <a:r>
                        <a:rPr lang="en-US" sz="2000">
                          <a:effectLst/>
                          <a:latin typeface="TH SarabunPSK" charset="0"/>
                          <a:ea typeface="TH SarabunPSK" charset="0"/>
                          <a:cs typeface="TH SarabunPSK" charset="0"/>
                        </a:rPr>
                        <a:t>30</a:t>
                      </a:r>
                      <a:endParaRPr lang="en-US" sz="1800">
                        <a:effectLst/>
                        <a:latin typeface="TH SarabunPSK" charset="0"/>
                        <a:ea typeface="TH SarabunPSK" charset="0"/>
                        <a:cs typeface="TH SarabunPSK" charset="0"/>
                      </a:endParaRPr>
                    </a:p>
                  </a:txBody>
                  <a:tcPr marL="68580" marR="68580" marT="0" marB="0"/>
                </a:tc>
                <a:extLst>
                  <a:ext uri="{0D108BD9-81ED-4DB2-BD59-A6C34878D82A}">
                    <a16:rowId xmlns:a16="http://schemas.microsoft.com/office/drawing/2014/main" val="10001"/>
                  </a:ext>
                </a:extLst>
              </a:tr>
              <a:tr h="266700">
                <a:tc>
                  <a:txBody>
                    <a:bodyPr/>
                    <a:lstStyle/>
                    <a:p>
                      <a:pPr algn="ctr">
                        <a:lnSpc>
                          <a:spcPct val="115000"/>
                        </a:lnSpc>
                        <a:spcAft>
                          <a:spcPts val="0"/>
                        </a:spcAft>
                      </a:pPr>
                      <a:r>
                        <a:rPr lang="en-US" sz="2000" dirty="0">
                          <a:effectLst/>
                          <a:latin typeface="TH SarabunPSK" charset="0"/>
                          <a:ea typeface="TH SarabunPSK" charset="0"/>
                          <a:cs typeface="TH SarabunPSK" charset="0"/>
                        </a:rPr>
                        <a:t>2</a:t>
                      </a:r>
                      <a:endParaRPr lang="en-US" sz="1800" dirty="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en-US" sz="2000" dirty="0" err="1">
                          <a:effectLst/>
                          <a:latin typeface="TH SarabunPSK" charset="0"/>
                          <a:ea typeface="TH SarabunPSK" charset="0"/>
                          <a:cs typeface="TH SarabunPSK" charset="0"/>
                        </a:rPr>
                        <a:t>IoT</a:t>
                      </a:r>
                      <a:r>
                        <a:rPr lang="en-US" sz="2000" dirty="0">
                          <a:effectLst/>
                          <a:latin typeface="TH SarabunPSK" charset="0"/>
                          <a:ea typeface="TH SarabunPSK" charset="0"/>
                          <a:cs typeface="TH SarabunPSK" charset="0"/>
                        </a:rPr>
                        <a:t> Series: </a:t>
                      </a:r>
                      <a:r>
                        <a:rPr lang="en-US" sz="2000" dirty="0" err="1">
                          <a:effectLst/>
                          <a:latin typeface="TH SarabunPSK" charset="0"/>
                          <a:ea typeface="TH SarabunPSK" charset="0"/>
                          <a:cs typeface="TH SarabunPSK" charset="0"/>
                        </a:rPr>
                        <a:t>IoT</a:t>
                      </a:r>
                      <a:r>
                        <a:rPr lang="en-US" sz="2000" baseline="0" dirty="0">
                          <a:effectLst/>
                          <a:latin typeface="TH SarabunPSK" charset="0"/>
                          <a:ea typeface="TH SarabunPSK" charset="0"/>
                          <a:cs typeface="TH SarabunPSK" charset="0"/>
                        </a:rPr>
                        <a:t> intro</a:t>
                      </a:r>
                      <a:r>
                        <a:rPr lang="en-US" sz="2000" dirty="0">
                          <a:effectLst/>
                          <a:latin typeface="TH SarabunPSK" charset="0"/>
                          <a:ea typeface="TH SarabunPSK" charset="0"/>
                          <a:cs typeface="TH SarabunPSK" charset="0"/>
                        </a:rPr>
                        <a:t>  </a:t>
                      </a:r>
                      <a:endParaRPr lang="en-US" sz="1800" dirty="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en-US" sz="2000" dirty="0" err="1">
                          <a:effectLst/>
                          <a:latin typeface="TH SarabunPSK" charset="0"/>
                          <a:ea typeface="TH SarabunPSK" charset="0"/>
                          <a:cs typeface="TH SarabunPSK" charset="0"/>
                        </a:rPr>
                        <a:t>Bangmod</a:t>
                      </a:r>
                      <a:r>
                        <a:rPr lang="en-US" sz="2000" dirty="0">
                          <a:effectLst/>
                          <a:latin typeface="TH SarabunPSK" charset="0"/>
                          <a:ea typeface="TH SarabunPSK" charset="0"/>
                          <a:cs typeface="TH SarabunPSK" charset="0"/>
                        </a:rPr>
                        <a:t> Maker Club</a:t>
                      </a:r>
                      <a:endParaRPr lang="en-US" sz="1800" dirty="0">
                        <a:effectLst/>
                        <a:latin typeface="TH SarabunPSK" charset="0"/>
                        <a:ea typeface="TH SarabunPSK" charset="0"/>
                        <a:cs typeface="TH SarabunPSK" charset="0"/>
                      </a:endParaRPr>
                    </a:p>
                  </a:txBody>
                  <a:tcPr marL="68580" marR="68580" marT="0" marB="0"/>
                </a:tc>
                <a:tc>
                  <a:txBody>
                    <a:bodyPr/>
                    <a:lstStyle/>
                    <a:p>
                      <a:pPr algn="ctr">
                        <a:lnSpc>
                          <a:spcPct val="115000"/>
                        </a:lnSpc>
                        <a:spcAft>
                          <a:spcPts val="0"/>
                        </a:spcAft>
                      </a:pPr>
                      <a:r>
                        <a:rPr lang="en-US" sz="2000">
                          <a:effectLst/>
                          <a:latin typeface="TH SarabunPSK" charset="0"/>
                          <a:ea typeface="TH SarabunPSK" charset="0"/>
                          <a:cs typeface="TH SarabunPSK" charset="0"/>
                        </a:rPr>
                        <a:t>1/61</a:t>
                      </a:r>
                      <a:endParaRPr lang="en-US" sz="1800">
                        <a:effectLst/>
                        <a:latin typeface="TH SarabunPSK" charset="0"/>
                        <a:ea typeface="TH SarabunPSK" charset="0"/>
                        <a:cs typeface="TH SarabunPSK" charset="0"/>
                      </a:endParaRPr>
                    </a:p>
                  </a:txBody>
                  <a:tcPr marL="68580" marR="68580" marT="0" marB="0"/>
                </a:tc>
                <a:tc>
                  <a:txBody>
                    <a:bodyPr/>
                    <a:lstStyle/>
                    <a:p>
                      <a:pPr algn="ctr">
                        <a:lnSpc>
                          <a:spcPct val="115000"/>
                        </a:lnSpc>
                        <a:spcAft>
                          <a:spcPts val="0"/>
                        </a:spcAft>
                      </a:pPr>
                      <a:r>
                        <a:rPr lang="en-US" sz="2000">
                          <a:effectLst/>
                          <a:latin typeface="TH SarabunPSK" charset="0"/>
                          <a:ea typeface="TH SarabunPSK" charset="0"/>
                          <a:cs typeface="TH SarabunPSK" charset="0"/>
                        </a:rPr>
                        <a:t>40</a:t>
                      </a:r>
                      <a:endParaRPr lang="en-US" sz="1800">
                        <a:effectLst/>
                        <a:latin typeface="TH SarabunPSK" charset="0"/>
                        <a:ea typeface="TH SarabunPSK" charset="0"/>
                        <a:cs typeface="TH SarabunPSK" charset="0"/>
                      </a:endParaRPr>
                    </a:p>
                  </a:txBody>
                  <a:tcPr marL="68580" marR="68580" marT="0" marB="0"/>
                </a:tc>
                <a:extLst>
                  <a:ext uri="{0D108BD9-81ED-4DB2-BD59-A6C34878D82A}">
                    <a16:rowId xmlns:a16="http://schemas.microsoft.com/office/drawing/2014/main" val="10002"/>
                  </a:ext>
                </a:extLst>
              </a:tr>
              <a:tr h="266700">
                <a:tc>
                  <a:txBody>
                    <a:bodyPr/>
                    <a:lstStyle/>
                    <a:p>
                      <a:pPr algn="ctr">
                        <a:lnSpc>
                          <a:spcPct val="115000"/>
                        </a:lnSpc>
                        <a:spcAft>
                          <a:spcPts val="0"/>
                        </a:spcAft>
                      </a:pPr>
                      <a:r>
                        <a:rPr lang="en-US" sz="2000" dirty="0">
                          <a:effectLst/>
                          <a:latin typeface="TH SarabunPSK" charset="0"/>
                          <a:ea typeface="TH SarabunPSK" charset="0"/>
                          <a:cs typeface="TH SarabunPSK" charset="0"/>
                        </a:rPr>
                        <a:t>3</a:t>
                      </a:r>
                      <a:endParaRPr lang="en-US" sz="1800" dirty="0">
                        <a:effectLst/>
                        <a:latin typeface="TH SarabunPSK" charset="0"/>
                        <a:ea typeface="TH SarabunPSK" charset="0"/>
                        <a:cs typeface="TH SarabunPSK" charset="0"/>
                      </a:endParaRPr>
                    </a:p>
                  </a:txBody>
                  <a:tcPr marL="68580" marR="68580" marT="0" marB="0" anchor="ctr"/>
                </a:tc>
                <a:tc>
                  <a:txBody>
                    <a:bodyPr/>
                    <a:lstStyle/>
                    <a:p>
                      <a:pPr>
                        <a:lnSpc>
                          <a:spcPct val="115000"/>
                        </a:lnSpc>
                        <a:spcAft>
                          <a:spcPts val="0"/>
                        </a:spcAft>
                      </a:pPr>
                      <a:r>
                        <a:rPr lang="th-TH" sz="2000" dirty="0">
                          <a:effectLst/>
                          <a:latin typeface="TH SarabunPSK" charset="0"/>
                          <a:ea typeface="TH SarabunPSK" charset="0"/>
                          <a:cs typeface="TH SarabunPSK" charset="0"/>
                        </a:rPr>
                        <a:t>การจัดอบรม</a:t>
                      </a:r>
                      <a:r>
                        <a:rPr lang="en-US" sz="2000" dirty="0">
                          <a:effectLst/>
                          <a:latin typeface="TH SarabunPSK" charset="0"/>
                          <a:ea typeface="TH SarabunPSK" charset="0"/>
                          <a:cs typeface="TH SarabunPSK" charset="0"/>
                        </a:rPr>
                        <a:t> PLC</a:t>
                      </a:r>
                      <a:endParaRPr lang="en-US" sz="1800" dirty="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en-US" sz="2000" dirty="0">
                          <a:effectLst/>
                          <a:latin typeface="TH SarabunPSK" charset="0"/>
                          <a:ea typeface="TH SarabunPSK" charset="0"/>
                          <a:cs typeface="TH SarabunPSK" charset="0"/>
                        </a:rPr>
                        <a:t>Mitsubishi </a:t>
                      </a:r>
                      <a:endParaRPr lang="en-US" sz="1800" dirty="0">
                        <a:effectLst/>
                        <a:latin typeface="TH SarabunPSK" charset="0"/>
                        <a:ea typeface="TH SarabunPSK" charset="0"/>
                        <a:cs typeface="TH SarabunPSK" charset="0"/>
                      </a:endParaRPr>
                    </a:p>
                  </a:txBody>
                  <a:tcPr marL="68580" marR="68580" marT="0" marB="0"/>
                </a:tc>
                <a:tc>
                  <a:txBody>
                    <a:bodyPr/>
                    <a:lstStyle/>
                    <a:p>
                      <a:pPr algn="ctr">
                        <a:lnSpc>
                          <a:spcPct val="115000"/>
                        </a:lnSpc>
                        <a:spcAft>
                          <a:spcPts val="0"/>
                        </a:spcAft>
                      </a:pPr>
                      <a:r>
                        <a:rPr lang="en-US" sz="2000">
                          <a:effectLst/>
                          <a:latin typeface="TH SarabunPSK" charset="0"/>
                          <a:ea typeface="TH SarabunPSK" charset="0"/>
                          <a:cs typeface="TH SarabunPSK" charset="0"/>
                        </a:rPr>
                        <a:t>1/61</a:t>
                      </a:r>
                      <a:endParaRPr lang="en-US" sz="1800">
                        <a:effectLst/>
                        <a:latin typeface="TH SarabunPSK" charset="0"/>
                        <a:ea typeface="TH SarabunPSK" charset="0"/>
                        <a:cs typeface="TH SarabunPSK" charset="0"/>
                      </a:endParaRPr>
                    </a:p>
                  </a:txBody>
                  <a:tcPr marL="68580" marR="68580" marT="0" marB="0"/>
                </a:tc>
                <a:tc>
                  <a:txBody>
                    <a:bodyPr/>
                    <a:lstStyle/>
                    <a:p>
                      <a:pPr algn="ctr">
                        <a:lnSpc>
                          <a:spcPct val="115000"/>
                        </a:lnSpc>
                        <a:spcAft>
                          <a:spcPts val="0"/>
                        </a:spcAft>
                      </a:pPr>
                      <a:r>
                        <a:rPr lang="en-US" sz="2000" dirty="0">
                          <a:effectLst/>
                          <a:latin typeface="TH SarabunPSK" charset="0"/>
                          <a:ea typeface="TH SarabunPSK" charset="0"/>
                          <a:cs typeface="TH SarabunPSK" charset="0"/>
                        </a:rPr>
                        <a:t>20</a:t>
                      </a:r>
                      <a:endParaRPr lang="en-US" sz="1800" dirty="0">
                        <a:effectLst/>
                        <a:latin typeface="TH SarabunPSK" charset="0"/>
                        <a:ea typeface="TH SarabunPSK" charset="0"/>
                        <a:cs typeface="TH SarabunPSK" charset="0"/>
                      </a:endParaRPr>
                    </a:p>
                  </a:txBody>
                  <a:tcPr marL="68580" marR="68580" marT="0" marB="0"/>
                </a:tc>
                <a:extLst>
                  <a:ext uri="{0D108BD9-81ED-4DB2-BD59-A6C34878D82A}">
                    <a16:rowId xmlns:a16="http://schemas.microsoft.com/office/drawing/2014/main" val="10003"/>
                  </a:ext>
                </a:extLst>
              </a:tr>
              <a:tr h="266700">
                <a:tc>
                  <a:txBody>
                    <a:bodyPr/>
                    <a:lstStyle/>
                    <a:p>
                      <a:pPr algn="ctr">
                        <a:lnSpc>
                          <a:spcPct val="115000"/>
                        </a:lnSpc>
                        <a:spcAft>
                          <a:spcPts val="0"/>
                        </a:spcAft>
                      </a:pPr>
                      <a:r>
                        <a:rPr lang="en-US" sz="1800" dirty="0">
                          <a:effectLst/>
                          <a:latin typeface="TH SarabunPSK" charset="0"/>
                          <a:ea typeface="TH SarabunPSK" charset="0"/>
                          <a:cs typeface="TH SarabunPSK" charset="0"/>
                        </a:rPr>
                        <a:t>4</a:t>
                      </a:r>
                    </a:p>
                  </a:txBody>
                  <a:tcPr marL="68580" marR="68580" marT="0" marB="0" anchor="ctr"/>
                </a:tc>
                <a:tc>
                  <a:txBody>
                    <a:bodyPr/>
                    <a:lstStyle/>
                    <a:p>
                      <a:pPr>
                        <a:lnSpc>
                          <a:spcPct val="115000"/>
                        </a:lnSpc>
                        <a:spcAft>
                          <a:spcPts val="0"/>
                        </a:spcAft>
                      </a:pPr>
                      <a:r>
                        <a:rPr lang="en-US" sz="2000" dirty="0" err="1">
                          <a:effectLst/>
                          <a:latin typeface="TH SarabunPSK" charset="0"/>
                          <a:ea typeface="TH SarabunPSK" charset="0"/>
                          <a:cs typeface="TH SarabunPSK" charset="0"/>
                        </a:rPr>
                        <a:t>IoT</a:t>
                      </a:r>
                      <a:r>
                        <a:rPr lang="en-US" sz="2000" dirty="0">
                          <a:effectLst/>
                          <a:latin typeface="TH SarabunPSK" charset="0"/>
                          <a:ea typeface="TH SarabunPSK" charset="0"/>
                          <a:cs typeface="TH SarabunPSK" charset="0"/>
                        </a:rPr>
                        <a:t> Series: </a:t>
                      </a:r>
                      <a:r>
                        <a:rPr lang="en-US" sz="2000" dirty="0" err="1">
                          <a:effectLst/>
                          <a:latin typeface="TH SarabunPSK" charset="0"/>
                          <a:ea typeface="TH SarabunPSK" charset="0"/>
                          <a:cs typeface="TH SarabunPSK" charset="0"/>
                        </a:rPr>
                        <a:t>IoT</a:t>
                      </a:r>
                      <a:r>
                        <a:rPr lang="en-US" sz="2000" dirty="0">
                          <a:effectLst/>
                          <a:latin typeface="TH SarabunPSK" charset="0"/>
                          <a:ea typeface="TH SarabunPSK" charset="0"/>
                          <a:cs typeface="TH SarabunPSK" charset="0"/>
                        </a:rPr>
                        <a:t> Intro</a:t>
                      </a:r>
                    </a:p>
                  </a:txBody>
                  <a:tcPr marL="68580" marR="68580" marT="0" marB="0" anchor="ctr"/>
                </a:tc>
                <a:tc>
                  <a:txBody>
                    <a:bodyPr/>
                    <a:lstStyle/>
                    <a:p>
                      <a:pPr algn="ctr">
                        <a:lnSpc>
                          <a:spcPct val="115000"/>
                        </a:lnSpc>
                        <a:spcAft>
                          <a:spcPts val="0"/>
                        </a:spcAft>
                      </a:pPr>
                      <a:r>
                        <a:rPr lang="en-US" sz="2000" dirty="0" err="1">
                          <a:effectLst/>
                          <a:latin typeface="TH SarabunPSK" charset="0"/>
                          <a:ea typeface="TH SarabunPSK" charset="0"/>
                          <a:cs typeface="TH SarabunPSK" charset="0"/>
                        </a:rPr>
                        <a:t>Bangmod</a:t>
                      </a:r>
                      <a:r>
                        <a:rPr lang="en-US" sz="2000" dirty="0">
                          <a:effectLst/>
                          <a:latin typeface="TH SarabunPSK" charset="0"/>
                          <a:ea typeface="TH SarabunPSK" charset="0"/>
                          <a:cs typeface="TH SarabunPSK" charset="0"/>
                        </a:rPr>
                        <a:t> Maker Club</a:t>
                      </a:r>
                    </a:p>
                  </a:txBody>
                  <a:tcPr marL="68580" marR="68580" marT="0" marB="0"/>
                </a:tc>
                <a:tc>
                  <a:txBody>
                    <a:bodyPr/>
                    <a:lstStyle/>
                    <a:p>
                      <a:pPr algn="ctr">
                        <a:lnSpc>
                          <a:spcPct val="115000"/>
                        </a:lnSpc>
                        <a:spcAft>
                          <a:spcPts val="0"/>
                        </a:spcAft>
                      </a:pPr>
                      <a:r>
                        <a:rPr lang="en-US" sz="2000" dirty="0">
                          <a:effectLst/>
                          <a:latin typeface="TH SarabunPSK" charset="0"/>
                          <a:ea typeface="TH SarabunPSK" charset="0"/>
                          <a:cs typeface="TH SarabunPSK" charset="0"/>
                        </a:rPr>
                        <a:t>1/61</a:t>
                      </a:r>
                    </a:p>
                  </a:txBody>
                  <a:tcPr marL="68580" marR="68580" marT="0" marB="0"/>
                </a:tc>
                <a:tc>
                  <a:txBody>
                    <a:bodyPr/>
                    <a:lstStyle/>
                    <a:p>
                      <a:pPr algn="ctr">
                        <a:lnSpc>
                          <a:spcPct val="115000"/>
                        </a:lnSpc>
                        <a:spcAft>
                          <a:spcPts val="0"/>
                        </a:spcAft>
                      </a:pPr>
                      <a:r>
                        <a:rPr lang="en-US" sz="2000" dirty="0">
                          <a:effectLst/>
                          <a:latin typeface="TH SarabunPSK" charset="0"/>
                          <a:ea typeface="TH SarabunPSK" charset="0"/>
                          <a:cs typeface="TH SarabunPSK" charset="0"/>
                        </a:rPr>
                        <a:t>40</a:t>
                      </a:r>
                    </a:p>
                  </a:txBody>
                  <a:tcPr marL="68580" marR="68580" marT="0" marB="0"/>
                </a:tc>
                <a:extLst>
                  <a:ext uri="{0D108BD9-81ED-4DB2-BD59-A6C34878D82A}">
                    <a16:rowId xmlns:a16="http://schemas.microsoft.com/office/drawing/2014/main" val="10004"/>
                  </a:ext>
                </a:extLst>
              </a:tr>
              <a:tr h="266700">
                <a:tc>
                  <a:txBody>
                    <a:bodyPr/>
                    <a:lstStyle/>
                    <a:p>
                      <a:pPr algn="ctr">
                        <a:lnSpc>
                          <a:spcPct val="115000"/>
                        </a:lnSpc>
                        <a:spcAft>
                          <a:spcPts val="0"/>
                        </a:spcAft>
                      </a:pPr>
                      <a:r>
                        <a:rPr lang="en-US" sz="2000" dirty="0">
                          <a:effectLst/>
                          <a:latin typeface="TH SarabunPSK" charset="0"/>
                          <a:ea typeface="TH SarabunPSK" charset="0"/>
                          <a:cs typeface="TH SarabunPSK" charset="0"/>
                        </a:rPr>
                        <a:t>5</a:t>
                      </a:r>
                    </a:p>
                  </a:txBody>
                  <a:tcPr marL="68580" marR="68580" marT="0" marB="0" anchor="ctr"/>
                </a:tc>
                <a:tc>
                  <a:txBody>
                    <a:bodyPr/>
                    <a:lstStyle/>
                    <a:p>
                      <a:pPr>
                        <a:lnSpc>
                          <a:spcPct val="115000"/>
                        </a:lnSpc>
                        <a:spcAft>
                          <a:spcPts val="0"/>
                        </a:spcAft>
                      </a:pPr>
                      <a:r>
                        <a:rPr lang="en-US" sz="2000" baseline="0" dirty="0" err="1">
                          <a:effectLst/>
                          <a:latin typeface="TH SarabunPSK" charset="0"/>
                          <a:ea typeface="TH SarabunPSK" charset="0"/>
                          <a:cs typeface="TH SarabunPSK" charset="0"/>
                        </a:rPr>
                        <a:t>LoRa</a:t>
                      </a:r>
                      <a:r>
                        <a:rPr lang="en-US" sz="2000" baseline="0" dirty="0">
                          <a:effectLst/>
                          <a:latin typeface="TH SarabunPSK" charset="0"/>
                          <a:ea typeface="TH SarabunPSK" charset="0"/>
                          <a:cs typeface="TH SarabunPSK" charset="0"/>
                        </a:rPr>
                        <a:t> workshop </a:t>
                      </a:r>
                      <a:endParaRPr lang="en-US" sz="2000" dirty="0">
                        <a:effectLst/>
                        <a:latin typeface="TH SarabunPSK" charset="0"/>
                        <a:ea typeface="TH SarabunPSK" charset="0"/>
                        <a:cs typeface="TH SarabunPSK" charset="0"/>
                      </a:endParaRPr>
                    </a:p>
                  </a:txBody>
                  <a:tcPr marL="68580" marR="68580" marT="0" marB="0" anchor="ctr"/>
                </a:tc>
                <a:tc>
                  <a:txBody>
                    <a:bodyPr/>
                    <a:lstStyle/>
                    <a:p>
                      <a:pPr algn="ctr">
                        <a:lnSpc>
                          <a:spcPct val="115000"/>
                        </a:lnSpc>
                        <a:spcAft>
                          <a:spcPts val="0"/>
                        </a:spcAft>
                      </a:pPr>
                      <a:r>
                        <a:rPr lang="en-US" sz="2000" dirty="0">
                          <a:effectLst/>
                          <a:latin typeface="TH SarabunPSK" charset="0"/>
                          <a:ea typeface="TH SarabunPSK" charset="0"/>
                          <a:cs typeface="TH SarabunPSK" charset="0"/>
                        </a:rPr>
                        <a:t>IX</a:t>
                      </a:r>
                    </a:p>
                  </a:txBody>
                  <a:tcPr marL="68580" marR="68580" marT="0" marB="0"/>
                </a:tc>
                <a:tc>
                  <a:txBody>
                    <a:bodyPr/>
                    <a:lstStyle/>
                    <a:p>
                      <a:pPr algn="ctr">
                        <a:lnSpc>
                          <a:spcPct val="115000"/>
                        </a:lnSpc>
                        <a:spcAft>
                          <a:spcPts val="0"/>
                        </a:spcAft>
                      </a:pPr>
                      <a:r>
                        <a:rPr lang="en-US" sz="2000" dirty="0">
                          <a:effectLst/>
                          <a:latin typeface="TH SarabunPSK" charset="0"/>
                          <a:ea typeface="TH SarabunPSK" charset="0"/>
                          <a:cs typeface="TH SarabunPSK" charset="0"/>
                        </a:rPr>
                        <a:t>2/61</a:t>
                      </a:r>
                    </a:p>
                  </a:txBody>
                  <a:tcPr marL="68580" marR="68580" marT="0" marB="0"/>
                </a:tc>
                <a:tc>
                  <a:txBody>
                    <a:bodyPr/>
                    <a:lstStyle/>
                    <a:p>
                      <a:pPr algn="ctr">
                        <a:lnSpc>
                          <a:spcPct val="115000"/>
                        </a:lnSpc>
                        <a:spcAft>
                          <a:spcPts val="0"/>
                        </a:spcAft>
                      </a:pPr>
                      <a:r>
                        <a:rPr lang="en-US" sz="2000" dirty="0">
                          <a:effectLst/>
                          <a:latin typeface="TH SarabunPSK" charset="0"/>
                          <a:ea typeface="TH SarabunPSK" charset="0"/>
                          <a:cs typeface="TH SarabunPSK" charset="0"/>
                        </a:rPr>
                        <a:t>40</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8416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latin typeface="TH SarabunPSK" charset="0"/>
                <a:ea typeface="TH SarabunPSK" charset="0"/>
                <a:cs typeface="TH SarabunPSK" charset="0"/>
              </a:rPr>
              <a:t>Research/Academic/Commercial Services</a:t>
            </a:r>
            <a:r>
              <a:rPr lang="en-US" sz="5400" dirty="0">
                <a:solidFill>
                  <a:srgbClr val="FF0000"/>
                </a:solidFill>
                <a:latin typeface="TH SarabunPSK" charset="0"/>
                <a:ea typeface="TH SarabunPSK" charset="0"/>
                <a:cs typeface="TH SarabunPSK" charset="0"/>
              </a:rPr>
              <a:t> </a:t>
            </a:r>
          </a:p>
        </p:txBody>
      </p:sp>
      <p:sp>
        <p:nvSpPr>
          <p:cNvPr id="3" name="Text Placeholder 2"/>
          <p:cNvSpPr>
            <a:spLocks noGrp="1"/>
          </p:cNvSpPr>
          <p:nvPr>
            <p:ph type="body" idx="1"/>
          </p:nvPr>
        </p:nvSpPr>
        <p:spPr/>
        <p:txBody>
          <a:bodyPr>
            <a:normAutofit/>
          </a:bodyPr>
          <a:lstStyle/>
          <a:p>
            <a:r>
              <a:rPr lang="en-US" sz="4400" b="1" dirty="0">
                <a:solidFill>
                  <a:schemeClr val="bg1">
                    <a:lumMod val="65000"/>
                  </a:schemeClr>
                </a:solidFill>
                <a:latin typeface="TH SarabunPSK" charset="0"/>
                <a:ea typeface="TH SarabunPSK" charset="0"/>
                <a:cs typeface="TH SarabunPSK" charset="0"/>
              </a:rPr>
              <a:t> </a:t>
            </a:r>
            <a:endParaRPr lang="th-TH" sz="4400" b="1" dirty="0">
              <a:solidFill>
                <a:schemeClr val="bg1">
                  <a:lumMod val="65000"/>
                </a:schemeClr>
              </a:solidFill>
            </a:endParaRPr>
          </a:p>
          <a:p>
            <a:endParaRPr lang="en-US" sz="4400" dirty="0"/>
          </a:p>
        </p:txBody>
      </p:sp>
      <p:sp>
        <p:nvSpPr>
          <p:cNvPr id="4" name="Slide Number Placeholder 3"/>
          <p:cNvSpPr>
            <a:spLocks noGrp="1"/>
          </p:cNvSpPr>
          <p:nvPr>
            <p:ph type="sldNum" sz="quarter" idx="12"/>
          </p:nvPr>
        </p:nvSpPr>
        <p:spPr/>
        <p:txBody>
          <a:bodyPr/>
          <a:lstStyle/>
          <a:p>
            <a:fld id="{589CDA46-EEC7-448C-B902-E742FE24BB1B}" type="slidenum">
              <a:rPr lang="en-US" smtClean="0"/>
              <a:t>27</a:t>
            </a:fld>
            <a:endParaRPr lang="en-US"/>
          </a:p>
        </p:txBody>
      </p:sp>
    </p:spTree>
    <p:extLst>
      <p:ext uri="{BB962C8B-B14F-4D97-AF65-F5344CB8AC3E}">
        <p14:creationId xmlns:p14="http://schemas.microsoft.com/office/powerpoint/2010/main" val="1344129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89CDA46-EEC7-448C-B902-E742FE24BB1B}" type="slidenum">
              <a:rPr lang="en-US" smtClean="0"/>
              <a:t>28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11238105"/>
              </p:ext>
            </p:extLst>
          </p:nvPr>
        </p:nvGraphicFramePr>
        <p:xfrm>
          <a:off x="191386" y="764880"/>
          <a:ext cx="8814392" cy="5166210"/>
        </p:xfrm>
        <a:graphic>
          <a:graphicData uri="http://schemas.openxmlformats.org/drawingml/2006/table">
            <a:tbl>
              <a:tblPr firstRow="1" firstCol="1" bandRow="1">
                <a:tableStyleId>{5C22544A-7EE6-4342-B048-85BDC9FD1C3A}</a:tableStyleId>
              </a:tblPr>
              <a:tblGrid>
                <a:gridCol w="733647">
                  <a:extLst>
                    <a:ext uri="{9D8B030D-6E8A-4147-A177-3AD203B41FA5}">
                      <a16:colId xmlns:a16="http://schemas.microsoft.com/office/drawing/2014/main" val="20000"/>
                    </a:ext>
                  </a:extLst>
                </a:gridCol>
                <a:gridCol w="1520455">
                  <a:extLst>
                    <a:ext uri="{9D8B030D-6E8A-4147-A177-3AD203B41FA5}">
                      <a16:colId xmlns:a16="http://schemas.microsoft.com/office/drawing/2014/main" val="20001"/>
                    </a:ext>
                  </a:extLst>
                </a:gridCol>
                <a:gridCol w="1945758">
                  <a:extLst>
                    <a:ext uri="{9D8B030D-6E8A-4147-A177-3AD203B41FA5}">
                      <a16:colId xmlns:a16="http://schemas.microsoft.com/office/drawing/2014/main" val="20002"/>
                    </a:ext>
                  </a:extLst>
                </a:gridCol>
                <a:gridCol w="2923954">
                  <a:extLst>
                    <a:ext uri="{9D8B030D-6E8A-4147-A177-3AD203B41FA5}">
                      <a16:colId xmlns:a16="http://schemas.microsoft.com/office/drawing/2014/main" val="20003"/>
                    </a:ext>
                  </a:extLst>
                </a:gridCol>
                <a:gridCol w="1690578">
                  <a:extLst>
                    <a:ext uri="{9D8B030D-6E8A-4147-A177-3AD203B41FA5}">
                      <a16:colId xmlns:a16="http://schemas.microsoft.com/office/drawing/2014/main" val="20004"/>
                    </a:ext>
                  </a:extLst>
                </a:gridCol>
              </a:tblGrid>
              <a:tr h="288981">
                <a:tc rowSpan="2">
                  <a:txBody>
                    <a:bodyPr/>
                    <a:lstStyle/>
                    <a:p>
                      <a:pPr algn="ctr">
                        <a:lnSpc>
                          <a:spcPct val="115000"/>
                        </a:lnSpc>
                        <a:spcAft>
                          <a:spcPts val="0"/>
                        </a:spcAft>
                      </a:pPr>
                      <a:r>
                        <a:rPr lang="th-TH" sz="1800" dirty="0">
                          <a:effectLst/>
                          <a:latin typeface="TH SarabunPSK" charset="0"/>
                          <a:ea typeface="TH SarabunPSK" charset="0"/>
                          <a:cs typeface="TH SarabunPSK" charset="0"/>
                        </a:rPr>
                        <a:t>ลำดับ</a:t>
                      </a:r>
                      <a:endParaRPr lang="en-US" sz="1800" dirty="0">
                        <a:effectLst/>
                        <a:latin typeface="TH SarabunPSK" charset="0"/>
                        <a:ea typeface="TH SarabunPSK" charset="0"/>
                        <a:cs typeface="TH SarabunPSK" charset="0"/>
                      </a:endParaRPr>
                    </a:p>
                  </a:txBody>
                  <a:tcPr marL="48372" marR="48372" marT="0" marB="0" anchor="ctr"/>
                </a:tc>
                <a:tc rowSpan="2">
                  <a:txBody>
                    <a:bodyPr/>
                    <a:lstStyle/>
                    <a:p>
                      <a:pPr algn="ctr">
                        <a:lnSpc>
                          <a:spcPct val="115000"/>
                        </a:lnSpc>
                        <a:spcAft>
                          <a:spcPts val="0"/>
                        </a:spcAft>
                      </a:pPr>
                      <a:r>
                        <a:rPr lang="th-TH" sz="1800">
                          <a:effectLst/>
                          <a:latin typeface="TH SarabunPSK" charset="0"/>
                          <a:ea typeface="TH SarabunPSK" charset="0"/>
                          <a:cs typeface="TH SarabunPSK" charset="0"/>
                        </a:rPr>
                        <a:t>ชื่อบริษัท</a:t>
                      </a:r>
                      <a:r>
                        <a:rPr lang="en-US" sz="1800">
                          <a:effectLst/>
                          <a:latin typeface="TH SarabunPSK" charset="0"/>
                          <a:ea typeface="TH SarabunPSK" charset="0"/>
                          <a:cs typeface="TH SarabunPSK" charset="0"/>
                        </a:rPr>
                        <a:t>/</a:t>
                      </a:r>
                      <a:r>
                        <a:rPr lang="th-TH" sz="1800">
                          <a:effectLst/>
                          <a:latin typeface="TH SarabunPSK" charset="0"/>
                          <a:ea typeface="TH SarabunPSK" charset="0"/>
                          <a:cs typeface="TH SarabunPSK" charset="0"/>
                        </a:rPr>
                        <a:t>หน่วยงาน</a:t>
                      </a:r>
                      <a:endParaRPr lang="en-US" sz="1800">
                        <a:effectLst/>
                        <a:latin typeface="TH SarabunPSK" charset="0"/>
                        <a:ea typeface="TH SarabunPSK" charset="0"/>
                        <a:cs typeface="TH SarabunPSK" charset="0"/>
                      </a:endParaRPr>
                    </a:p>
                  </a:txBody>
                  <a:tcPr marL="48372" marR="48372" marT="0" marB="0" anchor="ctr"/>
                </a:tc>
                <a:tc rowSpan="2">
                  <a:txBody>
                    <a:bodyPr/>
                    <a:lstStyle/>
                    <a:p>
                      <a:pPr algn="ctr">
                        <a:lnSpc>
                          <a:spcPct val="115000"/>
                        </a:lnSpc>
                        <a:spcAft>
                          <a:spcPts val="0"/>
                        </a:spcAft>
                      </a:pPr>
                      <a:r>
                        <a:rPr lang="th-TH" sz="1800">
                          <a:effectLst/>
                          <a:latin typeface="TH SarabunPSK" charset="0"/>
                          <a:ea typeface="TH SarabunPSK" charset="0"/>
                          <a:cs typeface="TH SarabunPSK" charset="0"/>
                        </a:rPr>
                        <a:t>รายละเอียดความร่วมมือ</a:t>
                      </a:r>
                      <a:endParaRPr lang="en-US" sz="1800">
                        <a:effectLst/>
                        <a:latin typeface="TH SarabunPSK" charset="0"/>
                        <a:ea typeface="TH SarabunPSK" charset="0"/>
                        <a:cs typeface="TH SarabunPSK" charset="0"/>
                      </a:endParaRPr>
                    </a:p>
                  </a:txBody>
                  <a:tcPr marL="48372" marR="48372" marT="0" marB="0" anchor="ctr"/>
                </a:tc>
                <a:tc gridSpan="2">
                  <a:txBody>
                    <a:bodyPr/>
                    <a:lstStyle/>
                    <a:p>
                      <a:pPr algn="ctr">
                        <a:lnSpc>
                          <a:spcPct val="115000"/>
                        </a:lnSpc>
                        <a:spcAft>
                          <a:spcPts val="0"/>
                        </a:spcAft>
                      </a:pPr>
                      <a:r>
                        <a:rPr lang="th-TH" sz="1800">
                          <a:effectLst/>
                          <a:latin typeface="TH SarabunPSK" charset="0"/>
                          <a:ea typeface="TH SarabunPSK" charset="0"/>
                          <a:cs typeface="TH SarabunPSK" charset="0"/>
                        </a:rPr>
                        <a:t>ผลที่คาดว่าจะได้รับ</a:t>
                      </a:r>
                      <a:endParaRPr lang="en-US" sz="1800">
                        <a:effectLst/>
                        <a:latin typeface="TH SarabunPSK" charset="0"/>
                        <a:ea typeface="TH SarabunPSK" charset="0"/>
                        <a:cs typeface="TH SarabunPSK" charset="0"/>
                      </a:endParaRPr>
                    </a:p>
                  </a:txBody>
                  <a:tcPr marL="48372" marR="48372" marT="0" marB="0" anchor="ctr"/>
                </a:tc>
                <a:tc hMerge="1">
                  <a:txBody>
                    <a:bodyPr/>
                    <a:lstStyle/>
                    <a:p>
                      <a:endParaRPr lang="en-US"/>
                    </a:p>
                  </a:txBody>
                  <a:tcPr/>
                </a:tc>
                <a:extLst>
                  <a:ext uri="{0D108BD9-81ED-4DB2-BD59-A6C34878D82A}">
                    <a16:rowId xmlns:a16="http://schemas.microsoft.com/office/drawing/2014/main" val="10000"/>
                  </a:ext>
                </a:extLst>
              </a:tr>
              <a:tr h="85181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15000"/>
                        </a:lnSpc>
                        <a:spcAft>
                          <a:spcPts val="0"/>
                        </a:spcAft>
                      </a:pPr>
                      <a:r>
                        <a:rPr lang="th-TH" sz="1800">
                          <a:effectLst/>
                          <a:latin typeface="TH SarabunPSK" charset="0"/>
                          <a:ea typeface="TH SarabunPSK" charset="0"/>
                          <a:cs typeface="TH SarabunPSK" charset="0"/>
                        </a:rPr>
                        <a:t>ผลงาน</a:t>
                      </a:r>
                      <a:endParaRPr lang="en-US" sz="1800">
                        <a:effectLst/>
                        <a:latin typeface="TH SarabunPSK" charset="0"/>
                        <a:ea typeface="TH SarabunPSK" charset="0"/>
                        <a:cs typeface="TH SarabunPSK" charset="0"/>
                      </a:endParaRPr>
                    </a:p>
                  </a:txBody>
                  <a:tcPr marL="48372" marR="48372" marT="0" marB="0" anchor="ctr"/>
                </a:tc>
                <a:tc>
                  <a:txBody>
                    <a:bodyPr/>
                    <a:lstStyle/>
                    <a:p>
                      <a:pPr algn="ctr">
                        <a:lnSpc>
                          <a:spcPct val="115000"/>
                        </a:lnSpc>
                        <a:spcAft>
                          <a:spcPts val="0"/>
                        </a:spcAft>
                      </a:pPr>
                      <a:r>
                        <a:rPr lang="th-TH" sz="1800">
                          <a:effectLst/>
                          <a:latin typeface="TH SarabunPSK" charset="0"/>
                          <a:ea typeface="TH SarabunPSK" charset="0"/>
                          <a:cs typeface="TH SarabunPSK" charset="0"/>
                        </a:rPr>
                        <a:t>จำนวน</a:t>
                      </a:r>
                      <a:endParaRPr lang="en-US" sz="1800">
                        <a:effectLst/>
                        <a:latin typeface="TH SarabunPSK" charset="0"/>
                        <a:ea typeface="TH SarabunPSK" charset="0"/>
                        <a:cs typeface="TH SarabunPSK" charset="0"/>
                      </a:endParaRPr>
                    </a:p>
                  </a:txBody>
                  <a:tcPr marL="48372" marR="48372" marT="0" marB="0" anchor="ctr"/>
                </a:tc>
                <a:extLst>
                  <a:ext uri="{0D108BD9-81ED-4DB2-BD59-A6C34878D82A}">
                    <a16:rowId xmlns:a16="http://schemas.microsoft.com/office/drawing/2014/main" val="10001"/>
                  </a:ext>
                </a:extLst>
              </a:tr>
              <a:tr h="1177923">
                <a:tc>
                  <a:txBody>
                    <a:bodyPr/>
                    <a:lstStyle/>
                    <a:p>
                      <a:pPr algn="ctr">
                        <a:lnSpc>
                          <a:spcPct val="115000"/>
                        </a:lnSpc>
                        <a:spcAft>
                          <a:spcPts val="0"/>
                        </a:spcAft>
                      </a:pPr>
                      <a:r>
                        <a:rPr lang="th-TH" sz="1800">
                          <a:effectLst/>
                          <a:latin typeface="TH SarabunPSK" charset="0"/>
                          <a:ea typeface="TH SarabunPSK" charset="0"/>
                          <a:cs typeface="TH SarabunPSK" charset="0"/>
                        </a:rPr>
                        <a:t>1</a:t>
                      </a:r>
                      <a:endParaRPr lang="en-US" sz="1800">
                        <a:effectLst/>
                        <a:latin typeface="TH SarabunPSK" charset="0"/>
                        <a:ea typeface="TH SarabunPSK" charset="0"/>
                        <a:cs typeface="TH SarabunPSK" charset="0"/>
                      </a:endParaRPr>
                    </a:p>
                  </a:txBody>
                  <a:tcPr marL="48372" marR="48372" marT="0" marB="0"/>
                </a:tc>
                <a:tc>
                  <a:txBody>
                    <a:bodyPr/>
                    <a:lstStyle/>
                    <a:p>
                      <a:pPr>
                        <a:lnSpc>
                          <a:spcPct val="115000"/>
                        </a:lnSpc>
                        <a:spcAft>
                          <a:spcPts val="0"/>
                        </a:spcAft>
                      </a:pPr>
                      <a:r>
                        <a:rPr lang="th-TH" sz="1800">
                          <a:effectLst/>
                          <a:latin typeface="TH SarabunPSK" charset="0"/>
                          <a:ea typeface="TH SarabunPSK" charset="0"/>
                          <a:cs typeface="TH SarabunPSK" charset="0"/>
                        </a:rPr>
                        <a:t>ถาวรฟาร์ม จำกัด</a:t>
                      </a:r>
                      <a:endParaRPr lang="en-US" sz="1800">
                        <a:effectLst/>
                        <a:latin typeface="TH SarabunPSK" charset="0"/>
                        <a:ea typeface="TH SarabunPSK" charset="0"/>
                        <a:cs typeface="TH SarabunPSK" charset="0"/>
                      </a:endParaRPr>
                    </a:p>
                  </a:txBody>
                  <a:tcPr marL="48372" marR="48372" marT="0" marB="0"/>
                </a:tc>
                <a:tc>
                  <a:txBody>
                    <a:bodyPr/>
                    <a:lstStyle/>
                    <a:p>
                      <a:pPr>
                        <a:lnSpc>
                          <a:spcPct val="115000"/>
                        </a:lnSpc>
                        <a:spcAft>
                          <a:spcPts val="0"/>
                        </a:spcAft>
                      </a:pPr>
                      <a:r>
                        <a:rPr lang="th-TH" sz="1800">
                          <a:effectLst/>
                          <a:latin typeface="TH SarabunPSK" charset="0"/>
                          <a:ea typeface="TH SarabunPSK" charset="0"/>
                          <a:cs typeface="TH SarabunPSK" charset="0"/>
                        </a:rPr>
                        <a:t>พัฒนาระบบตรวจจับความพร้อมในการผสมพันธุ์และสุขภาพโดยทั่วไปของวัว </a:t>
                      </a:r>
                      <a:endParaRPr lang="en-US" sz="1800">
                        <a:effectLst/>
                        <a:latin typeface="TH SarabunPSK" charset="0"/>
                        <a:ea typeface="TH SarabunPSK" charset="0"/>
                        <a:cs typeface="TH SarabunPSK" charset="0"/>
                      </a:endParaRPr>
                    </a:p>
                  </a:txBody>
                  <a:tcPr marL="48372" marR="48372" marT="0" marB="0"/>
                </a:tc>
                <a:tc>
                  <a:txBody>
                    <a:bodyPr/>
                    <a:lstStyle/>
                    <a:p>
                      <a:pPr marL="342900" lvl="0" indent="-342900">
                        <a:lnSpc>
                          <a:spcPct val="115000"/>
                        </a:lnSpc>
                        <a:spcAft>
                          <a:spcPts val="0"/>
                        </a:spcAft>
                        <a:buFont typeface="Symbol" charset="2"/>
                        <a:buChar char=""/>
                      </a:pPr>
                      <a:r>
                        <a:rPr lang="th-TH" sz="1800">
                          <a:effectLst/>
                          <a:latin typeface="TH SarabunPSK" charset="0"/>
                          <a:ea typeface="TH SarabunPSK" charset="0"/>
                          <a:cs typeface="TH SarabunPSK" charset="0"/>
                        </a:rPr>
                        <a:t>ต้นแบบระดับอุตสาหกรรม</a:t>
                      </a:r>
                      <a:endParaRPr lang="en-US" sz="1800">
                        <a:effectLst/>
                        <a:latin typeface="TH SarabunPSK" charset="0"/>
                        <a:ea typeface="TH SarabunPSK" charset="0"/>
                        <a:cs typeface="TH SarabunPSK" charset="0"/>
                      </a:endParaRPr>
                    </a:p>
                    <a:p>
                      <a:pPr marL="342900" lvl="0" indent="-342900">
                        <a:lnSpc>
                          <a:spcPct val="115000"/>
                        </a:lnSpc>
                        <a:spcAft>
                          <a:spcPts val="0"/>
                        </a:spcAft>
                        <a:buFont typeface="Symbol" charset="2"/>
                        <a:buChar char=""/>
                      </a:pPr>
                      <a:r>
                        <a:rPr lang="th-TH" sz="1800">
                          <a:effectLst/>
                          <a:latin typeface="TH SarabunPSK" charset="0"/>
                          <a:ea typeface="TH SarabunPSK" charset="0"/>
                          <a:cs typeface="TH SarabunPSK" charset="0"/>
                        </a:rPr>
                        <a:t>บทความตีพิมพ์ในวารสารวิชาการ</a:t>
                      </a:r>
                      <a:endParaRPr lang="en-US" sz="1800">
                        <a:effectLst/>
                        <a:latin typeface="TH SarabunPSK" charset="0"/>
                        <a:ea typeface="TH SarabunPSK" charset="0"/>
                        <a:cs typeface="TH SarabunPSK" charset="0"/>
                      </a:endParaRPr>
                    </a:p>
                    <a:p>
                      <a:pPr marL="342900" lvl="0" indent="-342900">
                        <a:lnSpc>
                          <a:spcPct val="115000"/>
                        </a:lnSpc>
                        <a:spcAft>
                          <a:spcPts val="0"/>
                        </a:spcAft>
                        <a:buFont typeface="Symbol" charset="2"/>
                        <a:buChar char=""/>
                      </a:pPr>
                      <a:r>
                        <a:rPr lang="th-TH" sz="1800">
                          <a:effectLst/>
                          <a:latin typeface="TH SarabunPSK" charset="0"/>
                          <a:ea typeface="TH SarabunPSK" charset="0"/>
                          <a:cs typeface="TH SarabunPSK" charset="0"/>
                        </a:rPr>
                        <a:t>บทความตีพิมพ์ในที่ประชุมวิชาการระดับนานาชาติ</a:t>
                      </a:r>
                      <a:endParaRPr lang="en-US" sz="1800">
                        <a:effectLst/>
                        <a:latin typeface="TH SarabunPSK" charset="0"/>
                        <a:ea typeface="TH SarabunPSK" charset="0"/>
                        <a:cs typeface="TH SarabunPSK" charset="0"/>
                      </a:endParaRPr>
                    </a:p>
                  </a:txBody>
                  <a:tcPr marL="48372" marR="48372" marT="0" marB="0"/>
                </a:tc>
                <a:tc>
                  <a:txBody>
                    <a:bodyPr/>
                    <a:lstStyle/>
                    <a:p>
                      <a:pPr marL="231775" lvl="0" indent="-231775">
                        <a:lnSpc>
                          <a:spcPct val="115000"/>
                        </a:lnSpc>
                        <a:spcAft>
                          <a:spcPts val="0"/>
                        </a:spcAft>
                        <a:buFont typeface="Symbol" charset="2"/>
                        <a:buChar char=""/>
                        <a:tabLst/>
                      </a:pPr>
                      <a:r>
                        <a:rPr lang="en-US" sz="1800" dirty="0">
                          <a:effectLst/>
                          <a:latin typeface="TH SarabunPSK" charset="0"/>
                          <a:ea typeface="TH SarabunPSK" charset="0"/>
                          <a:cs typeface="TH SarabunPSK" charset="0"/>
                        </a:rPr>
                        <a:t>1 </a:t>
                      </a:r>
                      <a:r>
                        <a:rPr lang="th-TH" sz="1800" dirty="0">
                          <a:effectLst/>
                          <a:latin typeface="TH SarabunPSK" charset="0"/>
                          <a:ea typeface="TH SarabunPSK" charset="0"/>
                          <a:cs typeface="TH SarabunPSK" charset="0"/>
                        </a:rPr>
                        <a:t>ต้นแบบ</a:t>
                      </a:r>
                    </a:p>
                    <a:p>
                      <a:pPr marL="231775" lvl="0" indent="-231775">
                        <a:lnSpc>
                          <a:spcPct val="115000"/>
                        </a:lnSpc>
                        <a:spcAft>
                          <a:spcPts val="0"/>
                        </a:spcAft>
                        <a:buFont typeface="Symbol" charset="2"/>
                        <a:buChar char=""/>
                        <a:tabLst/>
                      </a:pPr>
                      <a:r>
                        <a:rPr lang="en-US" sz="1800" dirty="0">
                          <a:effectLst/>
                          <a:latin typeface="TH SarabunPSK" charset="0"/>
                          <a:ea typeface="TH SarabunPSK" charset="0"/>
                          <a:cs typeface="TH SarabunPSK" charset="0"/>
                        </a:rPr>
                        <a:t>1</a:t>
                      </a:r>
                      <a:r>
                        <a:rPr lang="th-TH" sz="1800" dirty="0">
                          <a:effectLst/>
                          <a:latin typeface="TH SarabunPSK" charset="0"/>
                          <a:ea typeface="TH SarabunPSK" charset="0"/>
                          <a:cs typeface="TH SarabunPSK" charset="0"/>
                        </a:rPr>
                        <a:t> บทความ</a:t>
                      </a:r>
                      <a:r>
                        <a:rPr lang="en-US" sz="1800" dirty="0">
                          <a:effectLst/>
                          <a:latin typeface="TH SarabunPSK" charset="0"/>
                          <a:ea typeface="TH SarabunPSK" charset="0"/>
                          <a:cs typeface="TH SarabunPSK" charset="0"/>
                        </a:rPr>
                        <a:t> </a:t>
                      </a:r>
                      <a:endParaRPr lang="th-TH" sz="1800" dirty="0">
                        <a:effectLst/>
                        <a:latin typeface="TH SarabunPSK" charset="0"/>
                        <a:ea typeface="TH SarabunPSK" charset="0"/>
                        <a:cs typeface="TH SarabunPSK" charset="0"/>
                      </a:endParaRPr>
                    </a:p>
                    <a:p>
                      <a:pPr marL="231775" lvl="0" indent="-231775">
                        <a:lnSpc>
                          <a:spcPct val="115000"/>
                        </a:lnSpc>
                        <a:spcAft>
                          <a:spcPts val="0"/>
                        </a:spcAft>
                        <a:buFont typeface="Symbol" charset="2"/>
                        <a:buChar char=""/>
                        <a:tabLst/>
                      </a:pPr>
                      <a:r>
                        <a:rPr lang="en-US" sz="1800" dirty="0">
                          <a:effectLst/>
                          <a:latin typeface="TH SarabunPSK" charset="0"/>
                          <a:ea typeface="TH SarabunPSK" charset="0"/>
                          <a:cs typeface="TH SarabunPSK" charset="0"/>
                        </a:rPr>
                        <a:t>2 </a:t>
                      </a:r>
                      <a:r>
                        <a:rPr lang="th-TH" sz="1800" dirty="0">
                          <a:effectLst/>
                          <a:latin typeface="TH SarabunPSK" charset="0"/>
                          <a:ea typeface="TH SarabunPSK" charset="0"/>
                          <a:cs typeface="TH SarabunPSK" charset="0"/>
                        </a:rPr>
                        <a:t>บทความ</a:t>
                      </a:r>
                      <a:endParaRPr lang="en-US" sz="1800" dirty="0">
                        <a:effectLst/>
                        <a:latin typeface="TH SarabunPSK" charset="0"/>
                        <a:ea typeface="TH SarabunPSK" charset="0"/>
                        <a:cs typeface="TH SarabunPSK" charset="0"/>
                      </a:endParaRPr>
                    </a:p>
                  </a:txBody>
                  <a:tcPr marL="48372" marR="48372" marT="0" marB="0"/>
                </a:tc>
                <a:extLst>
                  <a:ext uri="{0D108BD9-81ED-4DB2-BD59-A6C34878D82A}">
                    <a16:rowId xmlns:a16="http://schemas.microsoft.com/office/drawing/2014/main" val="10002"/>
                  </a:ext>
                </a:extLst>
              </a:tr>
              <a:tr h="931126">
                <a:tc>
                  <a:txBody>
                    <a:bodyPr/>
                    <a:lstStyle/>
                    <a:p>
                      <a:pPr algn="ctr">
                        <a:lnSpc>
                          <a:spcPct val="115000"/>
                        </a:lnSpc>
                        <a:spcAft>
                          <a:spcPts val="0"/>
                        </a:spcAft>
                      </a:pPr>
                      <a:r>
                        <a:rPr lang="en-US" sz="1800">
                          <a:effectLst/>
                          <a:latin typeface="TH SarabunPSK" charset="0"/>
                          <a:ea typeface="TH SarabunPSK" charset="0"/>
                          <a:cs typeface="TH SarabunPSK" charset="0"/>
                        </a:rPr>
                        <a:t>2</a:t>
                      </a:r>
                    </a:p>
                  </a:txBody>
                  <a:tcPr marL="48372" marR="48372" marT="0" marB="0"/>
                </a:tc>
                <a:tc>
                  <a:txBody>
                    <a:bodyPr/>
                    <a:lstStyle/>
                    <a:p>
                      <a:pPr>
                        <a:lnSpc>
                          <a:spcPct val="115000"/>
                        </a:lnSpc>
                        <a:spcAft>
                          <a:spcPts val="0"/>
                        </a:spcAft>
                      </a:pPr>
                      <a:r>
                        <a:rPr lang="en-US" sz="1800">
                          <a:effectLst/>
                          <a:latin typeface="TH SarabunPSK" charset="0"/>
                          <a:ea typeface="TH SarabunPSK" charset="0"/>
                          <a:cs typeface="TH SarabunPSK" charset="0"/>
                        </a:rPr>
                        <a:t>L.C.S. Engineering </a:t>
                      </a:r>
                      <a:r>
                        <a:rPr lang="th-TH" sz="1800">
                          <a:effectLst/>
                          <a:latin typeface="TH SarabunPSK" charset="0"/>
                          <a:ea typeface="TH SarabunPSK" charset="0"/>
                          <a:cs typeface="TH SarabunPSK" charset="0"/>
                        </a:rPr>
                        <a:t>จำกัด</a:t>
                      </a:r>
                      <a:endParaRPr lang="en-US" sz="1800">
                        <a:effectLst/>
                        <a:latin typeface="TH SarabunPSK" charset="0"/>
                        <a:ea typeface="TH SarabunPSK" charset="0"/>
                        <a:cs typeface="TH SarabunPSK" charset="0"/>
                      </a:endParaRPr>
                    </a:p>
                  </a:txBody>
                  <a:tcPr marL="48372" marR="48372" marT="0" marB="0"/>
                </a:tc>
                <a:tc>
                  <a:txBody>
                    <a:bodyPr/>
                    <a:lstStyle/>
                    <a:p>
                      <a:pPr>
                        <a:lnSpc>
                          <a:spcPct val="115000"/>
                        </a:lnSpc>
                        <a:spcAft>
                          <a:spcPts val="0"/>
                        </a:spcAft>
                      </a:pPr>
                      <a:r>
                        <a:rPr lang="th-TH" sz="1800" dirty="0">
                          <a:effectLst/>
                          <a:latin typeface="TH SarabunPSK" charset="0"/>
                          <a:ea typeface="TH SarabunPSK" charset="0"/>
                          <a:cs typeface="TH SarabunPSK" charset="0"/>
                        </a:rPr>
                        <a:t>โครงการพัฒนาระบบลงทะเบียนและติดตามผู้ป่วยรพ. </a:t>
                      </a:r>
                      <a:r>
                        <a:rPr lang="th-TH" sz="1800" dirty="0" err="1">
                          <a:effectLst/>
                          <a:latin typeface="TH SarabunPSK" charset="0"/>
                          <a:ea typeface="TH SarabunPSK" charset="0"/>
                          <a:cs typeface="TH SarabunPSK" charset="0"/>
                        </a:rPr>
                        <a:t>ปิ</a:t>
                      </a:r>
                      <a:r>
                        <a:rPr lang="th-TH" sz="1800" dirty="0">
                          <a:effectLst/>
                          <a:latin typeface="TH SarabunPSK" charset="0"/>
                          <a:ea typeface="TH SarabunPSK" charset="0"/>
                          <a:cs typeface="TH SarabunPSK" charset="0"/>
                        </a:rPr>
                        <a:t>ยะการุณย์</a:t>
                      </a:r>
                      <a:endParaRPr lang="en-US" sz="1800" dirty="0">
                        <a:effectLst/>
                        <a:latin typeface="TH SarabunPSK" charset="0"/>
                        <a:ea typeface="TH SarabunPSK" charset="0"/>
                        <a:cs typeface="TH SarabunPSK" charset="0"/>
                      </a:endParaRPr>
                    </a:p>
                  </a:txBody>
                  <a:tcPr marL="48372" marR="48372" marT="0" marB="0"/>
                </a:tc>
                <a:tc>
                  <a:txBody>
                    <a:bodyPr/>
                    <a:lstStyle/>
                    <a:p>
                      <a:pPr marL="274320">
                        <a:lnSpc>
                          <a:spcPct val="115000"/>
                        </a:lnSpc>
                        <a:spcAft>
                          <a:spcPts val="0"/>
                        </a:spcAft>
                      </a:pPr>
                      <a:r>
                        <a:rPr lang="th-TH" sz="1800">
                          <a:effectLst/>
                          <a:latin typeface="TH SarabunPSK" charset="0"/>
                          <a:ea typeface="TH SarabunPSK" charset="0"/>
                          <a:cs typeface="TH SarabunPSK" charset="0"/>
                        </a:rPr>
                        <a:t>ต้นแบบระดับอุตสาหกรรม</a:t>
                      </a:r>
                      <a:endParaRPr lang="en-US" sz="1800">
                        <a:effectLst/>
                        <a:latin typeface="TH SarabunPSK" charset="0"/>
                        <a:ea typeface="TH SarabunPSK" charset="0"/>
                        <a:cs typeface="TH SarabunPSK" charset="0"/>
                      </a:endParaRPr>
                    </a:p>
                    <a:p>
                      <a:pPr marL="274320">
                        <a:lnSpc>
                          <a:spcPct val="115000"/>
                        </a:lnSpc>
                        <a:spcAft>
                          <a:spcPts val="0"/>
                        </a:spcAft>
                      </a:pPr>
                      <a:r>
                        <a:rPr lang="th-TH" sz="1800">
                          <a:effectLst/>
                          <a:latin typeface="TH SarabunPSK" charset="0"/>
                          <a:ea typeface="TH SarabunPSK" charset="0"/>
                          <a:cs typeface="TH SarabunPSK" charset="0"/>
                        </a:rPr>
                        <a:t> </a:t>
                      </a:r>
                      <a:endParaRPr lang="en-US" sz="1800">
                        <a:effectLst/>
                        <a:latin typeface="TH SarabunPSK" charset="0"/>
                        <a:ea typeface="TH SarabunPSK" charset="0"/>
                        <a:cs typeface="TH SarabunPSK" charset="0"/>
                      </a:endParaRPr>
                    </a:p>
                  </a:txBody>
                  <a:tcPr marL="48372" marR="48372" marT="0" marB="0"/>
                </a:tc>
                <a:tc>
                  <a:txBody>
                    <a:bodyPr/>
                    <a:lstStyle/>
                    <a:p>
                      <a:pPr>
                        <a:lnSpc>
                          <a:spcPct val="115000"/>
                        </a:lnSpc>
                        <a:spcAft>
                          <a:spcPts val="0"/>
                        </a:spcAft>
                      </a:pPr>
                      <a:r>
                        <a:rPr lang="en-US" sz="1800">
                          <a:effectLst/>
                          <a:latin typeface="TH SarabunPSK" charset="0"/>
                          <a:ea typeface="TH SarabunPSK" charset="0"/>
                          <a:cs typeface="TH SarabunPSK" charset="0"/>
                        </a:rPr>
                        <a:t>1 </a:t>
                      </a:r>
                      <a:r>
                        <a:rPr lang="th-TH" sz="1800">
                          <a:effectLst/>
                          <a:latin typeface="TH SarabunPSK" charset="0"/>
                          <a:ea typeface="TH SarabunPSK" charset="0"/>
                          <a:cs typeface="TH SarabunPSK" charset="0"/>
                        </a:rPr>
                        <a:t>ต้นแบบ</a:t>
                      </a:r>
                      <a:endParaRPr lang="en-US" sz="1800">
                        <a:effectLst/>
                        <a:latin typeface="TH SarabunPSK" charset="0"/>
                        <a:ea typeface="TH SarabunPSK" charset="0"/>
                        <a:cs typeface="TH SarabunPSK" charset="0"/>
                      </a:endParaRPr>
                    </a:p>
                    <a:p>
                      <a:pPr marL="274320">
                        <a:lnSpc>
                          <a:spcPct val="115000"/>
                        </a:lnSpc>
                        <a:spcAft>
                          <a:spcPts val="0"/>
                        </a:spcAft>
                      </a:pPr>
                      <a:r>
                        <a:rPr lang="en-US" sz="1800">
                          <a:effectLst/>
                          <a:latin typeface="TH SarabunPSK" charset="0"/>
                          <a:ea typeface="TH SarabunPSK" charset="0"/>
                          <a:cs typeface="TH SarabunPSK" charset="0"/>
                        </a:rPr>
                        <a:t> </a:t>
                      </a:r>
                    </a:p>
                    <a:p>
                      <a:pPr marL="274320">
                        <a:lnSpc>
                          <a:spcPct val="115000"/>
                        </a:lnSpc>
                        <a:spcAft>
                          <a:spcPts val="0"/>
                        </a:spcAft>
                      </a:pPr>
                      <a:r>
                        <a:rPr lang="en-US" sz="1800">
                          <a:effectLst/>
                          <a:latin typeface="TH SarabunPSK" charset="0"/>
                          <a:ea typeface="TH SarabunPSK" charset="0"/>
                          <a:cs typeface="TH SarabunPSK" charset="0"/>
                        </a:rPr>
                        <a:t> </a:t>
                      </a:r>
                    </a:p>
                  </a:txBody>
                  <a:tcPr marL="48372" marR="48372" marT="0" marB="0"/>
                </a:tc>
                <a:extLst>
                  <a:ext uri="{0D108BD9-81ED-4DB2-BD59-A6C34878D82A}">
                    <a16:rowId xmlns:a16="http://schemas.microsoft.com/office/drawing/2014/main" val="10003"/>
                  </a:ext>
                </a:extLst>
              </a:tr>
              <a:tr h="649849">
                <a:tc>
                  <a:txBody>
                    <a:bodyPr/>
                    <a:lstStyle/>
                    <a:p>
                      <a:pPr algn="ctr">
                        <a:lnSpc>
                          <a:spcPct val="115000"/>
                        </a:lnSpc>
                        <a:spcAft>
                          <a:spcPts val="0"/>
                        </a:spcAft>
                      </a:pPr>
                      <a:r>
                        <a:rPr lang="en-US" sz="1800">
                          <a:effectLst/>
                          <a:latin typeface="TH SarabunPSK" charset="0"/>
                          <a:ea typeface="TH SarabunPSK" charset="0"/>
                          <a:cs typeface="TH SarabunPSK" charset="0"/>
                        </a:rPr>
                        <a:t>3</a:t>
                      </a:r>
                    </a:p>
                  </a:txBody>
                  <a:tcPr marL="48372" marR="48372" marT="0" marB="0"/>
                </a:tc>
                <a:tc>
                  <a:txBody>
                    <a:bodyPr/>
                    <a:lstStyle/>
                    <a:p>
                      <a:pPr>
                        <a:lnSpc>
                          <a:spcPct val="115000"/>
                        </a:lnSpc>
                        <a:spcAft>
                          <a:spcPts val="0"/>
                        </a:spcAft>
                      </a:pPr>
                      <a:r>
                        <a:rPr lang="en-US" sz="1800">
                          <a:effectLst/>
                          <a:latin typeface="TH SarabunPSK" charset="0"/>
                          <a:ea typeface="TH SarabunPSK" charset="0"/>
                          <a:cs typeface="TH SarabunPSK" charset="0"/>
                        </a:rPr>
                        <a:t>CSLoxinfo </a:t>
                      </a:r>
                      <a:r>
                        <a:rPr lang="th-TH" sz="1800">
                          <a:effectLst/>
                          <a:latin typeface="TH SarabunPSK" charset="0"/>
                          <a:ea typeface="TH SarabunPSK" charset="0"/>
                          <a:cs typeface="TH SarabunPSK" charset="0"/>
                        </a:rPr>
                        <a:t>จำกัด</a:t>
                      </a:r>
                      <a:endParaRPr lang="en-US" sz="1800">
                        <a:effectLst/>
                        <a:latin typeface="TH SarabunPSK" charset="0"/>
                        <a:ea typeface="TH SarabunPSK" charset="0"/>
                        <a:cs typeface="TH SarabunPSK" charset="0"/>
                      </a:endParaRPr>
                    </a:p>
                  </a:txBody>
                  <a:tcPr marL="48372" marR="48372" marT="0" marB="0"/>
                </a:tc>
                <a:tc>
                  <a:txBody>
                    <a:bodyPr/>
                    <a:lstStyle/>
                    <a:p>
                      <a:pPr>
                        <a:lnSpc>
                          <a:spcPct val="115000"/>
                        </a:lnSpc>
                        <a:spcAft>
                          <a:spcPts val="0"/>
                        </a:spcAft>
                      </a:pPr>
                      <a:r>
                        <a:rPr lang="th-TH" sz="1800" dirty="0">
                          <a:effectLst/>
                          <a:latin typeface="TH SarabunPSK" charset="0"/>
                          <a:ea typeface="TH SarabunPSK" charset="0"/>
                          <a:cs typeface="TH SarabunPSK" charset="0"/>
                        </a:rPr>
                        <a:t>พัฒนาระบบตรวจจับรถหายในบริเวณเมืองทองธานี</a:t>
                      </a:r>
                      <a:endParaRPr lang="en-US" sz="1800" dirty="0">
                        <a:effectLst/>
                        <a:latin typeface="TH SarabunPSK" charset="0"/>
                        <a:ea typeface="TH SarabunPSK" charset="0"/>
                        <a:cs typeface="TH SarabunPSK" charset="0"/>
                      </a:endParaRPr>
                    </a:p>
                  </a:txBody>
                  <a:tcPr marL="48372" marR="48372" marT="0" marB="0"/>
                </a:tc>
                <a:tc>
                  <a:txBody>
                    <a:bodyPr/>
                    <a:lstStyle/>
                    <a:p>
                      <a:pPr marL="274320">
                        <a:lnSpc>
                          <a:spcPct val="115000"/>
                        </a:lnSpc>
                        <a:spcAft>
                          <a:spcPts val="0"/>
                        </a:spcAft>
                      </a:pPr>
                      <a:r>
                        <a:rPr lang="th-TH" sz="1800">
                          <a:effectLst/>
                          <a:latin typeface="TH SarabunPSK" charset="0"/>
                          <a:ea typeface="TH SarabunPSK" charset="0"/>
                          <a:cs typeface="TH SarabunPSK" charset="0"/>
                        </a:rPr>
                        <a:t>ต้นแบบระดับอุตสาหกรรม</a:t>
                      </a:r>
                      <a:endParaRPr lang="en-US" sz="1800">
                        <a:effectLst/>
                        <a:latin typeface="TH SarabunPSK" charset="0"/>
                        <a:ea typeface="TH SarabunPSK" charset="0"/>
                        <a:cs typeface="TH SarabunPSK" charset="0"/>
                      </a:endParaRPr>
                    </a:p>
                  </a:txBody>
                  <a:tcPr marL="48372" marR="48372" marT="0" marB="0"/>
                </a:tc>
                <a:tc>
                  <a:txBody>
                    <a:bodyPr/>
                    <a:lstStyle/>
                    <a:p>
                      <a:pPr marL="19050">
                        <a:lnSpc>
                          <a:spcPct val="115000"/>
                        </a:lnSpc>
                        <a:spcAft>
                          <a:spcPts val="0"/>
                        </a:spcAft>
                      </a:pPr>
                      <a:r>
                        <a:rPr lang="en-US" sz="1800">
                          <a:effectLst/>
                          <a:latin typeface="TH SarabunPSK" charset="0"/>
                          <a:ea typeface="TH SarabunPSK" charset="0"/>
                          <a:cs typeface="TH SarabunPSK" charset="0"/>
                        </a:rPr>
                        <a:t>1 </a:t>
                      </a:r>
                      <a:r>
                        <a:rPr lang="th-TH" sz="1800">
                          <a:effectLst/>
                          <a:latin typeface="TH SarabunPSK" charset="0"/>
                          <a:ea typeface="TH SarabunPSK" charset="0"/>
                          <a:cs typeface="TH SarabunPSK" charset="0"/>
                        </a:rPr>
                        <a:t>ต้นแบบ </a:t>
                      </a:r>
                      <a:endParaRPr lang="en-US" sz="1800">
                        <a:effectLst/>
                        <a:latin typeface="TH SarabunPSK" charset="0"/>
                        <a:ea typeface="TH SarabunPSK" charset="0"/>
                        <a:cs typeface="TH SarabunPSK" charset="0"/>
                      </a:endParaRPr>
                    </a:p>
                  </a:txBody>
                  <a:tcPr marL="48372" marR="48372" marT="0" marB="0"/>
                </a:tc>
                <a:extLst>
                  <a:ext uri="{0D108BD9-81ED-4DB2-BD59-A6C34878D82A}">
                    <a16:rowId xmlns:a16="http://schemas.microsoft.com/office/drawing/2014/main" val="10004"/>
                  </a:ext>
                </a:extLst>
              </a:tr>
              <a:tr h="1140799">
                <a:tc>
                  <a:txBody>
                    <a:bodyPr/>
                    <a:lstStyle/>
                    <a:p>
                      <a:pPr algn="ctr">
                        <a:lnSpc>
                          <a:spcPct val="115000"/>
                        </a:lnSpc>
                        <a:spcAft>
                          <a:spcPts val="0"/>
                        </a:spcAft>
                      </a:pPr>
                      <a:r>
                        <a:rPr lang="en-US" sz="1800">
                          <a:effectLst/>
                          <a:latin typeface="TH SarabunPSK" charset="0"/>
                          <a:ea typeface="TH SarabunPSK" charset="0"/>
                          <a:cs typeface="TH SarabunPSK" charset="0"/>
                        </a:rPr>
                        <a:t>4</a:t>
                      </a:r>
                    </a:p>
                  </a:txBody>
                  <a:tcPr marL="48372" marR="48372" marT="0" marB="0"/>
                </a:tc>
                <a:tc>
                  <a:txBody>
                    <a:bodyPr/>
                    <a:lstStyle/>
                    <a:p>
                      <a:pPr>
                        <a:lnSpc>
                          <a:spcPct val="115000"/>
                        </a:lnSpc>
                        <a:spcAft>
                          <a:spcPts val="0"/>
                        </a:spcAft>
                      </a:pPr>
                      <a:r>
                        <a:rPr lang="th-TH" sz="1800">
                          <a:effectLst/>
                          <a:latin typeface="TH SarabunPSK" charset="0"/>
                          <a:ea typeface="TH SarabunPSK" charset="0"/>
                          <a:cs typeface="TH SarabunPSK" charset="0"/>
                        </a:rPr>
                        <a:t>มิตรผล จำกัด</a:t>
                      </a:r>
                      <a:endParaRPr lang="en-US" sz="1800">
                        <a:effectLst/>
                        <a:latin typeface="TH SarabunPSK" charset="0"/>
                        <a:ea typeface="TH SarabunPSK" charset="0"/>
                        <a:cs typeface="TH SarabunPSK" charset="0"/>
                      </a:endParaRPr>
                    </a:p>
                  </a:txBody>
                  <a:tcPr marL="48372" marR="48372" marT="0" marB="0"/>
                </a:tc>
                <a:tc>
                  <a:txBody>
                    <a:bodyPr/>
                    <a:lstStyle/>
                    <a:p>
                      <a:pPr marL="15875">
                        <a:lnSpc>
                          <a:spcPct val="115000"/>
                        </a:lnSpc>
                        <a:spcAft>
                          <a:spcPts val="0"/>
                        </a:spcAft>
                      </a:pPr>
                      <a:r>
                        <a:rPr lang="th-TH" sz="1800" dirty="0">
                          <a:effectLst/>
                          <a:latin typeface="TH SarabunPSK" charset="0"/>
                          <a:ea typeface="TH SarabunPSK" charset="0"/>
                          <a:cs typeface="TH SarabunPSK" charset="0"/>
                        </a:rPr>
                        <a:t>โครงการติดตามและเช็คสถานะเครื่องจักร</a:t>
                      </a:r>
                      <a:endParaRPr lang="en-US" sz="1800" dirty="0">
                        <a:effectLst/>
                        <a:latin typeface="TH SarabunPSK" charset="0"/>
                        <a:ea typeface="TH SarabunPSK" charset="0"/>
                        <a:cs typeface="TH SarabunPSK" charset="0"/>
                      </a:endParaRPr>
                    </a:p>
                  </a:txBody>
                  <a:tcPr marL="48372" marR="48372" marT="0" marB="0"/>
                </a:tc>
                <a:tc>
                  <a:txBody>
                    <a:bodyPr/>
                    <a:lstStyle/>
                    <a:p>
                      <a:pPr marL="274320">
                        <a:lnSpc>
                          <a:spcPct val="115000"/>
                        </a:lnSpc>
                        <a:spcAft>
                          <a:spcPts val="0"/>
                        </a:spcAft>
                      </a:pPr>
                      <a:r>
                        <a:rPr lang="th-TH" sz="1800">
                          <a:effectLst/>
                          <a:latin typeface="TH SarabunPSK" charset="0"/>
                          <a:ea typeface="TH SarabunPSK" charset="0"/>
                          <a:cs typeface="TH SarabunPSK" charset="0"/>
                        </a:rPr>
                        <a:t>ต้นแบบระดับอุตสาหกรรม</a:t>
                      </a:r>
                      <a:endParaRPr lang="en-US" sz="1800">
                        <a:effectLst/>
                        <a:latin typeface="TH SarabunPSK" charset="0"/>
                        <a:ea typeface="TH SarabunPSK" charset="0"/>
                        <a:cs typeface="TH SarabunPSK" charset="0"/>
                      </a:endParaRPr>
                    </a:p>
                  </a:txBody>
                  <a:tcPr marL="48372" marR="48372" marT="0" marB="0"/>
                </a:tc>
                <a:tc>
                  <a:txBody>
                    <a:bodyPr/>
                    <a:lstStyle/>
                    <a:p>
                      <a:pPr>
                        <a:lnSpc>
                          <a:spcPct val="115000"/>
                        </a:lnSpc>
                        <a:spcAft>
                          <a:spcPts val="0"/>
                        </a:spcAft>
                      </a:pPr>
                      <a:r>
                        <a:rPr lang="en-US" sz="1800" dirty="0">
                          <a:effectLst/>
                          <a:latin typeface="TH SarabunPSK" charset="0"/>
                          <a:ea typeface="TH SarabunPSK" charset="0"/>
                          <a:cs typeface="TH SarabunPSK" charset="0"/>
                        </a:rPr>
                        <a:t>1 </a:t>
                      </a:r>
                      <a:r>
                        <a:rPr lang="th-TH" sz="1800" dirty="0">
                          <a:effectLst/>
                          <a:latin typeface="TH SarabunPSK" charset="0"/>
                          <a:ea typeface="TH SarabunPSK" charset="0"/>
                          <a:cs typeface="TH SarabunPSK" charset="0"/>
                        </a:rPr>
                        <a:t>ต้นแบบ</a:t>
                      </a:r>
                      <a:endParaRPr lang="en-US" sz="1800" dirty="0">
                        <a:effectLst/>
                        <a:latin typeface="TH SarabunPSK" charset="0"/>
                        <a:ea typeface="TH SarabunPSK" charset="0"/>
                        <a:cs typeface="TH SarabunPSK" charset="0"/>
                      </a:endParaRPr>
                    </a:p>
                  </a:txBody>
                  <a:tcPr marL="48372" marR="48372"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73578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Market Creation and Technology Capability Building for Thailand </a:t>
            </a:r>
            <a:r>
              <a:rPr lang="en-US" sz="4000" b="1" dirty="0" err="1">
                <a:solidFill>
                  <a:srgbClr val="FF0000"/>
                </a:solidFill>
              </a:rPr>
              <a:t>IoT</a:t>
            </a:r>
            <a:r>
              <a:rPr lang="en-US" sz="4000" b="1" dirty="0">
                <a:solidFill>
                  <a:srgbClr val="FF0000"/>
                </a:solidFill>
              </a:rPr>
              <a:t> Ecosystem</a:t>
            </a:r>
          </a:p>
        </p:txBody>
      </p:sp>
      <p:sp>
        <p:nvSpPr>
          <p:cNvPr id="4" name="Slide Number Placeholder 3"/>
          <p:cNvSpPr>
            <a:spLocks noGrp="1"/>
          </p:cNvSpPr>
          <p:nvPr>
            <p:ph type="sldNum" sz="quarter" idx="12"/>
          </p:nvPr>
        </p:nvSpPr>
        <p:spPr/>
        <p:txBody>
          <a:bodyPr/>
          <a:lstStyle/>
          <a:p>
            <a:fld id="{589CDA46-EEC7-448C-B902-E742FE24BB1B}" type="slidenum">
              <a:rPr lang="en-US" smtClean="0"/>
              <a:t>29</a:t>
            </a:fld>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7006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834989-09F8-4BE6-8F33-872F0B5ADC65}" type="slidenum">
              <a:rPr lang="en-US" smtClean="0"/>
              <a:pPr/>
              <a:t>3</a:t>
            </a:fld>
            <a:endParaRPr lang="en-US"/>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25506" t="12222" r="26774" b="54445"/>
          <a:stretch/>
        </p:blipFill>
        <p:spPr>
          <a:xfrm>
            <a:off x="685800" y="1905000"/>
            <a:ext cx="2057400" cy="2128345"/>
          </a:xfrm>
          <a:prstGeom prst="rect">
            <a:avLst/>
          </a:prstGeom>
        </p:spPr>
      </p:pic>
      <p:sp>
        <p:nvSpPr>
          <p:cNvPr id="4" name="TextBox 3"/>
          <p:cNvSpPr txBox="1"/>
          <p:nvPr/>
        </p:nvSpPr>
        <p:spPr>
          <a:xfrm>
            <a:off x="3276600" y="1797864"/>
            <a:ext cx="5715000" cy="2369880"/>
          </a:xfrm>
          <a:prstGeom prst="rect">
            <a:avLst/>
          </a:prstGeom>
          <a:noFill/>
        </p:spPr>
        <p:txBody>
          <a:bodyPr wrap="square" rtlCol="0">
            <a:spAutoFit/>
          </a:bodyPr>
          <a:lstStyle/>
          <a:p>
            <a:r>
              <a:rPr lang="en-US" sz="2400" dirty="0">
                <a:latin typeface="Helvetica Light" charset="0"/>
                <a:ea typeface="Helvetica Light" charset="0"/>
                <a:cs typeface="Helvetica Light" charset="0"/>
              </a:rPr>
              <a:t>King Mongkut’s University of Technology Thonburi</a:t>
            </a:r>
          </a:p>
          <a:p>
            <a:r>
              <a:rPr lang="en-US" dirty="0">
                <a:latin typeface="Helvetica Light" charset="0"/>
                <a:ea typeface="Helvetica Light" charset="0"/>
                <a:cs typeface="Helvetica Light" charset="0"/>
              </a:rPr>
              <a:t>126 </a:t>
            </a:r>
            <a:r>
              <a:rPr lang="en-US" dirty="0" err="1">
                <a:latin typeface="Helvetica Light" charset="0"/>
                <a:ea typeface="Helvetica Light" charset="0"/>
                <a:cs typeface="Helvetica Light" charset="0"/>
              </a:rPr>
              <a:t>Pracha-Uthit</a:t>
            </a:r>
            <a:r>
              <a:rPr lang="en-US" dirty="0">
                <a:latin typeface="Helvetica Light" charset="0"/>
                <a:ea typeface="Helvetica Light" charset="0"/>
                <a:cs typeface="Helvetica Light" charset="0"/>
              </a:rPr>
              <a:t> Rd. </a:t>
            </a:r>
            <a:r>
              <a:rPr lang="en-US" dirty="0" err="1">
                <a:latin typeface="Helvetica Light" charset="0"/>
                <a:ea typeface="Helvetica Light" charset="0"/>
                <a:cs typeface="Helvetica Light" charset="0"/>
              </a:rPr>
              <a:t>Bangmod</a:t>
            </a:r>
            <a:r>
              <a:rPr lang="en-US" dirty="0">
                <a:latin typeface="Helvetica Light" charset="0"/>
                <a:ea typeface="Helvetica Light" charset="0"/>
                <a:cs typeface="Helvetica Light" charset="0"/>
              </a:rPr>
              <a:t> </a:t>
            </a:r>
            <a:r>
              <a:rPr lang="en-US" dirty="0" err="1">
                <a:latin typeface="Helvetica Light" charset="0"/>
                <a:ea typeface="Helvetica Light" charset="0"/>
                <a:cs typeface="Helvetica Light" charset="0"/>
              </a:rPr>
              <a:t>Thungkru</a:t>
            </a:r>
            <a:r>
              <a:rPr lang="en-US" dirty="0">
                <a:latin typeface="Helvetica Light" charset="0"/>
                <a:ea typeface="Helvetica Light" charset="0"/>
                <a:cs typeface="Helvetica Light" charset="0"/>
              </a:rPr>
              <a:t> Bangkok 10140</a:t>
            </a:r>
          </a:p>
          <a:p>
            <a:endParaRPr lang="en-US" sz="2000" dirty="0">
              <a:latin typeface="Helvetica Light" charset="0"/>
              <a:ea typeface="Helvetica Light" charset="0"/>
              <a:cs typeface="Helvetica Light" charset="0"/>
            </a:endParaRPr>
          </a:p>
          <a:p>
            <a:endParaRPr lang="en-US" sz="2000" dirty="0">
              <a:solidFill>
                <a:schemeClr val="accent3"/>
              </a:solidFill>
              <a:latin typeface="Helvetica Light" charset="0"/>
              <a:ea typeface="Helvetica Light" charset="0"/>
              <a:cs typeface="Helvetica Light" charset="0"/>
            </a:endParaRPr>
          </a:p>
          <a:p>
            <a:r>
              <a:rPr lang="en-US" dirty="0">
                <a:solidFill>
                  <a:schemeClr val="accent3"/>
                </a:solidFill>
                <a:latin typeface="Helvetica Light" charset="0"/>
                <a:ea typeface="Helvetica Light" charset="0"/>
                <a:cs typeface="Helvetica Light" charset="0"/>
              </a:rPr>
              <a:t>                      </a:t>
            </a:r>
            <a:r>
              <a:rPr lang="en-US" sz="2400" dirty="0">
                <a:solidFill>
                  <a:schemeClr val="accent3"/>
                </a:solidFill>
                <a:latin typeface="Helvetica Light" charset="0"/>
                <a:ea typeface="Helvetica Light" charset="0"/>
                <a:cs typeface="Helvetica Light" charset="0"/>
              </a:rPr>
              <a:t>I</a:t>
            </a:r>
            <a:r>
              <a:rPr lang="en-US" sz="2400" dirty="0">
                <a:latin typeface="Helvetica Light" charset="0"/>
                <a:ea typeface="Helvetica Light" charset="0"/>
                <a:cs typeface="Helvetica Light" charset="0"/>
              </a:rPr>
              <a:t>nternet of </a:t>
            </a:r>
            <a:r>
              <a:rPr lang="en-US" sz="2400" dirty="0">
                <a:solidFill>
                  <a:schemeClr val="accent3"/>
                </a:solidFill>
                <a:latin typeface="Helvetica Light" charset="0"/>
                <a:ea typeface="Helvetica Light" charset="0"/>
                <a:cs typeface="Helvetica Light" charset="0"/>
              </a:rPr>
              <a:t>T</a:t>
            </a:r>
            <a:r>
              <a:rPr lang="en-US" sz="2400" dirty="0">
                <a:latin typeface="Helvetica Light" charset="0"/>
                <a:ea typeface="Helvetica Light" charset="0"/>
                <a:cs typeface="Helvetica Light" charset="0"/>
              </a:rPr>
              <a:t>hings </a:t>
            </a:r>
            <a:r>
              <a:rPr lang="en-US" sz="2400" dirty="0" err="1">
                <a:latin typeface="Helvetica Light" charset="0"/>
                <a:ea typeface="Helvetica Light" charset="0"/>
                <a:cs typeface="Helvetica Light" charset="0"/>
              </a:rPr>
              <a:t>e</a:t>
            </a:r>
            <a:r>
              <a:rPr lang="en-US" sz="2400" dirty="0" err="1">
                <a:solidFill>
                  <a:schemeClr val="accent3"/>
                </a:solidFill>
                <a:latin typeface="Helvetica Light" charset="0"/>
                <a:ea typeface="Helvetica Light" charset="0"/>
                <a:cs typeface="Helvetica Light" charset="0"/>
              </a:rPr>
              <a:t>X</a:t>
            </a:r>
            <a:r>
              <a:rPr lang="en-US" sz="2400" dirty="0" err="1">
                <a:latin typeface="Helvetica Light" charset="0"/>
                <a:ea typeface="Helvetica Light" charset="0"/>
                <a:cs typeface="Helvetica Light" charset="0"/>
              </a:rPr>
              <a:t>pedition</a:t>
            </a:r>
            <a:endParaRPr lang="en-US" dirty="0">
              <a:latin typeface="Helvetica Light" charset="0"/>
              <a:ea typeface="Helvetica Light" charset="0"/>
              <a:cs typeface="Helvetica Light"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7856" y="3271345"/>
            <a:ext cx="749300" cy="762000"/>
          </a:xfrm>
          <a:prstGeom prst="rect">
            <a:avLst/>
          </a:prstGeom>
        </p:spPr>
      </p:pic>
    </p:spTree>
    <p:extLst>
      <p:ext uri="{BB962C8B-B14F-4D97-AF65-F5344CB8AC3E}">
        <p14:creationId xmlns:p14="http://schemas.microsoft.com/office/powerpoint/2010/main" val="3233612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56" y="961967"/>
            <a:ext cx="8585689" cy="994172"/>
          </a:xfrm>
        </p:spPr>
        <p:txBody>
          <a:bodyPr>
            <a:normAutofit/>
          </a:bodyPr>
          <a:lstStyle/>
          <a:p>
            <a:r>
              <a:rPr lang="en-US" sz="2700" dirty="0">
                <a:solidFill>
                  <a:srgbClr val="E04E20"/>
                </a:solidFill>
                <a:latin typeface="Arial" panose="020B0604020202020204" pitchFamily="34" charset="0"/>
                <a:cs typeface="Arial" panose="020B0604020202020204" pitchFamily="34" charset="0"/>
              </a:rPr>
              <a:t>Thailand’s </a:t>
            </a:r>
            <a:r>
              <a:rPr lang="en-US" sz="2700" dirty="0" err="1">
                <a:solidFill>
                  <a:srgbClr val="E04E20"/>
                </a:solidFill>
                <a:latin typeface="Arial" panose="020B0604020202020204" pitchFamily="34" charset="0"/>
                <a:cs typeface="Arial" panose="020B0604020202020204" pitchFamily="34" charset="0"/>
              </a:rPr>
              <a:t>IoT</a:t>
            </a:r>
            <a:r>
              <a:rPr lang="en-US" sz="2700" dirty="0">
                <a:solidFill>
                  <a:srgbClr val="E04E20"/>
                </a:solidFill>
                <a:latin typeface="Arial" panose="020B0604020202020204" pitchFamily="34" charset="0"/>
                <a:cs typeface="Arial" panose="020B0604020202020204" pitchFamily="34" charset="0"/>
              </a:rPr>
              <a:t> spending in 2014 amounted to $ 57.7 M, and it is forecast to increase by 1600% by 2020.</a:t>
            </a:r>
            <a:endParaRPr lang="th-TH" sz="2700" dirty="0">
              <a:solidFill>
                <a:srgbClr val="E04E20"/>
              </a:solidFill>
              <a:latin typeface="Arial" panose="020B0604020202020204" pitchFamily="34" charset="0"/>
            </a:endParaRPr>
          </a:p>
        </p:txBody>
      </p:sp>
      <p:sp>
        <p:nvSpPr>
          <p:cNvPr id="4" name="TextBox 3"/>
          <p:cNvSpPr txBox="1"/>
          <p:nvPr/>
        </p:nvSpPr>
        <p:spPr>
          <a:xfrm>
            <a:off x="306587" y="1776152"/>
            <a:ext cx="2029723" cy="276999"/>
          </a:xfrm>
          <a:prstGeom prst="rect">
            <a:avLst/>
          </a:prstGeom>
          <a:noFill/>
        </p:spPr>
        <p:txBody>
          <a:bodyPr wrap="none" rtlCol="0">
            <a:spAutoFit/>
          </a:bodyPr>
          <a:lstStyle/>
          <a:p>
            <a:r>
              <a:rPr lang="en-US" sz="1200" dirty="0">
                <a:solidFill>
                  <a:schemeClr val="bg1">
                    <a:lumMod val="50000"/>
                  </a:schemeClr>
                </a:solidFill>
                <a:latin typeface="Arial" panose="020B0604020202020204" pitchFamily="34" charset="0"/>
                <a:cs typeface="Arial" panose="020B0604020202020204" pitchFamily="34" charset="0"/>
              </a:rPr>
              <a:t>Ref: Frost &amp; Sullivan report</a:t>
            </a:r>
            <a:endParaRPr lang="th-TH" sz="1200" dirty="0">
              <a:solidFill>
                <a:schemeClr val="bg1">
                  <a:lumMod val="50000"/>
                </a:schemeClr>
              </a:solidFill>
              <a:latin typeface="Arial" panose="020B0604020202020204" pitchFamily="34" charset="0"/>
            </a:endParaRPr>
          </a:p>
        </p:txBody>
      </p:sp>
      <p:sp>
        <p:nvSpPr>
          <p:cNvPr id="11" name="Rectangle 10"/>
          <p:cNvSpPr/>
          <p:nvPr/>
        </p:nvSpPr>
        <p:spPr>
          <a:xfrm>
            <a:off x="421872" y="5099224"/>
            <a:ext cx="8244924" cy="74591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dirty="0">
                <a:solidFill>
                  <a:srgbClr val="002060"/>
                </a:solidFill>
                <a:latin typeface="Arial" panose="020B0604020202020204" pitchFamily="34" charset="0"/>
                <a:cs typeface="Arial" panose="020B0604020202020204" pitchFamily="34" charset="0"/>
              </a:rPr>
              <a:t>We should build nationwide capability of People, Infrastructure (with inclusivity of small business), and Technology Innovation.</a:t>
            </a:r>
          </a:p>
        </p:txBody>
      </p:sp>
      <p:grpSp>
        <p:nvGrpSpPr>
          <p:cNvPr id="12" name="Group 11"/>
          <p:cNvGrpSpPr/>
          <p:nvPr/>
        </p:nvGrpSpPr>
        <p:grpSpPr>
          <a:xfrm>
            <a:off x="3626694" y="2096591"/>
            <a:ext cx="5040103" cy="2930324"/>
            <a:chOff x="4959946" y="1703659"/>
            <a:chExt cx="6720137" cy="3907099"/>
          </a:xfrm>
        </p:grpSpPr>
        <p:sp>
          <p:nvSpPr>
            <p:cNvPr id="16" name="Rectangle 15"/>
            <p:cNvSpPr/>
            <p:nvPr/>
          </p:nvSpPr>
          <p:spPr>
            <a:xfrm>
              <a:off x="4959946" y="1703659"/>
              <a:ext cx="6720137" cy="390709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5230367" y="1974426"/>
              <a:ext cx="6449715" cy="358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Because …</a:t>
              </a:r>
            </a:p>
            <a:p>
              <a:pPr marL="214313" indent="-214313">
                <a:buFont typeface="Arial" panose="020B0604020202020204" pitchFamily="34" charset="0"/>
                <a:buChar char="•"/>
              </a:pPr>
              <a:r>
                <a:rPr lang="en-US" sz="1725" dirty="0">
                  <a:solidFill>
                    <a:schemeClr val="tx1"/>
                  </a:solidFill>
                  <a:latin typeface="Arial" panose="020B0604020202020204" pitchFamily="34" charset="0"/>
                  <a:cs typeface="Arial" panose="020B0604020202020204" pitchFamily="34" charset="0"/>
                </a:rPr>
                <a:t>Current market demand is not so clear</a:t>
              </a:r>
            </a:p>
            <a:p>
              <a:pPr marL="214313" indent="-214313">
                <a:buFont typeface="Arial" panose="020B0604020202020204" pitchFamily="34" charset="0"/>
                <a:buChar char="•"/>
              </a:pPr>
              <a:r>
                <a:rPr lang="en-US" sz="1725" dirty="0">
                  <a:solidFill>
                    <a:schemeClr val="tx1"/>
                  </a:solidFill>
                  <a:latin typeface="Arial" panose="020B0604020202020204" pitchFamily="34" charset="0"/>
                  <a:cs typeface="Arial" panose="020B0604020202020204" pitchFamily="34" charset="0"/>
                </a:rPr>
                <a:t>National </a:t>
              </a:r>
              <a:r>
                <a:rPr lang="en-US" sz="1725" dirty="0" err="1">
                  <a:solidFill>
                    <a:schemeClr val="tx1"/>
                  </a:solidFill>
                  <a:latin typeface="Arial" panose="020B0604020202020204" pitchFamily="34" charset="0"/>
                  <a:cs typeface="Arial" panose="020B0604020202020204" pitchFamily="34" charset="0"/>
                </a:rPr>
                <a:t>IoT</a:t>
              </a:r>
              <a:r>
                <a:rPr lang="en-US" sz="1725" dirty="0">
                  <a:solidFill>
                    <a:schemeClr val="tx1"/>
                  </a:solidFill>
                  <a:latin typeface="Arial" panose="020B0604020202020204" pitchFamily="34" charset="0"/>
                  <a:cs typeface="Arial" panose="020B0604020202020204" pitchFamily="34" charset="0"/>
                </a:rPr>
                <a:t> infrastructure is still lacking </a:t>
              </a:r>
            </a:p>
            <a:p>
              <a:pPr marL="214313" indent="-214313">
                <a:buFont typeface="Arial" panose="020B0604020202020204" pitchFamily="34" charset="0"/>
                <a:buChar char="•"/>
              </a:pPr>
              <a:r>
                <a:rPr lang="en-US" sz="1725" dirty="0" err="1">
                  <a:solidFill>
                    <a:schemeClr val="tx1"/>
                  </a:solidFill>
                  <a:latin typeface="Arial" panose="020B0604020202020204" pitchFamily="34" charset="0"/>
                  <a:cs typeface="Arial" panose="020B0604020202020204" pitchFamily="34" charset="0"/>
                </a:rPr>
                <a:t>IoT</a:t>
              </a:r>
              <a:r>
                <a:rPr lang="en-US" sz="1725" dirty="0">
                  <a:solidFill>
                    <a:schemeClr val="tx1"/>
                  </a:solidFill>
                  <a:latin typeface="Arial" panose="020B0604020202020204" pitchFamily="34" charset="0"/>
                  <a:cs typeface="Arial" panose="020B0604020202020204" pitchFamily="34" charset="0"/>
                </a:rPr>
                <a:t> network deployment is expensive; Hard for startups and SMEs to jump into solution providing</a:t>
              </a:r>
              <a:endParaRPr lang="th-TH" sz="1725" dirty="0">
                <a:solidFill>
                  <a:schemeClr val="tx1"/>
                </a:solidFill>
                <a:latin typeface="Arial" panose="020B0604020202020204" pitchFamily="34" charset="0"/>
              </a:endParaRPr>
            </a:p>
          </p:txBody>
        </p:sp>
        <p:pic>
          <p:nvPicPr>
            <p:cNvPr id="1030" name="Picture 6" descr="Related image"/>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20348" y="1750582"/>
              <a:ext cx="3769119" cy="20772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421872" y="2096639"/>
            <a:ext cx="3140975" cy="2930276"/>
            <a:chOff x="686851" y="1703723"/>
            <a:chExt cx="4187966" cy="3907035"/>
          </a:xfrm>
        </p:grpSpPr>
        <p:sp>
          <p:nvSpPr>
            <p:cNvPr id="8" name="Rectangle 7"/>
            <p:cNvSpPr/>
            <p:nvPr/>
          </p:nvSpPr>
          <p:spPr>
            <a:xfrm>
              <a:off x="686851" y="1703723"/>
              <a:ext cx="4187966" cy="390703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p:nvSpPr>
          <p:spPr>
            <a:xfrm>
              <a:off x="774543" y="2563623"/>
              <a:ext cx="4100274" cy="2525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solidFill>
                  <a:schemeClr val="tx1"/>
                </a:solidFill>
                <a:latin typeface="Arial" panose="020B0604020202020204" pitchFamily="34" charset="0"/>
                <a:cs typeface="Arial" panose="020B0604020202020204" pitchFamily="34" charset="0"/>
              </a:endParaRPr>
            </a:p>
            <a:p>
              <a:endParaRPr lang="en-US" sz="1500" dirty="0">
                <a:solidFill>
                  <a:schemeClr val="tx1"/>
                </a:solidFill>
                <a:latin typeface="Arial" panose="020B0604020202020204" pitchFamily="34" charset="0"/>
                <a:cs typeface="Arial" panose="020B0604020202020204" pitchFamily="34" charset="0"/>
              </a:endParaRPr>
            </a:p>
            <a:p>
              <a:endParaRPr lang="en-US" sz="1500" dirty="0">
                <a:solidFill>
                  <a:schemeClr val="tx1"/>
                </a:solidFill>
                <a:latin typeface="Arial" panose="020B0604020202020204" pitchFamily="34" charset="0"/>
                <a:cs typeface="Arial" panose="020B0604020202020204" pitchFamily="34" charset="0"/>
              </a:endParaRPr>
            </a:p>
            <a:p>
              <a:endParaRPr lang="en-US" sz="1500" dirty="0">
                <a:solidFill>
                  <a:schemeClr val="tx1"/>
                </a:solidFill>
                <a:latin typeface="Arial" panose="020B0604020202020204" pitchFamily="34" charset="0"/>
                <a:cs typeface="Arial" panose="020B0604020202020204" pitchFamily="34" charset="0"/>
              </a:endParaRPr>
            </a:p>
            <a:p>
              <a:endParaRPr lang="en-US" sz="1500" dirty="0">
                <a:solidFill>
                  <a:schemeClr val="tx1"/>
                </a:solidFill>
                <a:latin typeface="Arial" panose="020B0604020202020204" pitchFamily="34" charset="0"/>
                <a:cs typeface="Arial" panose="020B0604020202020204" pitchFamily="34" charset="0"/>
              </a:endParaRPr>
            </a:p>
            <a:p>
              <a:r>
                <a:rPr lang="en-US" sz="1500" dirty="0">
                  <a:solidFill>
                    <a:schemeClr val="tx1"/>
                  </a:solidFill>
                  <a:latin typeface="Arial" panose="020B0604020202020204" pitchFamily="34" charset="0"/>
                  <a:cs typeface="Arial" panose="020B0604020202020204" pitchFamily="34" charset="0"/>
                </a:rPr>
                <a:t>Services and technology providers want to capture opportunities.</a:t>
              </a:r>
            </a:p>
            <a:p>
              <a:endParaRPr lang="en-US" sz="1500" dirty="0">
                <a:solidFill>
                  <a:schemeClr val="tx1"/>
                </a:solidFill>
                <a:latin typeface="Arial" panose="020B0604020202020204" pitchFamily="34" charset="0"/>
                <a:cs typeface="Arial" panose="020B0604020202020204" pitchFamily="34" charset="0"/>
              </a:endParaRPr>
            </a:p>
            <a:p>
              <a:r>
                <a:rPr lang="en-US" sz="1500" dirty="0">
                  <a:solidFill>
                    <a:schemeClr val="tx1"/>
                  </a:solidFill>
                  <a:latin typeface="Arial" panose="020B0604020202020204" pitchFamily="34" charset="0"/>
                  <a:cs typeface="Arial" panose="020B0604020202020204" pitchFamily="34" charset="0"/>
                </a:rPr>
                <a:t>However, it is not sufficient to showcase a few </a:t>
              </a:r>
              <a:r>
                <a:rPr lang="en-US" sz="1500" dirty="0" err="1">
                  <a:solidFill>
                    <a:schemeClr val="tx1"/>
                  </a:solidFill>
                  <a:latin typeface="Arial" panose="020B0604020202020204" pitchFamily="34" charset="0"/>
                  <a:cs typeface="Arial" panose="020B0604020202020204" pitchFamily="34" charset="0"/>
                </a:rPr>
                <a:t>IoT</a:t>
              </a:r>
              <a:r>
                <a:rPr lang="en-US" sz="1500" dirty="0">
                  <a:solidFill>
                    <a:schemeClr val="tx1"/>
                  </a:solidFill>
                  <a:latin typeface="Arial" panose="020B0604020202020204" pitchFamily="34" charset="0"/>
                  <a:cs typeface="Arial" panose="020B0604020202020204" pitchFamily="34" charset="0"/>
                </a:rPr>
                <a:t> prototyping projects. </a:t>
              </a:r>
            </a:p>
          </p:txBody>
        </p:sp>
        <p:pic>
          <p:nvPicPr>
            <p:cNvPr id="1032" name="Picture 8" descr="Image result for iot prototype"/>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05972" y="1855744"/>
              <a:ext cx="3569853" cy="167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5719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97414016"/>
              </p:ext>
            </p:extLst>
          </p:nvPr>
        </p:nvGraphicFramePr>
        <p:xfrm>
          <a:off x="1106631" y="3237789"/>
          <a:ext cx="6995106" cy="3147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hape 68"/>
          <p:cNvSpPr/>
          <p:nvPr/>
        </p:nvSpPr>
        <p:spPr>
          <a:xfrm>
            <a:off x="755218" y="237260"/>
            <a:ext cx="7611542" cy="954107"/>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2000" b="1">
                <a:solidFill>
                  <a:srgbClr val="F04E22"/>
                </a:solidFill>
              </a:defRPr>
            </a:lvl1pPr>
          </a:lstStyle>
          <a:p>
            <a:r>
              <a:rPr lang="en-US" sz="3600" cap="all" dirty="0">
                <a:solidFill>
                  <a:schemeClr val="tx1">
                    <a:lumMod val="65000"/>
                    <a:lumOff val="35000"/>
                  </a:schemeClr>
                </a:solidFill>
              </a:rPr>
              <a:t>IX</a:t>
            </a:r>
            <a:r>
              <a:rPr lang="en-US" sz="2800" cap="all" dirty="0">
                <a:solidFill>
                  <a:schemeClr val="tx1">
                    <a:lumMod val="65000"/>
                    <a:lumOff val="35000"/>
                  </a:schemeClr>
                </a:solidFill>
              </a:rPr>
              <a:t> </a:t>
            </a:r>
          </a:p>
          <a:p>
            <a:r>
              <a:rPr lang="en-US" cap="all" dirty="0" err="1">
                <a:solidFill>
                  <a:schemeClr val="bg1">
                    <a:lumMod val="50000"/>
                  </a:schemeClr>
                </a:solidFill>
              </a:rPr>
              <a:t>BUILDIng</a:t>
            </a:r>
            <a:r>
              <a:rPr lang="en-US" cap="all" dirty="0">
                <a:solidFill>
                  <a:schemeClr val="bg1">
                    <a:lumMod val="50000"/>
                  </a:schemeClr>
                </a:solidFill>
              </a:rPr>
              <a:t> </a:t>
            </a:r>
            <a:r>
              <a:rPr lang="en-US" cap="all" dirty="0" err="1">
                <a:solidFill>
                  <a:schemeClr val="bg1">
                    <a:lumMod val="50000"/>
                  </a:schemeClr>
                </a:solidFill>
              </a:rPr>
              <a:t>thailand’s</a:t>
            </a:r>
            <a:r>
              <a:rPr lang="en-US" cap="all" dirty="0">
                <a:solidFill>
                  <a:schemeClr val="bg1">
                    <a:lumMod val="50000"/>
                  </a:schemeClr>
                </a:solidFill>
              </a:rPr>
              <a:t> </a:t>
            </a:r>
            <a:r>
              <a:rPr lang="en-US" cap="all" dirty="0" err="1">
                <a:solidFill>
                  <a:schemeClr val="bg1">
                    <a:lumMod val="50000"/>
                  </a:schemeClr>
                </a:solidFill>
              </a:rPr>
              <a:t>IoT</a:t>
            </a:r>
            <a:r>
              <a:rPr lang="en-US" cap="all" dirty="0">
                <a:solidFill>
                  <a:schemeClr val="bg1">
                    <a:lumMod val="50000"/>
                  </a:schemeClr>
                </a:solidFill>
              </a:rPr>
              <a:t> network deployment capability</a:t>
            </a:r>
          </a:p>
        </p:txBody>
      </p:sp>
      <p:sp>
        <p:nvSpPr>
          <p:cNvPr id="7" name="Shape 70"/>
          <p:cNvSpPr/>
          <p:nvPr/>
        </p:nvSpPr>
        <p:spPr>
          <a:xfrm>
            <a:off x="789002" y="1229786"/>
            <a:ext cx="5486400" cy="1"/>
          </a:xfrm>
          <a:prstGeom prst="line">
            <a:avLst/>
          </a:prstGeom>
          <a:ln w="63500">
            <a:solidFill>
              <a:srgbClr val="F04E22"/>
            </a:solidFill>
          </a:ln>
        </p:spPr>
        <p:txBody>
          <a:bodyPr lIns="34289" rIns="34289"/>
          <a:lstStyle/>
          <a:p>
            <a:endParaRPr sz="2800">
              <a:solidFill>
                <a:schemeClr val="bg1">
                  <a:lumMod val="50000"/>
                </a:schemeClr>
              </a:solidFill>
            </a:endParaRPr>
          </a:p>
        </p:txBody>
      </p:sp>
      <p:sp>
        <p:nvSpPr>
          <p:cNvPr id="3" name="Slide Number Placeholder 2"/>
          <p:cNvSpPr>
            <a:spLocks noGrp="1"/>
          </p:cNvSpPr>
          <p:nvPr>
            <p:ph type="sldNum" sz="quarter" idx="12"/>
          </p:nvPr>
        </p:nvSpPr>
        <p:spPr/>
        <p:txBody>
          <a:bodyPr/>
          <a:lstStyle/>
          <a:p>
            <a:fld id="{589CDA46-EEC7-448C-B902-E742FE24BB1B}" type="slidenum">
              <a:rPr lang="en-US" smtClean="0"/>
              <a:t>31</a:t>
            </a:fld>
            <a:endParaRPr lang="en-US" dirty="0"/>
          </a:p>
        </p:txBody>
      </p:sp>
      <p:sp>
        <p:nvSpPr>
          <p:cNvPr id="5" name="TextBox 4"/>
          <p:cNvSpPr txBox="1"/>
          <p:nvPr/>
        </p:nvSpPr>
        <p:spPr>
          <a:xfrm>
            <a:off x="3281736" y="2372437"/>
            <a:ext cx="3124766" cy="923330"/>
          </a:xfrm>
          <a:prstGeom prst="rect">
            <a:avLst/>
          </a:prstGeom>
          <a:noFill/>
        </p:spPr>
        <p:txBody>
          <a:bodyPr wrap="none" rtlCol="0">
            <a:spAutoFit/>
          </a:bodyPr>
          <a:lstStyle/>
          <a:p>
            <a:r>
              <a:rPr lang="en-US" dirty="0">
                <a:solidFill>
                  <a:schemeClr val="bg2">
                    <a:lumMod val="25000"/>
                  </a:schemeClr>
                </a:solidFill>
                <a:latin typeface="Segoe UI" panose="020B0502040204020203" pitchFamily="34" charset="0"/>
                <a:cs typeface="Segoe UI" panose="020B0502040204020203" pitchFamily="34" charset="0"/>
              </a:rPr>
              <a:t>Knowledge transfer</a:t>
            </a:r>
          </a:p>
          <a:p>
            <a:pPr marL="342900" indent="-342900">
              <a:buFont typeface="Arial" panose="020B0604020202020204" pitchFamily="34" charset="0"/>
              <a:buChar char="•"/>
            </a:pPr>
            <a:r>
              <a:rPr lang="en-US" dirty="0">
                <a:solidFill>
                  <a:schemeClr val="bg2">
                    <a:lumMod val="25000"/>
                  </a:schemeClr>
                </a:solidFill>
                <a:latin typeface="Segoe UI" panose="020B0502040204020203" pitchFamily="34" charset="0"/>
                <a:cs typeface="Segoe UI" panose="020B0502040204020203" pitchFamily="34" charset="0"/>
              </a:rPr>
              <a:t>Existing technology </a:t>
            </a:r>
          </a:p>
          <a:p>
            <a:pPr marL="342900" indent="-342900">
              <a:buFont typeface="Arial" panose="020B0604020202020204" pitchFamily="34" charset="0"/>
              <a:buChar char="•"/>
            </a:pPr>
            <a:r>
              <a:rPr lang="en-US" dirty="0">
                <a:solidFill>
                  <a:schemeClr val="bg2">
                    <a:lumMod val="25000"/>
                  </a:schemeClr>
                </a:solidFill>
                <a:latin typeface="Segoe UI" panose="020B0502040204020203" pitchFamily="34" charset="0"/>
                <a:cs typeface="Segoe UI" panose="020B0502040204020203" pitchFamily="34" charset="0"/>
              </a:rPr>
              <a:t>Non-expensive technology  </a:t>
            </a:r>
          </a:p>
        </p:txBody>
      </p:sp>
      <p:sp>
        <p:nvSpPr>
          <p:cNvPr id="10" name="TextBox 9"/>
          <p:cNvSpPr txBox="1"/>
          <p:nvPr/>
        </p:nvSpPr>
        <p:spPr>
          <a:xfrm>
            <a:off x="6275402" y="4591425"/>
            <a:ext cx="2143344" cy="400110"/>
          </a:xfrm>
          <a:prstGeom prst="rect">
            <a:avLst/>
          </a:prstGeom>
          <a:noFill/>
        </p:spPr>
        <p:txBody>
          <a:bodyPr wrap="none" rtlCol="0">
            <a:spAutoFit/>
          </a:bodyPr>
          <a:lstStyle/>
          <a:p>
            <a:r>
              <a:rPr lang="en-US" sz="2000" dirty="0">
                <a:latin typeface="Segoe UI" panose="020B0502040204020203" pitchFamily="34" charset="0"/>
                <a:cs typeface="Segoe UI" panose="020B0502040204020203" pitchFamily="34" charset="0"/>
              </a:rPr>
              <a:t>Capacity building</a:t>
            </a:r>
          </a:p>
        </p:txBody>
      </p:sp>
      <p:sp>
        <p:nvSpPr>
          <p:cNvPr id="11" name="TextBox 10"/>
          <p:cNvSpPr txBox="1"/>
          <p:nvPr/>
        </p:nvSpPr>
        <p:spPr>
          <a:xfrm>
            <a:off x="701598" y="1335733"/>
            <a:ext cx="8442401" cy="1154162"/>
          </a:xfrm>
          <a:prstGeom prst="rect">
            <a:avLst/>
          </a:prstGeom>
          <a:noFill/>
        </p:spPr>
        <p:txBody>
          <a:bodyPr wrap="square" rtlCol="0">
            <a:spAutoFit/>
          </a:bodyPr>
          <a:lstStyle/>
          <a:p>
            <a:pPr>
              <a:spcAft>
                <a:spcPts val="600"/>
              </a:spcAft>
            </a:pPr>
            <a:r>
              <a:rPr lang="en-US" sz="2400" b="1" cap="all" dirty="0">
                <a:solidFill>
                  <a:schemeClr val="bg2">
                    <a:lumMod val="25000"/>
                  </a:schemeClr>
                </a:solidFill>
                <a:latin typeface="Segoe UI" panose="020B0502040204020203" pitchFamily="34" charset="0"/>
                <a:cs typeface="Segoe UI" panose="020B0502040204020203" pitchFamily="34" charset="0"/>
              </a:rPr>
              <a:t>technology localization</a:t>
            </a:r>
          </a:p>
          <a:p>
            <a:r>
              <a:rPr lang="en-US" sz="2000" b="1" dirty="0">
                <a:solidFill>
                  <a:schemeClr val="bg2">
                    <a:lumMod val="25000"/>
                  </a:schemeClr>
                </a:solidFill>
                <a:latin typeface="Segoe UI" panose="020B0502040204020203" pitchFamily="34" charset="0"/>
                <a:cs typeface="Segoe UI" panose="020B0502040204020203" pitchFamily="34" charset="0"/>
              </a:rPr>
              <a:t>Form Technology Localization Partnership to co-develop </a:t>
            </a:r>
            <a:r>
              <a:rPr lang="en-US" sz="2000" b="1" dirty="0" err="1">
                <a:solidFill>
                  <a:schemeClr val="bg2">
                    <a:lumMod val="25000"/>
                  </a:schemeClr>
                </a:solidFill>
                <a:latin typeface="Segoe UI" panose="020B0502040204020203" pitchFamily="34" charset="0"/>
                <a:cs typeface="Segoe UI" panose="020B0502040204020203" pitchFamily="34" charset="0"/>
              </a:rPr>
              <a:t>IoT</a:t>
            </a:r>
            <a:endParaRPr lang="en-US" sz="2000" b="1" dirty="0">
              <a:solidFill>
                <a:schemeClr val="bg2">
                  <a:lumMod val="25000"/>
                </a:schemeClr>
              </a:solidFill>
              <a:latin typeface="Segoe UI" panose="020B0502040204020203" pitchFamily="34" charset="0"/>
              <a:cs typeface="Segoe UI" panose="020B0502040204020203" pitchFamily="34" charset="0"/>
            </a:endParaRPr>
          </a:p>
          <a:p>
            <a:r>
              <a:rPr lang="en-US" sz="2000" b="1" dirty="0">
                <a:solidFill>
                  <a:schemeClr val="bg2">
                    <a:lumMod val="25000"/>
                  </a:schemeClr>
                </a:solidFill>
                <a:latin typeface="Segoe UI" panose="020B0502040204020203" pitchFamily="34" charset="0"/>
                <a:cs typeface="Segoe UI" panose="020B0502040204020203" pitchFamily="34" charset="0"/>
              </a:rPr>
              <a:t>network deployment capability</a:t>
            </a:r>
          </a:p>
        </p:txBody>
      </p:sp>
      <p:sp>
        <p:nvSpPr>
          <p:cNvPr id="9" name="Right Arrow 8"/>
          <p:cNvSpPr/>
          <p:nvPr/>
        </p:nvSpPr>
        <p:spPr>
          <a:xfrm rot="13525246">
            <a:off x="3994088" y="4534829"/>
            <a:ext cx="1133805" cy="65272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01599" y="3278152"/>
            <a:ext cx="884903" cy="294947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latin typeface="Segoe UI Light" panose="020B0502040204020203" pitchFamily="34" charset="0"/>
                <a:cs typeface="Segoe UI Light" panose="020B0502040204020203" pitchFamily="34" charset="0"/>
              </a:rPr>
              <a:t>Government incentives</a:t>
            </a:r>
          </a:p>
        </p:txBody>
      </p:sp>
      <p:sp>
        <p:nvSpPr>
          <p:cNvPr id="14" name="Right Arrow 13"/>
          <p:cNvSpPr/>
          <p:nvPr/>
        </p:nvSpPr>
        <p:spPr>
          <a:xfrm>
            <a:off x="1660757" y="3575597"/>
            <a:ext cx="566249" cy="652729"/>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1646510" y="5494061"/>
            <a:ext cx="566249" cy="652729"/>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7797" y="4955454"/>
            <a:ext cx="2667403" cy="176602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animBg="1"/>
      <p:bldP spid="14"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Related image"/>
          <p:cNvPicPr>
            <a:picLocks noChangeAspect="1" noChangeArrowheads="1"/>
          </p:cNvPicPr>
          <p:nvPr/>
        </p:nvPicPr>
        <p:blipFill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r="-3047"/>
          <a:stretch/>
        </p:blipFill>
        <p:spPr bwMode="auto">
          <a:xfrm>
            <a:off x="3776597" y="2515609"/>
            <a:ext cx="2540157" cy="330986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Related image"/>
          <p:cNvPicPr>
            <a:picLocks noChangeAspect="1" noChangeArrowheads="1"/>
          </p:cNvPicPr>
          <p:nvPr/>
        </p:nvPicPr>
        <p:blipFill rotWithShape="1">
          <a:blip r:embed="rId4" cstate="screen">
            <a:duotone>
              <a:schemeClr val="accent5">
                <a:shade val="45000"/>
                <a:satMod val="135000"/>
              </a:schemeClr>
              <a:prstClr val="white"/>
            </a:duotone>
            <a:extLst>
              <a:ext uri="{28A0092B-C50C-407E-A947-70E740481C1C}">
                <a14:useLocalDpi xmlns:a14="http://schemas.microsoft.com/office/drawing/2010/main"/>
              </a:ext>
            </a:extLst>
          </a:blip>
          <a:srcRect/>
          <a:stretch/>
        </p:blipFill>
        <p:spPr bwMode="auto">
          <a:xfrm>
            <a:off x="1863461" y="1195332"/>
            <a:ext cx="2161490" cy="3309868"/>
          </a:xfrm>
          <a:prstGeom prst="rect">
            <a:avLst/>
          </a:prstGeom>
          <a:noFill/>
          <a:extLst>
            <a:ext uri="{909E8E84-426E-40DD-AFC4-6F175D3DCCD1}">
              <a14:hiddenFill xmlns:a14="http://schemas.microsoft.com/office/drawing/2010/main">
                <a:solidFill>
                  <a:srgbClr val="FFFFFF"/>
                </a:solidFill>
              </a14:hiddenFill>
            </a:ext>
          </a:extLst>
        </p:spPr>
      </p:pic>
      <p:sp>
        <p:nvSpPr>
          <p:cNvPr id="8" name="Arc 7"/>
          <p:cNvSpPr/>
          <p:nvPr/>
        </p:nvSpPr>
        <p:spPr>
          <a:xfrm rot="16200000" flipH="1" flipV="1">
            <a:off x="2635702" y="-471019"/>
            <a:ext cx="2535881" cy="4440347"/>
          </a:xfrm>
          <a:prstGeom prst="arc">
            <a:avLst>
              <a:gd name="adj1" fmla="val 16774313"/>
              <a:gd name="adj2" fmla="val 513774"/>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sz="1350"/>
          </a:p>
        </p:txBody>
      </p:sp>
      <p:cxnSp>
        <p:nvCxnSpPr>
          <p:cNvPr id="15" name="Straight Arrow Connector 14"/>
          <p:cNvCxnSpPr/>
          <p:nvPr/>
        </p:nvCxnSpPr>
        <p:spPr>
          <a:xfrm flipV="1">
            <a:off x="1840830" y="2095695"/>
            <a:ext cx="27331" cy="2254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841783" y="4357095"/>
            <a:ext cx="6668696" cy="11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088423" y="3489153"/>
            <a:ext cx="3322698" cy="323165"/>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Tipping Point</a:t>
            </a:r>
            <a:r>
              <a:rPr lang="en-GB" sz="1500" dirty="0">
                <a:latin typeface="Arial" panose="020B0604020202020204" pitchFamily="34" charset="0"/>
                <a:cs typeface="Arial" panose="020B0604020202020204" pitchFamily="34" charset="0"/>
              </a:rPr>
              <a:t> with new regulations</a:t>
            </a:r>
            <a:endParaRPr lang="en-US" sz="1500" dirty="0">
              <a:latin typeface="Arial" panose="020B0604020202020204" pitchFamily="34" charset="0"/>
              <a:cs typeface="Arial" panose="020B0604020202020204" pitchFamily="34" charset="0"/>
            </a:endParaRPr>
          </a:p>
        </p:txBody>
      </p:sp>
      <p:sp>
        <p:nvSpPr>
          <p:cNvPr id="21" name="Oval 20"/>
          <p:cNvSpPr/>
          <p:nvPr/>
        </p:nvSpPr>
        <p:spPr>
          <a:xfrm>
            <a:off x="3812861" y="3507181"/>
            <a:ext cx="265578" cy="217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5" name="TextBox 24"/>
          <p:cNvSpPr txBox="1"/>
          <p:nvPr/>
        </p:nvSpPr>
        <p:spPr>
          <a:xfrm>
            <a:off x="457906" y="2146900"/>
            <a:ext cx="1346855" cy="1015663"/>
          </a:xfrm>
          <a:prstGeom prst="rect">
            <a:avLst/>
          </a:prstGeom>
          <a:noFill/>
        </p:spPr>
        <p:txBody>
          <a:bodyPr wrap="square" rtlCol="0">
            <a:spAutoFit/>
          </a:bodyPr>
          <a:lstStyle/>
          <a:p>
            <a:pPr algn="r"/>
            <a:r>
              <a:rPr lang="en-US" sz="1500" dirty="0" err="1">
                <a:latin typeface="Arial" panose="020B0604020202020204" pitchFamily="34" charset="0"/>
                <a:cs typeface="Arial" panose="020B0604020202020204" pitchFamily="34" charset="0"/>
              </a:rPr>
              <a:t>IoT</a:t>
            </a:r>
            <a:endParaRPr lang="en-US" sz="1500" dirty="0">
              <a:latin typeface="Arial" panose="020B0604020202020204" pitchFamily="34" charset="0"/>
              <a:cs typeface="Arial" panose="020B0604020202020204" pitchFamily="34" charset="0"/>
            </a:endParaRPr>
          </a:p>
          <a:p>
            <a:pPr algn="r"/>
            <a:r>
              <a:rPr lang="en-US" sz="1500" dirty="0">
                <a:latin typeface="Arial" panose="020B0604020202020204" pitchFamily="34" charset="0"/>
                <a:cs typeface="Arial" panose="020B0604020202020204" pitchFamily="34" charset="0"/>
              </a:rPr>
              <a:t>capability</a:t>
            </a:r>
          </a:p>
          <a:p>
            <a:pPr algn="r"/>
            <a:r>
              <a:rPr lang="en-US" sz="1500" dirty="0">
                <a:latin typeface="Arial" panose="020B0604020202020204" pitchFamily="34" charset="0"/>
                <a:cs typeface="Arial" panose="020B0604020202020204" pitchFamily="34" charset="0"/>
              </a:rPr>
              <a:t>&amp; network deployment</a:t>
            </a:r>
            <a:endParaRPr lang="en-GB" sz="1500" dirty="0">
              <a:latin typeface="Arial" panose="020B0604020202020204" pitchFamily="34" charset="0"/>
              <a:cs typeface="Arial" panose="020B0604020202020204" pitchFamily="34" charset="0"/>
            </a:endParaRPr>
          </a:p>
        </p:txBody>
      </p:sp>
      <p:sp>
        <p:nvSpPr>
          <p:cNvPr id="11" name="TextBox 10"/>
          <p:cNvSpPr txBox="1"/>
          <p:nvPr/>
        </p:nvSpPr>
        <p:spPr>
          <a:xfrm>
            <a:off x="7124777" y="1890081"/>
            <a:ext cx="1495202" cy="300082"/>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global</a:t>
            </a:r>
            <a:endParaRPr lang="en-GB" sz="1350" dirty="0">
              <a:latin typeface="Arial" panose="020B0604020202020204" pitchFamily="34" charset="0"/>
              <a:cs typeface="Arial" panose="020B0604020202020204" pitchFamily="34" charset="0"/>
            </a:endParaRPr>
          </a:p>
        </p:txBody>
      </p:sp>
      <p:cxnSp>
        <p:nvCxnSpPr>
          <p:cNvPr id="12" name="Straight Connector 11"/>
          <p:cNvCxnSpPr>
            <a:endCxn id="11" idx="1"/>
          </p:cNvCxnSpPr>
          <p:nvPr/>
        </p:nvCxnSpPr>
        <p:spPr>
          <a:xfrm>
            <a:off x="6542573" y="2020144"/>
            <a:ext cx="582204" cy="1997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7124777" y="2238610"/>
            <a:ext cx="1495202" cy="300082"/>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Thailand</a:t>
            </a:r>
            <a:endParaRPr lang="en-GB" sz="1350" dirty="0">
              <a:latin typeface="Arial" panose="020B0604020202020204" pitchFamily="34" charset="0"/>
              <a:cs typeface="Arial" panose="020B0604020202020204" pitchFamily="34" charset="0"/>
            </a:endParaRPr>
          </a:p>
        </p:txBody>
      </p:sp>
      <p:cxnSp>
        <p:nvCxnSpPr>
          <p:cNvPr id="14" name="Straight Connector 13"/>
          <p:cNvCxnSpPr>
            <a:endCxn id="13" idx="1"/>
          </p:cNvCxnSpPr>
          <p:nvPr/>
        </p:nvCxnSpPr>
        <p:spPr>
          <a:xfrm>
            <a:off x="6542573" y="2368672"/>
            <a:ext cx="582204" cy="19979"/>
          </a:xfrm>
          <a:prstGeom prst="line">
            <a:avLst/>
          </a:prstGeom>
          <a:ln w="381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11016" y="950442"/>
            <a:ext cx="8651630" cy="830997"/>
          </a:xfrm>
          <a:prstGeom prst="rect">
            <a:avLst/>
          </a:prstGeom>
          <a:noFill/>
        </p:spPr>
        <p:txBody>
          <a:bodyPr wrap="square" rtlCol="0">
            <a:spAutoFit/>
          </a:bodyPr>
          <a:lstStyle/>
          <a:p>
            <a:pPr algn="ctr"/>
            <a:r>
              <a:rPr lang="en-US" sz="2400" dirty="0" err="1">
                <a:solidFill>
                  <a:srgbClr val="E04E20"/>
                </a:solidFill>
                <a:latin typeface="Arial" panose="020B0604020202020204" pitchFamily="34" charset="0"/>
                <a:cs typeface="Arial" panose="020B0604020202020204" pitchFamily="34" charset="0"/>
              </a:rPr>
              <a:t>IoT</a:t>
            </a:r>
            <a:r>
              <a:rPr lang="en-US" sz="2400" dirty="0">
                <a:solidFill>
                  <a:srgbClr val="E04E20"/>
                </a:solidFill>
                <a:latin typeface="Arial" panose="020B0604020202020204" pitchFamily="34" charset="0"/>
                <a:cs typeface="Arial" panose="020B0604020202020204" pitchFamily="34" charset="0"/>
              </a:rPr>
              <a:t> network deployment strategies: Strategic partnership to tackle market creation and capability development</a:t>
            </a:r>
            <a:endParaRPr lang="en-GB" sz="2400" dirty="0">
              <a:solidFill>
                <a:srgbClr val="E04E20"/>
              </a:solidFill>
              <a:latin typeface="Arial" panose="020B0604020202020204" pitchFamily="34" charset="0"/>
              <a:cs typeface="Arial" panose="020B0604020202020204" pitchFamily="34" charset="0"/>
            </a:endParaRPr>
          </a:p>
        </p:txBody>
      </p:sp>
      <p:sp>
        <p:nvSpPr>
          <p:cNvPr id="27" name="TextBox 26"/>
          <p:cNvSpPr txBox="1"/>
          <p:nvPr/>
        </p:nvSpPr>
        <p:spPr>
          <a:xfrm>
            <a:off x="1854496" y="4603627"/>
            <a:ext cx="2540018" cy="1546577"/>
          </a:xfrm>
          <a:prstGeom prst="rect">
            <a:avLst/>
          </a:prstGeom>
          <a:noFill/>
        </p:spPr>
        <p:txBody>
          <a:bodyPr wrap="square" rtlCol="0">
            <a:spAutoFit/>
          </a:bodyPr>
          <a:lstStyle/>
          <a:p>
            <a:r>
              <a:rPr lang="en-US" sz="1350" dirty="0"/>
              <a:t>Phase 1: Privately owned  solutions and HR capacity building</a:t>
            </a:r>
          </a:p>
          <a:p>
            <a:pPr marL="214313" indent="-214313">
              <a:buFont typeface="Arial" panose="020B0604020202020204" pitchFamily="34" charset="0"/>
              <a:buChar char="•"/>
            </a:pPr>
            <a:r>
              <a:rPr lang="en-US" sz="1350" dirty="0"/>
              <a:t>Smart home/building</a:t>
            </a:r>
          </a:p>
          <a:p>
            <a:pPr marL="214313" indent="-214313">
              <a:buFont typeface="Arial" panose="020B0604020202020204" pitchFamily="34" charset="0"/>
              <a:buChar char="•"/>
            </a:pPr>
            <a:r>
              <a:rPr lang="en-US" sz="1350" dirty="0"/>
              <a:t>Smart cities (CSR funds)</a:t>
            </a:r>
          </a:p>
          <a:p>
            <a:pPr marL="214313" indent="-214313">
              <a:buFont typeface="Arial" panose="020B0604020202020204" pitchFamily="34" charset="0"/>
              <a:buChar char="•"/>
            </a:pPr>
            <a:r>
              <a:rPr lang="en-US" sz="1350" dirty="0"/>
              <a:t>Smart cities (Municipal funds)</a:t>
            </a:r>
          </a:p>
          <a:p>
            <a:pPr marL="214313" indent="-214313">
              <a:buFont typeface="Arial" panose="020B0604020202020204" pitchFamily="34" charset="0"/>
              <a:buChar char="•"/>
            </a:pPr>
            <a:r>
              <a:rPr lang="en-US" sz="1350" dirty="0"/>
              <a:t>Etc.</a:t>
            </a:r>
          </a:p>
        </p:txBody>
      </p:sp>
      <p:sp>
        <p:nvSpPr>
          <p:cNvPr id="28" name="TextBox 27"/>
          <p:cNvSpPr txBox="1"/>
          <p:nvPr/>
        </p:nvSpPr>
        <p:spPr>
          <a:xfrm>
            <a:off x="4370430" y="4635086"/>
            <a:ext cx="2427487" cy="1338828"/>
          </a:xfrm>
          <a:prstGeom prst="rect">
            <a:avLst/>
          </a:prstGeom>
          <a:noFill/>
        </p:spPr>
        <p:txBody>
          <a:bodyPr wrap="square" rtlCol="0">
            <a:spAutoFit/>
          </a:bodyPr>
          <a:lstStyle/>
          <a:p>
            <a:r>
              <a:rPr lang="en-US" sz="1350" dirty="0"/>
              <a:t>Phase 2: Innovation and Commercial deployment</a:t>
            </a:r>
          </a:p>
          <a:p>
            <a:pPr marL="214313" indent="-214313">
              <a:buFont typeface="Arial" panose="020B0604020202020204" pitchFamily="34" charset="0"/>
              <a:buChar char="•"/>
            </a:pPr>
            <a:r>
              <a:rPr lang="en-US" sz="1350" dirty="0"/>
              <a:t>Smart factories</a:t>
            </a:r>
          </a:p>
          <a:p>
            <a:pPr marL="214313" indent="-214313">
              <a:buFont typeface="Arial" panose="020B0604020202020204" pitchFamily="34" charset="0"/>
              <a:buChar char="•"/>
            </a:pPr>
            <a:r>
              <a:rPr lang="en-US" sz="1350" dirty="0"/>
              <a:t>Smart farming/logistics</a:t>
            </a:r>
          </a:p>
          <a:p>
            <a:pPr marL="214313" indent="-214313">
              <a:buFont typeface="Arial" panose="020B0604020202020204" pitchFamily="34" charset="0"/>
              <a:buChar char="•"/>
            </a:pPr>
            <a:r>
              <a:rPr lang="en-US" sz="1350" dirty="0"/>
              <a:t>Disaster management</a:t>
            </a:r>
          </a:p>
          <a:p>
            <a:pPr marL="214313" indent="-214313">
              <a:buFont typeface="Arial" panose="020B0604020202020204" pitchFamily="34" charset="0"/>
              <a:buChar char="•"/>
            </a:pPr>
            <a:r>
              <a:rPr lang="en-US" sz="1350" dirty="0"/>
              <a:t>Etc.</a:t>
            </a:r>
          </a:p>
        </p:txBody>
      </p:sp>
      <p:sp>
        <p:nvSpPr>
          <p:cNvPr id="31" name="TextBox 30"/>
          <p:cNvSpPr txBox="1"/>
          <p:nvPr/>
        </p:nvSpPr>
        <p:spPr>
          <a:xfrm>
            <a:off x="6542573" y="4636260"/>
            <a:ext cx="1860167" cy="715581"/>
          </a:xfrm>
          <a:prstGeom prst="rect">
            <a:avLst/>
          </a:prstGeom>
          <a:noFill/>
        </p:spPr>
        <p:txBody>
          <a:bodyPr wrap="square" rtlCol="0">
            <a:spAutoFit/>
          </a:bodyPr>
          <a:lstStyle/>
          <a:p>
            <a:r>
              <a:rPr lang="en-US" sz="1350" dirty="0"/>
              <a:t>Phase 3: Scale-up </a:t>
            </a:r>
          </a:p>
          <a:p>
            <a:pPr marL="214313" indent="-214313">
              <a:buFont typeface="Arial" panose="020B0604020202020204" pitchFamily="34" charset="0"/>
              <a:buChar char="•"/>
            </a:pPr>
            <a:r>
              <a:rPr lang="en-US" sz="1350" dirty="0"/>
              <a:t>Big data businesses</a:t>
            </a:r>
          </a:p>
          <a:p>
            <a:pPr marL="214313" indent="-214313">
              <a:buFont typeface="Arial" panose="020B0604020202020204" pitchFamily="34" charset="0"/>
              <a:buChar char="•"/>
            </a:pPr>
            <a:r>
              <a:rPr lang="en-US" sz="1350" dirty="0"/>
              <a:t>System export</a:t>
            </a:r>
          </a:p>
        </p:txBody>
      </p:sp>
      <p:sp>
        <p:nvSpPr>
          <p:cNvPr id="33" name="TextBox 32"/>
          <p:cNvSpPr txBox="1"/>
          <p:nvPr/>
        </p:nvSpPr>
        <p:spPr>
          <a:xfrm>
            <a:off x="1996888" y="2886324"/>
            <a:ext cx="1733513" cy="784830"/>
          </a:xfrm>
          <a:prstGeom prst="rect">
            <a:avLst/>
          </a:prstGeom>
          <a:noFill/>
        </p:spPr>
        <p:txBody>
          <a:bodyPr wrap="square" rtlCol="0">
            <a:spAutoFit/>
          </a:bodyPr>
          <a:lstStyle/>
          <a:p>
            <a:r>
              <a:rPr lang="en-US" sz="1500" dirty="0">
                <a:solidFill>
                  <a:srgbClr val="0070C0"/>
                </a:solidFill>
                <a:latin typeface="Arial" panose="020B0604020202020204" pitchFamily="34" charset="0"/>
                <a:cs typeface="Arial" panose="020B0604020202020204" pitchFamily="34" charset="0"/>
              </a:rPr>
              <a:t>Shared economy business model for </a:t>
            </a:r>
            <a:r>
              <a:rPr lang="en-US" sz="1500" dirty="0" err="1">
                <a:solidFill>
                  <a:srgbClr val="0070C0"/>
                </a:solidFill>
                <a:latin typeface="Arial" panose="020B0604020202020204" pitchFamily="34" charset="0"/>
                <a:cs typeface="Arial" panose="020B0604020202020204" pitchFamily="34" charset="0"/>
              </a:rPr>
              <a:t>IoT</a:t>
            </a:r>
            <a:r>
              <a:rPr lang="en-US" sz="1500" dirty="0">
                <a:solidFill>
                  <a:srgbClr val="0070C0"/>
                </a:solidFill>
                <a:latin typeface="Arial" panose="020B0604020202020204" pitchFamily="34" charset="0"/>
                <a:cs typeface="Arial" panose="020B0604020202020204" pitchFamily="34" charset="0"/>
              </a:rPr>
              <a:t> network</a:t>
            </a:r>
          </a:p>
        </p:txBody>
      </p:sp>
      <p:sp>
        <p:nvSpPr>
          <p:cNvPr id="19" name="TextBox 18"/>
          <p:cNvSpPr txBox="1"/>
          <p:nvPr/>
        </p:nvSpPr>
        <p:spPr>
          <a:xfrm>
            <a:off x="4816726" y="3293165"/>
            <a:ext cx="1350050" cy="323165"/>
          </a:xfrm>
          <a:prstGeom prst="rect">
            <a:avLst/>
          </a:prstGeom>
          <a:noFill/>
        </p:spPr>
        <p:txBody>
          <a:bodyPr wrap="none" rtlCol="0">
            <a:spAutoFit/>
          </a:bodyPr>
          <a:lstStyle/>
          <a:p>
            <a:r>
              <a:rPr lang="en-US" sz="1500" dirty="0">
                <a:latin typeface="Arial" panose="020B0604020202020204" pitchFamily="34" charset="0"/>
                <a:cs typeface="Arial" panose="020B0604020202020204" pitchFamily="34" charset="0"/>
              </a:rPr>
              <a:t>“The S curve”</a:t>
            </a:r>
            <a:endParaRPr lang="th-TH" sz="1500" dirty="0">
              <a:latin typeface="Arial" panose="020B0604020202020204" pitchFamily="34" charset="0"/>
            </a:endParaRPr>
          </a:p>
        </p:txBody>
      </p:sp>
      <p:cxnSp>
        <p:nvCxnSpPr>
          <p:cNvPr id="23" name="Straight Connector 22"/>
          <p:cNvCxnSpPr/>
          <p:nvPr/>
        </p:nvCxnSpPr>
        <p:spPr>
          <a:xfrm>
            <a:off x="1854496" y="4505200"/>
            <a:ext cx="2233928" cy="5254"/>
          </a:xfrm>
          <a:prstGeom prst="line">
            <a:avLst/>
          </a:prstGeom>
          <a:ln w="28575">
            <a:solidFill>
              <a:srgbClr val="E04E2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176989" y="4510454"/>
            <a:ext cx="2233928" cy="3751"/>
          </a:xfrm>
          <a:prstGeom prst="line">
            <a:avLst/>
          </a:prstGeom>
          <a:ln w="28575">
            <a:solidFill>
              <a:srgbClr val="E04E2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498839" y="4509810"/>
            <a:ext cx="1757138" cy="644"/>
          </a:xfrm>
          <a:prstGeom prst="line">
            <a:avLst/>
          </a:prstGeom>
          <a:ln w="28575">
            <a:solidFill>
              <a:srgbClr val="E04E2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414816" y="4391406"/>
            <a:ext cx="1159548" cy="300082"/>
          </a:xfrm>
          <a:prstGeom prst="rect">
            <a:avLst/>
          </a:prstGeom>
          <a:solidFill>
            <a:schemeClr val="bg1"/>
          </a:solidFill>
        </p:spPr>
        <p:txBody>
          <a:bodyPr wrap="none" rtlCol="0">
            <a:spAutoFit/>
          </a:bodyPr>
          <a:lstStyle/>
          <a:p>
            <a:r>
              <a:rPr lang="en-US" sz="1350" dirty="0">
                <a:solidFill>
                  <a:srgbClr val="E04E20"/>
                </a:solidFill>
                <a:latin typeface="Arial" panose="020B0604020202020204" pitchFamily="34" charset="0"/>
                <a:cs typeface="Arial" panose="020B0604020202020204" pitchFamily="34" charset="0"/>
              </a:rPr>
              <a:t>Year 1 and 2</a:t>
            </a:r>
            <a:endParaRPr lang="th-TH" sz="1350" dirty="0">
              <a:solidFill>
                <a:srgbClr val="E04E20"/>
              </a:solidFill>
              <a:latin typeface="Arial" panose="020B0604020202020204" pitchFamily="34" charset="0"/>
            </a:endParaRPr>
          </a:p>
        </p:txBody>
      </p:sp>
      <p:sp>
        <p:nvSpPr>
          <p:cNvPr id="41" name="TextBox 40"/>
          <p:cNvSpPr txBox="1"/>
          <p:nvPr/>
        </p:nvSpPr>
        <p:spPr>
          <a:xfrm>
            <a:off x="4737309" y="4411308"/>
            <a:ext cx="1159548" cy="300082"/>
          </a:xfrm>
          <a:prstGeom prst="rect">
            <a:avLst/>
          </a:prstGeom>
          <a:solidFill>
            <a:schemeClr val="bg1"/>
          </a:solidFill>
        </p:spPr>
        <p:txBody>
          <a:bodyPr wrap="none" rtlCol="0">
            <a:spAutoFit/>
          </a:bodyPr>
          <a:lstStyle/>
          <a:p>
            <a:r>
              <a:rPr lang="en-US" sz="1350" dirty="0">
                <a:solidFill>
                  <a:srgbClr val="E04E20"/>
                </a:solidFill>
                <a:latin typeface="Arial" panose="020B0604020202020204" pitchFamily="34" charset="0"/>
                <a:cs typeface="Arial" panose="020B0604020202020204" pitchFamily="34" charset="0"/>
              </a:rPr>
              <a:t>Year 2 and 3</a:t>
            </a:r>
            <a:endParaRPr lang="th-TH" sz="1350" dirty="0">
              <a:solidFill>
                <a:srgbClr val="E04E20"/>
              </a:solidFill>
              <a:latin typeface="Arial" panose="020B0604020202020204" pitchFamily="34" charset="0"/>
            </a:endParaRPr>
          </a:p>
        </p:txBody>
      </p:sp>
      <p:sp>
        <p:nvSpPr>
          <p:cNvPr id="42" name="TextBox 41"/>
          <p:cNvSpPr txBox="1"/>
          <p:nvPr/>
        </p:nvSpPr>
        <p:spPr>
          <a:xfrm>
            <a:off x="7014056" y="4395662"/>
            <a:ext cx="684803" cy="300082"/>
          </a:xfrm>
          <a:prstGeom prst="rect">
            <a:avLst/>
          </a:prstGeom>
          <a:solidFill>
            <a:schemeClr val="bg1"/>
          </a:solidFill>
        </p:spPr>
        <p:txBody>
          <a:bodyPr wrap="none" rtlCol="0">
            <a:spAutoFit/>
          </a:bodyPr>
          <a:lstStyle/>
          <a:p>
            <a:r>
              <a:rPr lang="en-US" sz="1350" dirty="0">
                <a:solidFill>
                  <a:srgbClr val="E04E20"/>
                </a:solidFill>
                <a:latin typeface="Arial" panose="020B0604020202020204" pitchFamily="34" charset="0"/>
                <a:cs typeface="Arial" panose="020B0604020202020204" pitchFamily="34" charset="0"/>
              </a:rPr>
              <a:t>Future</a:t>
            </a:r>
            <a:endParaRPr lang="th-TH" sz="1350" dirty="0">
              <a:solidFill>
                <a:srgbClr val="E04E20"/>
              </a:solidFill>
              <a:latin typeface="Arial" panose="020B0604020202020204" pitchFamily="34" charset="0"/>
            </a:endParaRPr>
          </a:p>
        </p:txBody>
      </p:sp>
    </p:spTree>
    <p:extLst>
      <p:ext uri="{BB962C8B-B14F-4D97-AF65-F5344CB8AC3E}">
        <p14:creationId xmlns:p14="http://schemas.microsoft.com/office/powerpoint/2010/main" val="72221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7" grpId="0"/>
      <p:bldP spid="28" grpId="0"/>
      <p:bldP spid="31" grpId="0"/>
      <p:bldP spid="33" grpId="0"/>
      <p:bldP spid="19" grpId="0"/>
      <p:bldP spid="40" grpId="0" animBg="1"/>
      <p:bldP spid="41" grpId="0" animBg="1"/>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1430" y="4640455"/>
            <a:ext cx="1214846" cy="61722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Data sensing/ processing</a:t>
            </a:r>
          </a:p>
        </p:txBody>
      </p:sp>
      <p:sp>
        <p:nvSpPr>
          <p:cNvPr id="5" name="Rectangle 4"/>
          <p:cNvSpPr/>
          <p:nvPr/>
        </p:nvSpPr>
        <p:spPr>
          <a:xfrm>
            <a:off x="3659359" y="4640455"/>
            <a:ext cx="1214846" cy="61722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Arial" panose="020B0604020202020204" pitchFamily="34" charset="0"/>
                <a:cs typeface="Arial" panose="020B0604020202020204" pitchFamily="34" charset="0"/>
              </a:rPr>
              <a:t>Network alliance/device connectivity</a:t>
            </a:r>
          </a:p>
        </p:txBody>
      </p:sp>
      <p:sp>
        <p:nvSpPr>
          <p:cNvPr id="6" name="Rectangle 5"/>
          <p:cNvSpPr/>
          <p:nvPr/>
        </p:nvSpPr>
        <p:spPr>
          <a:xfrm>
            <a:off x="5047288" y="4640455"/>
            <a:ext cx="1214846" cy="61722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Visualization</a:t>
            </a:r>
          </a:p>
        </p:txBody>
      </p:sp>
      <p:sp>
        <p:nvSpPr>
          <p:cNvPr id="7" name="Rectangle 6"/>
          <p:cNvSpPr/>
          <p:nvPr/>
        </p:nvSpPr>
        <p:spPr>
          <a:xfrm>
            <a:off x="2141806" y="4510077"/>
            <a:ext cx="4251960" cy="861898"/>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sp>
        <p:nvSpPr>
          <p:cNvPr id="8" name="Rectangle 7"/>
          <p:cNvSpPr/>
          <p:nvPr/>
        </p:nvSpPr>
        <p:spPr>
          <a:xfrm>
            <a:off x="3659359" y="3319850"/>
            <a:ext cx="1214846" cy="61722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On-the-job Training</a:t>
            </a:r>
          </a:p>
        </p:txBody>
      </p:sp>
      <p:sp>
        <p:nvSpPr>
          <p:cNvPr id="9" name="Rectangle 8"/>
          <p:cNvSpPr/>
          <p:nvPr/>
        </p:nvSpPr>
        <p:spPr>
          <a:xfrm>
            <a:off x="2271430" y="3319850"/>
            <a:ext cx="1214846" cy="61722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Knowledge</a:t>
            </a:r>
          </a:p>
          <a:p>
            <a:pPr algn="ctr"/>
            <a:r>
              <a:rPr lang="en-US" sz="1200" dirty="0">
                <a:solidFill>
                  <a:schemeClr val="tx1"/>
                </a:solidFill>
                <a:latin typeface="Arial" panose="020B0604020202020204" pitchFamily="34" charset="0"/>
                <a:cs typeface="Arial" panose="020B0604020202020204" pitchFamily="34" charset="0"/>
              </a:rPr>
              <a:t>Localization</a:t>
            </a:r>
          </a:p>
        </p:txBody>
      </p:sp>
      <p:sp>
        <p:nvSpPr>
          <p:cNvPr id="10" name="Rectangle 9"/>
          <p:cNvSpPr/>
          <p:nvPr/>
        </p:nvSpPr>
        <p:spPr>
          <a:xfrm>
            <a:off x="5047288" y="3319850"/>
            <a:ext cx="1214846" cy="61722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System Verification</a:t>
            </a:r>
          </a:p>
        </p:txBody>
      </p:sp>
      <p:sp>
        <p:nvSpPr>
          <p:cNvPr id="11" name="Rectangle 10"/>
          <p:cNvSpPr/>
          <p:nvPr/>
        </p:nvSpPr>
        <p:spPr>
          <a:xfrm>
            <a:off x="2141806" y="3197511"/>
            <a:ext cx="4251960" cy="861898"/>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2271430" y="2310119"/>
            <a:ext cx="1214846" cy="617220"/>
          </a:xfrm>
          <a:prstGeom prst="rect">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Smart Solution Demand Articulation</a:t>
            </a:r>
          </a:p>
        </p:txBody>
      </p:sp>
      <p:sp>
        <p:nvSpPr>
          <p:cNvPr id="13" name="Rectangle 12"/>
          <p:cNvSpPr/>
          <p:nvPr/>
        </p:nvSpPr>
        <p:spPr>
          <a:xfrm>
            <a:off x="5047162" y="2310433"/>
            <a:ext cx="1214846" cy="617220"/>
          </a:xfrm>
          <a:prstGeom prst="rect">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Solutions and Devices Development</a:t>
            </a:r>
          </a:p>
        </p:txBody>
      </p:sp>
      <p:sp>
        <p:nvSpPr>
          <p:cNvPr id="14" name="Rectangle 13"/>
          <p:cNvSpPr/>
          <p:nvPr/>
        </p:nvSpPr>
        <p:spPr>
          <a:xfrm>
            <a:off x="3659359" y="2310119"/>
            <a:ext cx="1214846" cy="617220"/>
          </a:xfrm>
          <a:prstGeom prst="rect">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System Design &amp; Implementation</a:t>
            </a:r>
          </a:p>
        </p:txBody>
      </p:sp>
      <p:sp>
        <p:nvSpPr>
          <p:cNvPr id="15" name="Rectangle 14"/>
          <p:cNvSpPr/>
          <p:nvPr/>
        </p:nvSpPr>
        <p:spPr>
          <a:xfrm>
            <a:off x="2140802" y="2167119"/>
            <a:ext cx="4251960" cy="861898"/>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sp>
        <p:nvSpPr>
          <p:cNvPr id="16" name="Oval 15"/>
          <p:cNvSpPr/>
          <p:nvPr/>
        </p:nvSpPr>
        <p:spPr>
          <a:xfrm>
            <a:off x="168812" y="2156568"/>
            <a:ext cx="1466557" cy="91232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Arial" panose="020B0604020202020204" pitchFamily="34" charset="0"/>
                <a:cs typeface="Arial" panose="020B0604020202020204" pitchFamily="34" charset="0"/>
              </a:rPr>
              <a:t>Thai and ASEAN clients: cities, farms and others </a:t>
            </a:r>
          </a:p>
        </p:txBody>
      </p:sp>
      <p:sp>
        <p:nvSpPr>
          <p:cNvPr id="19" name="Oval 18"/>
          <p:cNvSpPr/>
          <p:nvPr/>
        </p:nvSpPr>
        <p:spPr>
          <a:xfrm>
            <a:off x="7030706" y="4458517"/>
            <a:ext cx="1466557" cy="91232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Arial" panose="020B0604020202020204" pitchFamily="34" charset="0"/>
                <a:cs typeface="Arial" panose="020B0604020202020204" pitchFamily="34" charset="0"/>
              </a:rPr>
              <a:t>International vendors of solutions and devices</a:t>
            </a:r>
          </a:p>
        </p:txBody>
      </p:sp>
      <p:cxnSp>
        <p:nvCxnSpPr>
          <p:cNvPr id="23" name="Elbow Connector 22"/>
          <p:cNvCxnSpPr>
            <a:stCxn id="7" idx="1"/>
            <a:endCxn id="16" idx="4"/>
          </p:cNvCxnSpPr>
          <p:nvPr/>
        </p:nvCxnSpPr>
        <p:spPr>
          <a:xfrm rot="10800000">
            <a:off x="902090" y="3068896"/>
            <a:ext cx="1239716" cy="1872131"/>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6"/>
            <a:endCxn id="12" idx="1"/>
          </p:cNvCxnSpPr>
          <p:nvPr/>
        </p:nvCxnSpPr>
        <p:spPr>
          <a:xfrm>
            <a:off x="1635368" y="2612732"/>
            <a:ext cx="636062" cy="599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1"/>
          </p:cNvCxnSpPr>
          <p:nvPr/>
        </p:nvCxnSpPr>
        <p:spPr>
          <a:xfrm flipH="1" flipV="1">
            <a:off x="902090" y="3628460"/>
            <a:ext cx="1369340" cy="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30792" y="4305625"/>
            <a:ext cx="1022168" cy="646331"/>
          </a:xfrm>
          <a:prstGeom prst="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System deployment support</a:t>
            </a:r>
          </a:p>
        </p:txBody>
      </p:sp>
      <p:cxnSp>
        <p:nvCxnSpPr>
          <p:cNvPr id="32" name="Straight Arrow Connector 31"/>
          <p:cNvCxnSpPr>
            <a:stCxn id="7" idx="0"/>
            <a:endCxn id="8" idx="2"/>
          </p:cNvCxnSpPr>
          <p:nvPr/>
        </p:nvCxnSpPr>
        <p:spPr>
          <a:xfrm flipH="1" flipV="1">
            <a:off x="4266782" y="3937071"/>
            <a:ext cx="1004" cy="57300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261154" y="4209259"/>
            <a:ext cx="1743234" cy="276999"/>
          </a:xfrm>
          <a:prstGeom prst="rect">
            <a:avLst/>
          </a:prstGeom>
          <a:noFill/>
          <a:ln>
            <a:noFill/>
          </a:ln>
        </p:spPr>
        <p:txBody>
          <a:bodyPr wrap="none" rtlCol="0">
            <a:spAutoFit/>
          </a:bodyPr>
          <a:lstStyle/>
          <a:p>
            <a:r>
              <a:rPr lang="en-US" sz="1200" dirty="0" err="1">
                <a:latin typeface="Arial" panose="020B0604020202020204" pitchFamily="34" charset="0"/>
                <a:cs typeface="Arial" panose="020B0604020202020204" pitchFamily="34" charset="0"/>
              </a:rPr>
              <a:t>IoT</a:t>
            </a:r>
            <a:r>
              <a:rPr lang="en-US" sz="1200" dirty="0">
                <a:latin typeface="Arial" panose="020B0604020202020204" pitchFamily="34" charset="0"/>
                <a:cs typeface="Arial" panose="020B0604020202020204" pitchFamily="34" charset="0"/>
              </a:rPr>
              <a:t> knowledge transfer</a:t>
            </a:r>
          </a:p>
        </p:txBody>
      </p:sp>
      <p:cxnSp>
        <p:nvCxnSpPr>
          <p:cNvPr id="37" name="Straight Arrow Connector 36"/>
          <p:cNvCxnSpPr>
            <a:stCxn id="8" idx="1"/>
            <a:endCxn id="9" idx="3"/>
          </p:cNvCxnSpPr>
          <p:nvPr/>
        </p:nvCxnSpPr>
        <p:spPr>
          <a:xfrm flipH="1">
            <a:off x="3486275" y="3628460"/>
            <a:ext cx="17308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3"/>
            <a:endCxn id="10" idx="1"/>
          </p:cNvCxnSpPr>
          <p:nvPr/>
        </p:nvCxnSpPr>
        <p:spPr>
          <a:xfrm>
            <a:off x="4874204" y="3628460"/>
            <a:ext cx="17308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0"/>
            <a:endCxn id="15" idx="2"/>
          </p:cNvCxnSpPr>
          <p:nvPr/>
        </p:nvCxnSpPr>
        <p:spPr>
          <a:xfrm flipV="1">
            <a:off x="4266782" y="3029017"/>
            <a:ext cx="0" cy="29083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3"/>
            <a:endCxn id="14" idx="1"/>
          </p:cNvCxnSpPr>
          <p:nvPr/>
        </p:nvCxnSpPr>
        <p:spPr>
          <a:xfrm>
            <a:off x="3486275" y="2618729"/>
            <a:ext cx="17308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3"/>
            <a:endCxn id="13" idx="1"/>
          </p:cNvCxnSpPr>
          <p:nvPr/>
        </p:nvCxnSpPr>
        <p:spPr>
          <a:xfrm>
            <a:off x="4874204" y="2618729"/>
            <a:ext cx="172958" cy="31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9" idx="6"/>
            <a:endCxn id="51" idx="6"/>
          </p:cNvCxnSpPr>
          <p:nvPr/>
        </p:nvCxnSpPr>
        <p:spPr>
          <a:xfrm flipH="1" flipV="1">
            <a:off x="8149967" y="3630597"/>
            <a:ext cx="347295" cy="1284084"/>
          </a:xfrm>
          <a:prstGeom prst="bentConnector3">
            <a:avLst>
              <a:gd name="adj1" fmla="val -49367"/>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9" idx="4"/>
            <a:endCxn id="7" idx="2"/>
          </p:cNvCxnSpPr>
          <p:nvPr/>
        </p:nvCxnSpPr>
        <p:spPr>
          <a:xfrm rot="5400000">
            <a:off x="6015321" y="3623310"/>
            <a:ext cx="1130" cy="3496199"/>
          </a:xfrm>
          <a:prstGeom prst="bentConnector3">
            <a:avLst>
              <a:gd name="adj1" fmla="val 1526921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1" idx="3"/>
            <a:endCxn id="7" idx="3"/>
          </p:cNvCxnSpPr>
          <p:nvPr/>
        </p:nvCxnSpPr>
        <p:spPr>
          <a:xfrm rot="5400000">
            <a:off x="6152038" y="4194881"/>
            <a:ext cx="987873" cy="504417"/>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994096" y="1793274"/>
            <a:ext cx="4512966" cy="2357906"/>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sp>
        <p:nvSpPr>
          <p:cNvPr id="66" name="TextBox 65"/>
          <p:cNvSpPr txBox="1"/>
          <p:nvPr/>
        </p:nvSpPr>
        <p:spPr>
          <a:xfrm>
            <a:off x="2107138" y="1861012"/>
            <a:ext cx="2418010" cy="276999"/>
          </a:xfrm>
          <a:prstGeom prst="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KMUTT </a:t>
            </a:r>
            <a:r>
              <a:rPr lang="en-US" sz="1200" dirty="0" err="1">
                <a:latin typeface="Arial" panose="020B0604020202020204" pitchFamily="34" charset="0"/>
                <a:cs typeface="Arial" panose="020B0604020202020204" pitchFamily="34" charset="0"/>
              </a:rPr>
              <a:t>IoT</a:t>
            </a:r>
            <a:r>
              <a:rPr lang="en-US" sz="1200" dirty="0">
                <a:latin typeface="Arial" panose="020B0604020202020204" pitchFamily="34" charset="0"/>
                <a:cs typeface="Arial" panose="020B0604020202020204" pitchFamily="34" charset="0"/>
              </a:rPr>
              <a:t> ecosystem platform</a:t>
            </a:r>
          </a:p>
        </p:txBody>
      </p:sp>
      <p:sp>
        <p:nvSpPr>
          <p:cNvPr id="67" name="TextBox 66"/>
          <p:cNvSpPr txBox="1"/>
          <p:nvPr/>
        </p:nvSpPr>
        <p:spPr>
          <a:xfrm>
            <a:off x="2103731" y="5388053"/>
            <a:ext cx="4082977" cy="461665"/>
          </a:xfrm>
          <a:prstGeom prst="rect">
            <a:avLst/>
          </a:prstGeom>
          <a:noFill/>
          <a:ln>
            <a:noFill/>
          </a:ln>
        </p:spPr>
        <p:txBody>
          <a:bodyPr wrap="none" rtlCol="0">
            <a:spAutoFit/>
          </a:bodyPr>
          <a:lstStyle/>
          <a:p>
            <a:r>
              <a:rPr lang="en-US" sz="1200" dirty="0">
                <a:latin typeface="Arial" panose="020B0604020202020204" pitchFamily="34" charset="0"/>
                <a:cs typeface="Arial" panose="020B0604020202020204" pitchFamily="34" charset="0"/>
              </a:rPr>
              <a:t>Thai and international </a:t>
            </a:r>
            <a:r>
              <a:rPr lang="en-US" sz="1200" dirty="0" err="1">
                <a:latin typeface="Arial" panose="020B0604020202020204" pitchFamily="34" charset="0"/>
                <a:cs typeface="Arial" panose="020B0604020202020204" pitchFamily="34" charset="0"/>
              </a:rPr>
              <a:t>IoT</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Strategic partners (</a:t>
            </a:r>
            <a:r>
              <a:rPr lang="en-US" sz="1200" b="1" dirty="0">
                <a:solidFill>
                  <a:srgbClr val="0070C0"/>
                </a:solidFill>
                <a:latin typeface="Arial" panose="020B0604020202020204" pitchFamily="34" charset="0"/>
                <a:cs typeface="Arial" panose="020B0604020202020204" pitchFamily="34" charset="0"/>
              </a:rPr>
              <a:t>To study and build market demand</a:t>
            </a:r>
            <a:r>
              <a:rPr lang="en-US" sz="1200" dirty="0">
                <a:latin typeface="Arial" panose="020B0604020202020204" pitchFamily="34" charset="0"/>
                <a:cs typeface="Arial" panose="020B0604020202020204" pitchFamily="34" charset="0"/>
              </a:rPr>
              <a:t>)</a:t>
            </a:r>
          </a:p>
        </p:txBody>
      </p:sp>
      <p:sp>
        <p:nvSpPr>
          <p:cNvPr id="73" name="TextBox 72"/>
          <p:cNvSpPr txBox="1"/>
          <p:nvPr/>
        </p:nvSpPr>
        <p:spPr>
          <a:xfrm>
            <a:off x="7874904" y="4001680"/>
            <a:ext cx="754882" cy="461665"/>
          </a:xfrm>
          <a:prstGeom prst="rect">
            <a:avLst/>
          </a:prstGeom>
          <a:noFill/>
          <a:ln>
            <a:noFill/>
          </a:ln>
        </p:spPr>
        <p:txBody>
          <a:bodyPr wrap="square" rtlCol="0">
            <a:spAutoFit/>
          </a:bodyPr>
          <a:lstStyle/>
          <a:p>
            <a:pPr algn="r"/>
            <a:r>
              <a:rPr lang="en-US" sz="1200" dirty="0">
                <a:latin typeface="Arial" panose="020B0604020202020204" pitchFamily="34" charset="0"/>
                <a:cs typeface="Arial" panose="020B0604020202020204" pitchFamily="34" charset="0"/>
              </a:rPr>
              <a:t>Joint Venture</a:t>
            </a:r>
          </a:p>
        </p:txBody>
      </p:sp>
      <p:cxnSp>
        <p:nvCxnSpPr>
          <p:cNvPr id="75" name="Straight Arrow Connector 74"/>
          <p:cNvCxnSpPr>
            <a:stCxn id="9" idx="0"/>
            <a:endCxn id="12" idx="2"/>
          </p:cNvCxnSpPr>
          <p:nvPr/>
        </p:nvCxnSpPr>
        <p:spPr>
          <a:xfrm flipV="1">
            <a:off x="2878853" y="2927339"/>
            <a:ext cx="0" cy="39251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0" idx="0"/>
            <a:endCxn id="13" idx="2"/>
          </p:cNvCxnSpPr>
          <p:nvPr/>
        </p:nvCxnSpPr>
        <p:spPr>
          <a:xfrm flipH="1" flipV="1">
            <a:off x="5654585" y="2927653"/>
            <a:ext cx="126" cy="39219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262007" y="2619043"/>
            <a:ext cx="1887960" cy="1467718"/>
            <a:chOff x="8349343" y="2349057"/>
            <a:chExt cx="2517280" cy="1956957"/>
          </a:xfrm>
        </p:grpSpPr>
        <p:sp>
          <p:nvSpPr>
            <p:cNvPr id="51" name="Oval 50"/>
            <p:cNvSpPr/>
            <p:nvPr/>
          </p:nvSpPr>
          <p:spPr>
            <a:xfrm>
              <a:off x="8911214" y="3089577"/>
              <a:ext cx="1955409" cy="121643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Arial" panose="020B0604020202020204" pitchFamily="34" charset="0"/>
                  <a:cs typeface="Arial" panose="020B0604020202020204" pitchFamily="34" charset="0"/>
                </a:rPr>
                <a:t>Local vendors of solutions and devices</a:t>
              </a:r>
            </a:p>
          </p:txBody>
        </p:sp>
        <p:cxnSp>
          <p:nvCxnSpPr>
            <p:cNvPr id="55" name="Elbow Connector 54"/>
            <p:cNvCxnSpPr>
              <a:stCxn id="13" idx="3"/>
              <a:endCxn id="51" idx="0"/>
            </p:cNvCxnSpPr>
            <p:nvPr/>
          </p:nvCxnSpPr>
          <p:spPr>
            <a:xfrm>
              <a:off x="8349343" y="2349057"/>
              <a:ext cx="1539576" cy="740520"/>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802798" y="2349985"/>
              <a:ext cx="1050459" cy="369332"/>
            </a:xfrm>
            <a:prstGeom prst="rect">
              <a:avLst/>
            </a:prstGeom>
            <a:noFill/>
            <a:ln>
              <a:noFill/>
            </a:ln>
          </p:spPr>
          <p:txBody>
            <a:bodyPr wrap="none" rtlCol="0">
              <a:spAutoFit/>
            </a:bodyPr>
            <a:lstStyle/>
            <a:p>
              <a:r>
                <a:rPr lang="en-US" sz="1200" dirty="0">
                  <a:latin typeface="Arial" panose="020B0604020202020204" pitchFamily="34" charset="0"/>
                  <a:cs typeface="Arial" panose="020B0604020202020204" pitchFamily="34" charset="0"/>
                </a:rPr>
                <a:t>Spin-offs</a:t>
              </a:r>
            </a:p>
          </p:txBody>
        </p:sp>
      </p:grpSp>
      <p:sp>
        <p:nvSpPr>
          <p:cNvPr id="81" name="Rectangle 80"/>
          <p:cNvSpPr/>
          <p:nvPr/>
        </p:nvSpPr>
        <p:spPr>
          <a:xfrm>
            <a:off x="6786624" y="962096"/>
            <a:ext cx="2389658" cy="1492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rIns="54000" rtlCol="0" anchor="ctr"/>
          <a:lstStyle/>
          <a:p>
            <a:pPr marL="214313" indent="-214313">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Shared-economy </a:t>
            </a:r>
            <a:r>
              <a:rPr lang="en-US" sz="1200" dirty="0" err="1">
                <a:solidFill>
                  <a:schemeClr val="tx1"/>
                </a:solidFill>
                <a:latin typeface="Arial" panose="020B0604020202020204" pitchFamily="34" charset="0"/>
                <a:cs typeface="Arial" panose="020B0604020202020204" pitchFamily="34" charset="0"/>
              </a:rPr>
              <a:t>IoT</a:t>
            </a:r>
            <a:r>
              <a:rPr lang="en-US" sz="1200" dirty="0">
                <a:solidFill>
                  <a:schemeClr val="tx1"/>
                </a:solidFill>
                <a:latin typeface="Arial" panose="020B0604020202020204" pitchFamily="34" charset="0"/>
                <a:cs typeface="Arial" panose="020B0604020202020204" pitchFamily="34" charset="0"/>
              </a:rPr>
              <a:t> network deployment</a:t>
            </a:r>
          </a:p>
          <a:p>
            <a:pPr marL="214313" indent="-214313">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HR capability building</a:t>
            </a:r>
          </a:p>
          <a:p>
            <a:pPr marL="214313" indent="-214313">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Policy and regulation recommendations</a:t>
            </a:r>
          </a:p>
          <a:p>
            <a:pPr marL="214313" indent="-214313">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Technology Innovation</a:t>
            </a:r>
          </a:p>
          <a:p>
            <a:pPr marL="214313" indent="-214313">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Business model</a:t>
            </a:r>
          </a:p>
          <a:p>
            <a:pPr marL="214313" indent="-214313">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Networking and promotion</a:t>
            </a:r>
          </a:p>
        </p:txBody>
      </p:sp>
      <p:sp>
        <p:nvSpPr>
          <p:cNvPr id="2" name="TextBox 1"/>
          <p:cNvSpPr txBox="1"/>
          <p:nvPr/>
        </p:nvSpPr>
        <p:spPr>
          <a:xfrm>
            <a:off x="353347" y="686789"/>
            <a:ext cx="4027064" cy="523220"/>
          </a:xfrm>
          <a:prstGeom prst="rect">
            <a:avLst/>
          </a:prstGeom>
          <a:noFill/>
        </p:spPr>
        <p:txBody>
          <a:bodyPr wrap="none" rtlCol="0">
            <a:spAutoFit/>
          </a:bodyPr>
          <a:lstStyle/>
          <a:p>
            <a:r>
              <a:rPr lang="en-US" sz="2800" dirty="0">
                <a:solidFill>
                  <a:srgbClr val="E04E20"/>
                </a:solidFill>
                <a:latin typeface="Arial" panose="020B0604020202020204" pitchFamily="34" charset="0"/>
                <a:cs typeface="Arial" panose="020B0604020202020204" pitchFamily="34" charset="0"/>
              </a:rPr>
              <a:t>Our spearhead program</a:t>
            </a:r>
            <a:endParaRPr lang="th-TH" sz="2800" dirty="0">
              <a:solidFill>
                <a:srgbClr val="E04E20"/>
              </a:solidFill>
              <a:latin typeface="Arial" panose="020B0604020202020204" pitchFamily="34" charset="0"/>
            </a:endParaRPr>
          </a:p>
        </p:txBody>
      </p:sp>
      <p:sp>
        <p:nvSpPr>
          <p:cNvPr id="3" name="TextBox 2"/>
          <p:cNvSpPr txBox="1"/>
          <p:nvPr/>
        </p:nvSpPr>
        <p:spPr>
          <a:xfrm>
            <a:off x="1179672" y="5063887"/>
            <a:ext cx="819455" cy="300082"/>
          </a:xfrm>
          <a:prstGeom prst="rect">
            <a:avLst/>
          </a:prstGeom>
          <a:solidFill>
            <a:schemeClr val="bg1">
              <a:lumMod val="95000"/>
            </a:schemeClr>
          </a:solidFill>
        </p:spPr>
        <p:txBody>
          <a:bodyPr wrap="none" rtlCol="0">
            <a:spAutoFit/>
          </a:bodyPr>
          <a:lstStyle/>
          <a:p>
            <a:r>
              <a:rPr lang="en-US" sz="1350" dirty="0">
                <a:latin typeface="Arial" panose="020B0604020202020204" pitchFamily="34" charset="0"/>
                <a:cs typeface="Arial" panose="020B0604020202020204" pitchFamily="34" charset="0"/>
              </a:rPr>
              <a:t>Phase 1</a:t>
            </a:r>
            <a:endParaRPr lang="th-TH" sz="1350" dirty="0">
              <a:latin typeface="Arial" panose="020B0604020202020204" pitchFamily="34" charset="0"/>
            </a:endParaRPr>
          </a:p>
        </p:txBody>
      </p:sp>
      <p:sp>
        <p:nvSpPr>
          <p:cNvPr id="42" name="TextBox 41"/>
          <p:cNvSpPr txBox="1"/>
          <p:nvPr/>
        </p:nvSpPr>
        <p:spPr>
          <a:xfrm>
            <a:off x="3880138" y="1404563"/>
            <a:ext cx="819455" cy="300082"/>
          </a:xfrm>
          <a:prstGeom prst="rect">
            <a:avLst/>
          </a:prstGeom>
          <a:solidFill>
            <a:schemeClr val="accent2">
              <a:lumMod val="20000"/>
              <a:lumOff val="80000"/>
            </a:schemeClr>
          </a:solidFill>
        </p:spPr>
        <p:txBody>
          <a:bodyPr wrap="none" rtlCol="0">
            <a:spAutoFit/>
          </a:bodyPr>
          <a:lstStyle/>
          <a:p>
            <a:r>
              <a:rPr lang="en-US" sz="1350" dirty="0">
                <a:latin typeface="Arial" panose="020B0604020202020204" pitchFamily="34" charset="0"/>
                <a:cs typeface="Arial" panose="020B0604020202020204" pitchFamily="34" charset="0"/>
              </a:rPr>
              <a:t>Phase 2</a:t>
            </a:r>
            <a:endParaRPr lang="th-TH" sz="1350" dirty="0">
              <a:latin typeface="Arial" panose="020B0604020202020204" pitchFamily="34" charset="0"/>
            </a:endParaRPr>
          </a:p>
        </p:txBody>
      </p:sp>
      <p:sp>
        <p:nvSpPr>
          <p:cNvPr id="28" name="TextBox 27"/>
          <p:cNvSpPr txBox="1"/>
          <p:nvPr/>
        </p:nvSpPr>
        <p:spPr>
          <a:xfrm>
            <a:off x="5849829" y="934516"/>
            <a:ext cx="982961" cy="300082"/>
          </a:xfrm>
          <a:prstGeom prst="rect">
            <a:avLst/>
          </a:prstGeom>
          <a:noFill/>
        </p:spPr>
        <p:txBody>
          <a:bodyPr wrap="none" rtlCol="0">
            <a:spAutoFit/>
          </a:bodyPr>
          <a:lstStyle/>
          <a:p>
            <a:r>
              <a:rPr lang="en-US" sz="1350" b="1" dirty="0">
                <a:latin typeface="Arial" panose="020B0604020202020204" pitchFamily="34" charset="0"/>
                <a:cs typeface="Arial" panose="020B0604020202020204" pitchFamily="34" charset="0"/>
              </a:rPr>
              <a:t>Our tasks</a:t>
            </a:r>
          </a:p>
        </p:txBody>
      </p:sp>
    </p:spTree>
    <p:extLst>
      <p:ext uri="{BB962C8B-B14F-4D97-AF65-F5344CB8AC3E}">
        <p14:creationId xmlns:p14="http://schemas.microsoft.com/office/powerpoint/2010/main" val="175691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fade">
                                      <p:cBhvr>
                                        <p:cTn id="97" dur="500"/>
                                        <p:tgtEl>
                                          <p:spTgt spid="5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3"/>
                                        </p:tgtEl>
                                        <p:attrNameLst>
                                          <p:attrName>style.visibility</p:attrName>
                                        </p:attrNameLst>
                                      </p:cBhvr>
                                      <p:to>
                                        <p:strVal val="visible"/>
                                      </p:to>
                                    </p:set>
                                    <p:animEffect transition="in" filter="fade">
                                      <p:cBhvr>
                                        <p:cTn id="100" dur="500"/>
                                        <p:tgtEl>
                                          <p:spTgt spid="7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fade">
                                      <p:cBhvr>
                                        <p:cTn id="105" dur="500"/>
                                        <p:tgtEl>
                                          <p:spTgt spid="8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9" grpId="0" animBg="1"/>
      <p:bldP spid="30" grpId="0"/>
      <p:bldP spid="33" grpId="0"/>
      <p:bldP spid="65" grpId="0" animBg="1"/>
      <p:bldP spid="66" grpId="0"/>
      <p:bldP spid="67" grpId="0"/>
      <p:bldP spid="73" grpId="0"/>
      <p:bldP spid="81" grpId="0"/>
      <p:bldP spid="3" grpId="0" animBg="1"/>
      <p:bldP spid="42" grpId="0" animBg="1"/>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830570" y="2228851"/>
            <a:ext cx="2126894" cy="3324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4459454" y="2228851"/>
            <a:ext cx="2371116" cy="332475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p:nvSpPr>
        <p:spPr>
          <a:xfrm>
            <a:off x="166060" y="2228851"/>
            <a:ext cx="4293394" cy="1049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380028" y="1170031"/>
            <a:ext cx="8546251" cy="994172"/>
          </a:xfrm>
        </p:spPr>
        <p:txBody>
          <a:bodyPr>
            <a:normAutofit/>
          </a:bodyPr>
          <a:lstStyle/>
          <a:p>
            <a:pPr algn="ctr"/>
            <a:r>
              <a:rPr lang="en-US" sz="4500" b="1" dirty="0">
                <a:solidFill>
                  <a:schemeClr val="accent2">
                    <a:lumMod val="75000"/>
                  </a:schemeClr>
                </a:solidFill>
                <a:latin typeface="Arial" panose="020B0604020202020204" pitchFamily="34" charset="0"/>
                <a:cs typeface="Arial" panose="020B0604020202020204" pitchFamily="34" charset="0"/>
              </a:rPr>
              <a:t>Outputs</a:t>
            </a:r>
          </a:p>
        </p:txBody>
      </p:sp>
      <p:pic>
        <p:nvPicPr>
          <p:cNvPr id="3074" name="Picture 2" descr="Image result for Iot infrastructure"/>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66060" y="4049412"/>
            <a:ext cx="4293394" cy="15041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443" y="5019390"/>
            <a:ext cx="2999232" cy="923330"/>
          </a:xfrm>
          <a:prstGeom prst="rect">
            <a:avLst/>
          </a:prstGeom>
          <a:solidFill>
            <a:schemeClr val="bg1">
              <a:lumMod val="95000"/>
              <a:alpha val="71000"/>
            </a:schemeClr>
          </a:solidFill>
        </p:spPr>
        <p:txBody>
          <a:bodyPr wrap="square" rtlCol="0">
            <a:spAutoFit/>
          </a:bodyPr>
          <a:lstStyle/>
          <a:p>
            <a:r>
              <a:rPr lang="en-US" dirty="0">
                <a:latin typeface="Arial" panose="020B0604020202020204" pitchFamily="34" charset="0"/>
                <a:cs typeface="Arial" panose="020B0604020202020204" pitchFamily="34" charset="0"/>
              </a:rPr>
              <a:t>National </a:t>
            </a:r>
            <a:r>
              <a:rPr lang="en-US" dirty="0" err="1">
                <a:latin typeface="Arial" panose="020B0604020202020204" pitchFamily="34" charset="0"/>
                <a:cs typeface="Arial" panose="020B0604020202020204" pitchFamily="34" charset="0"/>
              </a:rPr>
              <a:t>IoT</a:t>
            </a:r>
            <a:r>
              <a:rPr lang="en-US" dirty="0">
                <a:latin typeface="Arial" panose="020B0604020202020204" pitchFamily="34" charset="0"/>
                <a:cs typeface="Arial" panose="020B0604020202020204" pitchFamily="34" charset="0"/>
              </a:rPr>
              <a:t> Infrastructure</a:t>
            </a:r>
          </a:p>
          <a:p>
            <a:r>
              <a:rPr lang="en-US" dirty="0">
                <a:latin typeface="Arial" panose="020B0604020202020204" pitchFamily="34" charset="0"/>
                <a:cs typeface="Arial" panose="020B0604020202020204" pitchFamily="34" charset="0"/>
              </a:rPr>
              <a:t>(Shared Economy Concept)</a:t>
            </a:r>
          </a:p>
        </p:txBody>
      </p:sp>
      <p:sp>
        <p:nvSpPr>
          <p:cNvPr id="5" name="Rectangle 4"/>
          <p:cNvSpPr/>
          <p:nvPr/>
        </p:nvSpPr>
        <p:spPr>
          <a:xfrm>
            <a:off x="166060" y="3243835"/>
            <a:ext cx="4293394" cy="8055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76" name="Picture 4" descr="Image result for developer tool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08509" y="3388927"/>
            <a:ext cx="745293" cy="6604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96252" y="3501178"/>
            <a:ext cx="2544033" cy="415498"/>
          </a:xfrm>
          <a:prstGeom prst="rect">
            <a:avLst/>
          </a:prstGeom>
          <a:noFill/>
        </p:spPr>
        <p:txBody>
          <a:bodyPr wrap="square" rtlCol="0">
            <a:spAutoFit/>
          </a:bodyPr>
          <a:lstStyle/>
          <a:p>
            <a:r>
              <a:rPr lang="en-US" sz="2100" dirty="0">
                <a:solidFill>
                  <a:schemeClr val="bg1">
                    <a:lumMod val="50000"/>
                  </a:schemeClr>
                </a:solidFill>
                <a:latin typeface="Arial" panose="020B0604020202020204" pitchFamily="34" charset="0"/>
                <a:cs typeface="Arial" panose="020B0604020202020204" pitchFamily="34" charset="0"/>
              </a:rPr>
              <a:t>Developer Testbed</a:t>
            </a:r>
          </a:p>
        </p:txBody>
      </p:sp>
      <p:pic>
        <p:nvPicPr>
          <p:cNvPr id="3078" name="Picture 6" descr="Image result for capacity buildi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11924" y="2315928"/>
            <a:ext cx="1999955" cy="858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989356" y="2555939"/>
            <a:ext cx="1326720" cy="923330"/>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Capable Developers</a:t>
            </a:r>
          </a:p>
        </p:txBody>
      </p:sp>
      <p:grpSp>
        <p:nvGrpSpPr>
          <p:cNvPr id="7" name="Group 6"/>
          <p:cNvGrpSpPr/>
          <p:nvPr/>
        </p:nvGrpSpPr>
        <p:grpSpPr>
          <a:xfrm>
            <a:off x="4547969" y="3074219"/>
            <a:ext cx="2193639" cy="1644995"/>
            <a:chOff x="6511757" y="2044905"/>
            <a:chExt cx="2924852" cy="2193327"/>
          </a:xfrm>
        </p:grpSpPr>
        <p:pic>
          <p:nvPicPr>
            <p:cNvPr id="3080" name="Picture 8" descr="Image result for innovation transparent"/>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511757" y="2044905"/>
              <a:ext cx="1468260" cy="219332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524929" y="3253215"/>
              <a:ext cx="1911680" cy="984885"/>
            </a:xfrm>
            <a:prstGeom prst="rect">
              <a:avLst/>
            </a:prstGeom>
            <a:noFill/>
          </p:spPr>
          <p:txBody>
            <a:bodyPr wrap="square" rtlCol="0">
              <a:spAutoFit/>
            </a:bodyPr>
            <a:lstStyle/>
            <a:p>
              <a:r>
                <a:rPr lang="en-US" sz="2100" dirty="0" err="1">
                  <a:latin typeface="Arial" panose="020B0604020202020204" pitchFamily="34" charset="0"/>
                  <a:cs typeface="Arial" panose="020B0604020202020204" pitchFamily="34" charset="0"/>
                </a:rPr>
                <a:t>IoT</a:t>
              </a:r>
              <a:r>
                <a:rPr lang="en-US" sz="2100" dirty="0">
                  <a:latin typeface="Arial" panose="020B0604020202020204" pitchFamily="34" charset="0"/>
                  <a:cs typeface="Arial" panose="020B0604020202020204" pitchFamily="34" charset="0"/>
                </a:rPr>
                <a:t> </a:t>
              </a:r>
            </a:p>
            <a:p>
              <a:r>
                <a:rPr lang="en-US" sz="2100" dirty="0">
                  <a:latin typeface="Arial" panose="020B0604020202020204" pitchFamily="34" charset="0"/>
                  <a:cs typeface="Arial" panose="020B0604020202020204" pitchFamily="34" charset="0"/>
                </a:rPr>
                <a:t>Innovation</a:t>
              </a:r>
            </a:p>
          </p:txBody>
        </p:sp>
      </p:grpSp>
      <p:sp>
        <p:nvSpPr>
          <p:cNvPr id="9" name="TextBox 8"/>
          <p:cNvSpPr txBox="1"/>
          <p:nvPr/>
        </p:nvSpPr>
        <p:spPr>
          <a:xfrm>
            <a:off x="6868879" y="2422524"/>
            <a:ext cx="2057400" cy="293157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Outcome</a:t>
            </a:r>
          </a:p>
          <a:p>
            <a:endParaRPr lang="en-US" b="1" dirty="0">
              <a:latin typeface="Arial" panose="020B0604020202020204" pitchFamily="34" charset="0"/>
              <a:cs typeface="Arial" panose="020B0604020202020204" pitchFamily="34" charset="0"/>
            </a:endParaRPr>
          </a:p>
          <a:p>
            <a:r>
              <a:rPr lang="en-US" sz="1350" dirty="0">
                <a:latin typeface="Arial" panose="020B0604020202020204" pitchFamily="34" charset="0"/>
                <a:cs typeface="Arial" panose="020B0604020202020204" pitchFamily="34" charset="0"/>
              </a:rPr>
              <a:t>More than 50% coverage of nation-wide </a:t>
            </a:r>
            <a:r>
              <a:rPr lang="en-US" sz="1350" dirty="0" err="1">
                <a:latin typeface="Arial" panose="020B0604020202020204" pitchFamily="34" charset="0"/>
                <a:cs typeface="Arial" panose="020B0604020202020204" pitchFamily="34" charset="0"/>
              </a:rPr>
              <a:t>IoT</a:t>
            </a:r>
            <a:r>
              <a:rPr lang="en-US" sz="1350" dirty="0">
                <a:latin typeface="Arial" panose="020B0604020202020204" pitchFamily="34" charset="0"/>
                <a:cs typeface="Arial" panose="020B0604020202020204" pitchFamily="34" charset="0"/>
              </a:rPr>
              <a:t> network</a:t>
            </a:r>
          </a:p>
          <a:p>
            <a:endParaRPr lang="en-US" sz="1350" dirty="0">
              <a:latin typeface="Arial" panose="020B0604020202020204" pitchFamily="34" charset="0"/>
              <a:cs typeface="Arial" panose="020B0604020202020204" pitchFamily="34" charset="0"/>
            </a:endParaRPr>
          </a:p>
          <a:p>
            <a:r>
              <a:rPr lang="en-US" sz="1350" dirty="0">
                <a:latin typeface="Arial" panose="020B0604020202020204" pitchFamily="34" charset="0"/>
                <a:cs typeface="Arial" panose="020B0604020202020204" pitchFamily="34" charset="0"/>
              </a:rPr>
              <a:t>Smart factory, Smart farming, Smart logistic, and Smart healthcare enablement</a:t>
            </a:r>
          </a:p>
          <a:p>
            <a:endParaRPr lang="en-US" sz="1350" dirty="0">
              <a:latin typeface="Arial" panose="020B0604020202020204" pitchFamily="34" charset="0"/>
              <a:cs typeface="Arial" panose="020B0604020202020204" pitchFamily="34" charset="0"/>
            </a:endParaRPr>
          </a:p>
          <a:p>
            <a:r>
              <a:rPr lang="en-US" sz="1350" dirty="0" err="1">
                <a:latin typeface="Arial" panose="020B0604020202020204" pitchFamily="34" charset="0"/>
                <a:cs typeface="Arial" panose="020B0604020202020204" pitchFamily="34" charset="0"/>
              </a:rPr>
              <a:t>IoT</a:t>
            </a:r>
            <a:r>
              <a:rPr lang="en-US" sz="1350" dirty="0">
                <a:latin typeface="Arial" panose="020B0604020202020204" pitchFamily="34" charset="0"/>
                <a:cs typeface="Arial" panose="020B0604020202020204" pitchFamily="34" charset="0"/>
              </a:rPr>
              <a:t> ecosystem incubating in Thailand</a:t>
            </a:r>
          </a:p>
        </p:txBody>
      </p:sp>
    </p:spTree>
    <p:extLst>
      <p:ext uri="{BB962C8B-B14F-4D97-AF65-F5344CB8AC3E}">
        <p14:creationId xmlns:p14="http://schemas.microsoft.com/office/powerpoint/2010/main" val="54919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1381"/>
            <a:ext cx="9144000" cy="5264970"/>
          </a:xfrm>
          <a:prstGeom prst="rect">
            <a:avLst/>
          </a:prstGeom>
        </p:spPr>
      </p:pic>
      <p:sp>
        <p:nvSpPr>
          <p:cNvPr id="5" name="Shape 68"/>
          <p:cNvSpPr/>
          <p:nvPr/>
        </p:nvSpPr>
        <p:spPr>
          <a:xfrm>
            <a:off x="427466" y="452479"/>
            <a:ext cx="3874362" cy="1015663"/>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2000" b="1">
                <a:solidFill>
                  <a:srgbClr val="F04E22"/>
                </a:solidFill>
              </a:defRPr>
            </a:lvl1pPr>
          </a:lstStyle>
          <a:p>
            <a:r>
              <a:rPr lang="en-US" sz="3600" cap="all" dirty="0">
                <a:solidFill>
                  <a:schemeClr val="bg1">
                    <a:lumMod val="75000"/>
                  </a:schemeClr>
                </a:solidFill>
              </a:rPr>
              <a:t>IX</a:t>
            </a:r>
            <a:r>
              <a:rPr lang="en-US" sz="2800" cap="all" dirty="0">
                <a:solidFill>
                  <a:schemeClr val="bg1">
                    <a:lumMod val="75000"/>
                  </a:schemeClr>
                </a:solidFill>
              </a:rPr>
              <a:t> </a:t>
            </a:r>
          </a:p>
          <a:p>
            <a:r>
              <a:rPr lang="en-US" sz="2400" cap="all" dirty="0">
                <a:solidFill>
                  <a:schemeClr val="bg1">
                    <a:lumMod val="75000"/>
                  </a:schemeClr>
                </a:solidFill>
              </a:rPr>
              <a:t>KEY to </a:t>
            </a:r>
            <a:r>
              <a:rPr lang="en-US" sz="2400" cap="all" dirty="0" err="1">
                <a:solidFill>
                  <a:schemeClr val="bg1">
                    <a:lumMod val="75000"/>
                  </a:schemeClr>
                </a:solidFill>
              </a:rPr>
              <a:t>sUCCESS</a:t>
            </a:r>
            <a:r>
              <a:rPr lang="en-US" sz="2400" cap="all" dirty="0">
                <a:solidFill>
                  <a:schemeClr val="bg1">
                    <a:lumMod val="75000"/>
                  </a:schemeClr>
                </a:solidFill>
              </a:rPr>
              <a:t> </a:t>
            </a:r>
            <a:endParaRPr sz="2400" cap="all" dirty="0">
              <a:solidFill>
                <a:schemeClr val="bg1">
                  <a:lumMod val="75000"/>
                </a:schemeClr>
              </a:solidFill>
            </a:endParaRPr>
          </a:p>
        </p:txBody>
      </p:sp>
      <p:sp>
        <p:nvSpPr>
          <p:cNvPr id="6" name="Shape 70"/>
          <p:cNvSpPr/>
          <p:nvPr/>
        </p:nvSpPr>
        <p:spPr>
          <a:xfrm>
            <a:off x="427466" y="1468142"/>
            <a:ext cx="2286000" cy="1"/>
          </a:xfrm>
          <a:prstGeom prst="line">
            <a:avLst/>
          </a:prstGeom>
          <a:ln w="63500">
            <a:solidFill>
              <a:srgbClr val="F04E22"/>
            </a:solidFill>
          </a:ln>
        </p:spPr>
        <p:txBody>
          <a:bodyPr lIns="34289" rIns="34289"/>
          <a:lstStyle/>
          <a:p>
            <a:endParaRPr sz="2800">
              <a:solidFill>
                <a:schemeClr val="bg1">
                  <a:lumMod val="50000"/>
                </a:schemeClr>
              </a:solidFill>
            </a:endParaRPr>
          </a:p>
        </p:txBody>
      </p:sp>
      <p:sp>
        <p:nvSpPr>
          <p:cNvPr id="2" name="Slide Number Placeholder 1"/>
          <p:cNvSpPr>
            <a:spLocks noGrp="1"/>
          </p:cNvSpPr>
          <p:nvPr>
            <p:ph type="sldNum" sz="quarter" idx="12"/>
          </p:nvPr>
        </p:nvSpPr>
        <p:spPr/>
        <p:txBody>
          <a:bodyPr/>
          <a:lstStyle/>
          <a:p>
            <a:fld id="{589CDA46-EEC7-448C-B902-E742FE24BB1B}" type="slidenum">
              <a:rPr lang="en-US" smtClean="0"/>
              <a:t>35</a:t>
            </a:fld>
            <a:endParaRPr lang="en-US"/>
          </a:p>
        </p:txBody>
      </p:sp>
    </p:spTree>
    <p:extLst>
      <p:ext uri="{BB962C8B-B14F-4D97-AF65-F5344CB8AC3E}">
        <p14:creationId xmlns:p14="http://schemas.microsoft.com/office/powerpoint/2010/main" val="49117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 y="0"/>
            <a:ext cx="39624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b="1" dirty="0">
              <a:latin typeface="Myriad Pro" panose="020B0503030403020204" pitchFamily="34" charset="0"/>
            </a:endParaRPr>
          </a:p>
        </p:txBody>
      </p:sp>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l="22215" t="8889" r="23481" b="53334"/>
          <a:stretch/>
        </p:blipFill>
        <p:spPr>
          <a:xfrm>
            <a:off x="228600" y="5803708"/>
            <a:ext cx="914400" cy="942109"/>
          </a:xfrm>
          <a:prstGeom prst="rect">
            <a:avLst/>
          </a:prstGeom>
        </p:spPr>
      </p:pic>
      <p:pic>
        <p:nvPicPr>
          <p:cNvPr id="6" name="Picture 5" descr="../../../../Pictures/Photos%20Library.photoslibrary/Masters/2015/11/26/20151126-014553/IMG_9445.JPG"/>
          <p:cNvPicPr>
            <a:picLocks noChangeAspect="1"/>
          </p:cNvPicPr>
          <p:nvPr/>
        </p:nvPicPr>
        <p:blipFill rotWithShape="1">
          <a:blip r:embed="rId4" cstate="print">
            <a:extLst>
              <a:ext uri="{28A0092B-C50C-407E-A947-70E740481C1C}">
                <a14:useLocalDpi xmlns:a14="http://schemas.microsoft.com/office/drawing/2010/main" val="0"/>
              </a:ext>
            </a:extLst>
          </a:blip>
          <a:srcRect l="25942" t="5230" r="44251" b="42461"/>
          <a:stretch/>
        </p:blipFill>
        <p:spPr bwMode="auto">
          <a:xfrm>
            <a:off x="4337911" y="652928"/>
            <a:ext cx="1042723" cy="1371600"/>
          </a:xfrm>
          <a:prstGeom prst="rect">
            <a:avLst/>
          </a:prstGeom>
          <a:noFill/>
          <a:ln>
            <a:noFill/>
          </a:ln>
          <a:extLst>
            <a:ext uri="{53640926-AAD7-44D8-BBD7-CCE9431645EC}">
              <a14:shadowObscured xmlns:a14="http://schemas.microsoft.com/office/drawing/2010/main"/>
            </a:ext>
          </a:extLst>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9583" t="3665" r="32085" b="46334"/>
          <a:stretch/>
        </p:blipFill>
        <p:spPr>
          <a:xfrm>
            <a:off x="4328921" y="2743818"/>
            <a:ext cx="1060705" cy="1371600"/>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l="32918" t="8889" r="30624" b="61111"/>
          <a:stretch/>
        </p:blipFill>
        <p:spPr>
          <a:xfrm>
            <a:off x="4311648" y="4541116"/>
            <a:ext cx="1111250" cy="1371600"/>
          </a:xfrm>
          <a:prstGeom prst="rect">
            <a:avLst/>
          </a:prstGeom>
        </p:spPr>
      </p:pic>
      <p:pic>
        <p:nvPicPr>
          <p:cNvPr id="12" name="Picture 11"/>
          <p:cNvPicPr>
            <a:picLocks/>
          </p:cNvPicPr>
          <p:nvPr/>
        </p:nvPicPr>
        <p:blipFill rotWithShape="1">
          <a:blip r:embed="rId7">
            <a:extLst>
              <a:ext uri="{28A0092B-C50C-407E-A947-70E740481C1C}">
                <a14:useLocalDpi xmlns:a14="http://schemas.microsoft.com/office/drawing/2010/main" val="0"/>
              </a:ext>
            </a:extLst>
          </a:blip>
          <a:srcRect l="30000" t="4001" r="36333" b="43777"/>
          <a:stretch/>
        </p:blipFill>
        <p:spPr>
          <a:xfrm>
            <a:off x="6668183" y="654746"/>
            <a:ext cx="1088136" cy="1371600"/>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38169" r="24301" b="61903"/>
          <a:stretch/>
        </p:blipFill>
        <p:spPr>
          <a:xfrm>
            <a:off x="6698663" y="2726536"/>
            <a:ext cx="1092200" cy="1371600"/>
          </a:xfrm>
          <a:prstGeom prst="rect">
            <a:avLst/>
          </a:prstGeom>
        </p:spPr>
      </p:pic>
      <p:pic>
        <p:nvPicPr>
          <p:cNvPr id="15" name="Picture 14"/>
          <p:cNvPicPr>
            <a:picLocks noChangeAspect="1"/>
          </p:cNvPicPr>
          <p:nvPr/>
        </p:nvPicPr>
        <p:blipFill rotWithShape="1">
          <a:blip r:embed="rId9">
            <a:extLst>
              <a:ext uri="{28A0092B-C50C-407E-A947-70E740481C1C}">
                <a14:useLocalDpi xmlns:a14="http://schemas.microsoft.com/office/drawing/2010/main" val="0"/>
              </a:ext>
            </a:extLst>
          </a:blip>
          <a:srcRect l="30375" t="6300" r="25352" b="53069"/>
          <a:stretch/>
        </p:blipFill>
        <p:spPr>
          <a:xfrm>
            <a:off x="6701344" y="4640344"/>
            <a:ext cx="1089519" cy="1371600"/>
          </a:xfrm>
          <a:prstGeom prst="rect">
            <a:avLst/>
          </a:prstGeom>
        </p:spPr>
      </p:pic>
      <p:sp>
        <p:nvSpPr>
          <p:cNvPr id="17" name="Slide Number Placeholder 16"/>
          <p:cNvSpPr>
            <a:spLocks noGrp="1"/>
          </p:cNvSpPr>
          <p:nvPr>
            <p:ph type="sldNum" sz="quarter" idx="12"/>
          </p:nvPr>
        </p:nvSpPr>
        <p:spPr>
          <a:xfrm>
            <a:off x="6553200" y="6554152"/>
            <a:ext cx="2133600" cy="365125"/>
          </a:xfrm>
        </p:spPr>
        <p:txBody>
          <a:bodyPr/>
          <a:lstStyle/>
          <a:p>
            <a:fld id="{10834989-09F8-4BE6-8F33-872F0B5ADC65}" type="slidenum">
              <a:rPr lang="en-US" smtClean="0"/>
              <a:pPr/>
              <a:t>4</a:t>
            </a:fld>
            <a:endParaRPr lang="en-US"/>
          </a:p>
        </p:txBody>
      </p:sp>
      <p:sp>
        <p:nvSpPr>
          <p:cNvPr id="2" name="TextBox 1"/>
          <p:cNvSpPr txBox="1"/>
          <p:nvPr/>
        </p:nvSpPr>
        <p:spPr>
          <a:xfrm>
            <a:off x="1" y="975244"/>
            <a:ext cx="3962400" cy="2800767"/>
          </a:xfrm>
          <a:prstGeom prst="rect">
            <a:avLst/>
          </a:prstGeom>
          <a:solidFill>
            <a:schemeClr val="accent3"/>
          </a:solidFill>
        </p:spPr>
        <p:txBody>
          <a:bodyPr wrap="square" rtlCol="0">
            <a:spAutoFit/>
          </a:bodyPr>
          <a:lstStyle/>
          <a:p>
            <a:r>
              <a:rPr lang="en-US" sz="4400" b="1" cap="all" dirty="0">
                <a:solidFill>
                  <a:schemeClr val="bg1"/>
                </a:solidFill>
                <a:latin typeface="Segoe UI Light" panose="020B0502040204020203" pitchFamily="34" charset="0"/>
                <a:ea typeface="Tahoma" panose="020B0604030504040204" pitchFamily="34" charset="0"/>
                <a:cs typeface="Segoe UI Light" panose="020B0502040204020203" pitchFamily="34" charset="0"/>
              </a:rPr>
              <a:t>Hardware and Embedded Systems</a:t>
            </a:r>
          </a:p>
        </p:txBody>
      </p:sp>
      <p:sp>
        <p:nvSpPr>
          <p:cNvPr id="21" name="TextBox 20"/>
          <p:cNvSpPr txBox="1"/>
          <p:nvPr/>
        </p:nvSpPr>
        <p:spPr>
          <a:xfrm>
            <a:off x="4270772" y="2098076"/>
            <a:ext cx="2251174"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Rardchawadee</a:t>
            </a:r>
            <a:r>
              <a:rPr lang="en-US" sz="1200" b="1" dirty="0">
                <a:latin typeface="Segoe UI Light" panose="020B0502040204020203" pitchFamily="34" charset="0"/>
                <a:cs typeface="Segoe UI Light" panose="020B0502040204020203" pitchFamily="34" charset="0"/>
              </a:rPr>
              <a:t> Silapunt</a:t>
            </a:r>
          </a:p>
        </p:txBody>
      </p:sp>
      <p:sp>
        <p:nvSpPr>
          <p:cNvPr id="22" name="TextBox 21"/>
          <p:cNvSpPr txBox="1"/>
          <p:nvPr/>
        </p:nvSpPr>
        <p:spPr>
          <a:xfrm>
            <a:off x="6521946" y="2085072"/>
            <a:ext cx="1689361"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Pinit</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Kumhom</a:t>
            </a:r>
            <a:endParaRPr lang="en-US" sz="1200" b="1" dirty="0">
              <a:latin typeface="Segoe UI Light" panose="020B0502040204020203" pitchFamily="34" charset="0"/>
              <a:cs typeface="Segoe UI Light" panose="020B0502040204020203" pitchFamily="34" charset="0"/>
            </a:endParaRPr>
          </a:p>
        </p:txBody>
      </p:sp>
      <p:sp>
        <p:nvSpPr>
          <p:cNvPr id="23" name="TextBox 22"/>
          <p:cNvSpPr txBox="1"/>
          <p:nvPr/>
        </p:nvSpPr>
        <p:spPr>
          <a:xfrm>
            <a:off x="4255532" y="4188966"/>
            <a:ext cx="1264962" cy="276999"/>
          </a:xfrm>
          <a:prstGeom prst="rect">
            <a:avLst/>
          </a:prstGeom>
          <a:noFill/>
        </p:spPr>
        <p:txBody>
          <a:bodyPr wrap="none" rtlCol="0">
            <a:spAutoFit/>
          </a:bodyPr>
          <a:lstStyle/>
          <a:p>
            <a:r>
              <a:rPr lang="en-US" sz="1200" b="1" dirty="0">
                <a:latin typeface="Segoe UI Light" panose="020B0502040204020203" pitchFamily="34" charset="0"/>
                <a:cs typeface="Segoe UI Light" panose="020B0502040204020203" pitchFamily="34" charset="0"/>
              </a:rPr>
              <a:t>Dr. Santi </a:t>
            </a:r>
            <a:r>
              <a:rPr lang="en-US" sz="1200" b="1" dirty="0" err="1">
                <a:latin typeface="Segoe UI Light" panose="020B0502040204020203" pitchFamily="34" charset="0"/>
                <a:cs typeface="Segoe UI Light" panose="020B0502040204020203" pitchFamily="34" charset="0"/>
              </a:rPr>
              <a:t>Nuratch</a:t>
            </a:r>
            <a:endParaRPr lang="en-US" sz="1200" b="1" dirty="0">
              <a:latin typeface="Segoe UI Light" panose="020B0502040204020203" pitchFamily="34" charset="0"/>
              <a:cs typeface="Segoe UI Light" panose="020B0502040204020203" pitchFamily="34" charset="0"/>
            </a:endParaRPr>
          </a:p>
        </p:txBody>
      </p:sp>
      <p:sp>
        <p:nvSpPr>
          <p:cNvPr id="24" name="TextBox 23"/>
          <p:cNvSpPr txBox="1"/>
          <p:nvPr/>
        </p:nvSpPr>
        <p:spPr>
          <a:xfrm>
            <a:off x="6491466" y="4188966"/>
            <a:ext cx="2577862"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Kamon</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Jirasereeamornkul</a:t>
            </a:r>
            <a:endParaRPr lang="en-US" sz="1200" b="1" dirty="0">
              <a:latin typeface="Segoe UI Light" panose="020B0502040204020203" pitchFamily="34" charset="0"/>
              <a:cs typeface="Segoe UI Light" panose="020B0502040204020203" pitchFamily="34" charset="0"/>
            </a:endParaRPr>
          </a:p>
        </p:txBody>
      </p:sp>
      <p:sp>
        <p:nvSpPr>
          <p:cNvPr id="25" name="TextBox 24"/>
          <p:cNvSpPr txBox="1"/>
          <p:nvPr/>
        </p:nvSpPr>
        <p:spPr>
          <a:xfrm>
            <a:off x="4270772" y="6032598"/>
            <a:ext cx="1428596" cy="276999"/>
          </a:xfrm>
          <a:prstGeom prst="rect">
            <a:avLst/>
          </a:prstGeom>
          <a:noFill/>
        </p:spPr>
        <p:txBody>
          <a:bodyPr wrap="non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Diew</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Koolpiruck</a:t>
            </a:r>
            <a:endParaRPr lang="en-US" sz="1200" b="1" dirty="0">
              <a:latin typeface="Segoe UI Light" panose="020B0502040204020203" pitchFamily="34" charset="0"/>
              <a:cs typeface="Segoe UI Light" panose="020B0502040204020203" pitchFamily="34" charset="0"/>
            </a:endParaRPr>
          </a:p>
        </p:txBody>
      </p:sp>
      <p:sp>
        <p:nvSpPr>
          <p:cNvPr id="26" name="TextBox 25"/>
          <p:cNvSpPr txBox="1"/>
          <p:nvPr/>
        </p:nvSpPr>
        <p:spPr>
          <a:xfrm>
            <a:off x="6556510" y="6047823"/>
            <a:ext cx="2399617"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Ekkachai</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Pengwang</a:t>
            </a:r>
            <a:endParaRPr lang="en-US" sz="12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2276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 y="0"/>
            <a:ext cx="39624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b="1" dirty="0">
              <a:latin typeface="Myriad Pro" panose="020B0503030403020204" pitchFamily="34" charset="0"/>
            </a:endParaRPr>
          </a:p>
        </p:txBody>
      </p:sp>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l="22215" t="8889" r="23481" b="53334"/>
          <a:stretch/>
        </p:blipFill>
        <p:spPr>
          <a:xfrm>
            <a:off x="228600" y="5803708"/>
            <a:ext cx="914400" cy="942109"/>
          </a:xfrm>
          <a:prstGeom prst="rect">
            <a:avLst/>
          </a:prstGeom>
        </p:spPr>
      </p:pic>
      <p:sp>
        <p:nvSpPr>
          <p:cNvPr id="17" name="Slide Number Placeholder 16"/>
          <p:cNvSpPr>
            <a:spLocks noGrp="1"/>
          </p:cNvSpPr>
          <p:nvPr>
            <p:ph type="sldNum" sz="quarter" idx="12"/>
          </p:nvPr>
        </p:nvSpPr>
        <p:spPr>
          <a:xfrm>
            <a:off x="6521946" y="6554152"/>
            <a:ext cx="2133600" cy="365125"/>
          </a:xfrm>
        </p:spPr>
        <p:txBody>
          <a:bodyPr/>
          <a:lstStyle/>
          <a:p>
            <a:fld id="{10834989-09F8-4BE6-8F33-872F0B5ADC65}" type="slidenum">
              <a:rPr lang="en-US" smtClean="0"/>
              <a:pPr/>
              <a:t>5</a:t>
            </a:fld>
            <a:endParaRPr lang="en-US" dirty="0"/>
          </a:p>
        </p:txBody>
      </p:sp>
      <p:sp>
        <p:nvSpPr>
          <p:cNvPr id="2" name="TextBox 1"/>
          <p:cNvSpPr txBox="1"/>
          <p:nvPr/>
        </p:nvSpPr>
        <p:spPr>
          <a:xfrm>
            <a:off x="0" y="527001"/>
            <a:ext cx="3962400" cy="1446550"/>
          </a:xfrm>
          <a:prstGeom prst="rect">
            <a:avLst/>
          </a:prstGeom>
          <a:solidFill>
            <a:schemeClr val="accent3"/>
          </a:solidFill>
        </p:spPr>
        <p:txBody>
          <a:bodyPr wrap="square" rtlCol="0">
            <a:spAutoFit/>
          </a:bodyPr>
          <a:lstStyle/>
          <a:p>
            <a:r>
              <a:rPr lang="en-US" sz="4400" b="1" cap="all" dirty="0">
                <a:solidFill>
                  <a:schemeClr val="bg1"/>
                </a:solidFill>
                <a:latin typeface="Segoe UI Light" panose="020B0502040204020203" pitchFamily="34" charset="0"/>
                <a:ea typeface="Tahoma" panose="020B0604030504040204" pitchFamily="34" charset="0"/>
                <a:cs typeface="Segoe UI Light" panose="020B0502040204020203" pitchFamily="34" charset="0"/>
              </a:rPr>
              <a:t>Network and security </a:t>
            </a:r>
          </a:p>
        </p:txBody>
      </p:sp>
      <p:sp>
        <p:nvSpPr>
          <p:cNvPr id="21" name="TextBox 20"/>
          <p:cNvSpPr txBox="1"/>
          <p:nvPr/>
        </p:nvSpPr>
        <p:spPr>
          <a:xfrm>
            <a:off x="4028283" y="1971015"/>
            <a:ext cx="2300958"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Peerapon</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Siripongwutikorn</a:t>
            </a:r>
            <a:r>
              <a:rPr lang="en-US" sz="1200" b="1" dirty="0">
                <a:latin typeface="Segoe UI Light" panose="020B0502040204020203" pitchFamily="34" charset="0"/>
                <a:cs typeface="Segoe UI Light" panose="020B0502040204020203" pitchFamily="34" charset="0"/>
              </a:rPr>
              <a:t> </a:t>
            </a:r>
          </a:p>
        </p:txBody>
      </p:sp>
      <p:sp>
        <p:nvSpPr>
          <p:cNvPr id="22" name="TextBox 21"/>
          <p:cNvSpPr txBox="1"/>
          <p:nvPr/>
        </p:nvSpPr>
        <p:spPr>
          <a:xfrm>
            <a:off x="6521946" y="1996425"/>
            <a:ext cx="2434181"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Thagorn</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Tangmankhong</a:t>
            </a:r>
            <a:endParaRPr lang="en-US" sz="1200" b="1" dirty="0">
              <a:latin typeface="Segoe UI Light" panose="020B0502040204020203" pitchFamily="34" charset="0"/>
              <a:cs typeface="Segoe UI Light" panose="020B0502040204020203" pitchFamily="34" charset="0"/>
            </a:endParaRPr>
          </a:p>
        </p:txBody>
      </p:sp>
      <p:sp>
        <p:nvSpPr>
          <p:cNvPr id="23" name="TextBox 22"/>
          <p:cNvSpPr txBox="1"/>
          <p:nvPr/>
        </p:nvSpPr>
        <p:spPr>
          <a:xfrm>
            <a:off x="4255532" y="4188966"/>
            <a:ext cx="1952201" cy="276999"/>
          </a:xfrm>
          <a:prstGeom prst="rect">
            <a:avLst/>
          </a:prstGeom>
          <a:noFill/>
        </p:spPr>
        <p:txBody>
          <a:bodyPr wrap="non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ea typeface="Tahoma" panose="020B0604030504040204" pitchFamily="34" charset="0"/>
                <a:cs typeface="Segoe UI Light" panose="020B0502040204020203" pitchFamily="34" charset="0"/>
              </a:rPr>
              <a:t>Anuchart</a:t>
            </a:r>
            <a:r>
              <a:rPr lang="en-US" sz="1200" b="1" dirty="0">
                <a:latin typeface="Segoe UI Light" panose="020B0502040204020203" pitchFamily="34" charset="0"/>
                <a:ea typeface="Tahoma" panose="020B0604030504040204" pitchFamily="34" charset="0"/>
                <a:cs typeface="Segoe UI Light" panose="020B0502040204020203" pitchFamily="34" charset="0"/>
              </a:rPr>
              <a:t> </a:t>
            </a:r>
            <a:r>
              <a:rPr lang="en-US" sz="1200" b="1" dirty="0" err="1">
                <a:latin typeface="Segoe UI Light" panose="020B0502040204020203" pitchFamily="34" charset="0"/>
                <a:ea typeface="Tahoma" panose="020B0604030504040204" pitchFamily="34" charset="0"/>
                <a:cs typeface="Segoe UI Light" panose="020B0502040204020203" pitchFamily="34" charset="0"/>
              </a:rPr>
              <a:t>Tassanaviboo</a:t>
            </a:r>
            <a:r>
              <a:rPr lang="en-US" sz="1200" b="1" dirty="0" err="1">
                <a:latin typeface="Segoe UI Light" panose="020B0502040204020203" pitchFamily="34" charset="0"/>
                <a:cs typeface="Segoe UI Light" panose="020B0502040204020203" pitchFamily="34" charset="0"/>
              </a:rPr>
              <a:t>n</a:t>
            </a:r>
            <a:endParaRPr lang="en-US" sz="1200" b="1" dirty="0">
              <a:latin typeface="Segoe UI Light" panose="020B0502040204020203" pitchFamily="34" charset="0"/>
              <a:cs typeface="Segoe UI Light" panose="020B0502040204020203" pitchFamily="34" charset="0"/>
            </a:endParaRPr>
          </a:p>
        </p:txBody>
      </p:sp>
      <p:sp>
        <p:nvSpPr>
          <p:cNvPr id="25" name="TextBox 24"/>
          <p:cNvSpPr txBox="1"/>
          <p:nvPr/>
        </p:nvSpPr>
        <p:spPr>
          <a:xfrm>
            <a:off x="6521946" y="4179525"/>
            <a:ext cx="1825228" cy="461665"/>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Vajirasak</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Vanijja</a:t>
            </a:r>
            <a:endParaRPr lang="en-US" sz="1200" b="1" dirty="0">
              <a:latin typeface="Segoe UI Light" panose="020B0502040204020203" pitchFamily="34" charset="0"/>
              <a:cs typeface="Segoe UI Light" panose="020B0502040204020203" pitchFamily="34" charset="0"/>
            </a:endParaRPr>
          </a:p>
          <a:p>
            <a:endParaRPr lang="en-US" sz="1200" b="1" dirty="0">
              <a:latin typeface="Segoe UI Light" panose="020B0502040204020203" pitchFamily="34" charset="0"/>
              <a:cs typeface="Segoe UI Light" panose="020B0502040204020203" pitchFamily="34" charset="0"/>
            </a:endParaRPr>
          </a:p>
        </p:txBody>
      </p:sp>
      <p:sp>
        <p:nvSpPr>
          <p:cNvPr id="26" name="TextBox 25"/>
          <p:cNvSpPr txBox="1"/>
          <p:nvPr/>
        </p:nvSpPr>
        <p:spPr>
          <a:xfrm>
            <a:off x="4270792" y="6076118"/>
            <a:ext cx="1444490"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Tuul</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Triyason</a:t>
            </a:r>
            <a:endParaRPr lang="en-US" sz="1200" b="1" dirty="0">
              <a:latin typeface="Segoe UI Light" panose="020B0502040204020203" pitchFamily="34" charset="0"/>
              <a:cs typeface="Segoe UI Light" panose="020B0502040204020203" pitchFamily="34" charset="0"/>
            </a:endParaRPr>
          </a:p>
        </p:txBody>
      </p:sp>
      <p:sp>
        <p:nvSpPr>
          <p:cNvPr id="20" name="TextBox 19"/>
          <p:cNvSpPr txBox="1"/>
          <p:nvPr/>
        </p:nvSpPr>
        <p:spPr>
          <a:xfrm>
            <a:off x="0" y="2500552"/>
            <a:ext cx="3962400" cy="2800767"/>
          </a:xfrm>
          <a:prstGeom prst="rect">
            <a:avLst/>
          </a:prstGeom>
          <a:solidFill>
            <a:schemeClr val="accent3"/>
          </a:solidFill>
        </p:spPr>
        <p:txBody>
          <a:bodyPr wrap="square" rtlCol="0">
            <a:spAutoFit/>
          </a:bodyPr>
          <a:lstStyle/>
          <a:p>
            <a:r>
              <a:rPr lang="en-US" sz="4400" b="1" cap="all" dirty="0">
                <a:solidFill>
                  <a:schemeClr val="bg1"/>
                </a:solidFill>
                <a:latin typeface="Segoe UI Light" panose="020B0502040204020203" pitchFamily="34" charset="0"/>
                <a:ea typeface="Tahoma" panose="020B0604030504040204" pitchFamily="34" charset="0"/>
                <a:cs typeface="Segoe UI Light" panose="020B0502040204020203" pitchFamily="34" charset="0"/>
              </a:rPr>
              <a:t>Software development and applications</a:t>
            </a:r>
          </a:p>
        </p:txBody>
      </p:sp>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l="21458" t="20694" r="45625" b="51667"/>
          <a:stretch/>
        </p:blipFill>
        <p:spPr>
          <a:xfrm>
            <a:off x="4316563" y="555791"/>
            <a:ext cx="1089008" cy="1371600"/>
          </a:xfrm>
          <a:prstGeom prst="rect">
            <a:avLst/>
          </a:prstGeom>
        </p:spPr>
      </p:pic>
      <p:pic>
        <p:nvPicPr>
          <p:cNvPr id="28" name="Picture 27"/>
          <p:cNvPicPr>
            <a:picLocks noChangeAspect="1"/>
          </p:cNvPicPr>
          <p:nvPr/>
        </p:nvPicPr>
        <p:blipFill rotWithShape="1">
          <a:blip r:embed="rId5">
            <a:extLst>
              <a:ext uri="{28A0092B-C50C-407E-A947-70E740481C1C}">
                <a14:useLocalDpi xmlns:a14="http://schemas.microsoft.com/office/drawing/2010/main" val="0"/>
              </a:ext>
            </a:extLst>
          </a:blip>
          <a:srcRect l="31814" t="3875" r="32139" b="27218"/>
          <a:stretch/>
        </p:blipFill>
        <p:spPr>
          <a:xfrm>
            <a:off x="6571750" y="527001"/>
            <a:ext cx="1076353" cy="1371600"/>
          </a:xfrm>
          <a:prstGeom prst="rect">
            <a:avLst/>
          </a:prstGeom>
        </p:spPr>
      </p:pic>
      <p:pic>
        <p:nvPicPr>
          <p:cNvPr id="29" name="Picture 28"/>
          <p:cNvPicPr>
            <a:picLocks/>
          </p:cNvPicPr>
          <p:nvPr/>
        </p:nvPicPr>
        <p:blipFill rotWithShape="1">
          <a:blip r:embed="rId6">
            <a:extLst>
              <a:ext uri="{28A0092B-C50C-407E-A947-70E740481C1C}">
                <a14:useLocalDpi xmlns:a14="http://schemas.microsoft.com/office/drawing/2010/main" val="0"/>
              </a:ext>
            </a:extLst>
          </a:blip>
          <a:srcRect l="5271" r="17038" b="21554"/>
          <a:stretch/>
        </p:blipFill>
        <p:spPr>
          <a:xfrm>
            <a:off x="4312427" y="2735090"/>
            <a:ext cx="1097280" cy="1371600"/>
          </a:xfrm>
          <a:prstGeom prst="rect">
            <a:avLst/>
          </a:prstGeom>
        </p:spPr>
      </p:pic>
      <p:pic>
        <p:nvPicPr>
          <p:cNvPr id="30" name="Picture 29"/>
          <p:cNvPicPr>
            <a:picLocks noChangeAspect="1"/>
          </p:cNvPicPr>
          <p:nvPr/>
        </p:nvPicPr>
        <p:blipFill rotWithShape="1">
          <a:blip r:embed="rId7">
            <a:extLst>
              <a:ext uri="{28A0092B-C50C-407E-A947-70E740481C1C}">
                <a14:useLocalDpi xmlns:a14="http://schemas.microsoft.com/office/drawing/2010/main" val="0"/>
              </a:ext>
            </a:extLst>
          </a:blip>
          <a:srcRect l="16251" r="22328" b="31133"/>
          <a:stretch/>
        </p:blipFill>
        <p:spPr>
          <a:xfrm>
            <a:off x="6571750" y="2735090"/>
            <a:ext cx="1048518" cy="1371600"/>
          </a:xfrm>
          <a:prstGeom prst="rect">
            <a:avLst/>
          </a:prstGeom>
        </p:spPr>
      </p:pic>
      <p:pic>
        <p:nvPicPr>
          <p:cNvPr id="31" name="Picture 30"/>
          <p:cNvPicPr>
            <a:picLocks noChangeAspect="1"/>
          </p:cNvPicPr>
          <p:nvPr/>
        </p:nvPicPr>
        <p:blipFill rotWithShape="1">
          <a:blip r:embed="rId8">
            <a:extLst>
              <a:ext uri="{28A0092B-C50C-407E-A947-70E740481C1C}">
                <a14:useLocalDpi xmlns:a14="http://schemas.microsoft.com/office/drawing/2010/main" val="0"/>
              </a:ext>
            </a:extLst>
          </a:blip>
          <a:srcRect l="11507" r="15520" b="21155"/>
          <a:stretch/>
        </p:blipFill>
        <p:spPr>
          <a:xfrm>
            <a:off x="4312427" y="4723590"/>
            <a:ext cx="1088090" cy="1371600"/>
          </a:xfrm>
          <a:prstGeom prst="rect">
            <a:avLst/>
          </a:prstGeom>
        </p:spPr>
      </p:pic>
    </p:spTree>
    <p:extLst>
      <p:ext uri="{BB962C8B-B14F-4D97-AF65-F5344CB8AC3E}">
        <p14:creationId xmlns:p14="http://schemas.microsoft.com/office/powerpoint/2010/main" val="265434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 y="0"/>
            <a:ext cx="39624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b="1" dirty="0">
              <a:latin typeface="Myriad Pro" panose="020B0503030403020204" pitchFamily="34" charset="0"/>
            </a:endParaRPr>
          </a:p>
        </p:txBody>
      </p:sp>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l="22215" t="8889" r="23481" b="53334"/>
          <a:stretch/>
        </p:blipFill>
        <p:spPr>
          <a:xfrm>
            <a:off x="228600" y="5803708"/>
            <a:ext cx="914400" cy="942109"/>
          </a:xfrm>
          <a:prstGeom prst="rect">
            <a:avLst/>
          </a:prstGeom>
        </p:spPr>
      </p:pic>
      <p:sp>
        <p:nvSpPr>
          <p:cNvPr id="17" name="Slide Number Placeholder 16"/>
          <p:cNvSpPr>
            <a:spLocks noGrp="1"/>
          </p:cNvSpPr>
          <p:nvPr>
            <p:ph type="sldNum" sz="quarter" idx="12"/>
          </p:nvPr>
        </p:nvSpPr>
        <p:spPr>
          <a:xfrm>
            <a:off x="6552425" y="6675437"/>
            <a:ext cx="2133600" cy="365125"/>
          </a:xfrm>
        </p:spPr>
        <p:txBody>
          <a:bodyPr/>
          <a:lstStyle/>
          <a:p>
            <a:fld id="{10834989-09F8-4BE6-8F33-872F0B5ADC65}" type="slidenum">
              <a:rPr lang="en-US" smtClean="0"/>
              <a:pPr/>
              <a:t>6</a:t>
            </a:fld>
            <a:endParaRPr lang="en-US" dirty="0"/>
          </a:p>
        </p:txBody>
      </p:sp>
      <p:sp>
        <p:nvSpPr>
          <p:cNvPr id="21" name="TextBox 20"/>
          <p:cNvSpPr txBox="1"/>
          <p:nvPr/>
        </p:nvSpPr>
        <p:spPr>
          <a:xfrm>
            <a:off x="4028283" y="1971015"/>
            <a:ext cx="2493662" cy="461665"/>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Charoenchai</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Khompatraporn</a:t>
            </a:r>
            <a:endParaRPr lang="en-US" sz="1200" b="1" dirty="0">
              <a:latin typeface="Segoe UI Light" panose="020B0502040204020203" pitchFamily="34" charset="0"/>
              <a:cs typeface="Segoe UI Light" panose="020B0502040204020203" pitchFamily="34" charset="0"/>
            </a:endParaRPr>
          </a:p>
          <a:p>
            <a:endParaRPr lang="en-US" sz="1200" b="1" dirty="0">
              <a:latin typeface="Segoe UI Light" panose="020B0502040204020203" pitchFamily="34" charset="0"/>
              <a:cs typeface="Segoe UI Light" panose="020B0502040204020203" pitchFamily="34" charset="0"/>
            </a:endParaRPr>
          </a:p>
        </p:txBody>
      </p:sp>
      <p:sp>
        <p:nvSpPr>
          <p:cNvPr id="22" name="TextBox 21"/>
          <p:cNvSpPr txBox="1"/>
          <p:nvPr/>
        </p:nvSpPr>
        <p:spPr>
          <a:xfrm>
            <a:off x="6521946" y="1996425"/>
            <a:ext cx="2434181"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Vorapoch</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Angkasith</a:t>
            </a:r>
            <a:endParaRPr lang="en-US" sz="1200" b="1" dirty="0">
              <a:latin typeface="Segoe UI Light" panose="020B0502040204020203" pitchFamily="34" charset="0"/>
              <a:cs typeface="Segoe UI Light" panose="020B0502040204020203" pitchFamily="34" charset="0"/>
            </a:endParaRPr>
          </a:p>
        </p:txBody>
      </p:sp>
      <p:sp>
        <p:nvSpPr>
          <p:cNvPr id="23" name="TextBox 22"/>
          <p:cNvSpPr txBox="1"/>
          <p:nvPr/>
        </p:nvSpPr>
        <p:spPr>
          <a:xfrm>
            <a:off x="4044611" y="4174175"/>
            <a:ext cx="2220351" cy="276999"/>
          </a:xfrm>
          <a:prstGeom prst="rect">
            <a:avLst/>
          </a:prstGeom>
          <a:noFill/>
        </p:spPr>
        <p:txBody>
          <a:bodyPr wrap="non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ea typeface="Tahoma" panose="020B0604030504040204" pitchFamily="34" charset="0"/>
                <a:cs typeface="Segoe UI Light" panose="020B0502040204020203" pitchFamily="34" charset="0"/>
              </a:rPr>
              <a:t>Vithida</a:t>
            </a:r>
            <a:r>
              <a:rPr lang="en-US" sz="1200" b="1" dirty="0">
                <a:latin typeface="Segoe UI Light" panose="020B0502040204020203" pitchFamily="34" charset="0"/>
                <a:ea typeface="Tahoma" panose="020B0604030504040204" pitchFamily="34" charset="0"/>
                <a:cs typeface="Segoe UI Light" panose="020B0502040204020203" pitchFamily="34" charset="0"/>
              </a:rPr>
              <a:t> </a:t>
            </a:r>
            <a:r>
              <a:rPr lang="en-US" sz="1200" b="1" dirty="0" err="1">
                <a:latin typeface="Segoe UI Light" panose="020B0502040204020203" pitchFamily="34" charset="0"/>
                <a:ea typeface="Tahoma" panose="020B0604030504040204" pitchFamily="34" charset="0"/>
                <a:cs typeface="Segoe UI Light" panose="020B0502040204020203" pitchFamily="34" charset="0"/>
              </a:rPr>
              <a:t>Chongsuphajaisiddhi</a:t>
            </a:r>
            <a:endParaRPr lang="en-US" sz="1200" b="1" dirty="0">
              <a:latin typeface="Segoe UI Light" panose="020B0502040204020203" pitchFamily="34" charset="0"/>
              <a:ea typeface="Tahoma" panose="020B0604030504040204" pitchFamily="34" charset="0"/>
              <a:cs typeface="Segoe UI Light" panose="020B0502040204020203" pitchFamily="34" charset="0"/>
            </a:endParaRPr>
          </a:p>
        </p:txBody>
      </p:sp>
      <p:sp>
        <p:nvSpPr>
          <p:cNvPr id="25" name="TextBox 24"/>
          <p:cNvSpPr txBox="1"/>
          <p:nvPr/>
        </p:nvSpPr>
        <p:spPr>
          <a:xfrm>
            <a:off x="6521945" y="4179525"/>
            <a:ext cx="2434181"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Orawan</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Duangphakdee</a:t>
            </a:r>
            <a:endParaRPr lang="en-US" sz="1200" b="1" dirty="0">
              <a:latin typeface="Segoe UI Light" panose="020B0502040204020203" pitchFamily="34" charset="0"/>
              <a:cs typeface="Segoe UI Light" panose="020B0502040204020203" pitchFamily="34" charset="0"/>
            </a:endParaRPr>
          </a:p>
        </p:txBody>
      </p:sp>
      <p:sp>
        <p:nvSpPr>
          <p:cNvPr id="26" name="TextBox 25"/>
          <p:cNvSpPr txBox="1"/>
          <p:nvPr/>
        </p:nvSpPr>
        <p:spPr>
          <a:xfrm>
            <a:off x="4044611" y="6054169"/>
            <a:ext cx="2107984"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Treenut</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Saithong</a:t>
            </a:r>
            <a:endParaRPr lang="en-US" sz="1200" b="1" dirty="0">
              <a:latin typeface="Segoe UI Light" panose="020B0502040204020203" pitchFamily="34" charset="0"/>
              <a:cs typeface="Segoe UI Light" panose="020B0502040204020203" pitchFamily="34" charset="0"/>
            </a:endParaRPr>
          </a:p>
        </p:txBody>
      </p:sp>
      <p:sp>
        <p:nvSpPr>
          <p:cNvPr id="20" name="TextBox 19"/>
          <p:cNvSpPr txBox="1"/>
          <p:nvPr/>
        </p:nvSpPr>
        <p:spPr>
          <a:xfrm>
            <a:off x="0" y="1047685"/>
            <a:ext cx="3962400" cy="1446550"/>
          </a:xfrm>
          <a:prstGeom prst="rect">
            <a:avLst/>
          </a:prstGeom>
          <a:solidFill>
            <a:schemeClr val="accent3"/>
          </a:solidFill>
        </p:spPr>
        <p:txBody>
          <a:bodyPr wrap="square" rtlCol="0">
            <a:spAutoFit/>
          </a:bodyPr>
          <a:lstStyle/>
          <a:p>
            <a:r>
              <a:rPr lang="en-US" sz="4400" b="1" cap="all" dirty="0">
                <a:solidFill>
                  <a:schemeClr val="bg1"/>
                </a:solidFill>
                <a:latin typeface="Segoe UI Light" panose="020B0502040204020203" pitchFamily="34" charset="0"/>
                <a:ea typeface="Tahoma" panose="020B0604030504040204" pitchFamily="34" charset="0"/>
                <a:cs typeface="Segoe UI Light" panose="020B0502040204020203" pitchFamily="34" charset="0"/>
              </a:rPr>
              <a:t>Application</a:t>
            </a:r>
          </a:p>
          <a:p>
            <a:r>
              <a:rPr lang="en-US" sz="3600" b="1" cap="all" dirty="0">
                <a:solidFill>
                  <a:schemeClr val="bg1"/>
                </a:solidFill>
                <a:latin typeface="Segoe UI Light" panose="020B0502040204020203" pitchFamily="34" charset="0"/>
                <a:ea typeface="Tahoma" panose="020B0604030504040204" pitchFamily="34" charset="0"/>
                <a:cs typeface="Segoe UI Light" panose="020B0502040204020203" pitchFamily="34" charset="0"/>
              </a:rPr>
              <a:t>Based </a:t>
            </a:r>
            <a:r>
              <a:rPr lang="en-US" sz="4400" b="1" cap="all" dirty="0">
                <a:solidFill>
                  <a:schemeClr val="bg1"/>
                </a:solidFill>
                <a:latin typeface="Segoe UI Light" panose="020B0502040204020203" pitchFamily="34" charset="0"/>
                <a:ea typeface="Tahoma" panose="020B0604030504040204" pitchFamily="34" charset="0"/>
                <a:cs typeface="Segoe UI Light" panose="020B0502040204020203" pitchFamily="34" charset="0"/>
              </a:rPr>
              <a:t>Experts</a:t>
            </a: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11011" r="10647"/>
          <a:stretch/>
        </p:blipFill>
        <p:spPr>
          <a:xfrm>
            <a:off x="4335180" y="547619"/>
            <a:ext cx="1074527" cy="1371600"/>
          </a:xfrm>
          <a:prstGeom prst="rect">
            <a:avLst/>
          </a:prstGeom>
        </p:spPr>
      </p:pic>
      <p:pic>
        <p:nvPicPr>
          <p:cNvPr id="32" name="Picture 31"/>
          <p:cNvPicPr>
            <a:picLocks noChangeAspect="1"/>
          </p:cNvPicPr>
          <p:nvPr/>
        </p:nvPicPr>
        <p:blipFill rotWithShape="1">
          <a:blip r:embed="rId5" cstate="print">
            <a:extLst>
              <a:ext uri="{28A0092B-C50C-407E-A947-70E740481C1C}">
                <a14:useLocalDpi xmlns:a14="http://schemas.microsoft.com/office/drawing/2010/main" val="0"/>
              </a:ext>
            </a:extLst>
          </a:blip>
          <a:srcRect l="34963" b="33372"/>
          <a:stretch/>
        </p:blipFill>
        <p:spPr>
          <a:xfrm>
            <a:off x="6601718" y="547619"/>
            <a:ext cx="1065513" cy="1371600"/>
          </a:xfrm>
          <a:prstGeom prst="rect">
            <a:avLst/>
          </a:prstGeom>
        </p:spPr>
      </p:pic>
      <p:pic>
        <p:nvPicPr>
          <p:cNvPr id="33" name="Picture 32"/>
          <p:cNvPicPr>
            <a:picLocks noChangeAspect="1"/>
          </p:cNvPicPr>
          <p:nvPr/>
        </p:nvPicPr>
        <p:blipFill rotWithShape="1">
          <a:blip r:embed="rId6">
            <a:extLst>
              <a:ext uri="{28A0092B-C50C-407E-A947-70E740481C1C}">
                <a14:useLocalDpi xmlns:a14="http://schemas.microsoft.com/office/drawing/2010/main" val="0"/>
              </a:ext>
            </a:extLst>
          </a:blip>
          <a:srcRect l="20337" r="-2" b="17000"/>
          <a:stretch/>
        </p:blipFill>
        <p:spPr>
          <a:xfrm>
            <a:off x="4335180" y="2743200"/>
            <a:ext cx="1128401" cy="1371600"/>
          </a:xfrm>
          <a:prstGeom prst="rect">
            <a:avLst/>
          </a:prstGeom>
        </p:spPr>
      </p:pic>
      <p:pic>
        <p:nvPicPr>
          <p:cNvPr id="34" name="Picture 33"/>
          <p:cNvPicPr>
            <a:picLocks noChangeAspect="1"/>
          </p:cNvPicPr>
          <p:nvPr/>
        </p:nvPicPr>
        <p:blipFill rotWithShape="1">
          <a:blip r:embed="rId7">
            <a:extLst>
              <a:ext uri="{28A0092B-C50C-407E-A947-70E740481C1C}">
                <a14:useLocalDpi xmlns:a14="http://schemas.microsoft.com/office/drawing/2010/main" val="0"/>
              </a:ext>
            </a:extLst>
          </a:blip>
          <a:srcRect l="60681" t="18158" r="16318" b="52787"/>
          <a:stretch/>
        </p:blipFill>
        <p:spPr>
          <a:xfrm>
            <a:off x="6599123" y="2743200"/>
            <a:ext cx="1070702" cy="1352465"/>
          </a:xfrm>
          <a:prstGeom prst="rect">
            <a:avLst/>
          </a:prstGeom>
        </p:spPr>
      </p:pic>
      <p:pic>
        <p:nvPicPr>
          <p:cNvPr id="35" name="Picture 34"/>
          <p:cNvPicPr>
            <a:picLocks noChangeAspect="1"/>
          </p:cNvPicPr>
          <p:nvPr/>
        </p:nvPicPr>
        <p:blipFill rotWithShape="1">
          <a:blip r:embed="rId8">
            <a:extLst>
              <a:ext uri="{28A0092B-C50C-407E-A947-70E740481C1C}">
                <a14:useLocalDpi xmlns:a14="http://schemas.microsoft.com/office/drawing/2010/main" val="0"/>
              </a:ext>
            </a:extLst>
          </a:blip>
          <a:srcRect l="20102" r="17985" b="15517"/>
          <a:stretch/>
        </p:blipFill>
        <p:spPr>
          <a:xfrm>
            <a:off x="4335180" y="4625950"/>
            <a:ext cx="1091382" cy="1370084"/>
          </a:xfrm>
          <a:prstGeom prst="rect">
            <a:avLst/>
          </a:prstGeom>
        </p:spPr>
      </p:pic>
      <p:pic>
        <p:nvPicPr>
          <p:cNvPr id="36" name="Picture 35"/>
          <p:cNvPicPr>
            <a:picLocks noChangeAspect="1"/>
          </p:cNvPicPr>
          <p:nvPr/>
        </p:nvPicPr>
        <p:blipFill rotWithShape="1">
          <a:blip r:embed="rId9" cstate="print">
            <a:extLst>
              <a:ext uri="{28A0092B-C50C-407E-A947-70E740481C1C}">
                <a14:useLocalDpi xmlns:a14="http://schemas.microsoft.com/office/drawing/2010/main" val="0"/>
              </a:ext>
            </a:extLst>
          </a:blip>
          <a:srcRect l="18395" t="2592" r="19870" b="37817"/>
          <a:stretch/>
        </p:blipFill>
        <p:spPr>
          <a:xfrm>
            <a:off x="6599123" y="4625950"/>
            <a:ext cx="1129005" cy="1362269"/>
          </a:xfrm>
          <a:prstGeom prst="rect">
            <a:avLst/>
          </a:prstGeom>
        </p:spPr>
      </p:pic>
      <p:sp>
        <p:nvSpPr>
          <p:cNvPr id="37" name="TextBox 36"/>
          <p:cNvSpPr txBox="1"/>
          <p:nvPr/>
        </p:nvSpPr>
        <p:spPr>
          <a:xfrm>
            <a:off x="6521945" y="6064869"/>
            <a:ext cx="2434181"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Saowalak</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Kalapanulak</a:t>
            </a:r>
            <a:endParaRPr lang="en-US" sz="12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1129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6835" b="19753"/>
          <a:stretch/>
        </p:blipFill>
        <p:spPr>
          <a:xfrm>
            <a:off x="6493562" y="739560"/>
            <a:ext cx="1435875" cy="1504767"/>
          </a:xfrm>
          <a:prstGeom prst="rect">
            <a:avLst/>
          </a:prstGeom>
        </p:spPr>
      </p:pic>
      <p:sp>
        <p:nvSpPr>
          <p:cNvPr id="19" name="Rectangle 18"/>
          <p:cNvSpPr/>
          <p:nvPr/>
        </p:nvSpPr>
        <p:spPr>
          <a:xfrm>
            <a:off x="1" y="0"/>
            <a:ext cx="39624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mj-lt"/>
                <a:ea typeface="Gill Sans" charset="0"/>
                <a:cs typeface="Gill Sans" charset="0"/>
              </a:rPr>
              <a:t>Electrical engineering and energy management</a:t>
            </a:r>
            <a:endParaRPr lang="th-TH" dirty="0">
              <a:latin typeface="+mj-lt"/>
              <a:ea typeface="Gill Sans" charset="0"/>
              <a:cs typeface="Gill Sans" charset="0"/>
            </a:endParaRPr>
          </a:p>
        </p:txBody>
      </p:sp>
      <p:pic>
        <p:nvPicPr>
          <p:cNvPr id="1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l="22215" t="8889" r="23481" b="53334"/>
          <a:stretch/>
        </p:blipFill>
        <p:spPr>
          <a:xfrm>
            <a:off x="228600" y="5803708"/>
            <a:ext cx="914400" cy="942109"/>
          </a:xfrm>
          <a:prstGeom prst="rect">
            <a:avLst/>
          </a:prstGeom>
        </p:spPr>
      </p:pic>
      <p:sp>
        <p:nvSpPr>
          <p:cNvPr id="17" name="Slide Number Placeholder 16"/>
          <p:cNvSpPr>
            <a:spLocks noGrp="1"/>
          </p:cNvSpPr>
          <p:nvPr>
            <p:ph type="sldNum" sz="quarter" idx="12"/>
          </p:nvPr>
        </p:nvSpPr>
        <p:spPr>
          <a:xfrm>
            <a:off x="6552425" y="6675437"/>
            <a:ext cx="2133600" cy="365125"/>
          </a:xfrm>
        </p:spPr>
        <p:txBody>
          <a:bodyPr/>
          <a:lstStyle/>
          <a:p>
            <a:fld id="{10834989-09F8-4BE6-8F33-872F0B5ADC65}" type="slidenum">
              <a:rPr lang="en-US" smtClean="0"/>
              <a:pPr/>
              <a:t>7</a:t>
            </a:fld>
            <a:endParaRPr lang="en-US" dirty="0"/>
          </a:p>
        </p:txBody>
      </p:sp>
      <p:sp>
        <p:nvSpPr>
          <p:cNvPr id="25" name="TextBox 24"/>
          <p:cNvSpPr txBox="1"/>
          <p:nvPr/>
        </p:nvSpPr>
        <p:spPr>
          <a:xfrm>
            <a:off x="6521945" y="4179525"/>
            <a:ext cx="2434181" cy="461665"/>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Piyasawat</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Navaratana</a:t>
            </a:r>
            <a:r>
              <a:rPr lang="en-US" sz="1200" b="1" dirty="0">
                <a:latin typeface="Segoe UI Light" panose="020B0502040204020203" pitchFamily="34" charset="0"/>
                <a:cs typeface="Segoe UI Light" panose="020B0502040204020203" pitchFamily="34" charset="0"/>
              </a:rPr>
              <a:t> Na </a:t>
            </a:r>
            <a:r>
              <a:rPr lang="en-US" sz="1200" b="1" dirty="0" err="1">
                <a:latin typeface="Segoe UI Light" panose="020B0502040204020203" pitchFamily="34" charset="0"/>
                <a:cs typeface="Segoe UI Light" panose="020B0502040204020203" pitchFamily="34" charset="0"/>
              </a:rPr>
              <a:t>Ayudhya</a:t>
            </a:r>
            <a:r>
              <a:rPr lang="en-US" sz="1200" b="1" dirty="0">
                <a:latin typeface="Segoe UI Light" panose="020B0502040204020203" pitchFamily="34" charset="0"/>
                <a:cs typeface="Segoe UI Light" panose="020B0502040204020203" pitchFamily="34" charset="0"/>
              </a:rPr>
              <a:t> </a:t>
            </a:r>
          </a:p>
        </p:txBody>
      </p:sp>
      <p:sp>
        <p:nvSpPr>
          <p:cNvPr id="26" name="TextBox 25"/>
          <p:cNvSpPr txBox="1"/>
          <p:nvPr/>
        </p:nvSpPr>
        <p:spPr>
          <a:xfrm>
            <a:off x="3962400" y="2268106"/>
            <a:ext cx="2107984"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Mr. </a:t>
            </a:r>
            <a:r>
              <a:rPr lang="en-US" sz="1200" b="1" dirty="0" err="1">
                <a:latin typeface="Segoe UI Light" panose="020B0502040204020203" pitchFamily="34" charset="0"/>
                <a:cs typeface="Segoe UI Light" panose="020B0502040204020203" pitchFamily="34" charset="0"/>
              </a:rPr>
              <a:t>Tirasak</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Sapaklom</a:t>
            </a:r>
            <a:r>
              <a:rPr lang="en-US" sz="1200" b="1" dirty="0">
                <a:latin typeface="Segoe UI Light" panose="020B0502040204020203" pitchFamily="34" charset="0"/>
                <a:cs typeface="Segoe UI Light" panose="020B0502040204020203" pitchFamily="34" charset="0"/>
              </a:rPr>
              <a:t> </a:t>
            </a:r>
          </a:p>
        </p:txBody>
      </p:sp>
      <p:sp>
        <p:nvSpPr>
          <p:cNvPr id="20" name="TextBox 19"/>
          <p:cNvSpPr txBox="1"/>
          <p:nvPr/>
        </p:nvSpPr>
        <p:spPr>
          <a:xfrm>
            <a:off x="0" y="1047685"/>
            <a:ext cx="3962400" cy="1446550"/>
          </a:xfrm>
          <a:prstGeom prst="rect">
            <a:avLst/>
          </a:prstGeom>
          <a:solidFill>
            <a:schemeClr val="accent3"/>
          </a:solidFill>
        </p:spPr>
        <p:txBody>
          <a:bodyPr wrap="square" rtlCol="0">
            <a:spAutoFit/>
          </a:bodyPr>
          <a:lstStyle/>
          <a:p>
            <a:r>
              <a:rPr lang="en-US" sz="4400" b="1" cap="all" dirty="0">
                <a:solidFill>
                  <a:schemeClr val="bg1"/>
                </a:solidFill>
                <a:latin typeface="Segoe UI Light" panose="020B0502040204020203" pitchFamily="34" charset="0"/>
                <a:ea typeface="Tahoma" panose="020B0604030504040204" pitchFamily="34" charset="0"/>
                <a:cs typeface="Segoe UI Light" panose="020B0502040204020203" pitchFamily="34" charset="0"/>
              </a:rPr>
              <a:t>Application</a:t>
            </a:r>
          </a:p>
          <a:p>
            <a:r>
              <a:rPr lang="en-US" sz="3600" b="1" cap="all" dirty="0">
                <a:solidFill>
                  <a:schemeClr val="bg1"/>
                </a:solidFill>
                <a:latin typeface="Segoe UI Light" panose="020B0502040204020203" pitchFamily="34" charset="0"/>
                <a:ea typeface="Tahoma" panose="020B0604030504040204" pitchFamily="34" charset="0"/>
                <a:cs typeface="Segoe UI Light" panose="020B0502040204020203" pitchFamily="34" charset="0"/>
              </a:rPr>
              <a:t>Based </a:t>
            </a:r>
            <a:r>
              <a:rPr lang="en-US" sz="4400" b="1" cap="all" dirty="0">
                <a:solidFill>
                  <a:schemeClr val="bg1"/>
                </a:solidFill>
                <a:latin typeface="Segoe UI Light" panose="020B0502040204020203" pitchFamily="34" charset="0"/>
                <a:ea typeface="Tahoma" panose="020B0604030504040204" pitchFamily="34" charset="0"/>
                <a:cs typeface="Segoe UI Light" panose="020B0502040204020203" pitchFamily="34" charset="0"/>
              </a:rPr>
              <a:t>Experts</a:t>
            </a:r>
          </a:p>
        </p:txBody>
      </p:sp>
      <p:sp>
        <p:nvSpPr>
          <p:cNvPr id="37" name="TextBox 36"/>
          <p:cNvSpPr txBox="1"/>
          <p:nvPr/>
        </p:nvSpPr>
        <p:spPr>
          <a:xfrm>
            <a:off x="6439734" y="2278806"/>
            <a:ext cx="2434181" cy="276999"/>
          </a:xfrm>
          <a:prstGeom prst="rect">
            <a:avLst/>
          </a:prstGeom>
          <a:noFill/>
        </p:spPr>
        <p:txBody>
          <a:bodyPr wrap="square" rtlCol="0">
            <a:spAutoFit/>
          </a:bodyPr>
          <a:lstStyle/>
          <a:p>
            <a:r>
              <a:rPr lang="en-US" sz="1200" b="1" dirty="0">
                <a:latin typeface="Segoe UI Light" panose="020B0502040204020203" pitchFamily="34" charset="0"/>
                <a:cs typeface="Segoe UI Light" panose="020B0502040204020203" pitchFamily="34" charset="0"/>
              </a:rPr>
              <a:t>Dr. </a:t>
            </a:r>
            <a:r>
              <a:rPr lang="en-US" sz="1200" b="1" dirty="0" err="1">
                <a:latin typeface="Segoe UI Light" panose="020B0502040204020203" pitchFamily="34" charset="0"/>
                <a:cs typeface="Segoe UI Light" panose="020B0502040204020203" pitchFamily="34" charset="0"/>
              </a:rPr>
              <a:t>Ekkachai</a:t>
            </a:r>
            <a:r>
              <a:rPr lang="en-US" sz="1200" b="1" dirty="0">
                <a:latin typeface="Segoe UI Light" panose="020B0502040204020203" pitchFamily="34" charset="0"/>
                <a:cs typeface="Segoe UI Light" panose="020B0502040204020203" pitchFamily="34" charset="0"/>
              </a:rPr>
              <a:t> </a:t>
            </a:r>
            <a:r>
              <a:rPr lang="en-US" sz="1200" b="1" dirty="0" err="1">
                <a:latin typeface="Segoe UI Light" panose="020B0502040204020203" pitchFamily="34" charset="0"/>
                <a:cs typeface="Segoe UI Light" panose="020B0502040204020203" pitchFamily="34" charset="0"/>
              </a:rPr>
              <a:t>Mujjalinvimut</a:t>
            </a:r>
            <a:r>
              <a:rPr lang="en-US" sz="1200" b="1" dirty="0">
                <a:latin typeface="Segoe UI Light" panose="020B0502040204020203" pitchFamily="34" charset="0"/>
                <a:cs typeface="Segoe UI Light" panose="020B0502040204020203" pitchFamily="34" charset="0"/>
              </a:rPr>
              <a:t> </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24998"/>
          <a:stretch/>
        </p:blipFill>
        <p:spPr>
          <a:xfrm>
            <a:off x="6599123" y="2710499"/>
            <a:ext cx="1389177" cy="1404300"/>
          </a:xfrm>
          <a:prstGeom prst="rect">
            <a:avLst/>
          </a:prstGeom>
        </p:spPr>
      </p:pic>
      <p:pic>
        <p:nvPicPr>
          <p:cNvPr id="3" name="Picture 2"/>
          <p:cNvPicPr>
            <a:picLocks noChangeAspect="1"/>
          </p:cNvPicPr>
          <p:nvPr/>
        </p:nvPicPr>
        <p:blipFill rotWithShape="1">
          <a:blip r:embed="rId6">
            <a:extLst>
              <a:ext uri="{28A0092B-C50C-407E-A947-70E740481C1C}">
                <a14:useLocalDpi xmlns:a14="http://schemas.microsoft.com/office/drawing/2010/main" val="0"/>
              </a:ext>
            </a:extLst>
          </a:blip>
          <a:srcRect r="7748" b="25030"/>
          <a:stretch/>
        </p:blipFill>
        <p:spPr>
          <a:xfrm>
            <a:off x="4194515" y="781732"/>
            <a:ext cx="1296788" cy="1420424"/>
          </a:xfrm>
          <a:prstGeom prst="rect">
            <a:avLst/>
          </a:prstGeom>
        </p:spPr>
      </p:pic>
    </p:spTree>
    <p:extLst>
      <p:ext uri="{BB962C8B-B14F-4D97-AF65-F5344CB8AC3E}">
        <p14:creationId xmlns:p14="http://schemas.microsoft.com/office/powerpoint/2010/main" val="149330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p:nvPr/>
        </p:nvSpPr>
        <p:spPr>
          <a:xfrm>
            <a:off x="864954" y="521563"/>
            <a:ext cx="1662998" cy="584775"/>
          </a:xfrm>
          <a:prstGeom prst="rect">
            <a:avLst/>
          </a:prstGeom>
          <a:ln w="12700">
            <a:miter lim="400000"/>
          </a:ln>
          <a:extLst>
            <a:ext uri="{C572A759-6A51-4108-AA02-DFA0A04FC94B}">
              <ma14:wrappingTextBoxFlag xmlns:ma14="http://schemas.microsoft.com/office/mac/drawingml/2011/main" xmlns="" val="1"/>
            </a:ext>
          </a:extLst>
        </p:spPr>
        <p:txBody>
          <a:bodyPr lIns="34289" rIns="34289">
            <a:spAutoFit/>
          </a:bodyPr>
          <a:lstStyle>
            <a:lvl1pPr>
              <a:defRPr sz="2000" b="1">
                <a:solidFill>
                  <a:srgbClr val="F04E22"/>
                </a:solidFill>
              </a:defRPr>
            </a:lvl1pPr>
          </a:lstStyle>
          <a:p>
            <a:r>
              <a:rPr lang="en-US" sz="3200" dirty="0">
                <a:solidFill>
                  <a:schemeClr val="bg1">
                    <a:lumMod val="50000"/>
                  </a:schemeClr>
                </a:solidFill>
              </a:rPr>
              <a:t>VISION</a:t>
            </a:r>
            <a:endParaRPr sz="3200" dirty="0">
              <a:solidFill>
                <a:schemeClr val="bg1">
                  <a:lumMod val="50000"/>
                </a:schemeClr>
              </a:solidFill>
            </a:endParaRPr>
          </a:p>
        </p:txBody>
      </p:sp>
      <p:sp>
        <p:nvSpPr>
          <p:cNvPr id="70" name="Shape 70"/>
          <p:cNvSpPr/>
          <p:nvPr/>
        </p:nvSpPr>
        <p:spPr>
          <a:xfrm>
            <a:off x="864954" y="1106338"/>
            <a:ext cx="1767809" cy="1"/>
          </a:xfrm>
          <a:prstGeom prst="line">
            <a:avLst/>
          </a:prstGeom>
          <a:ln w="63500">
            <a:solidFill>
              <a:srgbClr val="F04E22"/>
            </a:solidFill>
          </a:ln>
        </p:spPr>
        <p:txBody>
          <a:bodyPr lIns="34289" rIns="34289"/>
          <a:lstStyle/>
          <a:p>
            <a:endParaRPr sz="1350"/>
          </a:p>
        </p:txBody>
      </p:sp>
      <p:sp>
        <p:nvSpPr>
          <p:cNvPr id="2" name="Rectangle 1"/>
          <p:cNvSpPr/>
          <p:nvPr/>
        </p:nvSpPr>
        <p:spPr>
          <a:xfrm>
            <a:off x="1548538" y="1747134"/>
            <a:ext cx="6733477" cy="523220"/>
          </a:xfrm>
          <a:prstGeom prst="rect">
            <a:avLst/>
          </a:prstGeom>
        </p:spPr>
        <p:txBody>
          <a:bodyPr wrap="square">
            <a:spAutoFit/>
          </a:bodyPr>
          <a:lstStyle/>
          <a:p>
            <a:r>
              <a:rPr lang="en-US" sz="2800" b="1" dirty="0"/>
              <a:t>Become a National Center of </a:t>
            </a:r>
            <a:r>
              <a:rPr lang="en-US" sz="2800" b="1" dirty="0" err="1"/>
              <a:t>IoT</a:t>
            </a:r>
            <a:r>
              <a:rPr lang="en-US" sz="2800" b="1" dirty="0"/>
              <a:t> Excellence</a:t>
            </a:r>
            <a:endParaRPr lang="en-US" sz="2800" dirty="0"/>
          </a:p>
        </p:txBody>
      </p:sp>
      <p:sp>
        <p:nvSpPr>
          <p:cNvPr id="5" name="Shape 68"/>
          <p:cNvSpPr/>
          <p:nvPr/>
        </p:nvSpPr>
        <p:spPr>
          <a:xfrm>
            <a:off x="864954" y="2669849"/>
            <a:ext cx="1662998" cy="461665"/>
          </a:xfrm>
          <a:prstGeom prst="rect">
            <a:avLst/>
          </a:prstGeom>
          <a:ln w="12700">
            <a:miter lim="400000"/>
          </a:ln>
          <a:extLst>
            <a:ext uri="{C572A759-6A51-4108-AA02-DFA0A04FC94B}">
              <ma14:wrappingTextBoxFlag xmlns:ma14="http://schemas.microsoft.com/office/mac/drawingml/2011/main" xmlns="" val="1"/>
            </a:ext>
          </a:extLst>
        </p:spPr>
        <p:txBody>
          <a:bodyPr lIns="34289" rIns="34289">
            <a:spAutoFit/>
          </a:bodyPr>
          <a:lstStyle>
            <a:lvl1pPr>
              <a:defRPr sz="2000" b="1">
                <a:solidFill>
                  <a:srgbClr val="F04E22"/>
                </a:solidFill>
              </a:defRPr>
            </a:lvl1pPr>
          </a:lstStyle>
          <a:p>
            <a:r>
              <a:rPr lang="en-US" sz="2400" cap="all" dirty="0">
                <a:solidFill>
                  <a:schemeClr val="bg1">
                    <a:lumMod val="50000"/>
                  </a:schemeClr>
                </a:solidFill>
              </a:rPr>
              <a:t>Objectives</a:t>
            </a:r>
            <a:endParaRPr sz="2400" cap="all" dirty="0">
              <a:solidFill>
                <a:schemeClr val="bg1">
                  <a:lumMod val="50000"/>
                </a:schemeClr>
              </a:solidFill>
            </a:endParaRPr>
          </a:p>
        </p:txBody>
      </p:sp>
      <p:sp>
        <p:nvSpPr>
          <p:cNvPr id="6" name="Shape 70"/>
          <p:cNvSpPr/>
          <p:nvPr/>
        </p:nvSpPr>
        <p:spPr>
          <a:xfrm>
            <a:off x="888699" y="3079592"/>
            <a:ext cx="1767809" cy="1"/>
          </a:xfrm>
          <a:prstGeom prst="line">
            <a:avLst/>
          </a:prstGeom>
          <a:ln w="63500">
            <a:solidFill>
              <a:srgbClr val="F04E22"/>
            </a:solidFill>
          </a:ln>
        </p:spPr>
        <p:txBody>
          <a:bodyPr lIns="34289" rIns="34289"/>
          <a:lstStyle/>
          <a:p>
            <a:endParaRPr sz="1350"/>
          </a:p>
        </p:txBody>
      </p:sp>
      <p:sp>
        <p:nvSpPr>
          <p:cNvPr id="3" name="Rectangle 2"/>
          <p:cNvSpPr/>
          <p:nvPr/>
        </p:nvSpPr>
        <p:spPr>
          <a:xfrm>
            <a:off x="888699" y="3453355"/>
            <a:ext cx="7898096" cy="2477601"/>
          </a:xfrm>
          <a:prstGeom prst="rect">
            <a:avLst/>
          </a:prstGeom>
        </p:spPr>
        <p:txBody>
          <a:bodyPr wrap="square">
            <a:spAutoFit/>
          </a:bodyPr>
          <a:lstStyle/>
          <a:p>
            <a:pPr marL="214313" indent="-214313">
              <a:spcAft>
                <a:spcPts val="600"/>
              </a:spcAft>
              <a:buFont typeface="Arial" charset="0"/>
              <a:buChar char="•"/>
            </a:pPr>
            <a:r>
              <a:rPr lang="en-US" sz="2000" b="1" dirty="0"/>
              <a:t>Building human resource capability to serve various </a:t>
            </a:r>
            <a:r>
              <a:rPr lang="en-US" sz="2000" b="1" dirty="0" err="1"/>
              <a:t>IoT</a:t>
            </a:r>
            <a:r>
              <a:rPr lang="en-US" sz="2000" b="1" dirty="0"/>
              <a:t> applications in Thailand</a:t>
            </a:r>
          </a:p>
          <a:p>
            <a:pPr marL="214313" indent="-214313">
              <a:spcAft>
                <a:spcPts val="600"/>
              </a:spcAft>
              <a:buFont typeface="Arial" charset="0"/>
              <a:buChar char="•"/>
            </a:pPr>
            <a:r>
              <a:rPr lang="en-US" sz="2000" dirty="0"/>
              <a:t>Developing </a:t>
            </a:r>
            <a:r>
              <a:rPr lang="en-US" sz="2000" dirty="0" err="1"/>
              <a:t>IoT</a:t>
            </a:r>
            <a:r>
              <a:rPr lang="en-US" sz="2000" dirty="0"/>
              <a:t> Technology to serve as a driving platform for Thailand’s digital economy</a:t>
            </a:r>
          </a:p>
          <a:p>
            <a:pPr marL="214313" indent="-214313">
              <a:spcAft>
                <a:spcPts val="600"/>
              </a:spcAft>
              <a:buFont typeface="Arial" charset="0"/>
              <a:buChar char="•"/>
            </a:pPr>
            <a:r>
              <a:rPr lang="en-US" sz="2000" dirty="0"/>
              <a:t>Developing </a:t>
            </a:r>
            <a:r>
              <a:rPr lang="en-US" sz="2000" dirty="0" err="1"/>
              <a:t>IoT</a:t>
            </a:r>
            <a:r>
              <a:rPr lang="en-US" sz="2000" dirty="0"/>
              <a:t> technology to enhance social value, solve environmental issues, and improve quality of life</a:t>
            </a:r>
          </a:p>
          <a:p>
            <a:pPr marL="214313" indent="-214313">
              <a:spcAft>
                <a:spcPts val="600"/>
              </a:spcAft>
              <a:buFont typeface="Arial" charset="0"/>
              <a:buChar char="•"/>
            </a:pPr>
            <a:r>
              <a:rPr lang="en-US" sz="2000" dirty="0"/>
              <a:t>Identifying KIT ’s key strengths through academic activities and services</a:t>
            </a:r>
          </a:p>
        </p:txBody>
      </p:sp>
    </p:spTree>
    <p:extLst>
      <p:ext uri="{BB962C8B-B14F-4D97-AF65-F5344CB8AC3E}">
        <p14:creationId xmlns:p14="http://schemas.microsoft.com/office/powerpoint/2010/main" val="145204675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743" y="1709739"/>
            <a:ext cx="7886700" cy="2852737"/>
          </a:xfrm>
        </p:spPr>
        <p:txBody>
          <a:bodyPr>
            <a:normAutofit/>
          </a:bodyPr>
          <a:lstStyle/>
          <a:p>
            <a:r>
              <a:rPr lang="en-US" sz="4400" b="1" dirty="0">
                <a:solidFill>
                  <a:srgbClr val="FF3300"/>
                </a:solidFill>
              </a:rPr>
              <a:t>IX Activity</a:t>
            </a:r>
            <a:endParaRPr lang="th-TH" sz="4400" b="1" dirty="0">
              <a:solidFill>
                <a:srgbClr val="FF3300"/>
              </a:solidFill>
              <a:latin typeface="TH SarabunPSK" charset="0"/>
              <a:ea typeface="TH SarabunPSK" charset="0"/>
              <a:cs typeface="TH SarabunPSK" charset="0"/>
            </a:endParaRPr>
          </a:p>
        </p:txBody>
      </p:sp>
      <p:sp>
        <p:nvSpPr>
          <p:cNvPr id="3" name="Text Placeholder 2"/>
          <p:cNvSpPr>
            <a:spLocks noGrp="1"/>
          </p:cNvSpPr>
          <p:nvPr>
            <p:ph type="body" idx="1"/>
          </p:nvPr>
        </p:nvSpPr>
        <p:spPr/>
        <p:txBody>
          <a:bodyPr>
            <a:normAutofit/>
          </a:bodyPr>
          <a:lstStyle/>
          <a:p>
            <a:r>
              <a:rPr lang="en-US" sz="4000" b="1" dirty="0">
                <a:solidFill>
                  <a:schemeClr val="bg1">
                    <a:lumMod val="65000"/>
                  </a:schemeClr>
                </a:solidFill>
                <a:latin typeface="TH SarabunPSK" charset="0"/>
                <a:ea typeface="TH SarabunPSK" charset="0"/>
                <a:cs typeface="TH SarabunPSK" charset="0"/>
              </a:rPr>
              <a:t>(</a:t>
            </a:r>
            <a:r>
              <a:rPr lang="th-TH" sz="4000" b="1" dirty="0">
                <a:solidFill>
                  <a:schemeClr val="bg1">
                    <a:lumMod val="65000"/>
                  </a:schemeClr>
                </a:solidFill>
                <a:latin typeface="TH SarabunPSK" charset="0"/>
                <a:ea typeface="TH SarabunPSK" charset="0"/>
                <a:cs typeface="TH SarabunPSK" charset="0"/>
              </a:rPr>
              <a:t>ปีงบประมาณ 256</a:t>
            </a:r>
            <a:r>
              <a:rPr lang="en-US" sz="4000" b="1" dirty="0">
                <a:solidFill>
                  <a:schemeClr val="bg1">
                    <a:lumMod val="65000"/>
                  </a:schemeClr>
                </a:solidFill>
                <a:latin typeface="TH SarabunPSK" charset="0"/>
                <a:ea typeface="TH SarabunPSK" charset="0"/>
                <a:cs typeface="TH SarabunPSK" charset="0"/>
              </a:rPr>
              <a:t>1) </a:t>
            </a:r>
            <a:endParaRPr lang="th-TH" sz="4000" b="1" dirty="0">
              <a:solidFill>
                <a:schemeClr val="bg1">
                  <a:lumMod val="65000"/>
                </a:schemeClr>
              </a:solidFill>
            </a:endParaRPr>
          </a:p>
        </p:txBody>
      </p:sp>
      <p:sp>
        <p:nvSpPr>
          <p:cNvPr id="4" name="Slide Number Placeholder 3"/>
          <p:cNvSpPr>
            <a:spLocks noGrp="1"/>
          </p:cNvSpPr>
          <p:nvPr>
            <p:ph type="sldNum" sz="quarter" idx="12"/>
          </p:nvPr>
        </p:nvSpPr>
        <p:spPr/>
        <p:txBody>
          <a:bodyPr/>
          <a:lstStyle/>
          <a:p>
            <a:fld id="{589CDA46-EEC7-448C-B902-E742FE24BB1B}" type="slidenum">
              <a:rPr lang="en-US" smtClean="0"/>
              <a:t>9</a:t>
            </a:fld>
            <a:endParaRPr lang="en-US"/>
          </a:p>
        </p:txBody>
      </p:sp>
    </p:spTree>
    <p:extLst>
      <p:ext uri="{BB962C8B-B14F-4D97-AF65-F5344CB8AC3E}">
        <p14:creationId xmlns:p14="http://schemas.microsoft.com/office/powerpoint/2010/main" val="8498894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1191</TotalTime>
  <Words>2559</Words>
  <Application>Microsoft Office PowerPoint</Application>
  <PresentationFormat>On-screen Show (4:3)</PresentationFormat>
  <Paragraphs>576</Paragraphs>
  <Slides>35</Slides>
  <Notes>14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About  IX</vt:lpstr>
      <vt:lpstr>PowerPoint Presentation</vt:lpstr>
      <vt:lpstr>PowerPoint Presentation</vt:lpstr>
      <vt:lpstr>PowerPoint Presentation</vt:lpstr>
      <vt:lpstr>PowerPoint Presentation</vt:lpstr>
      <vt:lpstr>PowerPoint Presentation</vt:lpstr>
      <vt:lpstr>PowerPoint Presentation</vt:lpstr>
      <vt:lpstr>IX Activity</vt:lpstr>
      <vt:lpstr>PowerPoint Presentation</vt:lpstr>
      <vt:lpstr>PowerPoint Presentation</vt:lpstr>
      <vt:lpstr>B. โครงการภายนอกที่ได้รับการสนับสนุน</vt:lpstr>
      <vt:lpstr>PowerPoint Presentation</vt:lpstr>
      <vt:lpstr>PowerPoint Presentation</vt:lpstr>
      <vt:lpstr>E. จำนวนนักศึกษาระดับบัณฑิตศึกษาที่รับทุนภายใต้ศูนย์ฯ</vt:lpstr>
      <vt:lpstr>F. มีความร่วมมือกับต่างประเทศ</vt:lpstr>
      <vt:lpstr>G. ผลงานเชิงประจักษ์ภายใน 3 ปี</vt:lpstr>
      <vt:lpstr>PowerPoint Presentation</vt:lpstr>
      <vt:lpstr>H. จำนวนนักศึกษาและบุคคลทั่วไปที่เข้าร่วมโครงการ</vt:lpstr>
      <vt:lpstr>I. จำนวนข้อเสนอโครงการวิจัย/งานบริการวิชาการ</vt:lpstr>
      <vt:lpstr>J. จำนวนพันธมิตรจากอุตสาหกรรม</vt:lpstr>
      <vt:lpstr>IX Activity Plan </vt:lpstr>
      <vt:lpstr>Development of IoT Human Resources and Infrastructure </vt:lpstr>
      <vt:lpstr>KMUTT virtual campus @EEC: IoT and Big Data  Location: IoT institute, Digital Park, Sri Racha</vt:lpstr>
      <vt:lpstr>Talk/Workshop/Training </vt:lpstr>
      <vt:lpstr>PowerPoint Presentation</vt:lpstr>
      <vt:lpstr>Research/Academic/Commercial Services </vt:lpstr>
      <vt:lpstr>PowerPoint Presentation</vt:lpstr>
      <vt:lpstr>Market Creation and Technology Capability Building for Thailand IoT Ecosystem</vt:lpstr>
      <vt:lpstr>Thailand’s IoT spending in 2014 amounted to $ 57.7 M, and it is forecast to increase by 1600% by 2020.</vt:lpstr>
      <vt:lpstr>PowerPoint Presentation</vt:lpstr>
      <vt:lpstr>PowerPoint Presentation</vt:lpstr>
      <vt:lpstr>PowerPoint Presentation</vt:lpstr>
      <vt:lpstr>Outputs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Silapunt</dc:creator>
  <cp:lastModifiedBy>Microsoft Office User</cp:lastModifiedBy>
  <cp:revision>105</cp:revision>
  <dcterms:created xsi:type="dcterms:W3CDTF">2016-11-07T01:19:20Z</dcterms:created>
  <dcterms:modified xsi:type="dcterms:W3CDTF">2018-09-02T04:19:41Z</dcterms:modified>
</cp:coreProperties>
</file>