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5" r:id="rId1"/>
  </p:sldMasterIdLst>
  <p:notesMasterIdLst>
    <p:notesMasterId r:id="rId37"/>
  </p:notesMasterIdLst>
  <p:handoutMasterIdLst>
    <p:handoutMasterId r:id="rId38"/>
  </p:handoutMasterIdLst>
  <p:sldIdLst>
    <p:sldId id="257" r:id="rId2"/>
    <p:sldId id="258" r:id="rId3"/>
    <p:sldId id="311" r:id="rId4"/>
    <p:sldId id="259" r:id="rId5"/>
    <p:sldId id="261" r:id="rId6"/>
    <p:sldId id="312" r:id="rId7"/>
    <p:sldId id="283" r:id="rId8"/>
    <p:sldId id="285" r:id="rId9"/>
    <p:sldId id="287" r:id="rId10"/>
    <p:sldId id="313" r:id="rId11"/>
    <p:sldId id="299" r:id="rId12"/>
    <p:sldId id="314" r:id="rId13"/>
    <p:sldId id="300" r:id="rId14"/>
    <p:sldId id="301" r:id="rId15"/>
    <p:sldId id="302" r:id="rId16"/>
    <p:sldId id="316" r:id="rId17"/>
    <p:sldId id="304" r:id="rId18"/>
    <p:sldId id="305" r:id="rId19"/>
    <p:sldId id="320" r:id="rId20"/>
    <p:sldId id="279" r:id="rId21"/>
    <p:sldId id="260" r:id="rId22"/>
    <p:sldId id="308" r:id="rId23"/>
    <p:sldId id="293" r:id="rId24"/>
    <p:sldId id="288" r:id="rId25"/>
    <p:sldId id="289" r:id="rId26"/>
    <p:sldId id="292" r:id="rId27"/>
    <p:sldId id="280" r:id="rId28"/>
    <p:sldId id="318" r:id="rId29"/>
    <p:sldId id="307" r:id="rId30"/>
    <p:sldId id="319" r:id="rId31"/>
    <p:sldId id="275" r:id="rId32"/>
    <p:sldId id="281" r:id="rId33"/>
    <p:sldId id="276" r:id="rId34"/>
    <p:sldId id="282" r:id="rId35"/>
    <p:sldId id="29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Front Matter" id="{15202A74-163D-4B71-BBA8-E2FCD164262F}">
          <p14:sldIdLst>
            <p14:sldId id="257"/>
            <p14:sldId id="258"/>
            <p14:sldId id="259"/>
            <p14:sldId id="260"/>
            <p14:sldId id="261"/>
          </p14:sldIdLst>
        </p14:section>
        <p14:section name="Group Member 1" id="{0860697E-8C4A-43F9-A7C0-C435911657B2}">
          <p14:sldIdLst>
            <p14:sldId id="262"/>
            <p14:sldId id="263"/>
            <p14:sldId id="268"/>
            <p14:sldId id="272"/>
          </p14:sldIdLst>
        </p14:section>
        <p14:section name="Group Member 2" id="{ED02CA79-8112-418E-8BC2-0FD9B68AECB3}">
          <p14:sldIdLst>
            <p14:sldId id="266"/>
            <p14:sldId id="267"/>
            <p14:sldId id="273"/>
            <p14:sldId id="265"/>
          </p14:sldIdLst>
        </p14:section>
        <p14:section name="Group Member 3" id="{0DAD77B1-60C5-4EB2-933E-C56E97A5B2A7}">
          <p14:sldIdLst>
            <p14:sldId id="270"/>
            <p14:sldId id="271"/>
            <p14:sldId id="264"/>
            <p14:sldId id="269"/>
          </p14:sldIdLst>
        </p14:section>
        <p14:section name="General Closing" id="{4AB6C702-EE4D-4283-ACB0-770710E41AE6}">
          <p14:sldIdLst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35"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721" autoAdjust="0"/>
    <p:restoredTop sz="92832" autoAdjust="0"/>
  </p:normalViewPr>
  <p:slideViewPr>
    <p:cSldViewPr snapToGrid="0">
      <p:cViewPr varScale="1">
        <p:scale>
          <a:sx n="68" d="100"/>
          <a:sy n="68" d="100"/>
        </p:scale>
        <p:origin x="-70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9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32B39-26E4-4B6A-B464-2D01C9FB35E1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93637-FAAA-4106-9C79-FD41EF0451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 smtClean="0"/>
          </a:p>
          <a:p>
            <a:r>
              <a:rPr lang="en-US" dirty="0" smtClean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</p:spTree>
    <p:extLst>
      <p:ext uri="{BB962C8B-B14F-4D97-AF65-F5344CB8AC3E}">
        <p14:creationId xmlns:p14="http://schemas.microsoft.com/office/powerpoint/2010/main" xmlns="" val="85461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 smtClean="0"/>
          </a:p>
          <a:p>
            <a:r>
              <a:rPr lang="en-US" dirty="0" smtClean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</p:spTree>
    <p:extLst>
      <p:ext uri="{BB962C8B-B14F-4D97-AF65-F5344CB8AC3E}">
        <p14:creationId xmlns:p14="http://schemas.microsoft.com/office/powerpoint/2010/main" xmlns="" val="854613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 smtClean="0"/>
          </a:p>
          <a:p>
            <a:r>
              <a:rPr lang="en-US" dirty="0" smtClean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</p:spTree>
    <p:extLst>
      <p:ext uri="{BB962C8B-B14F-4D97-AF65-F5344CB8AC3E}">
        <p14:creationId xmlns:p14="http://schemas.microsoft.com/office/powerpoint/2010/main" xmlns="" val="854613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7236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7236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7236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7236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7236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7236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7236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 smtClean="0"/>
          </a:p>
          <a:p>
            <a:r>
              <a:rPr lang="en-US" dirty="0" smtClean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</p:spTree>
    <p:extLst>
      <p:ext uri="{BB962C8B-B14F-4D97-AF65-F5344CB8AC3E}">
        <p14:creationId xmlns:p14="http://schemas.microsoft.com/office/powerpoint/2010/main" xmlns="" val="85461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0616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 smtClean="0"/>
          </a:p>
          <a:p>
            <a:r>
              <a:rPr lang="en-US" dirty="0" smtClean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</p:spTree>
    <p:extLst>
      <p:ext uri="{BB962C8B-B14F-4D97-AF65-F5344CB8AC3E}">
        <p14:creationId xmlns:p14="http://schemas.microsoft.com/office/powerpoint/2010/main" xmlns="" val="8546135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20551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1506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 smtClean="0"/>
          </a:p>
          <a:p>
            <a:r>
              <a:rPr lang="en-US" dirty="0" smtClean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</p:spTree>
    <p:extLst>
      <p:ext uri="{BB962C8B-B14F-4D97-AF65-F5344CB8AC3E}">
        <p14:creationId xmlns:p14="http://schemas.microsoft.com/office/powerpoint/2010/main" xmlns="" val="854613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551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 smtClean="0"/>
          </a:p>
          <a:p>
            <a:r>
              <a:rPr lang="en-US" dirty="0" smtClean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</p:spTree>
    <p:extLst>
      <p:ext uri="{BB962C8B-B14F-4D97-AF65-F5344CB8AC3E}">
        <p14:creationId xmlns:p14="http://schemas.microsoft.com/office/powerpoint/2010/main" xmlns="" val="854613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B1F30-39B2-4CE2-8EF3-91F3179569A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 smtClean="0"/>
          </a:p>
          <a:p>
            <a:r>
              <a:rPr lang="en-US" dirty="0" smtClean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</p:spTree>
    <p:extLst>
      <p:ext uri="{BB962C8B-B14F-4D97-AF65-F5344CB8AC3E}">
        <p14:creationId xmlns:p14="http://schemas.microsoft.com/office/powerpoint/2010/main" xmlns="" val="854613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 smtClean="0"/>
          </a:p>
          <a:p>
            <a:r>
              <a:rPr lang="en-US" dirty="0" smtClean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</p:spTree>
    <p:extLst>
      <p:ext uri="{BB962C8B-B14F-4D97-AF65-F5344CB8AC3E}">
        <p14:creationId xmlns:p14="http://schemas.microsoft.com/office/powerpoint/2010/main" xmlns="" val="854613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3F89-4DB3-452E-837C-589C28CF5C97}" type="datetime1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123040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92F4-7A18-4355-9CA9-02D6B5C73E01}" type="datetime1">
              <a:rPr lang="en-US" smtClean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051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164D-0918-4F6B-9CDA-0AB8FCF15AF5}" type="datetime1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16982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8DBE-49A0-4E7F-8F7B-101BDEEADB64}" type="datetime1">
              <a:rPr lang="en-US" smtClean="0"/>
              <a:t>11/28/2016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05132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F014-A5F9-4DDC-A8D6-80B90FAA98CA}" type="datetime1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737953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EFDC-6711-41A4-8B75-345D4B3D12F9}" type="datetime1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199507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793D-63B1-4935-809E-D2BC18DA835D}" type="datetime1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299849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1DFF-826D-49DB-A473-000D136B46B7}" type="datetime1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555869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4791-FA71-4D47-97A7-29597C76E38C}" type="datetime1">
              <a:rPr lang="en-US" smtClean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876392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4C0D-540D-4C48-9A9C-6E2188F67B43}" type="datetime1">
              <a:rPr lang="en-US" smtClean="0"/>
              <a:t>11/28/2016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666114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B3E8-DE59-4612-97F8-B3C97F08D7DE}" type="datetime1">
              <a:rPr lang="en-US" smtClean="0"/>
              <a:t>11/28/2016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096360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1C786-9B76-444C-92DD-7BB1D6F16A3E}" type="datetime1">
              <a:rPr lang="en-US" smtClean="0"/>
              <a:t>11/28/2016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167665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7CBE-5EE0-45D6-96E9-0CBE02A0634D}" type="datetime1">
              <a:rPr lang="en-US" smtClean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899199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7249245-35E6-4DD9-9A60-93F2F94EB540}" type="datetime1">
              <a:rPr lang="en-US" smtClean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534042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B2F1866-6242-4488-87AF-B1C815DF2A74}" type="datetime1">
              <a:rPr lang="en-US" smtClean="0"/>
              <a:t>11/28/2016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9687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692" y="2733709"/>
            <a:ext cx="11648050" cy="1373070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l"/>
            <a:r>
              <a:rPr lang="en-US" sz="4000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LAYING TV CABLES USING MINIMUM SPANNING TREE </a:t>
            </a:r>
            <a:endParaRPr lang="en-US" sz="4000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8960" y="4956749"/>
            <a:ext cx="8890781" cy="1725404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 smtClean="0"/>
              <a:t>D.STEFFY(140071601072)</a:t>
            </a:r>
          </a:p>
          <a:p>
            <a:pPr algn="r"/>
            <a:r>
              <a:rPr lang="en-US" dirty="0" smtClean="0"/>
              <a:t>	R.TASNIM TABASUM(140071601080)</a:t>
            </a:r>
          </a:p>
          <a:p>
            <a:pPr algn="r"/>
            <a:r>
              <a:rPr lang="en-US" dirty="0" smtClean="0"/>
              <a:t>THIRD YEAR CSE-B</a:t>
            </a:r>
          </a:p>
          <a:p>
            <a:pPr algn="r"/>
            <a:r>
              <a:rPr lang="en-US" dirty="0" smtClean="0"/>
              <a:t>ALGORITHM DESIGN AND ANALYSIS LAB(CSB 3105)</a:t>
            </a:r>
          </a:p>
          <a:p>
            <a:pPr algn="r"/>
            <a:r>
              <a:rPr lang="en-US" dirty="0" smtClean="0"/>
              <a:t>B.S.ABDUR RAHMAN UNIVERSITY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90449" y="4431323"/>
            <a:ext cx="1336431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DONE BY: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929167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692" y="2733709"/>
            <a:ext cx="11648050" cy="1373070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ALGORITHM ANALYSIS</a:t>
            </a:r>
            <a:endParaRPr lang="en-US" sz="4000" cap="none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929167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ALGORITHMS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410" y="1125415"/>
            <a:ext cx="10554574" cy="363610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Two algorithms are used to find minimum spanning tree.</a:t>
            </a:r>
          </a:p>
          <a:p>
            <a:pPr lvl="4"/>
            <a:endParaRPr lang="en-US" sz="2000" dirty="0" smtClean="0"/>
          </a:p>
          <a:p>
            <a:pPr>
              <a:buNone/>
            </a:pP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3193365" y="3319976"/>
            <a:ext cx="3798277" cy="88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PRIM’S ALGORITHM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151163" y="5162844"/>
            <a:ext cx="3798277" cy="998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KRUSKAL’S ALGORITHM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692" y="2733709"/>
            <a:ext cx="11648050" cy="1373070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PRIM’S ALGORITHM AND ITS ANALYSIS</a:t>
            </a:r>
            <a:endParaRPr lang="en-US" sz="4000" cap="none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929167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PRIM’S 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Place the starting node in the tree.</a:t>
            </a:r>
            <a:endParaRPr lang="en-US" sz="2400" dirty="0" smtClean="0"/>
          </a:p>
          <a:p>
            <a:pPr lvl="0"/>
            <a:r>
              <a:rPr lang="en-US" sz="2800" dirty="0" smtClean="0"/>
              <a:t>Repeat until all nodes are in the tree are visited: </a:t>
            </a:r>
            <a:endParaRPr lang="en-US" sz="2400" dirty="0" smtClean="0"/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Find all edges which is adjacent to source vertex.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 those edges, choose one with the minimum weight.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Add that edge and the connected node to the tree.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9994" y="5226147"/>
            <a:ext cx="2053884" cy="16318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Flowchart: Connector 4"/>
          <p:cNvSpPr/>
          <p:nvPr/>
        </p:nvSpPr>
        <p:spPr>
          <a:xfrm>
            <a:off x="4360985" y="5176911"/>
            <a:ext cx="450166" cy="4642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137095" y="5809958"/>
            <a:ext cx="886265" cy="323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5568463" y="5174566"/>
            <a:ext cx="450166" cy="4642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Flowchart: Connector 7"/>
          <p:cNvSpPr/>
          <p:nvPr/>
        </p:nvSpPr>
        <p:spPr>
          <a:xfrm>
            <a:off x="4384433" y="6393766"/>
            <a:ext cx="450166" cy="4642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0" name="Straight Connector 9"/>
          <p:cNvCxnSpPr>
            <a:stCxn id="5" idx="4"/>
            <a:endCxn id="8" idx="0"/>
          </p:cNvCxnSpPr>
          <p:nvPr/>
        </p:nvCxnSpPr>
        <p:spPr>
          <a:xfrm rot="16200000" flipH="1">
            <a:off x="4221482" y="6005731"/>
            <a:ext cx="752621" cy="2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6"/>
            <a:endCxn id="7" idx="2"/>
          </p:cNvCxnSpPr>
          <p:nvPr/>
        </p:nvCxnSpPr>
        <p:spPr>
          <a:xfrm flipV="1">
            <a:off x="4811151" y="5406683"/>
            <a:ext cx="757312" cy="2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Arrow 19"/>
          <p:cNvSpPr/>
          <p:nvPr/>
        </p:nvSpPr>
        <p:spPr>
          <a:xfrm>
            <a:off x="6412522" y="5695071"/>
            <a:ext cx="886265" cy="323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18585" y="5184401"/>
            <a:ext cx="2715064" cy="13943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 every iteration of the loop, we add one node to the tree. Since there are V nodes, it follows that there are O (V) iterations of this loop.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there are E edges, the naive searching implementation uses O (E) to find the edge with minimum weight.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 in combination, we should expect the complexity to be O (VE), which may be O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V^3)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the worst case.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CONTINUES……..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Prim’s algorithm complexity varies based on the representation of the graph.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adjacency matrix representation, prim’s algorithm requires O(V2) running time.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Because, in adjacency representation linearly searching an array of weights to find the minimum weight edge and to add that edge will require O(v2) running time.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692" y="2733709"/>
            <a:ext cx="11648050" cy="1373070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KRUSKAL’S ALGORITHM AND ITS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929167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enter image description her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7785" y="2264898"/>
            <a:ext cx="7737230" cy="393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CONTINUES………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 descr="1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733" y="2349305"/>
            <a:ext cx="6555544" cy="3348109"/>
          </a:xfrm>
        </p:spPr>
      </p:pic>
      <p:pic>
        <p:nvPicPr>
          <p:cNvPr id="5" name="Picture 4" descr="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047" y="2690904"/>
            <a:ext cx="3561905" cy="147619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692" y="2733709"/>
            <a:ext cx="11648050" cy="1373070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SCENARIO EXPLANATION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929167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0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4000" cap="none" spc="50" dirty="0">
              <a:ln w="11430"/>
              <a:solidFill>
                <a:schemeClr val="bg2">
                  <a:lumMod val="5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Problem Identification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Definition Of  Spanning Tree &amp;Minimum Spanning Tree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Algorithms used and its design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Algorithm analysis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Scenario Explanation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Comparison between prim’s and Kruskal's algorithm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Properties of Minimum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2565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Problem : Laying TV Cable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282574" y="3646731"/>
            <a:ext cx="711200" cy="533400"/>
            <a:chOff x="576" y="2400"/>
            <a:chExt cx="336" cy="336"/>
          </a:xfrm>
        </p:grpSpPr>
        <p:sp>
          <p:nvSpPr>
            <p:cNvPr id="15" name="AutoShape 35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36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Rectangle 37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Rectangle 38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2530763" y="4780776"/>
            <a:ext cx="711200" cy="533400"/>
            <a:chOff x="576" y="2400"/>
            <a:chExt cx="336" cy="336"/>
          </a:xfrm>
        </p:grpSpPr>
        <p:sp>
          <p:nvSpPr>
            <p:cNvPr id="25" name="AutoShape 25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7" name="Group 71"/>
          <p:cNvGrpSpPr>
            <a:grpSpLocks/>
          </p:cNvGrpSpPr>
          <p:nvPr/>
        </p:nvGrpSpPr>
        <p:grpSpPr bwMode="auto">
          <a:xfrm>
            <a:off x="4718928" y="3596641"/>
            <a:ext cx="1828800" cy="762000"/>
            <a:chOff x="2688" y="2064"/>
            <a:chExt cx="864" cy="480"/>
          </a:xfrm>
        </p:grpSpPr>
        <p:sp>
          <p:nvSpPr>
            <p:cNvPr id="35" name="Rectangle 49"/>
            <p:cNvSpPr>
              <a:spLocks noChangeArrowheads="1"/>
            </p:cNvSpPr>
            <p:nvPr/>
          </p:nvSpPr>
          <p:spPr bwMode="auto">
            <a:xfrm>
              <a:off x="2688" y="2064"/>
              <a:ext cx="864" cy="480"/>
            </a:xfrm>
            <a:prstGeom prst="rect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Rectangle 50" descr="Large grid"/>
            <p:cNvSpPr>
              <a:spLocks noChangeArrowheads="1"/>
            </p:cNvSpPr>
            <p:nvPr/>
          </p:nvSpPr>
          <p:spPr bwMode="auto">
            <a:xfrm>
              <a:off x="2784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37" name="Rectangle 51" descr="Large grid"/>
            <p:cNvSpPr>
              <a:spLocks noChangeArrowheads="1"/>
            </p:cNvSpPr>
            <p:nvPr/>
          </p:nvSpPr>
          <p:spPr bwMode="auto">
            <a:xfrm>
              <a:off x="2928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38" name="Rectangle 52" descr="Large grid"/>
            <p:cNvSpPr>
              <a:spLocks noChangeArrowheads="1"/>
            </p:cNvSpPr>
            <p:nvPr/>
          </p:nvSpPr>
          <p:spPr bwMode="auto">
            <a:xfrm>
              <a:off x="3072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39" name="Rectangle 53" descr="Large grid"/>
            <p:cNvSpPr>
              <a:spLocks noChangeArrowheads="1"/>
            </p:cNvSpPr>
            <p:nvPr/>
          </p:nvSpPr>
          <p:spPr bwMode="auto">
            <a:xfrm>
              <a:off x="3216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40" name="Rectangle 54" descr="Large grid"/>
            <p:cNvSpPr>
              <a:spLocks noChangeArrowheads="1"/>
            </p:cNvSpPr>
            <p:nvPr/>
          </p:nvSpPr>
          <p:spPr bwMode="auto">
            <a:xfrm>
              <a:off x="2784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41" name="Rectangle 55" descr="Large grid"/>
            <p:cNvSpPr>
              <a:spLocks noChangeArrowheads="1"/>
            </p:cNvSpPr>
            <p:nvPr/>
          </p:nvSpPr>
          <p:spPr bwMode="auto">
            <a:xfrm>
              <a:off x="2928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42" name="Rectangle 56" descr="Large grid"/>
            <p:cNvSpPr>
              <a:spLocks noChangeArrowheads="1"/>
            </p:cNvSpPr>
            <p:nvPr/>
          </p:nvSpPr>
          <p:spPr bwMode="auto">
            <a:xfrm>
              <a:off x="3072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43" name="Rectangle 57" descr="Large grid"/>
            <p:cNvSpPr>
              <a:spLocks noChangeArrowheads="1"/>
            </p:cNvSpPr>
            <p:nvPr/>
          </p:nvSpPr>
          <p:spPr bwMode="auto">
            <a:xfrm>
              <a:off x="3216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44" name="Rectangle 58" descr="Large grid"/>
            <p:cNvSpPr>
              <a:spLocks noChangeArrowheads="1"/>
            </p:cNvSpPr>
            <p:nvPr/>
          </p:nvSpPr>
          <p:spPr bwMode="auto">
            <a:xfrm>
              <a:off x="3360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45" name="Rectangle 59" descr="Large grid"/>
            <p:cNvSpPr>
              <a:spLocks noChangeArrowheads="1"/>
            </p:cNvSpPr>
            <p:nvPr/>
          </p:nvSpPr>
          <p:spPr bwMode="auto">
            <a:xfrm>
              <a:off x="3360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</p:grpSp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3654475" y="2625971"/>
            <a:ext cx="711200" cy="533400"/>
            <a:chOff x="576" y="2400"/>
            <a:chExt cx="336" cy="336"/>
          </a:xfrm>
        </p:grpSpPr>
        <p:sp>
          <p:nvSpPr>
            <p:cNvPr id="47" name="AutoShape 15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Rectangle 17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Rectangle 18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9" name="Group 19"/>
          <p:cNvGrpSpPr>
            <a:grpSpLocks/>
          </p:cNvGrpSpPr>
          <p:nvPr/>
        </p:nvGrpSpPr>
        <p:grpSpPr bwMode="auto">
          <a:xfrm>
            <a:off x="7407420" y="2481775"/>
            <a:ext cx="711200" cy="533400"/>
            <a:chOff x="576" y="2400"/>
            <a:chExt cx="336" cy="336"/>
          </a:xfrm>
        </p:grpSpPr>
        <p:sp>
          <p:nvSpPr>
            <p:cNvPr id="52" name="AutoShape 20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Rectangle 21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Rectangle 22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Rectangle 23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6246055" y="5556740"/>
            <a:ext cx="711200" cy="533400"/>
            <a:chOff x="576" y="2400"/>
            <a:chExt cx="336" cy="336"/>
          </a:xfrm>
        </p:grpSpPr>
        <p:sp>
          <p:nvSpPr>
            <p:cNvPr id="57" name="AutoShape 10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Rectangle 11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Rectangle 13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1" name="Group 66"/>
          <p:cNvGrpSpPr>
            <a:grpSpLocks/>
          </p:cNvGrpSpPr>
          <p:nvPr/>
        </p:nvGrpSpPr>
        <p:grpSpPr bwMode="auto">
          <a:xfrm>
            <a:off x="8257736" y="5199185"/>
            <a:ext cx="711200" cy="533400"/>
            <a:chOff x="576" y="2400"/>
            <a:chExt cx="336" cy="336"/>
          </a:xfrm>
        </p:grpSpPr>
        <p:sp>
          <p:nvSpPr>
            <p:cNvPr id="62" name="AutoShape 67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3" name="Rectangle 68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4" name="Rectangle 69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5" name="Rectangle 70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2" name="Group 61"/>
          <p:cNvGrpSpPr>
            <a:grpSpLocks/>
          </p:cNvGrpSpPr>
          <p:nvPr/>
        </p:nvGrpSpPr>
        <p:grpSpPr bwMode="auto">
          <a:xfrm>
            <a:off x="8303065" y="3328181"/>
            <a:ext cx="711200" cy="533400"/>
            <a:chOff x="576" y="2400"/>
            <a:chExt cx="336" cy="336"/>
          </a:xfrm>
        </p:grpSpPr>
        <p:sp>
          <p:nvSpPr>
            <p:cNvPr id="67" name="AutoShape 62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" name="Rectangle 63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" name="Rectangle 64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" name="Rectangle 65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2" name="Text Box 60"/>
          <p:cNvSpPr txBox="1">
            <a:spLocks noChangeArrowheads="1"/>
          </p:cNvSpPr>
          <p:nvPr/>
        </p:nvSpPr>
        <p:spPr bwMode="auto">
          <a:xfrm>
            <a:off x="4881490" y="4403187"/>
            <a:ext cx="26025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latin typeface="Arial" charset="0"/>
              </a:rPr>
              <a:t>Central office</a:t>
            </a:r>
          </a:p>
        </p:txBody>
      </p:sp>
      <p:grpSp>
        <p:nvGrpSpPr>
          <p:cNvPr id="13" name="Group 34"/>
          <p:cNvGrpSpPr>
            <a:grpSpLocks/>
          </p:cNvGrpSpPr>
          <p:nvPr/>
        </p:nvGrpSpPr>
        <p:grpSpPr bwMode="auto">
          <a:xfrm>
            <a:off x="2124292" y="2279818"/>
            <a:ext cx="711200" cy="533400"/>
            <a:chOff x="576" y="2400"/>
            <a:chExt cx="336" cy="336"/>
          </a:xfrm>
        </p:grpSpPr>
        <p:sp>
          <p:nvSpPr>
            <p:cNvPr id="74" name="AutoShape 35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Rectangle 36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6" name="Rectangle 37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Rectangle 38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5721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Graph G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" name="Group 34"/>
          <p:cNvGrpSpPr>
            <a:grpSpLocks/>
          </p:cNvGrpSpPr>
          <p:nvPr/>
        </p:nvGrpSpPr>
        <p:grpSpPr bwMode="auto">
          <a:xfrm>
            <a:off x="1507657" y="2971481"/>
            <a:ext cx="711200" cy="533400"/>
            <a:chOff x="576" y="2400"/>
            <a:chExt cx="336" cy="336"/>
          </a:xfrm>
        </p:grpSpPr>
        <p:sp>
          <p:nvSpPr>
            <p:cNvPr id="15" name="AutoShape 35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36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37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38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39"/>
          <p:cNvGrpSpPr>
            <a:grpSpLocks/>
          </p:cNvGrpSpPr>
          <p:nvPr/>
        </p:nvGrpSpPr>
        <p:grpSpPr bwMode="auto">
          <a:xfrm>
            <a:off x="2496519" y="4576264"/>
            <a:ext cx="711200" cy="533400"/>
            <a:chOff x="576" y="2400"/>
            <a:chExt cx="336" cy="336"/>
          </a:xfrm>
        </p:grpSpPr>
        <p:sp>
          <p:nvSpPr>
            <p:cNvPr id="20" name="AutoShape 40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41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42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43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71"/>
          <p:cNvGrpSpPr>
            <a:grpSpLocks/>
          </p:cNvGrpSpPr>
          <p:nvPr/>
        </p:nvGrpSpPr>
        <p:grpSpPr bwMode="auto">
          <a:xfrm>
            <a:off x="4718928" y="3596641"/>
            <a:ext cx="1828800" cy="762000"/>
            <a:chOff x="2688" y="2064"/>
            <a:chExt cx="864" cy="480"/>
          </a:xfrm>
        </p:grpSpPr>
        <p:sp>
          <p:nvSpPr>
            <p:cNvPr id="35" name="Rectangle 49"/>
            <p:cNvSpPr>
              <a:spLocks noChangeArrowheads="1"/>
            </p:cNvSpPr>
            <p:nvPr/>
          </p:nvSpPr>
          <p:spPr bwMode="auto">
            <a:xfrm>
              <a:off x="2688" y="2064"/>
              <a:ext cx="864" cy="480"/>
            </a:xfrm>
            <a:prstGeom prst="rect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50" descr="Large grid"/>
            <p:cNvSpPr>
              <a:spLocks noChangeArrowheads="1"/>
            </p:cNvSpPr>
            <p:nvPr/>
          </p:nvSpPr>
          <p:spPr bwMode="auto">
            <a:xfrm>
              <a:off x="2784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51" descr="Large grid"/>
            <p:cNvSpPr>
              <a:spLocks noChangeArrowheads="1"/>
            </p:cNvSpPr>
            <p:nvPr/>
          </p:nvSpPr>
          <p:spPr bwMode="auto">
            <a:xfrm>
              <a:off x="2928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52" descr="Large grid"/>
            <p:cNvSpPr>
              <a:spLocks noChangeArrowheads="1"/>
            </p:cNvSpPr>
            <p:nvPr/>
          </p:nvSpPr>
          <p:spPr bwMode="auto">
            <a:xfrm>
              <a:off x="3072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53" descr="Large grid"/>
            <p:cNvSpPr>
              <a:spLocks noChangeArrowheads="1"/>
            </p:cNvSpPr>
            <p:nvPr/>
          </p:nvSpPr>
          <p:spPr bwMode="auto">
            <a:xfrm>
              <a:off x="3216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54" descr="Large grid"/>
            <p:cNvSpPr>
              <a:spLocks noChangeArrowheads="1"/>
            </p:cNvSpPr>
            <p:nvPr/>
          </p:nvSpPr>
          <p:spPr bwMode="auto">
            <a:xfrm>
              <a:off x="2784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55" descr="Large grid"/>
            <p:cNvSpPr>
              <a:spLocks noChangeArrowheads="1"/>
            </p:cNvSpPr>
            <p:nvPr/>
          </p:nvSpPr>
          <p:spPr bwMode="auto">
            <a:xfrm>
              <a:off x="2928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56" descr="Large grid"/>
            <p:cNvSpPr>
              <a:spLocks noChangeArrowheads="1"/>
            </p:cNvSpPr>
            <p:nvPr/>
          </p:nvSpPr>
          <p:spPr bwMode="auto">
            <a:xfrm>
              <a:off x="3072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>
                <a:solidFill>
                  <a:schemeClr val="bg1"/>
                </a:solidFill>
              </a:endParaRPr>
            </a:p>
          </p:txBody>
        </p:sp>
        <p:sp>
          <p:nvSpPr>
            <p:cNvPr id="43" name="Rectangle 57" descr="Large grid"/>
            <p:cNvSpPr>
              <a:spLocks noChangeArrowheads="1"/>
            </p:cNvSpPr>
            <p:nvPr/>
          </p:nvSpPr>
          <p:spPr bwMode="auto">
            <a:xfrm>
              <a:off x="3216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 58" descr="Large grid"/>
            <p:cNvSpPr>
              <a:spLocks noChangeArrowheads="1"/>
            </p:cNvSpPr>
            <p:nvPr/>
          </p:nvSpPr>
          <p:spPr bwMode="auto">
            <a:xfrm>
              <a:off x="3360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 59" descr="Large grid"/>
            <p:cNvSpPr>
              <a:spLocks noChangeArrowheads="1"/>
            </p:cNvSpPr>
            <p:nvPr/>
          </p:nvSpPr>
          <p:spPr bwMode="auto">
            <a:xfrm>
              <a:off x="3360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14"/>
          <p:cNvGrpSpPr>
            <a:grpSpLocks/>
          </p:cNvGrpSpPr>
          <p:nvPr/>
        </p:nvGrpSpPr>
        <p:grpSpPr bwMode="auto">
          <a:xfrm>
            <a:off x="3654475" y="2625971"/>
            <a:ext cx="711200" cy="533400"/>
            <a:chOff x="576" y="2400"/>
            <a:chExt cx="336" cy="336"/>
          </a:xfrm>
        </p:grpSpPr>
        <p:sp>
          <p:nvSpPr>
            <p:cNvPr id="47" name="AutoShape 15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9" name="Rectangle 17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0" name="Rectangle 18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19"/>
          <p:cNvGrpSpPr>
            <a:grpSpLocks/>
          </p:cNvGrpSpPr>
          <p:nvPr/>
        </p:nvGrpSpPr>
        <p:grpSpPr bwMode="auto">
          <a:xfrm>
            <a:off x="7407420" y="2481775"/>
            <a:ext cx="711200" cy="533400"/>
            <a:chOff x="576" y="2400"/>
            <a:chExt cx="336" cy="336"/>
          </a:xfrm>
        </p:grpSpPr>
        <p:sp>
          <p:nvSpPr>
            <p:cNvPr id="52" name="AutoShape 20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21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Rectangle 22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5" name="Rectangle 23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9"/>
          <p:cNvGrpSpPr>
            <a:grpSpLocks/>
          </p:cNvGrpSpPr>
          <p:nvPr/>
        </p:nvGrpSpPr>
        <p:grpSpPr bwMode="auto">
          <a:xfrm>
            <a:off x="5528603" y="5570807"/>
            <a:ext cx="711200" cy="533400"/>
            <a:chOff x="576" y="2400"/>
            <a:chExt cx="336" cy="336"/>
          </a:xfrm>
        </p:grpSpPr>
        <p:sp>
          <p:nvSpPr>
            <p:cNvPr id="57" name="AutoShape 10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11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13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Group 66"/>
          <p:cNvGrpSpPr>
            <a:grpSpLocks/>
          </p:cNvGrpSpPr>
          <p:nvPr/>
        </p:nvGrpSpPr>
        <p:grpSpPr bwMode="auto">
          <a:xfrm>
            <a:off x="7413675" y="5367997"/>
            <a:ext cx="711200" cy="533400"/>
            <a:chOff x="576" y="2400"/>
            <a:chExt cx="336" cy="336"/>
          </a:xfrm>
        </p:grpSpPr>
        <p:sp>
          <p:nvSpPr>
            <p:cNvPr id="62" name="AutoShape 67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3" name="Rectangle 68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4" name="Rectangle 69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5" name="Rectangle 70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1"/>
          <p:cNvGrpSpPr>
            <a:grpSpLocks/>
          </p:cNvGrpSpPr>
          <p:nvPr/>
        </p:nvGrpSpPr>
        <p:grpSpPr bwMode="auto">
          <a:xfrm>
            <a:off x="8485945" y="5185117"/>
            <a:ext cx="711200" cy="533400"/>
            <a:chOff x="576" y="2400"/>
            <a:chExt cx="336" cy="336"/>
          </a:xfrm>
        </p:grpSpPr>
        <p:sp>
          <p:nvSpPr>
            <p:cNvPr id="67" name="AutoShape 62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" name="Rectangle 63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" name="Rectangle 64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" name="Rectangle 65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2" name="Text Box 60"/>
          <p:cNvSpPr txBox="1">
            <a:spLocks noChangeArrowheads="1"/>
          </p:cNvSpPr>
          <p:nvPr/>
        </p:nvSpPr>
        <p:spPr bwMode="auto">
          <a:xfrm>
            <a:off x="4712677" y="4403187"/>
            <a:ext cx="20679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latin typeface="Arial" charset="0"/>
              </a:rPr>
              <a:t>Central office</a:t>
            </a:r>
          </a:p>
        </p:txBody>
      </p:sp>
      <p:grpSp>
        <p:nvGrpSpPr>
          <p:cNvPr id="73" name="Group 34"/>
          <p:cNvGrpSpPr>
            <a:grpSpLocks/>
          </p:cNvGrpSpPr>
          <p:nvPr/>
        </p:nvGrpSpPr>
        <p:grpSpPr bwMode="auto">
          <a:xfrm>
            <a:off x="2250901" y="2322021"/>
            <a:ext cx="711200" cy="533400"/>
            <a:chOff x="576" y="2400"/>
            <a:chExt cx="336" cy="336"/>
          </a:xfrm>
        </p:grpSpPr>
        <p:sp>
          <p:nvSpPr>
            <p:cNvPr id="74" name="AutoShape 35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5" name="Rectangle 36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6" name="Rectangle 37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38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9" name="Straight Connector 78"/>
          <p:cNvCxnSpPr>
            <a:endCxn id="48" idx="3"/>
          </p:cNvCxnSpPr>
          <p:nvPr/>
        </p:nvCxnSpPr>
        <p:spPr>
          <a:xfrm rot="16200000" flipV="1">
            <a:off x="4254566" y="3058813"/>
            <a:ext cx="528126" cy="50064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35" idx="1"/>
            <a:endCxn id="21" idx="3"/>
          </p:cNvCxnSpPr>
          <p:nvPr/>
        </p:nvCxnSpPr>
        <p:spPr>
          <a:xfrm rot="10800000" flipV="1">
            <a:off x="3110357" y="3977641"/>
            <a:ext cx="1608574" cy="1017723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53" idx="1"/>
          </p:cNvCxnSpPr>
          <p:nvPr/>
        </p:nvCxnSpPr>
        <p:spPr>
          <a:xfrm flipV="1">
            <a:off x="6569614" y="2900878"/>
            <a:ext cx="935177" cy="925537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endCxn id="57" idx="0"/>
          </p:cNvCxnSpPr>
          <p:nvPr/>
        </p:nvCxnSpPr>
        <p:spPr>
          <a:xfrm rot="16200000" flipH="1">
            <a:off x="5087424" y="4774028"/>
            <a:ext cx="1181686" cy="41187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62" idx="0"/>
          </p:cNvCxnSpPr>
          <p:nvPr/>
        </p:nvCxnSpPr>
        <p:spPr>
          <a:xfrm>
            <a:off x="6541479" y="4360986"/>
            <a:ext cx="1227797" cy="1007012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67" idx="0"/>
          </p:cNvCxnSpPr>
          <p:nvPr/>
        </p:nvCxnSpPr>
        <p:spPr>
          <a:xfrm>
            <a:off x="6541477" y="4093700"/>
            <a:ext cx="2300068" cy="1091419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771335" y="6119447"/>
            <a:ext cx="3707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Expensive!!!! &amp; cost:94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0" name="Straight Connector 79"/>
          <p:cNvCxnSpPr>
            <a:stCxn id="75" idx="3"/>
            <a:endCxn id="47" idx="1"/>
          </p:cNvCxnSpPr>
          <p:nvPr/>
        </p:nvCxnSpPr>
        <p:spPr>
          <a:xfrm>
            <a:off x="2864737" y="2741124"/>
            <a:ext cx="967540" cy="37249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>
            <a:off x="2082021" y="2940148"/>
            <a:ext cx="309489" cy="19694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6" idx="2"/>
            <a:endCxn id="20" idx="1"/>
          </p:cNvCxnSpPr>
          <p:nvPr/>
        </p:nvCxnSpPr>
        <p:spPr>
          <a:xfrm rot="16200000" flipH="1">
            <a:off x="1656897" y="3711241"/>
            <a:ext cx="1223783" cy="811061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1" idx="2"/>
            <a:endCxn id="58" idx="1"/>
          </p:cNvCxnSpPr>
          <p:nvPr/>
        </p:nvCxnSpPr>
        <p:spPr>
          <a:xfrm rot="16200000" flipH="1">
            <a:off x="3798925" y="4162860"/>
            <a:ext cx="880243" cy="2773851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58" idx="3"/>
            <a:endCxn id="63" idx="1"/>
          </p:cNvCxnSpPr>
          <p:nvPr/>
        </p:nvCxnSpPr>
        <p:spPr>
          <a:xfrm flipV="1">
            <a:off x="6142439" y="5787100"/>
            <a:ext cx="1368604" cy="202809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63" idx="3"/>
            <a:endCxn id="68" idx="1"/>
          </p:cNvCxnSpPr>
          <p:nvPr/>
        </p:nvCxnSpPr>
        <p:spPr>
          <a:xfrm flipV="1">
            <a:off x="8027508" y="5604217"/>
            <a:ext cx="555804" cy="18288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endCxn id="67" idx="0"/>
          </p:cNvCxnSpPr>
          <p:nvPr/>
        </p:nvCxnSpPr>
        <p:spPr>
          <a:xfrm rot="16200000" flipH="1">
            <a:off x="7349786" y="3693355"/>
            <a:ext cx="2146495" cy="83702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47" idx="5"/>
            <a:endCxn id="52" idx="1"/>
          </p:cNvCxnSpPr>
          <p:nvPr/>
        </p:nvCxnSpPr>
        <p:spPr>
          <a:xfrm flipV="1">
            <a:off x="4187875" y="2634178"/>
            <a:ext cx="3397348" cy="144195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 flipH="1">
            <a:off x="4909626" y="2433712"/>
            <a:ext cx="52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6639951" y="3080825"/>
            <a:ext cx="23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8525021" y="3924886"/>
            <a:ext cx="49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8159263" y="52331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 flipH="1">
            <a:off x="7042054" y="5413717"/>
            <a:ext cx="28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4656406" y="5359791"/>
            <a:ext cx="46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1772531" y="3924886"/>
            <a:ext cx="25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2011681" y="2644726"/>
            <a:ext cx="30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 flipH="1">
            <a:off x="5874433" y="5076093"/>
            <a:ext cx="55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 flipH="1">
            <a:off x="7349197" y="4778327"/>
            <a:ext cx="28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 flipH="1">
            <a:off x="7276516" y="4030394"/>
            <a:ext cx="28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 flipH="1">
            <a:off x="3152337" y="3409070"/>
            <a:ext cx="28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 flipH="1">
            <a:off x="3722079" y="4049151"/>
            <a:ext cx="28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4670475" y="3151163"/>
            <a:ext cx="28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31" name="Straight Connector 130"/>
          <p:cNvCxnSpPr>
            <a:stCxn id="20" idx="5"/>
          </p:cNvCxnSpPr>
          <p:nvPr/>
        </p:nvCxnSpPr>
        <p:spPr>
          <a:xfrm flipV="1">
            <a:off x="3029920" y="3221505"/>
            <a:ext cx="698020" cy="1507161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080826" y="2349304"/>
            <a:ext cx="23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2446752" y="2273663"/>
            <a:ext cx="3245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690302" y="2934845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B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642897" y="4566697"/>
            <a:ext cx="3930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865186" y="2555017"/>
            <a:ext cx="3770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7658209" y="2400272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8700021" y="5087202"/>
            <a:ext cx="309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7529639" y="5340420"/>
            <a:ext cx="409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5717312" y="5495165"/>
            <a:ext cx="359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H</a:t>
            </a:r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95" name="Table 94"/>
          <p:cNvGraphicFramePr>
            <a:graphicFrameLocks noGrp="1"/>
          </p:cNvGraphicFramePr>
          <p:nvPr/>
        </p:nvGraphicFramePr>
        <p:xfrm>
          <a:off x="9284676" y="2011682"/>
          <a:ext cx="2907324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132"/>
                <a:gridCol w="890532"/>
                <a:gridCol w="726830"/>
                <a:gridCol w="726830"/>
              </a:tblGrid>
              <a:tr h="55222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Known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dv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Pv</a:t>
                      </a:r>
                      <a:endParaRPr lang="en-US" sz="1800" dirty="0"/>
                    </a:p>
                  </a:txBody>
                  <a:tcPr/>
                </a:tc>
              </a:tr>
              <a:tr h="3155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944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ym typeface="Symbol"/>
                        </a:rPr>
                        <a:t>∞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944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∞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944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∞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944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∞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944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∞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944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∞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944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∞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944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∞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9" name="Slide Number Placeholder 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5721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WHY PRIM’S ALGORITHM?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09701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Graph is a connected graph</a:t>
            </a:r>
          </a:p>
          <a:p>
            <a:pPr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Since ,Graph which represents this scenario is looks like a dense graph.</a:t>
            </a:r>
          </a:p>
          <a:p>
            <a:pPr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Prim’s algorithm works well in dense graphs.</a:t>
            </a:r>
          </a:p>
          <a:p>
            <a:pPr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Prim’s algorithm complexity will be O(v2)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Problem : Laying TV Cable-&gt;Step 1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254439" y="3295038"/>
            <a:ext cx="711200" cy="533400"/>
            <a:chOff x="576" y="2400"/>
            <a:chExt cx="336" cy="336"/>
          </a:xfrm>
        </p:grpSpPr>
        <p:sp>
          <p:nvSpPr>
            <p:cNvPr id="15" name="AutoShape 35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36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Rectangle 37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Rectangle 38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2485292" y="4682196"/>
            <a:ext cx="711200" cy="533400"/>
            <a:chOff x="576" y="2400"/>
            <a:chExt cx="336" cy="336"/>
          </a:xfrm>
        </p:grpSpPr>
        <p:sp>
          <p:nvSpPr>
            <p:cNvPr id="30" name="AutoShape 3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4718928" y="3596641"/>
            <a:ext cx="1828800" cy="762000"/>
            <a:chOff x="2688" y="2064"/>
            <a:chExt cx="864" cy="480"/>
          </a:xfrm>
        </p:grpSpPr>
        <p:sp>
          <p:nvSpPr>
            <p:cNvPr id="35" name="Rectangle 49"/>
            <p:cNvSpPr>
              <a:spLocks noChangeArrowheads="1"/>
            </p:cNvSpPr>
            <p:nvPr/>
          </p:nvSpPr>
          <p:spPr bwMode="auto">
            <a:xfrm>
              <a:off x="2688" y="2064"/>
              <a:ext cx="864" cy="480"/>
            </a:xfrm>
            <a:prstGeom prst="rect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Rectangle 50" descr="Large grid"/>
            <p:cNvSpPr>
              <a:spLocks noChangeArrowheads="1"/>
            </p:cNvSpPr>
            <p:nvPr/>
          </p:nvSpPr>
          <p:spPr bwMode="auto">
            <a:xfrm>
              <a:off x="2784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37" name="Rectangle 51" descr="Large grid"/>
            <p:cNvSpPr>
              <a:spLocks noChangeArrowheads="1"/>
            </p:cNvSpPr>
            <p:nvPr/>
          </p:nvSpPr>
          <p:spPr bwMode="auto">
            <a:xfrm>
              <a:off x="2928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38" name="Rectangle 52" descr="Large grid"/>
            <p:cNvSpPr>
              <a:spLocks noChangeArrowheads="1"/>
            </p:cNvSpPr>
            <p:nvPr/>
          </p:nvSpPr>
          <p:spPr bwMode="auto">
            <a:xfrm>
              <a:off x="3072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39" name="Rectangle 53" descr="Large grid"/>
            <p:cNvSpPr>
              <a:spLocks noChangeArrowheads="1"/>
            </p:cNvSpPr>
            <p:nvPr/>
          </p:nvSpPr>
          <p:spPr bwMode="auto">
            <a:xfrm>
              <a:off x="3216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40" name="Rectangle 54" descr="Large grid"/>
            <p:cNvSpPr>
              <a:spLocks noChangeArrowheads="1"/>
            </p:cNvSpPr>
            <p:nvPr/>
          </p:nvSpPr>
          <p:spPr bwMode="auto">
            <a:xfrm>
              <a:off x="2784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41" name="Rectangle 55" descr="Large grid"/>
            <p:cNvSpPr>
              <a:spLocks noChangeArrowheads="1"/>
            </p:cNvSpPr>
            <p:nvPr/>
          </p:nvSpPr>
          <p:spPr bwMode="auto">
            <a:xfrm>
              <a:off x="2928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42" name="Rectangle 56" descr="Large grid"/>
            <p:cNvSpPr>
              <a:spLocks noChangeArrowheads="1"/>
            </p:cNvSpPr>
            <p:nvPr/>
          </p:nvSpPr>
          <p:spPr bwMode="auto">
            <a:xfrm>
              <a:off x="3072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43" name="Rectangle 57" descr="Large grid"/>
            <p:cNvSpPr>
              <a:spLocks noChangeArrowheads="1"/>
            </p:cNvSpPr>
            <p:nvPr/>
          </p:nvSpPr>
          <p:spPr bwMode="auto">
            <a:xfrm>
              <a:off x="3216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44" name="Rectangle 58" descr="Large grid"/>
            <p:cNvSpPr>
              <a:spLocks noChangeArrowheads="1"/>
            </p:cNvSpPr>
            <p:nvPr/>
          </p:nvSpPr>
          <p:spPr bwMode="auto">
            <a:xfrm>
              <a:off x="3360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45" name="Rectangle 59" descr="Large grid"/>
            <p:cNvSpPr>
              <a:spLocks noChangeArrowheads="1"/>
            </p:cNvSpPr>
            <p:nvPr/>
          </p:nvSpPr>
          <p:spPr bwMode="auto">
            <a:xfrm>
              <a:off x="3360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3654475" y="2625971"/>
            <a:ext cx="711200" cy="533400"/>
            <a:chOff x="576" y="2400"/>
            <a:chExt cx="336" cy="336"/>
          </a:xfrm>
        </p:grpSpPr>
        <p:sp>
          <p:nvSpPr>
            <p:cNvPr id="47" name="AutoShape 15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Rectangle 17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Rectangle 18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7407420" y="2481775"/>
            <a:ext cx="711200" cy="533400"/>
            <a:chOff x="576" y="2400"/>
            <a:chExt cx="336" cy="336"/>
          </a:xfrm>
        </p:grpSpPr>
        <p:sp>
          <p:nvSpPr>
            <p:cNvPr id="52" name="AutoShape 20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Rectangle 21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Rectangle 22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Rectangle 23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5261316" y="5247250"/>
            <a:ext cx="711200" cy="533400"/>
            <a:chOff x="576" y="2400"/>
            <a:chExt cx="336" cy="336"/>
          </a:xfrm>
        </p:grpSpPr>
        <p:sp>
          <p:nvSpPr>
            <p:cNvPr id="57" name="AutoShape 10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Rectangle 11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Rectangle 13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7146388" y="5086643"/>
            <a:ext cx="711200" cy="533400"/>
            <a:chOff x="576" y="2400"/>
            <a:chExt cx="336" cy="336"/>
          </a:xfrm>
        </p:grpSpPr>
        <p:sp>
          <p:nvSpPr>
            <p:cNvPr id="62" name="AutoShape 67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3" name="Rectangle 68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4" name="Rectangle 69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5" name="Rectangle 70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7655950" y="3679874"/>
            <a:ext cx="711200" cy="533400"/>
            <a:chOff x="576" y="2400"/>
            <a:chExt cx="336" cy="336"/>
          </a:xfrm>
        </p:grpSpPr>
        <p:sp>
          <p:nvSpPr>
            <p:cNvPr id="67" name="AutoShape 62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" name="Rectangle 63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" name="Rectangle 64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" name="Rectangle 65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2" name="Text Box 60"/>
          <p:cNvSpPr txBox="1">
            <a:spLocks noChangeArrowheads="1"/>
          </p:cNvSpPr>
          <p:nvPr/>
        </p:nvSpPr>
        <p:spPr bwMode="auto">
          <a:xfrm>
            <a:off x="4881490" y="4403187"/>
            <a:ext cx="26025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latin typeface="Arial" charset="0"/>
              </a:rPr>
              <a:t>Central office</a:t>
            </a:r>
          </a:p>
        </p:txBody>
      </p: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2250901" y="2322021"/>
            <a:ext cx="711200" cy="533400"/>
            <a:chOff x="576" y="2400"/>
            <a:chExt cx="336" cy="336"/>
          </a:xfrm>
        </p:grpSpPr>
        <p:sp>
          <p:nvSpPr>
            <p:cNvPr id="74" name="AutoShape 35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Rectangle 36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6" name="Rectangle 37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Rectangle 38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2418616" y="2307102"/>
            <a:ext cx="366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451151" y="3286536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671032" y="472144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822981" y="2611286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630075" y="2470611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855957" y="3652296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32692" y="5016862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478160" y="5241946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Pentagon 72"/>
          <p:cNvSpPr/>
          <p:nvPr/>
        </p:nvSpPr>
        <p:spPr>
          <a:xfrm>
            <a:off x="211015" y="2236763"/>
            <a:ext cx="2025750" cy="450169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Source vertex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Slide Number Placeholder 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5721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Problem : Laying TV Cable-&gt;step 2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254439" y="3295038"/>
            <a:ext cx="711200" cy="533400"/>
            <a:chOff x="576" y="2400"/>
            <a:chExt cx="336" cy="336"/>
          </a:xfrm>
        </p:grpSpPr>
        <p:sp>
          <p:nvSpPr>
            <p:cNvPr id="15" name="AutoShape 35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36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Rectangle 37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Rectangle 38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2485292" y="4682196"/>
            <a:ext cx="711200" cy="533400"/>
            <a:chOff x="576" y="2400"/>
            <a:chExt cx="336" cy="336"/>
          </a:xfrm>
        </p:grpSpPr>
        <p:sp>
          <p:nvSpPr>
            <p:cNvPr id="30" name="AutoShape 3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7" name="Group 71"/>
          <p:cNvGrpSpPr>
            <a:grpSpLocks/>
          </p:cNvGrpSpPr>
          <p:nvPr/>
        </p:nvGrpSpPr>
        <p:grpSpPr bwMode="auto">
          <a:xfrm>
            <a:off x="4718928" y="3596641"/>
            <a:ext cx="1828800" cy="762000"/>
            <a:chOff x="2688" y="2064"/>
            <a:chExt cx="864" cy="480"/>
          </a:xfrm>
        </p:grpSpPr>
        <p:sp>
          <p:nvSpPr>
            <p:cNvPr id="35" name="Rectangle 49"/>
            <p:cNvSpPr>
              <a:spLocks noChangeArrowheads="1"/>
            </p:cNvSpPr>
            <p:nvPr/>
          </p:nvSpPr>
          <p:spPr bwMode="auto">
            <a:xfrm>
              <a:off x="2688" y="2064"/>
              <a:ext cx="864" cy="480"/>
            </a:xfrm>
            <a:prstGeom prst="rect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Rectangle 50" descr="Large grid"/>
            <p:cNvSpPr>
              <a:spLocks noChangeArrowheads="1"/>
            </p:cNvSpPr>
            <p:nvPr/>
          </p:nvSpPr>
          <p:spPr bwMode="auto">
            <a:xfrm>
              <a:off x="2784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37" name="Rectangle 51" descr="Large grid"/>
            <p:cNvSpPr>
              <a:spLocks noChangeArrowheads="1"/>
            </p:cNvSpPr>
            <p:nvPr/>
          </p:nvSpPr>
          <p:spPr bwMode="auto">
            <a:xfrm>
              <a:off x="2928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38" name="Rectangle 52" descr="Large grid"/>
            <p:cNvSpPr>
              <a:spLocks noChangeArrowheads="1"/>
            </p:cNvSpPr>
            <p:nvPr/>
          </p:nvSpPr>
          <p:spPr bwMode="auto">
            <a:xfrm>
              <a:off x="3072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39" name="Rectangle 53" descr="Large grid"/>
            <p:cNvSpPr>
              <a:spLocks noChangeArrowheads="1"/>
            </p:cNvSpPr>
            <p:nvPr/>
          </p:nvSpPr>
          <p:spPr bwMode="auto">
            <a:xfrm>
              <a:off x="3216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40" name="Rectangle 54" descr="Large grid"/>
            <p:cNvSpPr>
              <a:spLocks noChangeArrowheads="1"/>
            </p:cNvSpPr>
            <p:nvPr/>
          </p:nvSpPr>
          <p:spPr bwMode="auto">
            <a:xfrm>
              <a:off x="2784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41" name="Rectangle 55" descr="Large grid"/>
            <p:cNvSpPr>
              <a:spLocks noChangeArrowheads="1"/>
            </p:cNvSpPr>
            <p:nvPr/>
          </p:nvSpPr>
          <p:spPr bwMode="auto">
            <a:xfrm>
              <a:off x="2928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42" name="Rectangle 56" descr="Large grid"/>
            <p:cNvSpPr>
              <a:spLocks noChangeArrowheads="1"/>
            </p:cNvSpPr>
            <p:nvPr/>
          </p:nvSpPr>
          <p:spPr bwMode="auto">
            <a:xfrm>
              <a:off x="3072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43" name="Rectangle 57" descr="Large grid"/>
            <p:cNvSpPr>
              <a:spLocks noChangeArrowheads="1"/>
            </p:cNvSpPr>
            <p:nvPr/>
          </p:nvSpPr>
          <p:spPr bwMode="auto">
            <a:xfrm>
              <a:off x="3216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44" name="Rectangle 58" descr="Large grid"/>
            <p:cNvSpPr>
              <a:spLocks noChangeArrowheads="1"/>
            </p:cNvSpPr>
            <p:nvPr/>
          </p:nvSpPr>
          <p:spPr bwMode="auto">
            <a:xfrm>
              <a:off x="3360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45" name="Rectangle 59" descr="Large grid"/>
            <p:cNvSpPr>
              <a:spLocks noChangeArrowheads="1"/>
            </p:cNvSpPr>
            <p:nvPr/>
          </p:nvSpPr>
          <p:spPr bwMode="auto">
            <a:xfrm>
              <a:off x="3360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</p:grpSp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3654475" y="2625971"/>
            <a:ext cx="711200" cy="533400"/>
            <a:chOff x="576" y="2400"/>
            <a:chExt cx="336" cy="336"/>
          </a:xfrm>
        </p:grpSpPr>
        <p:sp>
          <p:nvSpPr>
            <p:cNvPr id="47" name="AutoShape 15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Rectangle 17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Rectangle 18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9" name="Group 19"/>
          <p:cNvGrpSpPr>
            <a:grpSpLocks/>
          </p:cNvGrpSpPr>
          <p:nvPr/>
        </p:nvGrpSpPr>
        <p:grpSpPr bwMode="auto">
          <a:xfrm>
            <a:off x="7407420" y="2481775"/>
            <a:ext cx="711200" cy="533400"/>
            <a:chOff x="576" y="2400"/>
            <a:chExt cx="336" cy="336"/>
          </a:xfrm>
        </p:grpSpPr>
        <p:sp>
          <p:nvSpPr>
            <p:cNvPr id="52" name="AutoShape 20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Rectangle 21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Rectangle 22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Rectangle 23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5261316" y="5247250"/>
            <a:ext cx="711200" cy="533400"/>
            <a:chOff x="576" y="2400"/>
            <a:chExt cx="336" cy="336"/>
          </a:xfrm>
        </p:grpSpPr>
        <p:sp>
          <p:nvSpPr>
            <p:cNvPr id="57" name="AutoShape 10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Rectangle 11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Rectangle 13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1" name="Group 66"/>
          <p:cNvGrpSpPr>
            <a:grpSpLocks/>
          </p:cNvGrpSpPr>
          <p:nvPr/>
        </p:nvGrpSpPr>
        <p:grpSpPr bwMode="auto">
          <a:xfrm>
            <a:off x="7146388" y="5086643"/>
            <a:ext cx="711200" cy="533400"/>
            <a:chOff x="576" y="2400"/>
            <a:chExt cx="336" cy="336"/>
          </a:xfrm>
        </p:grpSpPr>
        <p:sp>
          <p:nvSpPr>
            <p:cNvPr id="62" name="AutoShape 67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3" name="Rectangle 68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4" name="Rectangle 69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5" name="Rectangle 70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2" name="Group 61"/>
          <p:cNvGrpSpPr>
            <a:grpSpLocks/>
          </p:cNvGrpSpPr>
          <p:nvPr/>
        </p:nvGrpSpPr>
        <p:grpSpPr bwMode="auto">
          <a:xfrm>
            <a:off x="7655950" y="3679874"/>
            <a:ext cx="711200" cy="533400"/>
            <a:chOff x="576" y="2400"/>
            <a:chExt cx="336" cy="336"/>
          </a:xfrm>
        </p:grpSpPr>
        <p:sp>
          <p:nvSpPr>
            <p:cNvPr id="67" name="AutoShape 62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" name="Rectangle 63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" name="Rectangle 64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" name="Rectangle 65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2" name="Text Box 60"/>
          <p:cNvSpPr txBox="1">
            <a:spLocks noChangeArrowheads="1"/>
          </p:cNvSpPr>
          <p:nvPr/>
        </p:nvSpPr>
        <p:spPr bwMode="auto">
          <a:xfrm>
            <a:off x="4881490" y="4403187"/>
            <a:ext cx="26025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latin typeface="Arial" charset="0"/>
              </a:rPr>
              <a:t>Central office</a:t>
            </a:r>
          </a:p>
        </p:txBody>
      </p:sp>
      <p:grpSp>
        <p:nvGrpSpPr>
          <p:cNvPr id="13" name="Group 34"/>
          <p:cNvGrpSpPr>
            <a:grpSpLocks/>
          </p:cNvGrpSpPr>
          <p:nvPr/>
        </p:nvGrpSpPr>
        <p:grpSpPr bwMode="auto">
          <a:xfrm>
            <a:off x="2250901" y="2322021"/>
            <a:ext cx="711200" cy="533400"/>
            <a:chOff x="576" y="2400"/>
            <a:chExt cx="336" cy="336"/>
          </a:xfrm>
        </p:grpSpPr>
        <p:sp>
          <p:nvSpPr>
            <p:cNvPr id="74" name="AutoShape 35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Rectangle 36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6" name="Rectangle 37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Rectangle 38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2418616" y="2307102"/>
            <a:ext cx="366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451151" y="3286536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671032" y="472144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822981" y="2611286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630075" y="2470611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855957" y="3652296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32692" y="5016862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478160" y="5241946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5" name="Straight Connector 84"/>
          <p:cNvCxnSpPr>
            <a:endCxn id="15" idx="5"/>
          </p:cNvCxnSpPr>
          <p:nvPr/>
        </p:nvCxnSpPr>
        <p:spPr>
          <a:xfrm rot="5400000">
            <a:off x="1786796" y="2884925"/>
            <a:ext cx="563561" cy="56146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828800" y="2785403"/>
            <a:ext cx="23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aphicFrame>
        <p:nvGraphicFramePr>
          <p:cNvPr id="91" name="Table 90"/>
          <p:cNvGraphicFramePr>
            <a:graphicFrameLocks noGrp="1"/>
          </p:cNvGraphicFramePr>
          <p:nvPr/>
        </p:nvGraphicFramePr>
        <p:xfrm>
          <a:off x="8581293" y="2138291"/>
          <a:ext cx="3235569" cy="4559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712"/>
                <a:gridCol w="991075"/>
                <a:gridCol w="808891"/>
                <a:gridCol w="808891"/>
              </a:tblGrid>
              <a:tr h="62740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Known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dv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Pv</a:t>
                      </a:r>
                      <a:endParaRPr lang="en-US" sz="1800" dirty="0"/>
                    </a:p>
                  </a:txBody>
                  <a:tcPr/>
                </a:tc>
              </a:tr>
              <a:tr h="33945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3945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Symbol"/>
                        </a:rPr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/>
                </a:tc>
              </a:tr>
              <a:tr h="42432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∞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42432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∞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42432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∞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42432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∞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42432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∞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42432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∞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42432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∞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3" name="Slide Number Placeholder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5721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Problem : Laying TV Cable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198169" y="3393511"/>
            <a:ext cx="711200" cy="533400"/>
            <a:chOff x="576" y="2400"/>
            <a:chExt cx="336" cy="336"/>
          </a:xfrm>
        </p:grpSpPr>
        <p:sp>
          <p:nvSpPr>
            <p:cNvPr id="15" name="AutoShape 35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36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Rectangle 37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Rectangle 38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2485292" y="4682196"/>
            <a:ext cx="711200" cy="533400"/>
            <a:chOff x="576" y="2400"/>
            <a:chExt cx="336" cy="336"/>
          </a:xfrm>
        </p:grpSpPr>
        <p:sp>
          <p:nvSpPr>
            <p:cNvPr id="30" name="AutoShape 3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4718928" y="3596641"/>
            <a:ext cx="1828800" cy="762000"/>
            <a:chOff x="2688" y="2064"/>
            <a:chExt cx="864" cy="480"/>
          </a:xfrm>
        </p:grpSpPr>
        <p:sp>
          <p:nvSpPr>
            <p:cNvPr id="35" name="Rectangle 49"/>
            <p:cNvSpPr>
              <a:spLocks noChangeArrowheads="1"/>
            </p:cNvSpPr>
            <p:nvPr/>
          </p:nvSpPr>
          <p:spPr bwMode="auto">
            <a:xfrm>
              <a:off x="2688" y="2064"/>
              <a:ext cx="864" cy="480"/>
            </a:xfrm>
            <a:prstGeom prst="rect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Rectangle 50" descr="Large grid"/>
            <p:cNvSpPr>
              <a:spLocks noChangeArrowheads="1"/>
            </p:cNvSpPr>
            <p:nvPr/>
          </p:nvSpPr>
          <p:spPr bwMode="auto">
            <a:xfrm>
              <a:off x="2784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37" name="Rectangle 51" descr="Large grid"/>
            <p:cNvSpPr>
              <a:spLocks noChangeArrowheads="1"/>
            </p:cNvSpPr>
            <p:nvPr/>
          </p:nvSpPr>
          <p:spPr bwMode="auto">
            <a:xfrm>
              <a:off x="2928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38" name="Rectangle 52" descr="Large grid"/>
            <p:cNvSpPr>
              <a:spLocks noChangeArrowheads="1"/>
            </p:cNvSpPr>
            <p:nvPr/>
          </p:nvSpPr>
          <p:spPr bwMode="auto">
            <a:xfrm>
              <a:off x="3072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39" name="Rectangle 53" descr="Large grid"/>
            <p:cNvSpPr>
              <a:spLocks noChangeArrowheads="1"/>
            </p:cNvSpPr>
            <p:nvPr/>
          </p:nvSpPr>
          <p:spPr bwMode="auto">
            <a:xfrm>
              <a:off x="3216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40" name="Rectangle 54" descr="Large grid"/>
            <p:cNvSpPr>
              <a:spLocks noChangeArrowheads="1"/>
            </p:cNvSpPr>
            <p:nvPr/>
          </p:nvSpPr>
          <p:spPr bwMode="auto">
            <a:xfrm>
              <a:off x="2784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41" name="Rectangle 55" descr="Large grid"/>
            <p:cNvSpPr>
              <a:spLocks noChangeArrowheads="1"/>
            </p:cNvSpPr>
            <p:nvPr/>
          </p:nvSpPr>
          <p:spPr bwMode="auto">
            <a:xfrm>
              <a:off x="2928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42" name="Rectangle 56" descr="Large grid"/>
            <p:cNvSpPr>
              <a:spLocks noChangeArrowheads="1"/>
            </p:cNvSpPr>
            <p:nvPr/>
          </p:nvSpPr>
          <p:spPr bwMode="auto">
            <a:xfrm>
              <a:off x="3072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43" name="Rectangle 57" descr="Large grid"/>
            <p:cNvSpPr>
              <a:spLocks noChangeArrowheads="1"/>
            </p:cNvSpPr>
            <p:nvPr/>
          </p:nvSpPr>
          <p:spPr bwMode="auto">
            <a:xfrm>
              <a:off x="3216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44" name="Rectangle 58" descr="Large grid"/>
            <p:cNvSpPr>
              <a:spLocks noChangeArrowheads="1"/>
            </p:cNvSpPr>
            <p:nvPr/>
          </p:nvSpPr>
          <p:spPr bwMode="auto">
            <a:xfrm>
              <a:off x="3360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45" name="Rectangle 59" descr="Large grid"/>
            <p:cNvSpPr>
              <a:spLocks noChangeArrowheads="1"/>
            </p:cNvSpPr>
            <p:nvPr/>
          </p:nvSpPr>
          <p:spPr bwMode="auto">
            <a:xfrm>
              <a:off x="3360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3654475" y="2625971"/>
            <a:ext cx="711200" cy="533400"/>
            <a:chOff x="576" y="2400"/>
            <a:chExt cx="336" cy="336"/>
          </a:xfrm>
        </p:grpSpPr>
        <p:sp>
          <p:nvSpPr>
            <p:cNvPr id="47" name="AutoShape 15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Rectangle 17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Rectangle 18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7407420" y="2481775"/>
            <a:ext cx="711200" cy="533400"/>
            <a:chOff x="576" y="2400"/>
            <a:chExt cx="336" cy="336"/>
          </a:xfrm>
        </p:grpSpPr>
        <p:sp>
          <p:nvSpPr>
            <p:cNvPr id="52" name="AutoShape 20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Rectangle 21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Rectangle 22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Rectangle 23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5261316" y="5247250"/>
            <a:ext cx="711200" cy="533400"/>
            <a:chOff x="576" y="2400"/>
            <a:chExt cx="336" cy="336"/>
          </a:xfrm>
        </p:grpSpPr>
        <p:sp>
          <p:nvSpPr>
            <p:cNvPr id="57" name="AutoShape 10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Rectangle 11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Rectangle 13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7146388" y="5086643"/>
            <a:ext cx="711200" cy="533400"/>
            <a:chOff x="576" y="2400"/>
            <a:chExt cx="336" cy="336"/>
          </a:xfrm>
        </p:grpSpPr>
        <p:sp>
          <p:nvSpPr>
            <p:cNvPr id="62" name="AutoShape 67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3" name="Rectangle 68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4" name="Rectangle 69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5" name="Rectangle 70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8106117" y="4298853"/>
            <a:ext cx="711200" cy="533400"/>
            <a:chOff x="576" y="2400"/>
            <a:chExt cx="336" cy="336"/>
          </a:xfrm>
        </p:grpSpPr>
        <p:sp>
          <p:nvSpPr>
            <p:cNvPr id="67" name="AutoShape 62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" name="Rectangle 63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" name="Rectangle 64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" name="Rectangle 65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2" name="Text Box 60"/>
          <p:cNvSpPr txBox="1">
            <a:spLocks noChangeArrowheads="1"/>
          </p:cNvSpPr>
          <p:nvPr/>
        </p:nvSpPr>
        <p:spPr bwMode="auto">
          <a:xfrm>
            <a:off x="4881490" y="4403187"/>
            <a:ext cx="26025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latin typeface="Arial" charset="0"/>
              </a:rPr>
              <a:t>Central office</a:t>
            </a:r>
          </a:p>
        </p:txBody>
      </p: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2250901" y="2322021"/>
            <a:ext cx="711200" cy="533400"/>
            <a:chOff x="576" y="2400"/>
            <a:chExt cx="336" cy="336"/>
          </a:xfrm>
        </p:grpSpPr>
        <p:sp>
          <p:nvSpPr>
            <p:cNvPr id="74" name="AutoShape 35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Rectangle 36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6" name="Rectangle 37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Rectangle 38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2418616" y="2307102"/>
            <a:ext cx="366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408948" y="3328740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671032" y="472144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822981" y="2611286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630075" y="2470611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320193" y="421500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32692" y="5016862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478160" y="5241946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4" name="Straight Connector 83"/>
          <p:cNvCxnSpPr>
            <a:stCxn id="75" idx="1"/>
          </p:cNvCxnSpPr>
          <p:nvPr/>
        </p:nvCxnSpPr>
        <p:spPr>
          <a:xfrm rot="10800000" flipV="1">
            <a:off x="1842868" y="2741120"/>
            <a:ext cx="505400" cy="84614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6" idx="2"/>
            <a:endCxn id="31" idx="1"/>
          </p:cNvCxnSpPr>
          <p:nvPr/>
        </p:nvCxnSpPr>
        <p:spPr>
          <a:xfrm rot="16200000" flipH="1">
            <a:off x="1481022" y="3999658"/>
            <a:ext cx="1174385" cy="102888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871003" y="29542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166426" y="43328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graphicFrame>
        <p:nvGraphicFramePr>
          <p:cNvPr id="89" name="Table 88"/>
          <p:cNvGraphicFramePr>
            <a:graphicFrameLocks noGrp="1"/>
          </p:cNvGraphicFramePr>
          <p:nvPr/>
        </p:nvGraphicFramePr>
        <p:xfrm>
          <a:off x="9101798" y="2196777"/>
          <a:ext cx="3090201" cy="4469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55"/>
                <a:gridCol w="946548"/>
                <a:gridCol w="772549"/>
                <a:gridCol w="772549"/>
              </a:tblGrid>
              <a:tr h="62924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Known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dv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Pv</a:t>
                      </a:r>
                      <a:endParaRPr lang="en-US" sz="1800" dirty="0"/>
                    </a:p>
                  </a:txBody>
                  <a:tcPr/>
                </a:tc>
              </a:tr>
              <a:tr h="32973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2973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Symbol"/>
                        </a:rPr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/>
                </a:tc>
              </a:tr>
              <a:tr h="32973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/>
                </a:tc>
              </a:tr>
              <a:tr h="4121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∞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4121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∞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4121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∞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4121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∞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4121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∞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4121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∞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3" name="Slide Number Placeholder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5721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Problem : Laying TV Cable-&gt;step 3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198169" y="3393511"/>
            <a:ext cx="711200" cy="533400"/>
            <a:chOff x="576" y="2400"/>
            <a:chExt cx="336" cy="336"/>
          </a:xfrm>
        </p:grpSpPr>
        <p:sp>
          <p:nvSpPr>
            <p:cNvPr id="15" name="AutoShape 35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36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Rectangle 37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Rectangle 38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2485292" y="4682196"/>
            <a:ext cx="711200" cy="533400"/>
            <a:chOff x="576" y="2400"/>
            <a:chExt cx="336" cy="336"/>
          </a:xfrm>
        </p:grpSpPr>
        <p:sp>
          <p:nvSpPr>
            <p:cNvPr id="30" name="AutoShape 3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4718928" y="3596641"/>
            <a:ext cx="1828800" cy="762000"/>
            <a:chOff x="2688" y="2064"/>
            <a:chExt cx="864" cy="480"/>
          </a:xfrm>
        </p:grpSpPr>
        <p:sp>
          <p:nvSpPr>
            <p:cNvPr id="35" name="Rectangle 49"/>
            <p:cNvSpPr>
              <a:spLocks noChangeArrowheads="1"/>
            </p:cNvSpPr>
            <p:nvPr/>
          </p:nvSpPr>
          <p:spPr bwMode="auto">
            <a:xfrm>
              <a:off x="2688" y="2064"/>
              <a:ext cx="864" cy="480"/>
            </a:xfrm>
            <a:prstGeom prst="rect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Rectangle 50" descr="Large grid"/>
            <p:cNvSpPr>
              <a:spLocks noChangeArrowheads="1"/>
            </p:cNvSpPr>
            <p:nvPr/>
          </p:nvSpPr>
          <p:spPr bwMode="auto">
            <a:xfrm>
              <a:off x="2784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37" name="Rectangle 51" descr="Large grid"/>
            <p:cNvSpPr>
              <a:spLocks noChangeArrowheads="1"/>
            </p:cNvSpPr>
            <p:nvPr/>
          </p:nvSpPr>
          <p:spPr bwMode="auto">
            <a:xfrm>
              <a:off x="2928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38" name="Rectangle 52" descr="Large grid"/>
            <p:cNvSpPr>
              <a:spLocks noChangeArrowheads="1"/>
            </p:cNvSpPr>
            <p:nvPr/>
          </p:nvSpPr>
          <p:spPr bwMode="auto">
            <a:xfrm>
              <a:off x="3072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39" name="Rectangle 53" descr="Large grid"/>
            <p:cNvSpPr>
              <a:spLocks noChangeArrowheads="1"/>
            </p:cNvSpPr>
            <p:nvPr/>
          </p:nvSpPr>
          <p:spPr bwMode="auto">
            <a:xfrm>
              <a:off x="3216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40" name="Rectangle 54" descr="Large grid"/>
            <p:cNvSpPr>
              <a:spLocks noChangeArrowheads="1"/>
            </p:cNvSpPr>
            <p:nvPr/>
          </p:nvSpPr>
          <p:spPr bwMode="auto">
            <a:xfrm>
              <a:off x="2784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41" name="Rectangle 55" descr="Large grid"/>
            <p:cNvSpPr>
              <a:spLocks noChangeArrowheads="1"/>
            </p:cNvSpPr>
            <p:nvPr/>
          </p:nvSpPr>
          <p:spPr bwMode="auto">
            <a:xfrm>
              <a:off x="2928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42" name="Rectangle 56" descr="Large grid"/>
            <p:cNvSpPr>
              <a:spLocks noChangeArrowheads="1"/>
            </p:cNvSpPr>
            <p:nvPr/>
          </p:nvSpPr>
          <p:spPr bwMode="auto">
            <a:xfrm>
              <a:off x="3072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43" name="Rectangle 57" descr="Large grid"/>
            <p:cNvSpPr>
              <a:spLocks noChangeArrowheads="1"/>
            </p:cNvSpPr>
            <p:nvPr/>
          </p:nvSpPr>
          <p:spPr bwMode="auto">
            <a:xfrm>
              <a:off x="3216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44" name="Rectangle 58" descr="Large grid"/>
            <p:cNvSpPr>
              <a:spLocks noChangeArrowheads="1"/>
            </p:cNvSpPr>
            <p:nvPr/>
          </p:nvSpPr>
          <p:spPr bwMode="auto">
            <a:xfrm>
              <a:off x="3360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45" name="Rectangle 59" descr="Large grid"/>
            <p:cNvSpPr>
              <a:spLocks noChangeArrowheads="1"/>
            </p:cNvSpPr>
            <p:nvPr/>
          </p:nvSpPr>
          <p:spPr bwMode="auto">
            <a:xfrm>
              <a:off x="3360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3654475" y="2625971"/>
            <a:ext cx="711200" cy="533400"/>
            <a:chOff x="576" y="2400"/>
            <a:chExt cx="336" cy="336"/>
          </a:xfrm>
        </p:grpSpPr>
        <p:sp>
          <p:nvSpPr>
            <p:cNvPr id="47" name="AutoShape 15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Rectangle 17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Rectangle 18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7407420" y="2481775"/>
            <a:ext cx="711200" cy="533400"/>
            <a:chOff x="576" y="2400"/>
            <a:chExt cx="336" cy="336"/>
          </a:xfrm>
        </p:grpSpPr>
        <p:sp>
          <p:nvSpPr>
            <p:cNvPr id="52" name="AutoShape 20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Rectangle 21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Rectangle 22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Rectangle 23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5261316" y="5247250"/>
            <a:ext cx="711200" cy="533400"/>
            <a:chOff x="576" y="2400"/>
            <a:chExt cx="336" cy="336"/>
          </a:xfrm>
        </p:grpSpPr>
        <p:sp>
          <p:nvSpPr>
            <p:cNvPr id="57" name="AutoShape 10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Rectangle 11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Rectangle 13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7146388" y="5086643"/>
            <a:ext cx="711200" cy="533400"/>
            <a:chOff x="576" y="2400"/>
            <a:chExt cx="336" cy="336"/>
          </a:xfrm>
        </p:grpSpPr>
        <p:sp>
          <p:nvSpPr>
            <p:cNvPr id="62" name="AutoShape 67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3" name="Rectangle 68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4" name="Rectangle 69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5" name="Rectangle 70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7937305" y="4003430"/>
            <a:ext cx="711200" cy="533400"/>
            <a:chOff x="576" y="2400"/>
            <a:chExt cx="336" cy="336"/>
          </a:xfrm>
        </p:grpSpPr>
        <p:sp>
          <p:nvSpPr>
            <p:cNvPr id="67" name="AutoShape 62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" name="Rectangle 63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" name="Rectangle 64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" name="Rectangle 65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2" name="Text Box 60"/>
          <p:cNvSpPr txBox="1">
            <a:spLocks noChangeArrowheads="1"/>
          </p:cNvSpPr>
          <p:nvPr/>
        </p:nvSpPr>
        <p:spPr bwMode="auto">
          <a:xfrm>
            <a:off x="4881490" y="4403187"/>
            <a:ext cx="26025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latin typeface="Arial" charset="0"/>
              </a:rPr>
              <a:t>Central office</a:t>
            </a:r>
          </a:p>
        </p:txBody>
      </p: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2250901" y="2322021"/>
            <a:ext cx="711200" cy="533400"/>
            <a:chOff x="576" y="2400"/>
            <a:chExt cx="336" cy="336"/>
          </a:xfrm>
        </p:grpSpPr>
        <p:sp>
          <p:nvSpPr>
            <p:cNvPr id="74" name="AutoShape 35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Rectangle 36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6" name="Rectangle 37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Rectangle 38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2418616" y="2307102"/>
            <a:ext cx="366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408948" y="3328740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671032" y="472144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822981" y="2611286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630075" y="2470611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5448" y="398992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32692" y="5016862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478160" y="5241946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4" name="Straight Connector 83"/>
          <p:cNvCxnSpPr>
            <a:endCxn id="15" idx="4"/>
          </p:cNvCxnSpPr>
          <p:nvPr/>
        </p:nvCxnSpPr>
        <p:spPr>
          <a:xfrm rot="5400000">
            <a:off x="1736191" y="3099261"/>
            <a:ext cx="772231" cy="42586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31" idx="1"/>
          </p:cNvCxnSpPr>
          <p:nvPr/>
        </p:nvCxnSpPr>
        <p:spPr>
          <a:xfrm rot="16200000" flipH="1">
            <a:off x="1610493" y="4129129"/>
            <a:ext cx="1106071" cy="8382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871003" y="29542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166426" y="43328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85" name="Straight Connector 84"/>
          <p:cNvCxnSpPr>
            <a:stCxn id="31" idx="3"/>
          </p:cNvCxnSpPr>
          <p:nvPr/>
        </p:nvCxnSpPr>
        <p:spPr>
          <a:xfrm flipV="1">
            <a:off x="3099129" y="3193367"/>
            <a:ext cx="685083" cy="190793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207435" y="38123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9101799" y="2131352"/>
          <a:ext cx="3090201" cy="443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55"/>
                <a:gridCol w="946548"/>
                <a:gridCol w="772549"/>
                <a:gridCol w="772549"/>
              </a:tblGrid>
              <a:tr h="6182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Known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dv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Pv</a:t>
                      </a:r>
                      <a:endParaRPr lang="en-US" sz="1800" dirty="0"/>
                    </a:p>
                  </a:txBody>
                  <a:tcPr/>
                </a:tc>
              </a:tr>
              <a:tr h="34366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4366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Symbol"/>
                        </a:rPr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/>
                </a:tc>
              </a:tr>
              <a:tr h="34366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/>
                </a:tc>
              </a:tr>
              <a:tr h="42957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/>
                </a:tc>
              </a:tr>
              <a:tr h="42957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∞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42957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∞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42957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∞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42957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∞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42957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∞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3" name="Slide Number Placeholder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5721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Final step : Minimum Spanning Tree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269257" y="3024147"/>
            <a:ext cx="711200" cy="565151"/>
            <a:chOff x="583" y="2380"/>
            <a:chExt cx="336" cy="356"/>
          </a:xfrm>
        </p:grpSpPr>
        <p:sp>
          <p:nvSpPr>
            <p:cNvPr id="15" name="AutoShape 35" descr="Shingle"/>
            <p:cNvSpPr>
              <a:spLocks noChangeArrowheads="1"/>
            </p:cNvSpPr>
            <p:nvPr/>
          </p:nvSpPr>
          <p:spPr bwMode="auto">
            <a:xfrm>
              <a:off x="583" y="2380"/>
              <a:ext cx="336" cy="22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B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36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Rectangle 37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Rectangle 38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2327707" y="4702874"/>
            <a:ext cx="711200" cy="533400"/>
            <a:chOff x="576" y="2400"/>
            <a:chExt cx="336" cy="336"/>
          </a:xfrm>
        </p:grpSpPr>
        <p:sp>
          <p:nvSpPr>
            <p:cNvPr id="20" name="AutoShape 40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C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41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Rectangle 42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Rectangle 43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7" name="Group 71"/>
          <p:cNvGrpSpPr>
            <a:grpSpLocks/>
          </p:cNvGrpSpPr>
          <p:nvPr/>
        </p:nvGrpSpPr>
        <p:grpSpPr bwMode="auto">
          <a:xfrm>
            <a:off x="4718928" y="3596641"/>
            <a:ext cx="1828800" cy="762000"/>
            <a:chOff x="2688" y="2064"/>
            <a:chExt cx="864" cy="480"/>
          </a:xfrm>
        </p:grpSpPr>
        <p:sp>
          <p:nvSpPr>
            <p:cNvPr id="35" name="Rectangle 49"/>
            <p:cNvSpPr>
              <a:spLocks noChangeArrowheads="1"/>
            </p:cNvSpPr>
            <p:nvPr/>
          </p:nvSpPr>
          <p:spPr bwMode="auto">
            <a:xfrm>
              <a:off x="2688" y="2064"/>
              <a:ext cx="864" cy="480"/>
            </a:xfrm>
            <a:prstGeom prst="rect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Rectangle 50" descr="Large grid"/>
            <p:cNvSpPr>
              <a:spLocks noChangeArrowheads="1"/>
            </p:cNvSpPr>
            <p:nvPr/>
          </p:nvSpPr>
          <p:spPr bwMode="auto">
            <a:xfrm>
              <a:off x="2784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37" name="Rectangle 51" descr="Large grid"/>
            <p:cNvSpPr>
              <a:spLocks noChangeArrowheads="1"/>
            </p:cNvSpPr>
            <p:nvPr/>
          </p:nvSpPr>
          <p:spPr bwMode="auto">
            <a:xfrm>
              <a:off x="2928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38" name="Rectangle 52" descr="Large grid"/>
            <p:cNvSpPr>
              <a:spLocks noChangeArrowheads="1"/>
            </p:cNvSpPr>
            <p:nvPr/>
          </p:nvSpPr>
          <p:spPr bwMode="auto">
            <a:xfrm>
              <a:off x="3072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39" name="Rectangle 53" descr="Large grid"/>
            <p:cNvSpPr>
              <a:spLocks noChangeArrowheads="1"/>
            </p:cNvSpPr>
            <p:nvPr/>
          </p:nvSpPr>
          <p:spPr bwMode="auto">
            <a:xfrm>
              <a:off x="3216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40" name="Rectangle 54" descr="Large grid"/>
            <p:cNvSpPr>
              <a:spLocks noChangeArrowheads="1"/>
            </p:cNvSpPr>
            <p:nvPr/>
          </p:nvSpPr>
          <p:spPr bwMode="auto">
            <a:xfrm>
              <a:off x="2784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41" name="Rectangle 55" descr="Large grid"/>
            <p:cNvSpPr>
              <a:spLocks noChangeArrowheads="1"/>
            </p:cNvSpPr>
            <p:nvPr/>
          </p:nvSpPr>
          <p:spPr bwMode="auto">
            <a:xfrm>
              <a:off x="2928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42" name="Rectangle 56" descr="Large grid"/>
            <p:cNvSpPr>
              <a:spLocks noChangeArrowheads="1"/>
            </p:cNvSpPr>
            <p:nvPr/>
          </p:nvSpPr>
          <p:spPr bwMode="auto">
            <a:xfrm>
              <a:off x="3072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43" name="Rectangle 57" descr="Large grid"/>
            <p:cNvSpPr>
              <a:spLocks noChangeArrowheads="1"/>
            </p:cNvSpPr>
            <p:nvPr/>
          </p:nvSpPr>
          <p:spPr bwMode="auto">
            <a:xfrm>
              <a:off x="3216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44" name="Rectangle 58" descr="Large grid"/>
            <p:cNvSpPr>
              <a:spLocks noChangeArrowheads="1"/>
            </p:cNvSpPr>
            <p:nvPr/>
          </p:nvSpPr>
          <p:spPr bwMode="auto">
            <a:xfrm>
              <a:off x="3360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  <p:sp>
          <p:nvSpPr>
            <p:cNvPr id="45" name="Rectangle 59" descr="Large grid"/>
            <p:cNvSpPr>
              <a:spLocks noChangeArrowheads="1"/>
            </p:cNvSpPr>
            <p:nvPr/>
          </p:nvSpPr>
          <p:spPr bwMode="auto">
            <a:xfrm>
              <a:off x="3360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1" dirty="0"/>
            </a:p>
          </p:txBody>
        </p:sp>
      </p:grpSp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3654475" y="2625971"/>
            <a:ext cx="711200" cy="533400"/>
            <a:chOff x="576" y="2400"/>
            <a:chExt cx="336" cy="336"/>
          </a:xfrm>
        </p:grpSpPr>
        <p:sp>
          <p:nvSpPr>
            <p:cNvPr id="47" name="AutoShape 15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D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Rectangle 17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Rectangle 18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9" name="Group 19"/>
          <p:cNvGrpSpPr>
            <a:grpSpLocks/>
          </p:cNvGrpSpPr>
          <p:nvPr/>
        </p:nvGrpSpPr>
        <p:grpSpPr bwMode="auto">
          <a:xfrm>
            <a:off x="7407420" y="2481775"/>
            <a:ext cx="711200" cy="533400"/>
            <a:chOff x="576" y="2400"/>
            <a:chExt cx="336" cy="336"/>
          </a:xfrm>
        </p:grpSpPr>
        <p:sp>
          <p:nvSpPr>
            <p:cNvPr id="52" name="AutoShape 20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E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21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Rectangle 22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Rectangle 23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6246055" y="5556740"/>
            <a:ext cx="711200" cy="533400"/>
            <a:chOff x="576" y="2400"/>
            <a:chExt cx="336" cy="336"/>
          </a:xfrm>
        </p:grpSpPr>
        <p:sp>
          <p:nvSpPr>
            <p:cNvPr id="57" name="AutoShape 10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H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11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Rectangle 13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1" name="Group 66"/>
          <p:cNvGrpSpPr>
            <a:grpSpLocks/>
          </p:cNvGrpSpPr>
          <p:nvPr/>
        </p:nvGrpSpPr>
        <p:grpSpPr bwMode="auto">
          <a:xfrm>
            <a:off x="7413675" y="5367997"/>
            <a:ext cx="711200" cy="533400"/>
            <a:chOff x="576" y="2400"/>
            <a:chExt cx="336" cy="336"/>
          </a:xfrm>
        </p:grpSpPr>
        <p:sp>
          <p:nvSpPr>
            <p:cNvPr id="62" name="AutoShape 67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G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3" name="Rectangle 68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4" name="Rectangle 69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5" name="Rectangle 70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2" name="Group 61"/>
          <p:cNvGrpSpPr>
            <a:grpSpLocks/>
          </p:cNvGrpSpPr>
          <p:nvPr/>
        </p:nvGrpSpPr>
        <p:grpSpPr bwMode="auto">
          <a:xfrm>
            <a:off x="8345267" y="5142914"/>
            <a:ext cx="711200" cy="533400"/>
            <a:chOff x="576" y="2400"/>
            <a:chExt cx="336" cy="336"/>
          </a:xfrm>
        </p:grpSpPr>
        <p:sp>
          <p:nvSpPr>
            <p:cNvPr id="67" name="AutoShape 62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F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8" name="Rectangle 63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" name="Rectangle 64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" name="Rectangle 65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2" name="Text Box 60"/>
          <p:cNvSpPr txBox="1">
            <a:spLocks noChangeArrowheads="1"/>
          </p:cNvSpPr>
          <p:nvPr/>
        </p:nvSpPr>
        <p:spPr bwMode="auto">
          <a:xfrm>
            <a:off x="4712677" y="4403187"/>
            <a:ext cx="27713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latin typeface="Arial" charset="0"/>
              </a:rPr>
              <a:t>Central office</a:t>
            </a:r>
          </a:p>
        </p:txBody>
      </p:sp>
      <p:grpSp>
        <p:nvGrpSpPr>
          <p:cNvPr id="13" name="Group 34"/>
          <p:cNvGrpSpPr>
            <a:grpSpLocks/>
          </p:cNvGrpSpPr>
          <p:nvPr/>
        </p:nvGrpSpPr>
        <p:grpSpPr bwMode="auto">
          <a:xfrm>
            <a:off x="2335307" y="2167276"/>
            <a:ext cx="711200" cy="603250"/>
            <a:chOff x="576" y="2400"/>
            <a:chExt cx="336" cy="380"/>
          </a:xfrm>
        </p:grpSpPr>
        <p:sp>
          <p:nvSpPr>
            <p:cNvPr id="74" name="AutoShape 35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230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A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75" name="Rectangle 36"/>
            <p:cNvSpPr>
              <a:spLocks noChangeArrowheads="1"/>
            </p:cNvSpPr>
            <p:nvPr/>
          </p:nvSpPr>
          <p:spPr bwMode="auto">
            <a:xfrm>
              <a:off x="622" y="2636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6" name="Rectangle 37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Rectangle 38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3657601" y="6119449"/>
            <a:ext cx="2820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Minimum Cost=24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0" name="Straight Connector 79"/>
          <p:cNvCxnSpPr>
            <a:endCxn id="16" idx="3"/>
          </p:cNvCxnSpPr>
          <p:nvPr/>
        </p:nvCxnSpPr>
        <p:spPr>
          <a:xfrm rot="10800000" flipV="1">
            <a:off x="1868273" y="2756949"/>
            <a:ext cx="777307" cy="71803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1" idx="1"/>
            <a:endCxn id="17" idx="2"/>
          </p:cNvCxnSpPr>
          <p:nvPr/>
        </p:nvCxnSpPr>
        <p:spPr>
          <a:xfrm rot="10800000">
            <a:off x="1508443" y="3589287"/>
            <a:ext cx="916635" cy="15326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1" idx="3"/>
          </p:cNvCxnSpPr>
          <p:nvPr/>
        </p:nvCxnSpPr>
        <p:spPr>
          <a:xfrm flipV="1">
            <a:off x="2941542" y="3249637"/>
            <a:ext cx="828601" cy="187233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endCxn id="35" idx="1"/>
          </p:cNvCxnSpPr>
          <p:nvPr/>
        </p:nvCxnSpPr>
        <p:spPr>
          <a:xfrm rot="16200000" flipH="1">
            <a:off x="4098581" y="3357294"/>
            <a:ext cx="784274" cy="4564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35" idx="3"/>
          </p:cNvCxnSpPr>
          <p:nvPr/>
        </p:nvCxnSpPr>
        <p:spPr>
          <a:xfrm flipV="1">
            <a:off x="6547728" y="3014136"/>
            <a:ext cx="919872" cy="9635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58" idx="3"/>
            <a:endCxn id="63" idx="1"/>
          </p:cNvCxnSpPr>
          <p:nvPr/>
        </p:nvCxnSpPr>
        <p:spPr>
          <a:xfrm flipV="1">
            <a:off x="6859891" y="5787097"/>
            <a:ext cx="651152" cy="18874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63" idx="3"/>
            <a:endCxn id="68" idx="1"/>
          </p:cNvCxnSpPr>
          <p:nvPr/>
        </p:nvCxnSpPr>
        <p:spPr>
          <a:xfrm flipV="1">
            <a:off x="8027509" y="5562014"/>
            <a:ext cx="415125" cy="22508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3" idx="2"/>
            <a:endCxn id="67" idx="0"/>
          </p:cNvCxnSpPr>
          <p:nvPr/>
        </p:nvCxnSpPr>
        <p:spPr>
          <a:xfrm rot="16200000" flipH="1">
            <a:off x="7168075" y="3610121"/>
            <a:ext cx="2127739" cy="93784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 flipH="1">
            <a:off x="2064436" y="2672862"/>
            <a:ext cx="28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 flipH="1">
            <a:off x="4512214" y="3235570"/>
            <a:ext cx="28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 flipH="1">
            <a:off x="1625993" y="4414911"/>
            <a:ext cx="28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 flipH="1">
            <a:off x="6688017" y="3160541"/>
            <a:ext cx="28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 flipH="1">
            <a:off x="6992817" y="5406683"/>
            <a:ext cx="28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 flipH="1">
            <a:off x="8408966" y="3727939"/>
            <a:ext cx="28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 flipH="1">
            <a:off x="8139334" y="5216769"/>
            <a:ext cx="28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 flipH="1">
            <a:off x="3443071" y="4023360"/>
            <a:ext cx="28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9073662" y="2405413"/>
          <a:ext cx="3118337" cy="4259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005"/>
                <a:gridCol w="955166"/>
                <a:gridCol w="779583"/>
                <a:gridCol w="779583"/>
              </a:tblGrid>
              <a:tr h="55079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Known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dv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Pv</a:t>
                      </a:r>
                      <a:endParaRPr lang="en-US" sz="1800" dirty="0"/>
                    </a:p>
                  </a:txBody>
                  <a:tcPr/>
                </a:tc>
              </a:tr>
              <a:tr h="348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48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Symbol"/>
                        </a:rPr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/>
                </a:tc>
              </a:tr>
              <a:tr h="348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/>
                </a:tc>
              </a:tr>
              <a:tr h="43519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/>
                </a:tc>
              </a:tr>
              <a:tr h="43519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</a:t>
                      </a:r>
                      <a:endParaRPr lang="en-US" sz="1800" dirty="0"/>
                    </a:p>
                  </a:txBody>
                  <a:tcPr/>
                </a:tc>
              </a:tr>
              <a:tr h="43519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/>
                </a:tc>
              </a:tr>
              <a:tr h="43519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/>
                </a:tc>
              </a:tr>
              <a:tr h="43519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/>
                </a:tc>
              </a:tr>
              <a:tr h="43519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8" name="Slide Number Placeholder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5721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692" y="2733709"/>
            <a:ext cx="11648050" cy="1373070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COMPARISON BETWEEN PRIM’S ALGORITHM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&amp; KRUSKAL’S 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929167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833511"/>
          </a:xfrm>
        </p:spPr>
        <p:txBody>
          <a:bodyPr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COMPARISON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9600" y="1196926"/>
            <a:ext cx="4693920" cy="457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PRIM’S ALGORITHM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Initializes with node</a:t>
            </a:r>
          </a:p>
          <a:p>
            <a:r>
              <a:rPr lang="en-US" sz="2800" dirty="0" smtClean="0"/>
              <a:t>MST grows like a tree</a:t>
            </a:r>
          </a:p>
          <a:p>
            <a:r>
              <a:rPr lang="en-US" sz="2800" dirty="0" smtClean="0"/>
              <a:t>Graph must be a connected graph</a:t>
            </a:r>
          </a:p>
          <a:p>
            <a:r>
              <a:rPr lang="en-US" sz="2800" dirty="0" smtClean="0"/>
              <a:t>Time complexity is O(v2)</a:t>
            </a:r>
          </a:p>
          <a:p>
            <a:r>
              <a:rPr lang="en-US" sz="2800" dirty="0" smtClean="0"/>
              <a:t>Works well in dense graphs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557677" y="1182859"/>
            <a:ext cx="4693920" cy="457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KRUSKAL’S ALGORITHM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Initializes with an edge</a:t>
            </a:r>
          </a:p>
          <a:p>
            <a:r>
              <a:rPr lang="en-US" sz="2800" dirty="0" smtClean="0"/>
              <a:t>MST grows like a forest</a:t>
            </a:r>
          </a:p>
          <a:p>
            <a:r>
              <a:rPr lang="en-US" sz="2800" dirty="0" smtClean="0"/>
              <a:t>Works well in non connected graphs also.</a:t>
            </a:r>
          </a:p>
          <a:p>
            <a:r>
              <a:rPr lang="en-US" sz="2800" dirty="0" smtClean="0"/>
              <a:t>Time complexity is O(E log E)</a:t>
            </a:r>
          </a:p>
          <a:p>
            <a:r>
              <a:rPr lang="en-US" sz="2800" dirty="0" smtClean="0"/>
              <a:t>Works well in sparse graphs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89317" y="2588455"/>
            <a:ext cx="5219114" cy="3348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61649" y="2602523"/>
            <a:ext cx="5219114" cy="33199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692" y="2733709"/>
            <a:ext cx="11648050" cy="1373070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4000" spc="150" dirty="0" smtClean="0">
                <a:ln w="11430"/>
                <a:solidFill>
                  <a:srgbClr val="F8F8F8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sz="40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IDENTIFICATION</a:t>
            </a:r>
            <a:endParaRPr lang="en-US" sz="4000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929167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692" y="2733709"/>
            <a:ext cx="11648050" cy="1373070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PROPERTIES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929167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48" y="753228"/>
            <a:ext cx="10097236" cy="10809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Properties Of Minimum Spanning Tree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6425"/>
            <a:ext cx="9652000" cy="428931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1.Possible Multiplicity: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There may be several minimum spanning trees of the same weight having a minimum number of edges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If all the edge weights of a given graph are the same, then every spanning tree of that graph is minimum.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If there are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vertices in the graph, then each minimum spanning tree has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-1 edges.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521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Example: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2738" y="3128781"/>
            <a:ext cx="2876801" cy="18371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984739" y="5430133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Graph G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5608" y="3105443"/>
            <a:ext cx="2638425" cy="182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3713872" y="5458269"/>
            <a:ext cx="3713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Minimum spanning tree 1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11722" y="3181644"/>
            <a:ext cx="2446677" cy="17572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7287063" y="5472334"/>
            <a:ext cx="3671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Minimum spanning tree 2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Continues….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5" y="2067951"/>
            <a:ext cx="9856378" cy="437505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300" dirty="0" smtClean="0">
                <a:solidFill>
                  <a:schemeClr val="accent1">
                    <a:lumMod val="75000"/>
                  </a:schemeClr>
                </a:solidFill>
              </a:rPr>
              <a:t>2.Uniqueness:</a:t>
            </a:r>
          </a:p>
          <a:p>
            <a:r>
              <a:rPr lang="en-IN" sz="3100" dirty="0" smtClean="0">
                <a:latin typeface="Times New Roman" pitchFamily="18" charset="0"/>
                <a:cs typeface="Times New Roman" pitchFamily="18" charset="0"/>
              </a:rPr>
              <a:t>If each edge has a distinct weight then there will be only one, unique minimum spanning tree.</a:t>
            </a:r>
          </a:p>
          <a:p>
            <a:pPr>
              <a:buNone/>
            </a:pPr>
            <a:r>
              <a:rPr lang="en-IN" sz="31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3.Cyclic property:</a:t>
            </a:r>
          </a:p>
          <a:p>
            <a:r>
              <a:rPr lang="en-IN" sz="3100" dirty="0" smtClean="0">
                <a:latin typeface="Times New Roman" pitchFamily="18" charset="0"/>
                <a:cs typeface="Times New Roman" pitchFamily="18" charset="0"/>
              </a:rPr>
              <a:t>For any cycle C in the graph G , if the weight of an edge of e of c is larger than the individual weights of all other edges of c , then this edge cannot belong to MST.</a:t>
            </a:r>
          </a:p>
          <a:p>
            <a:endParaRPr lang="en-IN" sz="31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31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3100" dirty="0" smtClean="0">
                <a:solidFill>
                  <a:schemeClr val="bg1"/>
                </a:solidFill>
              </a:rPr>
              <a:t> 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6116" y="4702419"/>
            <a:ext cx="2714626" cy="1733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Connector 7"/>
          <p:cNvCxnSpPr/>
          <p:nvPr/>
        </p:nvCxnSpPr>
        <p:spPr>
          <a:xfrm flipV="1">
            <a:off x="3460650" y="5176913"/>
            <a:ext cx="576780" cy="54864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6041284" y="5662247"/>
            <a:ext cx="422825" cy="1486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84875" y="6091311"/>
            <a:ext cx="393895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03398" y="4635304"/>
            <a:ext cx="2638425" cy="182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1" name="TextBox 20"/>
          <p:cNvSpPr txBox="1"/>
          <p:nvPr/>
        </p:nvSpPr>
        <p:spPr>
          <a:xfrm>
            <a:off x="3502856" y="6063176"/>
            <a:ext cx="28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205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Continues….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62" y="1561106"/>
            <a:ext cx="10554574" cy="3636511"/>
          </a:xfrm>
        </p:spPr>
        <p:txBody>
          <a:bodyPr/>
          <a:lstStyle/>
          <a:p>
            <a:pPr>
              <a:buNone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4.Minimum Cost Edge: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the minimum cost edge e of a graph is unique, then this edge is included in any MST.</a:t>
            </a:r>
          </a:p>
          <a:p>
            <a:pPr lvl="1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7298" y="4786826"/>
            <a:ext cx="2714626" cy="1733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1018" y="4818183"/>
            <a:ext cx="2638425" cy="16810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" name="Straight Connector 6"/>
          <p:cNvCxnSpPr/>
          <p:nvPr/>
        </p:nvCxnSpPr>
        <p:spPr>
          <a:xfrm flipV="1">
            <a:off x="2912013" y="4459461"/>
            <a:ext cx="464235" cy="140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13674" y="4586071"/>
            <a:ext cx="520505" cy="1406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nip Diagonal Corner Rectangle 5"/>
          <p:cNvSpPr/>
          <p:nvPr/>
        </p:nvSpPr>
        <p:spPr>
          <a:xfrm>
            <a:off x="3386666" y="2726266"/>
            <a:ext cx="4656667" cy="1913467"/>
          </a:xfrm>
          <a:prstGeom prst="snip2Diag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Lucida Handwriting" pitchFamily="66" charset="0"/>
              </a:rPr>
              <a:t>Thank you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Lucida Handwriting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IDENTIFICATION</a:t>
            </a:r>
            <a:r>
              <a:rPr lang="en-US" sz="40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endParaRPr lang="en-US" sz="4000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cable TV company is laying cable in a new neighborhood. There is a condition for them to bury the cable only along certain paths 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those paths, some might be very expensive to bury the cable because they are longer, or require the cable to be buried deeper.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minimum spanning tree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 spanning tree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which has a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minimum total cost.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776" y="584416"/>
            <a:ext cx="10294183" cy="10809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Definition : Spanning Tree &amp; Minimum Spanning Tree</a:t>
            </a:r>
            <a:endParaRPr lang="en-US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433710"/>
            <a:ext cx="9969305" cy="405149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spanning Tree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a connected graph G is its connected sub graph that contains all the vertices of the graph.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Minimum Spanning Tree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a weighted connected graph G is its spanning tree of the smallest weight where the weight of the tree is defined as the sum of the weights on all its edges.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Minimum Spanning Tree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exists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and only if G is connected.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3012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692" y="2733709"/>
            <a:ext cx="11648050" cy="1373070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ALGORITHM USED &amp; ITS DESIGN</a:t>
            </a:r>
            <a:endParaRPr lang="en-US" sz="4000" cap="none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929167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Algorithms used To Find Minimum Spanning Tree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There are two algorithms used to find the minimum spanning tree of a connected graph G.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 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 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2124223" y="4740813"/>
            <a:ext cx="2138288" cy="612648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Prim’s Algorithm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5948289" y="4794739"/>
            <a:ext cx="2351650" cy="612648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Kruskal’s</a:t>
            </a:r>
            <a:r>
              <a:rPr lang="en-US" dirty="0" smtClean="0"/>
              <a:t>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Algorithm</a:t>
            </a:r>
            <a:endParaRPr lang="en-US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4243754" y="3357489"/>
            <a:ext cx="1678745" cy="612648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Algorithms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78439" y="4023360"/>
            <a:ext cx="2172284" cy="771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3724776" y="3452801"/>
            <a:ext cx="770676" cy="1889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Prim’s 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780" y="2616182"/>
            <a:ext cx="10554574" cy="3636511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Prim’s algorithm is  one of  the way to compute a minimum spanning tree.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Initially discovered in 1930 by Vojtěch Jarník, then rediscovered in 1957 by Robert C. Prim.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algorithm begins with a set U initialized to{1}.It then grows a spanning tree , one edge at a time.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 each step , it finds  a shortest edge (u ,v ) such that the cost of (u , v) is the smallest among all edges , where u is in Minimum Spanning Tree and V is not in Minimum Spanning Tree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Complexity:O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(v2)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5581" y="5387926"/>
            <a:ext cx="2045041" cy="12534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53038" y="5382594"/>
            <a:ext cx="2228919" cy="1263485"/>
          </a:xfrm>
          <a:prstGeom prst="rect">
            <a:avLst/>
          </a:prstGeom>
          <a:solidFill>
            <a:schemeClr val="tx2"/>
          </a:solidFill>
          <a:ln w="88900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Kruskal’s Algorithm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210" y="2115853"/>
            <a:ext cx="9652000" cy="436935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 1: Sort all edges in non-decreasing order of their weight.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 2: Pick the smallest edge.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 3:Check if it forms a cycle with Spanning Tree formed so far.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 4:If cycle is not formed , include this edge else discard it.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 5:Repeat Union-Find algorithm until there are V-1 edges in the spanning tree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err="1" smtClean="0"/>
              <a:t>Complexity:O</a:t>
            </a:r>
            <a:r>
              <a:rPr lang="en-US" sz="2000" dirty="0" smtClean="0"/>
              <a:t>(</a:t>
            </a:r>
            <a:r>
              <a:rPr lang="en-US" sz="2000" dirty="0" err="1" smtClean="0"/>
              <a:t>ElogV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4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Theme4</Template>
  <TotalTime>963</TotalTime>
  <Words>1637</Words>
  <Application>Microsoft Office PowerPoint</Application>
  <PresentationFormat>Custom</PresentationFormat>
  <Paragraphs>518</Paragraphs>
  <Slides>35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Theme4</vt:lpstr>
      <vt:lpstr>LAYING TV CABLES USING MINIMUM SPANNING TREE </vt:lpstr>
      <vt:lpstr>CONTENTS</vt:lpstr>
      <vt:lpstr>PROBLEM IDENTIFICATION</vt:lpstr>
      <vt:lpstr>PROBLEM IDENTIFICATION </vt:lpstr>
      <vt:lpstr>Definition : Spanning Tree &amp; Minimum Spanning Tree</vt:lpstr>
      <vt:lpstr>ALGORITHM USED &amp; ITS DESIGN</vt:lpstr>
      <vt:lpstr>Algorithms used To Find Minimum Spanning Tree</vt:lpstr>
      <vt:lpstr>Prim’s Algorithm</vt:lpstr>
      <vt:lpstr>Kruskal’s Algorithm</vt:lpstr>
      <vt:lpstr>ALGORITHM ANALYSIS</vt:lpstr>
      <vt:lpstr>ALGORITHMS</vt:lpstr>
      <vt:lpstr>PRIM’S ALGORITHM AND ITS ANALYSIS</vt:lpstr>
      <vt:lpstr>PRIM’S ALGORITHM</vt:lpstr>
      <vt:lpstr>ANALYSIS</vt:lpstr>
      <vt:lpstr>CONTINUES……..</vt:lpstr>
      <vt:lpstr>KRUSKAL’S ALGORITHM AND ITS ANALYSIS</vt:lpstr>
      <vt:lpstr>ALGORITHM</vt:lpstr>
      <vt:lpstr>CONTINUES………</vt:lpstr>
      <vt:lpstr>SCENARIO EXPLANATION</vt:lpstr>
      <vt:lpstr>Problem : Laying TV Cable </vt:lpstr>
      <vt:lpstr>Graph G</vt:lpstr>
      <vt:lpstr>WHY PRIM’S ALGORITHM?</vt:lpstr>
      <vt:lpstr>Problem : Laying TV Cable-&gt;Step 1 </vt:lpstr>
      <vt:lpstr>Problem : Laying TV Cable-&gt;step 2 </vt:lpstr>
      <vt:lpstr>Problem : Laying TV Cable </vt:lpstr>
      <vt:lpstr>Problem : Laying TV Cable-&gt;step 3 </vt:lpstr>
      <vt:lpstr>Final step : Minimum Spanning Tree</vt:lpstr>
      <vt:lpstr>COMPARISON BETWEEN PRIM’S ALGORITHM &amp; KRUSKAL’S ALGORITHM</vt:lpstr>
      <vt:lpstr>COMPARISON</vt:lpstr>
      <vt:lpstr>PROPERTIES</vt:lpstr>
      <vt:lpstr>Properties Of Minimum Spanning Tree</vt:lpstr>
      <vt:lpstr>Example:</vt:lpstr>
      <vt:lpstr>Continues….</vt:lpstr>
      <vt:lpstr>Continues….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steffydavies</dc:creator>
  <cp:lastModifiedBy>home</cp:lastModifiedBy>
  <cp:revision>208</cp:revision>
  <dcterms:created xsi:type="dcterms:W3CDTF">2014-04-17T23:07:25Z</dcterms:created>
  <dcterms:modified xsi:type="dcterms:W3CDTF">2016-11-29T05:56:31Z</dcterms:modified>
</cp:coreProperties>
</file>