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8.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1432440"/>
            <a:ext cx="6041160" cy="1609920"/>
          </a:xfrm>
          <a:prstGeom prst="rect">
            <a:avLst/>
          </a:prstGeom>
          <a:noFill/>
          <a:ln w="0">
            <a:noFill/>
          </a:ln>
        </p:spPr>
        <p:txBody>
          <a:bodyPr lIns="91440" rIns="91440" tIns="91440" bIns="91440" anchor="b">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grpSp>
        <p:nvGrpSpPr>
          <p:cNvPr id="1"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descr=""/>
            <p:cNvPicPr/>
            <p:nvPr/>
          </p:nvPicPr>
          <p:blipFill>
            <a:blip r:embed="rId2"/>
            <a:stretch/>
          </p:blipFill>
          <p:spPr>
            <a:xfrm rot="10800000">
              <a:off x="292680" y="-386640"/>
              <a:ext cx="841320" cy="840960"/>
            </a:xfrm>
            <a:prstGeom prst="rect">
              <a:avLst/>
            </a:prstGeom>
            <a:ln w="0">
              <a:noFill/>
            </a:ln>
          </p:spPr>
        </p:pic>
        <p:pic>
          <p:nvPicPr>
            <p:cNvPr id="12" name="Google Shape;22;p2" descr=""/>
            <p:cNvPicPr/>
            <p:nvPr/>
          </p:nvPicPr>
          <p:blipFill>
            <a:blip r:embed="rId3"/>
            <a:stretch/>
          </p:blipFill>
          <p:spPr>
            <a:xfrm>
              <a:off x="3193560" y="4439520"/>
              <a:ext cx="1682280" cy="1682280"/>
            </a:xfrm>
            <a:prstGeom prst="rect">
              <a:avLst/>
            </a:prstGeom>
            <a:ln w="0">
              <a:noFill/>
            </a:ln>
          </p:spPr>
        </p:pic>
        <p:pic>
          <p:nvPicPr>
            <p:cNvPr id="13" name="Google Shape;23;p2" descr=""/>
            <p:cNvPicPr/>
            <p:nvPr/>
          </p:nvPicPr>
          <p:blipFill>
            <a:blip r:embed="rId4"/>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pic>
          <p:nvPicPr>
            <p:cNvPr id="18" name="Google Shape;28;p2" descr=""/>
            <p:cNvPicPr/>
            <p:nvPr/>
          </p:nvPicPr>
          <p:blipFill>
            <a:blip r:embed="rId5"/>
            <a:stretch/>
          </p:blipFill>
          <p:spPr>
            <a:xfrm rot="10800000">
              <a:off x="7205760" y="2134080"/>
              <a:ext cx="1382760" cy="1382760"/>
            </a:xfrm>
            <a:prstGeom prst="rect">
              <a:avLst/>
            </a:prstGeom>
            <a:ln w="0">
              <a:noFill/>
            </a:ln>
          </p:spPr>
        </p:pic>
        <p:pic>
          <p:nvPicPr>
            <p:cNvPr id="19" name="Google Shape;29;p2" descr=""/>
            <p:cNvPicPr/>
            <p:nvPr/>
          </p:nvPicPr>
          <p:blipFill>
            <a:blip r:embed="rId6"/>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descr=""/>
            <p:cNvPicPr/>
            <p:nvPr/>
          </p:nvPicPr>
          <p:blipFill>
            <a:blip r:embed="rId2"/>
            <a:stretch/>
          </p:blipFill>
          <p:spPr>
            <a:xfrm rot="18161400">
              <a:off x="7229520" y="4768200"/>
              <a:ext cx="857880" cy="857880"/>
            </a:xfrm>
            <a:prstGeom prst="rect">
              <a:avLst/>
            </a:prstGeom>
            <a:ln w="0">
              <a:noFill/>
            </a:ln>
          </p:spPr>
        </p:pic>
        <p:pic>
          <p:nvPicPr>
            <p:cNvPr id="128" name="Google Shape;258;p19" descr=""/>
            <p:cNvPicPr/>
            <p:nvPr/>
          </p:nvPicPr>
          <p:blipFill>
            <a:blip r:embed="rId3"/>
            <a:stretch/>
          </p:blipFill>
          <p:spPr>
            <a:xfrm rot="1800000">
              <a:off x="-864000" y="1270440"/>
              <a:ext cx="1382760" cy="1382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30" name="Google Shape;261;p20"/>
          <p:cNvGrpSpPr/>
          <p:nvPr/>
        </p:nvGrpSpPr>
        <p:grpSpPr>
          <a:xfrm>
            <a:off x="650160" y="-1339560"/>
            <a:ext cx="9876240" cy="7043040"/>
            <a:chOff x="650160" y="-1339560"/>
            <a:chExt cx="9876240" cy="7043040"/>
          </a:xfrm>
        </p:grpSpPr>
        <p:pic>
          <p:nvPicPr>
            <p:cNvPr id="131" name="Google Shape;262;p20" descr=""/>
            <p:cNvPicPr/>
            <p:nvPr/>
          </p:nvPicPr>
          <p:blipFill>
            <a:blip r:embed="rId2"/>
            <a:stretch/>
          </p:blipFill>
          <p:spPr>
            <a:xfrm rot="924000">
              <a:off x="8626320" y="2747880"/>
              <a:ext cx="1704240" cy="1704240"/>
            </a:xfrm>
            <a:prstGeom prst="rect">
              <a:avLst/>
            </a:prstGeom>
            <a:ln w="0">
              <a:noFill/>
            </a:ln>
          </p:spPr>
        </p:pic>
        <p:pic>
          <p:nvPicPr>
            <p:cNvPr id="132" name="Google Shape;263;p20" descr=""/>
            <p:cNvPicPr/>
            <p:nvPr/>
          </p:nvPicPr>
          <p:blipFill>
            <a:blip r:embed="rId3"/>
            <a:stretch/>
          </p:blipFill>
          <p:spPr>
            <a:xfrm rot="10800000">
              <a:off x="1290240" y="4862520"/>
              <a:ext cx="841320" cy="840960"/>
            </a:xfrm>
            <a:prstGeom prst="rect">
              <a:avLst/>
            </a:prstGeom>
            <a:ln w="0">
              <a:noFill/>
            </a:ln>
          </p:spPr>
        </p:pic>
        <p:pic>
          <p:nvPicPr>
            <p:cNvPr id="133" name="Google Shape;264;p20" descr=""/>
            <p:cNvPicPr/>
            <p:nvPr/>
          </p:nvPicPr>
          <p:blipFill>
            <a:blip r:embed="rId4"/>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9" r:id="rId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rIns="91440" tIns="91440" bIns="91440" anchor="t">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accent4"/>
                </a:solidFill>
                <a:latin typeface="Montserrat ExtraBold"/>
                <a:ea typeface="Montserrat ExtraBold"/>
              </a:rPr>
              <a:t>xx%</a:t>
            </a:r>
            <a:endParaRPr b="0" lang="fr-FR" sz="6000" spc="-1" strike="noStrike">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descr=""/>
            <p:cNvPicPr/>
            <p:nvPr/>
          </p:nvPicPr>
          <p:blipFill>
            <a:blip r:embed="rId2"/>
            <a:stretch/>
          </p:blipFill>
          <p:spPr>
            <a:xfrm rot="10800000">
              <a:off x="1359000" y="-301320"/>
              <a:ext cx="841320" cy="840960"/>
            </a:xfrm>
            <a:prstGeom prst="rect">
              <a:avLst/>
            </a:prstGeom>
            <a:ln w="0">
              <a:noFill/>
            </a:ln>
          </p:spPr>
        </p:pic>
        <p:pic>
          <p:nvPicPr>
            <p:cNvPr id="142" name="Google Shape;35;p3" descr=""/>
            <p:cNvPicPr/>
            <p:nvPr/>
          </p:nvPicPr>
          <p:blipFill>
            <a:blip r:embed="rId3"/>
            <a:stretch/>
          </p:blipFill>
          <p:spPr>
            <a:xfrm>
              <a:off x="1009080" y="4046040"/>
              <a:ext cx="1682280" cy="1682280"/>
            </a:xfrm>
            <a:prstGeom prst="rect">
              <a:avLst/>
            </a:prstGeom>
            <a:ln w="0">
              <a:noFill/>
            </a:ln>
          </p:spPr>
        </p:pic>
        <p:pic>
          <p:nvPicPr>
            <p:cNvPr id="143" name="Google Shape;36;p3" descr=""/>
            <p:cNvPicPr/>
            <p:nvPr/>
          </p:nvPicPr>
          <p:blipFill>
            <a:blip r:embed="rId4"/>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1686240" y="616320"/>
            <a:ext cx="5771160" cy="1058400"/>
          </a:xfrm>
          <a:prstGeom prst="rect">
            <a:avLst/>
          </a:prstGeom>
          <a:noFill/>
          <a:ln w="0">
            <a:noFill/>
          </a:ln>
        </p:spPr>
        <p:txBody>
          <a:bodyPr lIns="91440" rIns="91440" tIns="91440" bIns="91440" anchor="t">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49" name="Google Shape;272;p21"/>
          <p:cNvSpPr/>
          <p:nvPr/>
        </p:nvSpPr>
        <p:spPr>
          <a:xfrm>
            <a:off x="2099160" y="3611880"/>
            <a:ext cx="494532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200" spc="-1" strike="noStrike">
                <a:solidFill>
                  <a:schemeClr val="dk1"/>
                </a:solidFill>
                <a:latin typeface="DM Sans"/>
                <a:ea typeface="DM Sans"/>
              </a:rPr>
              <a:t>CREDITS:</a:t>
            </a:r>
            <a:r>
              <a:rPr b="0" lang="en" sz="1200" spc="-1" strike="noStrike">
                <a:solidFill>
                  <a:schemeClr val="dk1"/>
                </a:solidFill>
                <a:latin typeface="DM Sans"/>
                <a:ea typeface="DM Sans"/>
              </a:rPr>
              <a:t> This presentation template was created by </a:t>
            </a:r>
            <a:r>
              <a:rPr b="1" lang="en" sz="1200" spc="-1" strike="noStrike" u="sng">
                <a:solidFill>
                  <a:schemeClr val="hlink"/>
                </a:solidFill>
                <a:uFillTx/>
                <a:latin typeface="DM Sans"/>
                <a:ea typeface="DM Sans"/>
                <a:hlinkClick r:id="rId2"/>
              </a:rPr>
              <a:t>Slidesgo</a:t>
            </a:r>
            <a:r>
              <a:rPr b="0" lang="en" sz="1200" spc="-1" strike="noStrike">
                <a:solidFill>
                  <a:schemeClr val="dk1"/>
                </a:solidFill>
                <a:latin typeface="DM Sans"/>
                <a:ea typeface="DM Sans"/>
              </a:rPr>
              <a:t>, and includes icons, infographics &amp; images by </a:t>
            </a:r>
            <a:r>
              <a:rPr b="1" lang="en" sz="1200" spc="-1" strike="noStrike" u="sng">
                <a:solidFill>
                  <a:schemeClr val="dk1"/>
                </a:solidFill>
                <a:uFillTx/>
                <a:latin typeface="DM Sans"/>
                <a:ea typeface="DM Sans"/>
                <a:hlinkClick r:id="rId3"/>
              </a:rPr>
              <a:t>Freepik</a:t>
            </a:r>
            <a:r>
              <a:rPr b="0" lang="en" sz="1200" spc="-1" strike="noStrike" u="sng">
                <a:solidFill>
                  <a:schemeClr val="dk1"/>
                </a:solidFill>
                <a:uFillTx/>
                <a:latin typeface="DM Sans"/>
                <a:ea typeface="DM Sans"/>
              </a:rPr>
              <a:t> </a:t>
            </a:r>
            <a:endParaRPr b="0" lang="en-US" sz="1200" spc="-1" strike="noStrike">
              <a:solidFill>
                <a:srgbClr val="ffffff"/>
              </a:solidFill>
              <a:latin typeface="OpenSymbol"/>
            </a:endParaRPr>
          </a:p>
        </p:txBody>
      </p:sp>
      <p:grpSp>
        <p:nvGrpSpPr>
          <p:cNvPr id="150" name="Google Shape;273;p21"/>
          <p:cNvGrpSpPr/>
          <p:nvPr/>
        </p:nvGrpSpPr>
        <p:grpSpPr>
          <a:xfrm>
            <a:off x="8171280" y="245520"/>
            <a:ext cx="518760" cy="68040"/>
            <a:chOff x="8171280" y="245520"/>
            <a:chExt cx="518760" cy="68040"/>
          </a:xfrm>
        </p:grpSpPr>
        <p:sp>
          <p:nvSpPr>
            <p:cNvPr id="151" name="Google Shape;274;p21"/>
            <p:cNvSpPr/>
            <p:nvPr/>
          </p:nvSpPr>
          <p:spPr>
            <a:xfrm>
              <a:off x="817128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2" name="Google Shape;275;p21"/>
            <p:cNvSpPr/>
            <p:nvPr/>
          </p:nvSpPr>
          <p:spPr>
            <a:xfrm>
              <a:off x="839664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3" name="Google Shape;276;p21"/>
            <p:cNvSpPr/>
            <p:nvPr/>
          </p:nvSpPr>
          <p:spPr>
            <a:xfrm>
              <a:off x="862200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54" name="Google Shape;277;p21"/>
          <p:cNvGrpSpPr/>
          <p:nvPr/>
        </p:nvGrpSpPr>
        <p:grpSpPr>
          <a:xfrm>
            <a:off x="433440" y="1297080"/>
            <a:ext cx="9488520" cy="2905920"/>
            <a:chOff x="433440" y="1297080"/>
            <a:chExt cx="9488520" cy="2905920"/>
          </a:xfrm>
        </p:grpSpPr>
        <p:pic>
          <p:nvPicPr>
            <p:cNvPr id="155" name="Google Shape;278;p21" descr=""/>
            <p:cNvPicPr/>
            <p:nvPr/>
          </p:nvPicPr>
          <p:blipFill>
            <a:blip r:embed="rId4"/>
            <a:stretch/>
          </p:blipFill>
          <p:spPr>
            <a:xfrm rot="10800000">
              <a:off x="433440" y="1297080"/>
              <a:ext cx="884520" cy="884520"/>
            </a:xfrm>
            <a:prstGeom prst="rect">
              <a:avLst/>
            </a:prstGeom>
            <a:ln w="0">
              <a:noFill/>
            </a:ln>
          </p:spPr>
        </p:pic>
        <p:pic>
          <p:nvPicPr>
            <p:cNvPr id="156" name="Google Shape;279;p21" descr=""/>
            <p:cNvPicPr/>
            <p:nvPr/>
          </p:nvPicPr>
          <p:blipFill>
            <a:blip r:embed="rId5"/>
            <a:stretch/>
          </p:blipFill>
          <p:spPr>
            <a:xfrm rot="5400000">
              <a:off x="8539200" y="2820240"/>
              <a:ext cx="1382760" cy="1382760"/>
            </a:xfrm>
            <a:prstGeom prst="rect">
              <a:avLst/>
            </a:prstGeom>
            <a:ln w="0">
              <a:noFill/>
            </a:ln>
          </p:spPr>
        </p:pic>
      </p:grpSp>
      <p:grpSp>
        <p:nvGrpSpPr>
          <p:cNvPr id="157" name="Google Shape;280;p21"/>
          <p:cNvGrpSpPr/>
          <p:nvPr/>
        </p:nvGrpSpPr>
        <p:grpSpPr>
          <a:xfrm>
            <a:off x="76320" y="2659320"/>
            <a:ext cx="1598760" cy="483840"/>
            <a:chOff x="76320" y="2659320"/>
            <a:chExt cx="1598760" cy="483840"/>
          </a:xfrm>
        </p:grpSpPr>
        <p:sp>
          <p:nvSpPr>
            <p:cNvPr id="158" name="Google Shape;281;p21"/>
            <p:cNvSpPr/>
            <p:nvPr/>
          </p:nvSpPr>
          <p:spPr>
            <a:xfrm>
              <a:off x="76320" y="2811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9" name="Google Shape;282;p21"/>
            <p:cNvSpPr/>
            <p:nvPr/>
          </p:nvSpPr>
          <p:spPr>
            <a:xfrm>
              <a:off x="76320" y="2659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pic>
        <p:nvPicPr>
          <p:cNvPr id="160" name="Google Shape;283;p21" descr=""/>
          <p:cNvPicPr/>
          <p:nvPr/>
        </p:nvPicPr>
        <p:blipFill>
          <a:blip r:embed="rId6"/>
          <a:stretch/>
        </p:blipFill>
        <p:spPr>
          <a:xfrm rot="6463200">
            <a:off x="7260120" y="2193840"/>
            <a:ext cx="841320" cy="840960"/>
          </a:xfrm>
          <a:prstGeom prst="rect">
            <a:avLst/>
          </a:prstGeom>
          <a:ln w="0">
            <a:noFill/>
          </a:ln>
        </p:spPr>
      </p:pic>
      <p:sp>
        <p:nvSpPr>
          <p:cNvPr id="1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descr=""/>
            <p:cNvPicPr/>
            <p:nvPr/>
          </p:nvPicPr>
          <p:blipFill>
            <a:blip r:embed="rId2"/>
            <a:stretch/>
          </p:blipFill>
          <p:spPr>
            <a:xfrm rot="9900000">
              <a:off x="-360360" y="1743120"/>
              <a:ext cx="857880" cy="857880"/>
            </a:xfrm>
            <a:prstGeom prst="rect">
              <a:avLst/>
            </a:prstGeom>
            <a:ln w="0">
              <a:noFill/>
            </a:ln>
          </p:spPr>
        </p:pic>
        <p:pic>
          <p:nvPicPr>
            <p:cNvPr id="167" name="Google Shape;290;p22" descr=""/>
            <p:cNvPicPr/>
            <p:nvPr/>
          </p:nvPicPr>
          <p:blipFill>
            <a:blip r:embed="rId3"/>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descr=""/>
            <p:cNvPicPr/>
            <p:nvPr/>
          </p:nvPicPr>
          <p:blipFill>
            <a:blip r:embed="rId2"/>
            <a:stretch/>
          </p:blipFill>
          <p:spPr>
            <a:xfrm rot="17048400">
              <a:off x="-389160" y="-19440"/>
              <a:ext cx="841320" cy="840960"/>
            </a:xfrm>
            <a:prstGeom prst="rect">
              <a:avLst/>
            </a:prstGeom>
            <a:ln w="0">
              <a:noFill/>
            </a:ln>
          </p:spPr>
        </p:pic>
        <p:pic>
          <p:nvPicPr>
            <p:cNvPr id="174" name="Google Shape;298;p23" descr=""/>
            <p:cNvPicPr/>
            <p:nvPr/>
          </p:nvPicPr>
          <p:blipFill>
            <a:blip r:embed="rId3"/>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84" name="Google Shape;49;p5"/>
          <p:cNvGrpSpPr/>
          <p:nvPr/>
        </p:nvGrpSpPr>
        <p:grpSpPr>
          <a:xfrm>
            <a:off x="7191360" y="-770040"/>
            <a:ext cx="2826000" cy="5824440"/>
            <a:chOff x="7191360" y="-770040"/>
            <a:chExt cx="2826000" cy="5824440"/>
          </a:xfrm>
        </p:grpSpPr>
        <p:pic>
          <p:nvPicPr>
            <p:cNvPr id="185" name="Google Shape;50;p5" descr=""/>
            <p:cNvPicPr/>
            <p:nvPr/>
          </p:nvPicPr>
          <p:blipFill>
            <a:blip r:embed="rId2"/>
            <a:stretch/>
          </p:blipFill>
          <p:spPr>
            <a:xfrm>
              <a:off x="7191360" y="-770040"/>
              <a:ext cx="1682280" cy="1682280"/>
            </a:xfrm>
            <a:prstGeom prst="rect">
              <a:avLst/>
            </a:prstGeom>
            <a:ln w="0">
              <a:noFill/>
            </a:ln>
          </p:spPr>
        </p:pic>
        <p:pic>
          <p:nvPicPr>
            <p:cNvPr id="186" name="Google Shape;51;p5" descr=""/>
            <p:cNvPicPr/>
            <p:nvPr/>
          </p:nvPicPr>
          <p:blipFill>
            <a:blip r:embed="rId3"/>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descr=""/>
            <p:cNvPicPr/>
            <p:nvPr/>
          </p:nvPicPr>
          <p:blipFill>
            <a:blip r:embed="rId2"/>
            <a:stretch/>
          </p:blipFill>
          <p:spPr>
            <a:xfrm rot="10800000">
              <a:off x="-544320" y="1976400"/>
              <a:ext cx="903960" cy="903960"/>
            </a:xfrm>
            <a:prstGeom prst="rect">
              <a:avLst/>
            </a:prstGeom>
            <a:ln w="0">
              <a:noFill/>
            </a:ln>
          </p:spPr>
        </p:pic>
        <p:pic>
          <p:nvPicPr>
            <p:cNvPr id="208" name="Google Shape;71;p6" descr=""/>
            <p:cNvPicPr/>
            <p:nvPr/>
          </p:nvPicPr>
          <p:blipFill>
            <a:blip r:embed="rId3"/>
            <a:stretch/>
          </p:blipFill>
          <p:spPr>
            <a:xfrm rot="10800000">
              <a:off x="1131120" y="4899240"/>
              <a:ext cx="841320" cy="840960"/>
            </a:xfrm>
            <a:prstGeom prst="rect">
              <a:avLst/>
            </a:prstGeom>
            <a:ln w="0">
              <a:noFill/>
            </a:ln>
          </p:spPr>
        </p:pic>
        <p:pic>
          <p:nvPicPr>
            <p:cNvPr id="209" name="Google Shape;72;p6" descr=""/>
            <p:cNvPicPr/>
            <p:nvPr/>
          </p:nvPicPr>
          <p:blipFill>
            <a:blip r:embed="rId4"/>
            <a:stretch/>
          </p:blipFill>
          <p:spPr>
            <a:xfrm>
              <a:off x="8722080" y="-414720"/>
              <a:ext cx="1682280" cy="168228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3" r:id="rId5"/>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rIns="90000" tIns="45000" bIns="45000" anchor="t">
            <a:normAutofit fontScale="98333"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213" name="Google Shape;77;p7"/>
          <p:cNvGrpSpPr/>
          <p:nvPr/>
        </p:nvGrpSpPr>
        <p:grpSpPr>
          <a:xfrm>
            <a:off x="3889440" y="-1198080"/>
            <a:ext cx="5945040" cy="6862680"/>
            <a:chOff x="3889440" y="-1198080"/>
            <a:chExt cx="5945040" cy="6862680"/>
          </a:xfrm>
        </p:grpSpPr>
        <p:pic>
          <p:nvPicPr>
            <p:cNvPr id="214" name="Google Shape;78;p7" descr=""/>
            <p:cNvPicPr/>
            <p:nvPr/>
          </p:nvPicPr>
          <p:blipFill>
            <a:blip r:embed="rId2"/>
            <a:stretch/>
          </p:blipFill>
          <p:spPr>
            <a:xfrm rot="18900000">
              <a:off x="8798760" y="501480"/>
              <a:ext cx="857880" cy="857880"/>
            </a:xfrm>
            <a:prstGeom prst="rect">
              <a:avLst/>
            </a:prstGeom>
            <a:ln w="0">
              <a:noFill/>
            </a:ln>
          </p:spPr>
        </p:pic>
        <p:pic>
          <p:nvPicPr>
            <p:cNvPr id="215" name="Google Shape;79;p7" descr=""/>
            <p:cNvPicPr/>
            <p:nvPr/>
          </p:nvPicPr>
          <p:blipFill>
            <a:blip r:embed="rId3"/>
            <a:stretch/>
          </p:blipFill>
          <p:spPr>
            <a:xfrm rot="1800000">
              <a:off x="6252840" y="-945000"/>
              <a:ext cx="1382760" cy="1382760"/>
            </a:xfrm>
            <a:prstGeom prst="rect">
              <a:avLst/>
            </a:prstGeom>
            <a:ln w="0">
              <a:noFill/>
            </a:ln>
          </p:spPr>
        </p:pic>
        <p:pic>
          <p:nvPicPr>
            <p:cNvPr id="216" name="Google Shape;80;p7" descr=""/>
            <p:cNvPicPr/>
            <p:nvPr/>
          </p:nvPicPr>
          <p:blipFill>
            <a:blip r:embed="rId4"/>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5"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rIns="91440" tIns="91440" bIns="91440" anchor="b">
            <a:noAutofit/>
          </a:bodyPr>
          <a:p>
            <a:pPr indent="0" algn="ctr">
              <a:lnSpc>
                <a:spcPct val="100000"/>
              </a:lnSpc>
              <a:buNone/>
            </a:pPr>
            <a:r>
              <a:rPr b="0" lang="fr-FR" sz="5000" spc="-1" strike="noStrike">
                <a:solidFill>
                  <a:schemeClr val="accent4"/>
                </a:solidFill>
                <a:latin typeface="Montserrat ExtraBold"/>
                <a:ea typeface="Montserrat ExtraBold"/>
              </a:rPr>
              <a:t>xx%</a:t>
            </a:r>
            <a:endParaRPr b="0" lang="fr-FR" sz="5000" spc="-1" strike="noStrike">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descr=""/>
            <p:cNvPicPr/>
            <p:nvPr/>
          </p:nvPicPr>
          <p:blipFill>
            <a:blip r:embed="rId2"/>
            <a:stretch/>
          </p:blipFill>
          <p:spPr>
            <a:xfrm rot="10800000">
              <a:off x="-380520" y="725040"/>
              <a:ext cx="841320" cy="840960"/>
            </a:xfrm>
            <a:prstGeom prst="rect">
              <a:avLst/>
            </a:prstGeom>
            <a:ln w="0">
              <a:noFill/>
            </a:ln>
          </p:spPr>
        </p:pic>
        <p:pic>
          <p:nvPicPr>
            <p:cNvPr id="38" name="Google Shape;129;p11" descr=""/>
            <p:cNvPicPr/>
            <p:nvPr/>
          </p:nvPicPr>
          <p:blipFill>
            <a:blip r:embed="rId3"/>
            <a:stretch/>
          </p:blipFill>
          <p:spPr>
            <a:xfrm>
              <a:off x="3866760" y="4211280"/>
              <a:ext cx="1682280" cy="1682280"/>
            </a:xfrm>
            <a:prstGeom prst="rect">
              <a:avLst/>
            </a:prstGeom>
            <a:ln w="0">
              <a:noFill/>
            </a:ln>
          </p:spPr>
        </p:pic>
        <p:pic>
          <p:nvPicPr>
            <p:cNvPr id="39" name="Google Shape;130;p11" descr=""/>
            <p:cNvPicPr/>
            <p:nvPr/>
          </p:nvPicPr>
          <p:blipFill>
            <a:blip r:embed="rId4"/>
            <a:stretch/>
          </p:blipFill>
          <p:spPr>
            <a:xfrm rot="17142600">
              <a:off x="7836840" y="-592200"/>
              <a:ext cx="1382760" cy="1382760"/>
            </a:xfrm>
            <a:prstGeom prst="rect">
              <a:avLst/>
            </a:prstGeom>
            <a:ln w="0">
              <a:noFill/>
            </a:ln>
          </p:spPr>
        </p:pic>
        <p:pic>
          <p:nvPicPr>
            <p:cNvPr id="40" name="Google Shape;131;p11" descr=""/>
            <p:cNvPicPr/>
            <p:nvPr/>
          </p:nvPicPr>
          <p:blipFill>
            <a:blip r:embed="rId5"/>
            <a:stretch/>
          </p:blipFill>
          <p:spPr>
            <a:xfrm rot="15092400">
              <a:off x="460800" y="-479520"/>
              <a:ext cx="1382760" cy="1382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1" r:id="rId6"/>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10000" spc="-1" strike="noStrike">
                <a:solidFill>
                  <a:schemeClr val="dk1"/>
                </a:solidFill>
                <a:latin typeface="Arial"/>
              </a:rPr>
              <a:t>Click to edit the title text format</a:t>
            </a:r>
            <a:endParaRPr b="0" lang="fr-FR" sz="10000" spc="-1" strike="noStrike">
              <a:solidFill>
                <a:schemeClr val="dk1"/>
              </a:solidFill>
              <a:latin typeface="Arial"/>
            </a:endParaRP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descr=""/>
            <p:cNvPicPr/>
            <p:nvPr/>
          </p:nvPicPr>
          <p:blipFill>
            <a:blip r:embed="rId2"/>
            <a:stretch/>
          </p:blipFill>
          <p:spPr>
            <a:xfrm rot="10800000">
              <a:off x="1726200" y="-386640"/>
              <a:ext cx="841320" cy="840960"/>
            </a:xfrm>
            <a:prstGeom prst="rect">
              <a:avLst/>
            </a:prstGeom>
            <a:ln w="0">
              <a:noFill/>
            </a:ln>
          </p:spPr>
        </p:pic>
        <p:pic>
          <p:nvPicPr>
            <p:cNvPr id="233" name="Google Shape;98;p8" descr=""/>
            <p:cNvPicPr/>
            <p:nvPr/>
          </p:nvPicPr>
          <p:blipFill>
            <a:blip r:embed="rId3"/>
            <a:stretch/>
          </p:blipFill>
          <p:spPr>
            <a:xfrm>
              <a:off x="8629560" y="1719000"/>
              <a:ext cx="1682280" cy="1682280"/>
            </a:xfrm>
            <a:prstGeom prst="rect">
              <a:avLst/>
            </a:prstGeom>
            <a:ln w="0">
              <a:noFill/>
            </a:ln>
          </p:spPr>
        </p:pic>
        <p:pic>
          <p:nvPicPr>
            <p:cNvPr id="234" name="Google Shape;99;p8" descr=""/>
            <p:cNvPicPr/>
            <p:nvPr/>
          </p:nvPicPr>
          <p:blipFill>
            <a:blip r:embed="rId4"/>
            <a:stretch/>
          </p:blipFill>
          <p:spPr>
            <a:xfrm rot="12600000">
              <a:off x="6244200" y="4822920"/>
              <a:ext cx="905760" cy="905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7" r:id="rId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ctr">
            <a:noAutofit/>
          </a:bodyPr>
          <a:p>
            <a:pPr indent="0">
              <a:buNone/>
            </a:pPr>
            <a:r>
              <a:rPr b="0" lang="fr-FR" sz="15000" spc="-1" strike="noStrike">
                <a:solidFill>
                  <a:schemeClr val="dk1"/>
                </a:solidFill>
                <a:latin typeface="Arial"/>
              </a:rPr>
              <a:t>Click to edit the title text format</a:t>
            </a:r>
            <a:endParaRPr b="0" lang="fr-FR" sz="15000" spc="-1" strike="noStrike">
              <a:solidFill>
                <a:schemeClr val="dk1"/>
              </a:solidFill>
              <a:latin typeface="Arial"/>
            </a:endParaRPr>
          </a:p>
        </p:txBody>
      </p:sp>
      <p:grpSp>
        <p:nvGrpSpPr>
          <p:cNvPr id="236" name="Google Shape;103;p9"/>
          <p:cNvGrpSpPr/>
          <p:nvPr/>
        </p:nvGrpSpPr>
        <p:grpSpPr>
          <a:xfrm>
            <a:off x="-372600" y="1613160"/>
            <a:ext cx="10429200" cy="3174120"/>
            <a:chOff x="-372600" y="1613160"/>
            <a:chExt cx="10429200" cy="3174120"/>
          </a:xfrm>
        </p:grpSpPr>
        <p:pic>
          <p:nvPicPr>
            <p:cNvPr id="237" name="Google Shape;104;p9" descr=""/>
            <p:cNvPicPr/>
            <p:nvPr/>
          </p:nvPicPr>
          <p:blipFill>
            <a:blip r:embed="rId2"/>
            <a:stretch/>
          </p:blipFill>
          <p:spPr>
            <a:xfrm rot="10800000">
              <a:off x="-372600" y="1613160"/>
              <a:ext cx="841320" cy="840960"/>
            </a:xfrm>
            <a:prstGeom prst="rect">
              <a:avLst/>
            </a:prstGeom>
            <a:ln w="0">
              <a:noFill/>
            </a:ln>
          </p:spPr>
        </p:pic>
        <p:pic>
          <p:nvPicPr>
            <p:cNvPr id="238" name="Google Shape;105;p9" descr=""/>
            <p:cNvPicPr/>
            <p:nvPr/>
          </p:nvPicPr>
          <p:blipFill>
            <a:blip r:embed="rId3"/>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descr=""/>
            <p:cNvPicPr/>
            <p:nvPr/>
          </p:nvPicPr>
          <p:blipFill>
            <a:blip r:embed="rId2"/>
            <a:stretch/>
          </p:blipFill>
          <p:spPr>
            <a:xfrm rot="924000">
              <a:off x="629280" y="4681800"/>
              <a:ext cx="1704240" cy="1704240"/>
            </a:xfrm>
            <a:prstGeom prst="rect">
              <a:avLst/>
            </a:prstGeom>
            <a:ln w="0">
              <a:noFill/>
            </a:ln>
          </p:spPr>
        </p:pic>
        <p:pic>
          <p:nvPicPr>
            <p:cNvPr id="50" name="Google Shape;146;p13" descr=""/>
            <p:cNvPicPr/>
            <p:nvPr/>
          </p:nvPicPr>
          <p:blipFill>
            <a:blip r:embed="rId3"/>
            <a:stretch/>
          </p:blipFill>
          <p:spPr>
            <a:xfrm rot="10800000">
              <a:off x="-191520" y="4131360"/>
              <a:ext cx="841320" cy="840960"/>
            </a:xfrm>
            <a:prstGeom prst="rect">
              <a:avLst/>
            </a:prstGeom>
            <a:ln w="0">
              <a:noFill/>
            </a:ln>
          </p:spPr>
        </p:pic>
        <p:pic>
          <p:nvPicPr>
            <p:cNvPr id="51" name="Google Shape;147;p13" descr=""/>
            <p:cNvPicPr/>
            <p:nvPr/>
          </p:nvPicPr>
          <p:blipFill>
            <a:blip r:embed="rId4"/>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rIns="90000" tIns="45000" bIns="45000" anchor="t">
            <a:normAutofit fontScale="98333"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58" name="Google Shape;156;p14"/>
          <p:cNvGrpSpPr/>
          <p:nvPr/>
        </p:nvGrpSpPr>
        <p:grpSpPr>
          <a:xfrm>
            <a:off x="3889440" y="-1198080"/>
            <a:ext cx="5945040" cy="6862680"/>
            <a:chOff x="3889440" y="-1198080"/>
            <a:chExt cx="5945040" cy="6862680"/>
          </a:xfrm>
        </p:grpSpPr>
        <p:pic>
          <p:nvPicPr>
            <p:cNvPr id="59" name="Google Shape;157;p14" descr=""/>
            <p:cNvPicPr/>
            <p:nvPr/>
          </p:nvPicPr>
          <p:blipFill>
            <a:blip r:embed="rId2"/>
            <a:stretch/>
          </p:blipFill>
          <p:spPr>
            <a:xfrm rot="18900000">
              <a:off x="8798760" y="501480"/>
              <a:ext cx="857880" cy="857880"/>
            </a:xfrm>
            <a:prstGeom prst="rect">
              <a:avLst/>
            </a:prstGeom>
            <a:ln w="0">
              <a:noFill/>
            </a:ln>
          </p:spPr>
        </p:pic>
        <p:pic>
          <p:nvPicPr>
            <p:cNvPr id="60" name="Google Shape;158;p14" descr=""/>
            <p:cNvPicPr/>
            <p:nvPr/>
          </p:nvPicPr>
          <p:blipFill>
            <a:blip r:embed="rId3"/>
            <a:stretch/>
          </p:blipFill>
          <p:spPr>
            <a:xfrm rot="1800000">
              <a:off x="6252840" y="-945000"/>
              <a:ext cx="1382760" cy="1382760"/>
            </a:xfrm>
            <a:prstGeom prst="rect">
              <a:avLst/>
            </a:prstGeom>
            <a:ln w="0">
              <a:noFill/>
            </a:ln>
          </p:spPr>
        </p:pic>
        <p:pic>
          <p:nvPicPr>
            <p:cNvPr id="61" name="Google Shape;159;p14" descr=""/>
            <p:cNvPicPr/>
            <p:nvPr/>
          </p:nvPicPr>
          <p:blipFill>
            <a:blip r:embed="rId4"/>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7"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rIns="91440" tIns="91440" bIns="91440" anchor="t">
            <a:noAutofit/>
          </a:bodyPr>
          <a:p>
            <a:pPr indent="0">
              <a:buNone/>
            </a:pPr>
            <a:r>
              <a:rPr b="0" lang="fr-FR" sz="2100" spc="-1" strike="noStrike">
                <a:solidFill>
                  <a:schemeClr val="dk1"/>
                </a:solidFill>
                <a:latin typeface="Arial"/>
              </a:rPr>
              <a:t>Click to edit the title text format</a:t>
            </a:r>
            <a:endParaRPr b="0" lang="fr-FR" sz="2100" spc="-1" strike="noStrike">
              <a:solidFill>
                <a:schemeClr val="dk1"/>
              </a:solidFill>
              <a:latin typeface="Arial"/>
            </a:endParaRP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descr=""/>
            <p:cNvPicPr/>
            <p:nvPr/>
          </p:nvPicPr>
          <p:blipFill>
            <a:blip r:embed="rId2"/>
            <a:stretch/>
          </p:blipFill>
          <p:spPr>
            <a:xfrm rot="18900000">
              <a:off x="1642320" y="-480960"/>
              <a:ext cx="857880" cy="857880"/>
            </a:xfrm>
            <a:prstGeom prst="rect">
              <a:avLst/>
            </a:prstGeom>
            <a:ln w="0">
              <a:noFill/>
            </a:ln>
          </p:spPr>
        </p:pic>
        <p:pic>
          <p:nvPicPr>
            <p:cNvPr id="77" name="Google Shape;177;p15" descr=""/>
            <p:cNvPicPr/>
            <p:nvPr/>
          </p:nvPicPr>
          <p:blipFill>
            <a:blip r:embed="rId3"/>
            <a:stretch/>
          </p:blipFill>
          <p:spPr>
            <a:xfrm rot="2412600">
              <a:off x="8424000" y="1358640"/>
              <a:ext cx="1382760" cy="1382760"/>
            </a:xfrm>
            <a:prstGeom prst="rect">
              <a:avLst/>
            </a:prstGeom>
            <a:ln w="0">
              <a:noFill/>
            </a:ln>
          </p:spPr>
        </p:pic>
        <p:pic>
          <p:nvPicPr>
            <p:cNvPr id="78" name="Google Shape;178;p15" descr=""/>
            <p:cNvPicPr/>
            <p:nvPr/>
          </p:nvPicPr>
          <p:blipFill>
            <a:blip r:embed="rId4"/>
            <a:stretch/>
          </p:blipFill>
          <p:spPr>
            <a:xfrm rot="14145600">
              <a:off x="1580040" y="4692960"/>
              <a:ext cx="841320" cy="840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9"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descr=""/>
            <p:cNvPicPr/>
            <p:nvPr/>
          </p:nvPicPr>
          <p:blipFill>
            <a:blip r:embed="rId2"/>
            <a:stretch/>
          </p:blipFill>
          <p:spPr>
            <a:xfrm rot="17048400">
              <a:off x="8067240" y="-442800"/>
              <a:ext cx="841320" cy="840960"/>
            </a:xfrm>
            <a:prstGeom prst="rect">
              <a:avLst/>
            </a:prstGeom>
            <a:ln w="0">
              <a:noFill/>
            </a:ln>
          </p:spPr>
        </p:pic>
        <p:pic>
          <p:nvPicPr>
            <p:cNvPr id="85" name="Google Shape;192;p16" descr=""/>
            <p:cNvPicPr/>
            <p:nvPr/>
          </p:nvPicPr>
          <p:blipFill>
            <a:blip r:embed="rId3"/>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descr=""/>
            <p:cNvPicPr/>
            <p:nvPr/>
          </p:nvPicPr>
          <p:blipFill>
            <a:blip r:embed="rId2"/>
            <a:stretch/>
          </p:blipFill>
          <p:spPr>
            <a:xfrm rot="18161400">
              <a:off x="-466920" y="-74880"/>
              <a:ext cx="857880" cy="857880"/>
            </a:xfrm>
            <a:prstGeom prst="rect">
              <a:avLst/>
            </a:prstGeom>
            <a:ln w="0">
              <a:noFill/>
            </a:ln>
          </p:spPr>
        </p:pic>
        <p:pic>
          <p:nvPicPr>
            <p:cNvPr id="96" name="Google Shape;212;p17" descr=""/>
            <p:cNvPicPr/>
            <p:nvPr/>
          </p:nvPicPr>
          <p:blipFill>
            <a:blip r:embed="rId3"/>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descr=""/>
            <p:cNvPicPr/>
            <p:nvPr/>
          </p:nvPicPr>
          <p:blipFill>
            <a:blip r:embed="rId2"/>
            <a:stretch/>
          </p:blipFill>
          <p:spPr>
            <a:xfrm rot="15241200">
              <a:off x="8009640" y="-400680"/>
              <a:ext cx="841320" cy="840960"/>
            </a:xfrm>
            <a:prstGeom prst="rect">
              <a:avLst/>
            </a:prstGeom>
            <a:ln w="0">
              <a:noFill/>
            </a:ln>
          </p:spPr>
        </p:pic>
        <p:pic>
          <p:nvPicPr>
            <p:cNvPr id="113" name="Google Shape;242;p18" descr=""/>
            <p:cNvPicPr/>
            <p:nvPr/>
          </p:nvPicPr>
          <p:blipFill>
            <a:blip r:embed="rId3"/>
            <a:stretch/>
          </p:blipFill>
          <p:spPr>
            <a:xfrm>
              <a:off x="3225240" y="4714200"/>
              <a:ext cx="1682280" cy="168228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rIns="91440" tIns="91440" bIns="91440" anchor="b">
            <a:normAutofit/>
          </a:bodyPr>
          <a:p>
            <a:pPr indent="0">
              <a:lnSpc>
                <a:spcPct val="100000"/>
              </a:lnSpc>
              <a:spcAft>
                <a:spcPts val="201"/>
              </a:spcAft>
              <a:buNone/>
              <a:tabLst>
                <a:tab algn="l" pos="0"/>
              </a:tabLst>
            </a:pPr>
            <a:r>
              <a:rPr b="0" lang="en" sz="4500" spc="-1" strike="noStrike">
                <a:solidFill>
                  <a:schemeClr val="dk1"/>
                </a:solidFill>
                <a:latin typeface="Montserrat ExtraBold"/>
                <a:ea typeface="Montserrat ExtraBold"/>
              </a:rPr>
              <a:t>Predictive Maintenance</a:t>
            </a:r>
            <a:endParaRPr b="0" lang="fr-FR" sz="4500" spc="-1" strike="noStrike">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rIns="91440" tIns="91440" bIns="91440" anchor="t">
            <a:normAutofit fontScale="80688"/>
          </a:bodyPr>
          <a:p>
            <a:pPr indent="0">
              <a:lnSpc>
                <a:spcPct val="100000"/>
              </a:lnSpc>
              <a:buNone/>
              <a:tabLst>
                <a:tab algn="l" pos="0"/>
              </a:tabLst>
            </a:pPr>
            <a:r>
              <a:rPr b="0" lang="en" sz="1600" spc="-1" strike="noStrike">
                <a:solidFill>
                  <a:schemeClr val="dk1"/>
                </a:solidFill>
                <a:latin typeface="DM Sans"/>
                <a:ea typeface="DM Sans"/>
              </a:rPr>
              <a:t>Exploring predictive maintenance strategies in solar power systems</a:t>
            </a:r>
            <a:endParaRPr b="0" lang="en-US" sz="16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Impact on recycling processes</a:t>
            </a:r>
            <a:endParaRPr b="0" lang="fr-FR" sz="2100" spc="-1" strike="noStrike">
              <a:solidFill>
                <a:schemeClr val="dk1"/>
              </a:solidFill>
              <a:latin typeface="Arial"/>
            </a:endParaRPr>
          </a:p>
        </p:txBody>
      </p:sp>
      <p:sp>
        <p:nvSpPr>
          <p:cNvPr id="302"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92572" lnSpcReduction="10000"/>
          </a:bodyPr>
          <a:p>
            <a:pPr indent="0">
              <a:lnSpc>
                <a:spcPct val="100000"/>
              </a:lnSpc>
              <a:buNone/>
              <a:tabLst>
                <a:tab algn="l" pos="0"/>
              </a:tabLst>
            </a:pPr>
            <a:r>
              <a:rPr b="0" lang="en" sz="1200" spc="-1" strike="noStrike">
                <a:solidFill>
                  <a:schemeClr val="dk1"/>
                </a:solidFill>
                <a:latin typeface="DM Sans"/>
                <a:ea typeface="DM Sans"/>
              </a:rPr>
              <a:t>The implementation of computer vision in waste sorting has a profound impact on recycling processes. It increases the volume of materials that can be recycled by reducing contamination levels and enhancing sorting speed. Additionally, it allows for real-time monitoring of sorting efficiency and helps optimize the overall waste management process, thus contributing to sustainability initiatives.</a:t>
            </a:r>
            <a:endParaRPr b="0" lang="en-US" sz="1200" spc="-1" strike="noStrike">
              <a:solidFill>
                <a:srgbClr val="ffffff"/>
              </a:solidFill>
              <a:latin typeface="OpenSymbol"/>
            </a:endParaRPr>
          </a:p>
        </p:txBody>
      </p:sp>
      <p:pic>
        <p:nvPicPr>
          <p:cNvPr id="303"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Conclusions</a:t>
            </a:r>
            <a:endParaRPr b="0" lang="fr-FR" sz="3000" spc="-1" strike="noStrike">
              <a:solidFill>
                <a:schemeClr val="dk1"/>
              </a:solidFill>
              <a:latin typeface="Arial"/>
            </a:endParaRPr>
          </a:p>
        </p:txBody>
      </p:sp>
      <p:sp>
        <p:nvSpPr>
          <p:cNvPr id="305"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Predictive maintenance and advanced waste sorting using computer vision represent significant advancements in operational efficiency in their respective fields. By leveraging these technologies, organizations can optimize resources, enhance productivity, and contribute to sustainability efforts. Continuous improvement and adaptation of these methods can lead to even greater benefits for the environment and society.</a:t>
            </a:r>
            <a:endParaRPr b="0" lang="en-US" sz="1200" spc="-1" strike="noStrike">
              <a:solidFill>
                <a:srgbClr val="ffffff"/>
              </a:solidFill>
              <a:latin typeface="OpenSymbol"/>
            </a:endParaRPr>
          </a:p>
        </p:txBody>
      </p:sp>
      <p:pic>
        <p:nvPicPr>
          <p:cNvPr id="306"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307" name="Google Shape;349;p30"/>
          <p:cNvGrpSpPr/>
          <p:nvPr/>
        </p:nvGrpSpPr>
        <p:grpSpPr>
          <a:xfrm>
            <a:off x="7041960" y="4324320"/>
            <a:ext cx="1598760" cy="483840"/>
            <a:chOff x="7041960" y="4324320"/>
            <a:chExt cx="1598760" cy="483840"/>
          </a:xfrm>
        </p:grpSpPr>
        <p:sp>
          <p:nvSpPr>
            <p:cNvPr id="308"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9"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1685880" y="619200"/>
            <a:ext cx="5771880" cy="1056960"/>
          </a:xfrm>
          <a:prstGeom prst="rect">
            <a:avLst/>
          </a:prstGeom>
          <a:noFill/>
          <a:ln w="0">
            <a:noFill/>
          </a:ln>
        </p:spPr>
        <p:txBody>
          <a:bodyPr lIns="91440" rIns="91440" tIns="91440" bIns="91440" anchor="t">
            <a:normAutofit fontScale="96818"/>
          </a:bodyPr>
          <a:p>
            <a:pPr indent="0" algn="ctr">
              <a:lnSpc>
                <a:spcPct val="100000"/>
              </a:lnSpc>
              <a:buNone/>
              <a:tabLst>
                <a:tab algn="l" pos="0"/>
              </a:tabLst>
            </a:pPr>
            <a:r>
              <a:rPr b="0" lang="en" sz="6000" spc="-1" strike="noStrike">
                <a:solidFill>
                  <a:schemeClr val="dk1"/>
                </a:solidFill>
                <a:latin typeface="Montserrat ExtraBold"/>
                <a:ea typeface="Montserrat ExtraBold"/>
              </a:rPr>
              <a:t>Thank you!</a:t>
            </a:r>
            <a:endParaRPr b="0" lang="fr-FR" sz="6000" spc="-1" strike="noStrike">
              <a:solidFill>
                <a:schemeClr val="dk1"/>
              </a:solidFill>
              <a:latin typeface="Arial"/>
            </a:endParaRPr>
          </a:p>
        </p:txBody>
      </p:sp>
      <p:sp>
        <p:nvSpPr>
          <p:cNvPr id="311" name="PlaceHolder 2"/>
          <p:cNvSpPr>
            <a:spLocks noGrp="1"/>
          </p:cNvSpPr>
          <p:nvPr>
            <p:ph type="subTitle"/>
          </p:nvPr>
        </p:nvSpPr>
        <p:spPr>
          <a:xfrm>
            <a:off x="2343240" y="1762200"/>
            <a:ext cx="4447800" cy="105696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1600" spc="-1" strike="noStrike">
                <a:solidFill>
                  <a:schemeClr val="dk1"/>
                </a:solidFill>
                <a:latin typeface="DM Sans"/>
                <a:ea typeface="DM Sans"/>
              </a:rPr>
              <a:t>Do you have any questions?</a:t>
            </a:r>
            <a:endParaRPr b="0" lang="en-US" sz="1600" spc="-1" strike="noStrike">
              <a:solidFill>
                <a:srgbClr val="ffffff"/>
              </a:solidFill>
              <a:latin typeface="OpenSymbol"/>
            </a:endParaRPr>
          </a:p>
        </p:txBody>
      </p:sp>
      <p:sp>
        <p:nvSpPr>
          <p:cNvPr id="312" name="Google Shape;577;p46"/>
          <p:cNvSpPr/>
          <p:nvPr/>
        </p:nvSpPr>
        <p:spPr>
          <a:xfrm>
            <a:off x="2495520" y="4200480"/>
            <a:ext cx="4152600" cy="333000"/>
          </a:xfrm>
          <a:prstGeom prst="rect">
            <a:avLst/>
          </a:prstGeom>
          <a:noFill/>
          <a:ln w="0">
            <a:noFill/>
          </a:ln>
        </p:spPr>
        <p:style>
          <a:lnRef idx="0"/>
          <a:fillRef idx="0"/>
          <a:effectRef idx="0"/>
          <a:fontRef idx="minor"/>
        </p:style>
        <p:txBody>
          <a:bodyPr lIns="870823080" rIns="870823080" tIns="166680" bIns="166680" anchor="t">
            <a:normAutofit/>
          </a:bodyPr>
          <a:p>
            <a:pPr algn="ctr" defTabSz="914400">
              <a:lnSpc>
                <a:spcPct val="100000"/>
              </a:lnSpc>
              <a:tabLst>
                <a:tab algn="l" pos="0"/>
              </a:tabLst>
            </a:pPr>
            <a:r>
              <a:rPr b="0" lang="en" sz="1200" spc="-1" strike="noStrike">
                <a:solidFill>
                  <a:schemeClr val="dk1"/>
                </a:solidFill>
                <a:latin typeface="Arial"/>
              </a:rPr>
              <a:t>+91 620 421 838</a:t>
            </a:r>
            <a:endParaRPr b="0" lang="en-US" sz="1200" spc="-1" strike="noStrike">
              <a:solidFill>
                <a:srgbClr val="ffffff"/>
              </a:solidFill>
              <a:latin typeface="OpenSymbol"/>
            </a:endParaRPr>
          </a:p>
        </p:txBody>
      </p:sp>
      <p:grpSp>
        <p:nvGrpSpPr>
          <p:cNvPr id="313" name="Google Shape;578;p46"/>
          <p:cNvGrpSpPr/>
          <p:nvPr/>
        </p:nvGrpSpPr>
        <p:grpSpPr>
          <a:xfrm>
            <a:off x="842040" y="3863160"/>
            <a:ext cx="68040" cy="519120"/>
            <a:chOff x="842040" y="3863160"/>
            <a:chExt cx="68040" cy="519120"/>
          </a:xfrm>
        </p:grpSpPr>
        <p:sp>
          <p:nvSpPr>
            <p:cNvPr id="314" name="Google Shape;579;p46"/>
            <p:cNvSpPr/>
            <p:nvPr/>
          </p:nvSpPr>
          <p:spPr>
            <a:xfrm rot="5400000">
              <a:off x="842040" y="38631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5" name="Google Shape;580;p46"/>
            <p:cNvSpPr/>
            <p:nvPr/>
          </p:nvSpPr>
          <p:spPr>
            <a:xfrm rot="5400000">
              <a:off x="842040" y="408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6" name="Google Shape;581;p46"/>
            <p:cNvSpPr/>
            <p:nvPr/>
          </p:nvSpPr>
          <p:spPr>
            <a:xfrm rot="5400000">
              <a:off x="842040" y="4314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17" name="Google Shape;582;p46"/>
          <p:cNvGrpSpPr/>
          <p:nvPr/>
        </p:nvGrpSpPr>
        <p:grpSpPr>
          <a:xfrm>
            <a:off x="5137200" y="3027960"/>
            <a:ext cx="407160" cy="407160"/>
            <a:chOff x="5137200" y="3027960"/>
            <a:chExt cx="407160" cy="407160"/>
          </a:xfrm>
        </p:grpSpPr>
        <p:sp>
          <p:nvSpPr>
            <p:cNvPr id="318" name="Google Shape;583;p46"/>
            <p:cNvSpPr/>
            <p:nvPr/>
          </p:nvSpPr>
          <p:spPr>
            <a:xfrm>
              <a:off x="5137200" y="3027960"/>
              <a:ext cx="407160" cy="407160"/>
            </a:xfrm>
            <a:custGeom>
              <a:avLst/>
              <a:gdLst>
                <a:gd name="textAreaLeft" fmla="*/ 0 w 407160"/>
                <a:gd name="textAreaRight" fmla="*/ 407520 w 407160"/>
                <a:gd name="textAreaTop" fmla="*/ 0 h 407160"/>
                <a:gd name="textAreaBottom" fmla="*/ 407520 h 407160"/>
              </a:gdLst>
              <a:ahLst/>
              <a:rect l="textAreaLeft" t="textAreaTop" r="textAreaRight" b="textAreaBottom"/>
              <a:pathLst>
                <a:path w="19983" h="19983">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584;p46"/>
            <p:cNvSpPr/>
            <p:nvPr/>
          </p:nvSpPr>
          <p:spPr>
            <a:xfrm>
              <a:off x="5208840" y="3148200"/>
              <a:ext cx="263880" cy="142920"/>
            </a:xfrm>
            <a:custGeom>
              <a:avLst/>
              <a:gdLst>
                <a:gd name="textAreaLeft" fmla="*/ 0 w 263880"/>
                <a:gd name="textAreaRight" fmla="*/ 264240 w 263880"/>
                <a:gd name="textAreaTop" fmla="*/ 0 h 142920"/>
                <a:gd name="textAreaBottom" fmla="*/ 143280 h 142920"/>
              </a:gdLst>
              <a:ahLst/>
              <a:rect l="textAreaLeft" t="textAreaTop" r="textAreaRight" b="textAreaBottom"/>
              <a:pathLst>
                <a:path w="12968" h="7026">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solidFill>
              <a:schemeClr val="accent4"/>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0" name="Google Shape;585;p46"/>
          <p:cNvGrpSpPr/>
          <p:nvPr/>
        </p:nvGrpSpPr>
        <p:grpSpPr>
          <a:xfrm>
            <a:off x="4407120" y="3028320"/>
            <a:ext cx="407520" cy="407160"/>
            <a:chOff x="4407120" y="3028320"/>
            <a:chExt cx="407520" cy="407160"/>
          </a:xfrm>
        </p:grpSpPr>
        <p:sp>
          <p:nvSpPr>
            <p:cNvPr id="321" name="Google Shape;586;p46"/>
            <p:cNvSpPr/>
            <p:nvPr/>
          </p:nvSpPr>
          <p:spPr>
            <a:xfrm>
              <a:off x="4407120" y="3028320"/>
              <a:ext cx="407520" cy="407160"/>
            </a:xfrm>
            <a:custGeom>
              <a:avLst/>
              <a:gdLst>
                <a:gd name="textAreaLeft" fmla="*/ 0 w 407520"/>
                <a:gd name="textAreaRight" fmla="*/ 407880 w 407520"/>
                <a:gd name="textAreaTop" fmla="*/ 0 h 407160"/>
                <a:gd name="textAreaBottom" fmla="*/ 407520 h 407160"/>
              </a:gdLst>
              <a:ahLst/>
              <a:rect l="textAreaLeft" t="textAreaTop" r="textAreaRight" b="textAreaBottom"/>
              <a:pathLst>
                <a:path w="20013" h="19983">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2" name="Google Shape;587;p46"/>
            <p:cNvSpPr/>
            <p:nvPr/>
          </p:nvSpPr>
          <p:spPr>
            <a:xfrm>
              <a:off x="4482360" y="3111840"/>
              <a:ext cx="254160" cy="237600"/>
            </a:xfrm>
            <a:custGeom>
              <a:avLst/>
              <a:gdLst>
                <a:gd name="textAreaLeft" fmla="*/ 0 w 254160"/>
                <a:gd name="textAreaRight" fmla="*/ 254520 w 254160"/>
                <a:gd name="textAreaTop" fmla="*/ 0 h 237600"/>
                <a:gd name="textAreaBottom" fmla="*/ 237960 h 237600"/>
              </a:gdLst>
              <a:ahLst/>
              <a:rect l="textAreaLeft" t="textAreaTop" r="textAreaRight" b="textAreaBottom"/>
              <a:pathLst>
                <a:path w="12488" h="11674">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3" name="Google Shape;588;p46"/>
          <p:cNvGrpSpPr/>
          <p:nvPr/>
        </p:nvGrpSpPr>
        <p:grpSpPr>
          <a:xfrm>
            <a:off x="3677400" y="3088800"/>
            <a:ext cx="407160" cy="286200"/>
            <a:chOff x="3677400" y="3088800"/>
            <a:chExt cx="407160" cy="286200"/>
          </a:xfrm>
        </p:grpSpPr>
        <p:sp>
          <p:nvSpPr>
            <p:cNvPr id="324" name="Google Shape;589;p46"/>
            <p:cNvSpPr/>
            <p:nvPr/>
          </p:nvSpPr>
          <p:spPr>
            <a:xfrm>
              <a:off x="3677400" y="3088800"/>
              <a:ext cx="407160" cy="286200"/>
            </a:xfrm>
            <a:custGeom>
              <a:avLst/>
              <a:gdLst>
                <a:gd name="textAreaLeft" fmla="*/ 0 w 407160"/>
                <a:gd name="textAreaRight" fmla="*/ 407520 w 407160"/>
                <a:gd name="textAreaTop" fmla="*/ 0 h 286200"/>
                <a:gd name="textAreaBottom" fmla="*/ 286560 h 286200"/>
              </a:gdLst>
              <a:ahLst/>
              <a:rect l="textAreaLeft" t="textAreaTop" r="textAreaRight" b="textAreaBottom"/>
              <a:pathLst>
                <a:path w="19982" h="14051">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5" name="Google Shape;590;p46"/>
            <p:cNvSpPr/>
            <p:nvPr/>
          </p:nvSpPr>
          <p:spPr>
            <a:xfrm>
              <a:off x="3833280" y="3160080"/>
              <a:ext cx="119160" cy="142920"/>
            </a:xfrm>
            <a:custGeom>
              <a:avLst/>
              <a:gdLst>
                <a:gd name="textAreaLeft" fmla="*/ 0 w 119160"/>
                <a:gd name="textAreaRight" fmla="*/ 119520 w 119160"/>
                <a:gd name="textAreaTop" fmla="*/ 0 h 142920"/>
                <a:gd name="textAreaBottom" fmla="*/ 143280 h 142920"/>
              </a:gdLst>
              <a:ahLst/>
              <a:rect l="textAreaLeft" t="textAreaTop" r="textAreaRight" b="textAreaBottom"/>
              <a:pathLst>
                <a:path w="5855" h="7026">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accent4"/>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Introduction</a:t>
            </a:r>
            <a:endParaRPr b="0" lang="fr-FR" sz="3000" spc="-1" strike="noStrike">
              <a:solidFill>
                <a:schemeClr val="dk1"/>
              </a:solidFill>
              <a:latin typeface="Arial"/>
            </a:endParaRPr>
          </a:p>
        </p:txBody>
      </p:sp>
      <p:sp>
        <p:nvSpPr>
          <p:cNvPr id="248"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This presentation will explore the concept of predictive maintenance specifically applied to solar power systems. It will cover key techniques, benefits, and the overall impact of these strategies on system performance.</a:t>
            </a:r>
            <a:endParaRPr b="0" lang="en-US" sz="1200" spc="-1" strike="noStrike">
              <a:solidFill>
                <a:srgbClr val="ffffff"/>
              </a:solidFill>
              <a:latin typeface="OpenSymbol"/>
            </a:endParaRPr>
          </a:p>
        </p:txBody>
      </p:sp>
      <p:pic>
        <p:nvPicPr>
          <p:cNvPr id="249"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50" name="Google Shape;349;p30"/>
          <p:cNvGrpSpPr/>
          <p:nvPr/>
        </p:nvGrpSpPr>
        <p:grpSpPr>
          <a:xfrm>
            <a:off x="7041960" y="4324320"/>
            <a:ext cx="1598760" cy="483840"/>
            <a:chOff x="7041960" y="4324320"/>
            <a:chExt cx="1598760" cy="483840"/>
          </a:xfrm>
        </p:grpSpPr>
        <p:sp>
          <p:nvSpPr>
            <p:cNvPr id="251"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52"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457440" y="2828880"/>
            <a:ext cx="4819320" cy="990360"/>
          </a:xfrm>
          <a:prstGeom prst="rect">
            <a:avLst/>
          </a:prstGeom>
          <a:noFill/>
          <a:ln w="0">
            <a:noFill/>
          </a:ln>
        </p:spPr>
        <p:txBody>
          <a:bodyPr lIns="91440" rIns="91440" tIns="91440" bIns="91440" anchor="t">
            <a:normAutofit fontScale="98191"/>
          </a:bodyPr>
          <a:p>
            <a:pPr indent="0">
              <a:lnSpc>
                <a:spcPct val="100000"/>
              </a:lnSpc>
              <a:buNone/>
              <a:tabLst>
                <a:tab algn="l" pos="0"/>
              </a:tabLst>
            </a:pPr>
            <a:r>
              <a:rPr b="0" lang="en" sz="4500" spc="-1" strike="noStrike">
                <a:solidFill>
                  <a:schemeClr val="dk1"/>
                </a:solidFill>
                <a:latin typeface="Montserrat Medium"/>
                <a:ea typeface="Montserrat Medium"/>
              </a:rPr>
              <a:t>Predictive Maintenance</a:t>
            </a:r>
            <a:endParaRPr b="0" lang="fr-FR" sz="4500" spc="-1" strike="noStrike">
              <a:solidFill>
                <a:schemeClr val="dk1"/>
              </a:solidFill>
              <a:latin typeface="Arial"/>
            </a:endParaRPr>
          </a:p>
        </p:txBody>
      </p:sp>
      <p:sp>
        <p:nvSpPr>
          <p:cNvPr id="254" name="PlaceHolder 2"/>
          <p:cNvSpPr>
            <a:spLocks noGrp="1"/>
          </p:cNvSpPr>
          <p:nvPr>
            <p:ph type="title"/>
          </p:nvPr>
        </p:nvSpPr>
        <p:spPr>
          <a:xfrm>
            <a:off x="3457440" y="1733400"/>
            <a:ext cx="1447560" cy="1066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accent4"/>
                </a:solidFill>
                <a:latin typeface="Montserrat ExtraBold"/>
                <a:ea typeface="Montserrat ExtraBold"/>
              </a:rPr>
              <a:t>01</a:t>
            </a:r>
            <a:endParaRPr b="0" lang="fr-FR" sz="6000" spc="-1" strike="noStrike">
              <a:solidFill>
                <a:schemeClr val="dk1"/>
              </a:solidFill>
              <a:latin typeface="Arial"/>
            </a:endParaRPr>
          </a:p>
        </p:txBody>
      </p:sp>
      <p:sp>
        <p:nvSpPr>
          <p:cNvPr id="255" name="Google Shape;358;p31"/>
          <p:cNvSpPr/>
          <p:nvPr/>
        </p:nvSpPr>
        <p:spPr>
          <a:xfrm rot="19800000">
            <a:off x="2847600" y="1495440"/>
            <a:ext cx="11332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56" name="Google Shape;359;p31"/>
          <p:cNvGrpSpPr/>
          <p:nvPr/>
        </p:nvGrpSpPr>
        <p:grpSpPr>
          <a:xfrm>
            <a:off x="906480" y="2311920"/>
            <a:ext cx="7263360" cy="2040120"/>
            <a:chOff x="906480" y="2311920"/>
            <a:chExt cx="7263360" cy="2040120"/>
          </a:xfrm>
        </p:grpSpPr>
        <p:grpSp>
          <p:nvGrpSpPr>
            <p:cNvPr id="257" name="Google Shape;360;p31"/>
            <p:cNvGrpSpPr/>
            <p:nvPr/>
          </p:nvGrpSpPr>
          <p:grpSpPr>
            <a:xfrm>
              <a:off x="7650720" y="4284000"/>
              <a:ext cx="519120" cy="68040"/>
              <a:chOff x="7650720" y="4284000"/>
              <a:chExt cx="519120" cy="68040"/>
            </a:xfrm>
          </p:grpSpPr>
          <p:sp>
            <p:nvSpPr>
              <p:cNvPr id="258" name="Google Shape;361;p31"/>
              <p:cNvSpPr/>
              <p:nvPr/>
            </p:nvSpPr>
            <p:spPr>
              <a:xfrm>
                <a:off x="765072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59" name="Google Shape;362;p31"/>
              <p:cNvSpPr/>
              <p:nvPr/>
            </p:nvSpPr>
            <p:spPr>
              <a:xfrm>
                <a:off x="787608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0" name="Google Shape;363;p31"/>
              <p:cNvSpPr/>
              <p:nvPr/>
            </p:nvSpPr>
            <p:spPr>
              <a:xfrm>
                <a:off x="810180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61" name="Google Shape;364;p31"/>
            <p:cNvGrpSpPr/>
            <p:nvPr/>
          </p:nvGrpSpPr>
          <p:grpSpPr>
            <a:xfrm>
              <a:off x="906480" y="2311920"/>
              <a:ext cx="68040" cy="519120"/>
              <a:chOff x="906480" y="2311920"/>
              <a:chExt cx="68040" cy="519120"/>
            </a:xfrm>
          </p:grpSpPr>
          <p:sp>
            <p:nvSpPr>
              <p:cNvPr id="262" name="Google Shape;365;p31"/>
              <p:cNvSpPr/>
              <p:nvPr/>
            </p:nvSpPr>
            <p:spPr>
              <a:xfrm rot="5400000">
                <a:off x="906480" y="2311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3" name="Google Shape;366;p31"/>
              <p:cNvSpPr/>
              <p:nvPr/>
            </p:nvSpPr>
            <p:spPr>
              <a:xfrm rot="5400000">
                <a:off x="906480" y="2537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4" name="Google Shape;367;p31"/>
              <p:cNvSpPr/>
              <p:nvPr/>
            </p:nvSpPr>
            <p:spPr>
              <a:xfrm rot="5400000">
                <a:off x="906480" y="2763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3693"/>
          </a:bodyPr>
          <a:p>
            <a:pPr indent="0">
              <a:lnSpc>
                <a:spcPct val="100000"/>
              </a:lnSpc>
              <a:buNone/>
              <a:tabLst>
                <a:tab algn="l" pos="0"/>
              </a:tabLst>
            </a:pPr>
            <a:r>
              <a:rPr b="0" lang="en" sz="3000" spc="-1" strike="noStrike">
                <a:solidFill>
                  <a:schemeClr val="dk1"/>
                </a:solidFill>
                <a:latin typeface="Montserrat ExtraBold"/>
                <a:ea typeface="Montserrat ExtraBold"/>
              </a:rPr>
              <a:t>Overview of predictive maintenance</a:t>
            </a:r>
            <a:endParaRPr b="0" lang="fr-FR" sz="3000" spc="-1" strike="noStrike">
              <a:solidFill>
                <a:schemeClr val="dk1"/>
              </a:solidFill>
              <a:latin typeface="Arial"/>
            </a:endParaRPr>
          </a:p>
        </p:txBody>
      </p:sp>
      <p:sp>
        <p:nvSpPr>
          <p:cNvPr id="266"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Predictive maintenance is a proactive approach that utilizes data analysis tools and techniques to predict and prevent equipment failures before they happen. It focuses on maintaining equipment based on its condition rather than on a preset schedule. The main goal is to maximize efficiency, reduce downtime, and ultimately save costs.</a:t>
            </a:r>
            <a:endParaRPr b="0" lang="en-US" sz="1200" spc="-1" strike="noStrike">
              <a:solidFill>
                <a:srgbClr val="ffffff"/>
              </a:solidFill>
              <a:latin typeface="OpenSymbol"/>
            </a:endParaRPr>
          </a:p>
        </p:txBody>
      </p:sp>
      <p:pic>
        <p:nvPicPr>
          <p:cNvPr id="267"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68" name="Google Shape;349;p30"/>
          <p:cNvGrpSpPr/>
          <p:nvPr/>
        </p:nvGrpSpPr>
        <p:grpSpPr>
          <a:xfrm>
            <a:off x="7041960" y="4324320"/>
            <a:ext cx="1598760" cy="483840"/>
            <a:chOff x="7041960" y="4324320"/>
            <a:chExt cx="1598760" cy="483840"/>
          </a:xfrm>
        </p:grpSpPr>
        <p:sp>
          <p:nvSpPr>
            <p:cNvPr id="269"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70"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Techniques used in solar systems</a:t>
            </a:r>
            <a:endParaRPr b="0" lang="fr-FR" sz="2100" spc="-1" strike="noStrike">
              <a:solidFill>
                <a:schemeClr val="dk1"/>
              </a:solidFill>
              <a:latin typeface="Arial"/>
            </a:endParaRPr>
          </a:p>
        </p:txBody>
      </p:sp>
      <p:sp>
        <p:nvSpPr>
          <p:cNvPr id="272"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95908" lnSpcReduction="20000"/>
          </a:bodyPr>
          <a:p>
            <a:pPr indent="0">
              <a:lnSpc>
                <a:spcPct val="100000"/>
              </a:lnSpc>
              <a:buNone/>
              <a:tabLst>
                <a:tab algn="l" pos="0"/>
              </a:tabLst>
            </a:pPr>
            <a:r>
              <a:rPr b="0" lang="en" sz="1200" spc="-1" strike="noStrike">
                <a:solidFill>
                  <a:schemeClr val="dk1"/>
                </a:solidFill>
                <a:latin typeface="DM Sans"/>
                <a:ea typeface="DM Sans"/>
              </a:rPr>
              <a:t>In solar power systems, predictive maintenance involves the use of various techniques such as data analytics, machine learning, and IoT sensors. These techniques help monitor the operational state of solar panels, inverters, and battery storage systems. By analyzing data from these sources, potential issues can be identified early, allowing for timely interventions.</a:t>
            </a:r>
            <a:endParaRPr b="0" lang="en-US" sz="1200" spc="-1" strike="noStrike">
              <a:solidFill>
                <a:srgbClr val="ffffff"/>
              </a:solidFill>
              <a:latin typeface="OpenSymbol"/>
            </a:endParaRPr>
          </a:p>
        </p:txBody>
      </p:sp>
      <p:pic>
        <p:nvPicPr>
          <p:cNvPr id="273"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0692"/>
          </a:bodyPr>
          <a:p>
            <a:pPr indent="0">
              <a:lnSpc>
                <a:spcPct val="100000"/>
              </a:lnSpc>
              <a:buNone/>
              <a:tabLst>
                <a:tab algn="l" pos="0"/>
              </a:tabLst>
            </a:pPr>
            <a:r>
              <a:rPr b="0" lang="en" sz="3000" spc="-1" strike="noStrike">
                <a:solidFill>
                  <a:schemeClr val="dk1"/>
                </a:solidFill>
                <a:latin typeface="Montserrat ExtraBold"/>
                <a:ea typeface="Montserrat ExtraBold"/>
              </a:rPr>
              <a:t>Benefits for operational efficiency</a:t>
            </a:r>
            <a:endParaRPr b="0" lang="fr-FR" sz="3000" spc="-1" strike="noStrike">
              <a:solidFill>
                <a:schemeClr val="dk1"/>
              </a:solidFill>
              <a:latin typeface="Arial"/>
            </a:endParaRPr>
          </a:p>
        </p:txBody>
      </p:sp>
      <p:sp>
        <p:nvSpPr>
          <p:cNvPr id="275"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Implementing predictive maintenance in solar power systems significantly enhances operational efficiency. By anticipating equipment failures, maintenance tasks can be scheduled during non-peak hours, thereby minimizing disruption to power generation. Additionally, reducing unexpected downtime leads to increased power output and a more reliable energy supply, which ultimately results in cost savings.</a:t>
            </a:r>
            <a:endParaRPr b="0" lang="en-US" sz="1200" spc="-1" strike="noStrike">
              <a:solidFill>
                <a:srgbClr val="ffffff"/>
              </a:solidFill>
              <a:latin typeface="OpenSymbol"/>
            </a:endParaRPr>
          </a:p>
        </p:txBody>
      </p:sp>
      <p:pic>
        <p:nvPicPr>
          <p:cNvPr id="276"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77" name="Google Shape;349;p30"/>
          <p:cNvGrpSpPr/>
          <p:nvPr/>
        </p:nvGrpSpPr>
        <p:grpSpPr>
          <a:xfrm>
            <a:off x="7041960" y="4324320"/>
            <a:ext cx="1598760" cy="483840"/>
            <a:chOff x="7041960" y="4324320"/>
            <a:chExt cx="1598760" cy="483840"/>
          </a:xfrm>
        </p:grpSpPr>
        <p:sp>
          <p:nvSpPr>
            <p:cNvPr id="278"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79"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3457440" y="2828880"/>
            <a:ext cx="481932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pc="-1" strike="noStrike">
                <a:solidFill>
                  <a:schemeClr val="dk1"/>
                </a:solidFill>
                <a:latin typeface="Montserrat Medium"/>
                <a:ea typeface="Montserrat Medium"/>
              </a:rPr>
              <a:t>Waste Sorting</a:t>
            </a:r>
            <a:endParaRPr b="0" lang="fr-FR" sz="4500" spc="-1" strike="noStrike">
              <a:solidFill>
                <a:schemeClr val="dk1"/>
              </a:solidFill>
              <a:latin typeface="Arial"/>
            </a:endParaRPr>
          </a:p>
        </p:txBody>
      </p:sp>
      <p:sp>
        <p:nvSpPr>
          <p:cNvPr id="281" name="PlaceHolder 2"/>
          <p:cNvSpPr>
            <a:spLocks noGrp="1"/>
          </p:cNvSpPr>
          <p:nvPr>
            <p:ph type="title"/>
          </p:nvPr>
        </p:nvSpPr>
        <p:spPr>
          <a:xfrm>
            <a:off x="3457440" y="1733400"/>
            <a:ext cx="1447560" cy="1066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accent4"/>
                </a:solidFill>
                <a:latin typeface="Montserrat ExtraBold"/>
                <a:ea typeface="Montserrat ExtraBold"/>
              </a:rPr>
              <a:t>02</a:t>
            </a:r>
            <a:endParaRPr b="0" lang="fr-FR" sz="6000" spc="-1" strike="noStrike">
              <a:solidFill>
                <a:schemeClr val="dk1"/>
              </a:solidFill>
              <a:latin typeface="Arial"/>
            </a:endParaRPr>
          </a:p>
        </p:txBody>
      </p:sp>
      <p:sp>
        <p:nvSpPr>
          <p:cNvPr id="282" name="Google Shape;358;p31"/>
          <p:cNvSpPr/>
          <p:nvPr/>
        </p:nvSpPr>
        <p:spPr>
          <a:xfrm rot="19800000">
            <a:off x="2847600" y="1495440"/>
            <a:ext cx="11332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83" name="Google Shape;359;p31"/>
          <p:cNvGrpSpPr/>
          <p:nvPr/>
        </p:nvGrpSpPr>
        <p:grpSpPr>
          <a:xfrm>
            <a:off x="906480" y="2311920"/>
            <a:ext cx="7263360" cy="2040120"/>
            <a:chOff x="906480" y="2311920"/>
            <a:chExt cx="7263360" cy="2040120"/>
          </a:xfrm>
        </p:grpSpPr>
        <p:grpSp>
          <p:nvGrpSpPr>
            <p:cNvPr id="284" name="Google Shape;360;p31"/>
            <p:cNvGrpSpPr/>
            <p:nvPr/>
          </p:nvGrpSpPr>
          <p:grpSpPr>
            <a:xfrm>
              <a:off x="7650720" y="4284000"/>
              <a:ext cx="519120" cy="68040"/>
              <a:chOff x="7650720" y="4284000"/>
              <a:chExt cx="519120" cy="68040"/>
            </a:xfrm>
          </p:grpSpPr>
          <p:sp>
            <p:nvSpPr>
              <p:cNvPr id="285" name="Google Shape;361;p31"/>
              <p:cNvSpPr/>
              <p:nvPr/>
            </p:nvSpPr>
            <p:spPr>
              <a:xfrm>
                <a:off x="765072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6" name="Google Shape;362;p31"/>
              <p:cNvSpPr/>
              <p:nvPr/>
            </p:nvSpPr>
            <p:spPr>
              <a:xfrm>
                <a:off x="787608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7" name="Google Shape;363;p31"/>
              <p:cNvSpPr/>
              <p:nvPr/>
            </p:nvSpPr>
            <p:spPr>
              <a:xfrm>
                <a:off x="810180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88" name="Google Shape;364;p31"/>
            <p:cNvGrpSpPr/>
            <p:nvPr/>
          </p:nvGrpSpPr>
          <p:grpSpPr>
            <a:xfrm>
              <a:off x="906480" y="2311920"/>
              <a:ext cx="68040" cy="519120"/>
              <a:chOff x="906480" y="2311920"/>
              <a:chExt cx="68040" cy="519120"/>
            </a:xfrm>
          </p:grpSpPr>
          <p:sp>
            <p:nvSpPr>
              <p:cNvPr id="289" name="Google Shape;365;p31"/>
              <p:cNvSpPr/>
              <p:nvPr/>
            </p:nvSpPr>
            <p:spPr>
              <a:xfrm rot="5400000">
                <a:off x="906480" y="2311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90" name="Google Shape;366;p31"/>
              <p:cNvSpPr/>
              <p:nvPr/>
            </p:nvSpPr>
            <p:spPr>
              <a:xfrm rot="5400000">
                <a:off x="906480" y="2537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91" name="Google Shape;367;p31"/>
              <p:cNvSpPr/>
              <p:nvPr/>
            </p:nvSpPr>
            <p:spPr>
              <a:xfrm rot="5400000">
                <a:off x="906480" y="2763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Role of computer vision in sorting</a:t>
            </a:r>
            <a:endParaRPr b="0" lang="fr-FR" sz="2100" spc="-1" strike="noStrike">
              <a:solidFill>
                <a:schemeClr val="dk1"/>
              </a:solidFill>
              <a:latin typeface="Arial"/>
            </a:endParaRPr>
          </a:p>
        </p:txBody>
      </p:sp>
      <p:sp>
        <p:nvSpPr>
          <p:cNvPr id="293"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92572" lnSpcReduction="10000"/>
          </a:bodyPr>
          <a:p>
            <a:pPr indent="0">
              <a:lnSpc>
                <a:spcPct val="100000"/>
              </a:lnSpc>
              <a:buNone/>
              <a:tabLst>
                <a:tab algn="l" pos="0"/>
              </a:tabLst>
            </a:pPr>
            <a:r>
              <a:rPr b="0" lang="en" sz="1200" spc="-1" strike="noStrike">
                <a:solidFill>
                  <a:schemeClr val="dk1"/>
                </a:solidFill>
                <a:latin typeface="DM Sans"/>
                <a:ea typeface="DM Sans"/>
              </a:rPr>
              <a:t>Computer vision technology plays a crucial role in waste sorting by enabling machines to identify and categorize different types of waste materials. This technology uses cameras and image processing algorithms to analyze waste items on conveyor belts in recycling facilities. By distinguishing between recyclable and non-recyclable materials accurately, computer vision improves the efficiency and effectiveness of the sorting process.</a:t>
            </a:r>
            <a:endParaRPr b="0" lang="en-US" sz="1200" spc="-1" strike="noStrike">
              <a:solidFill>
                <a:srgbClr val="ffffff"/>
              </a:solidFill>
              <a:latin typeface="OpenSymbol"/>
            </a:endParaRPr>
          </a:p>
        </p:txBody>
      </p:sp>
      <p:pic>
        <p:nvPicPr>
          <p:cNvPr id="294"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0692"/>
          </a:bodyPr>
          <a:p>
            <a:pPr indent="0">
              <a:lnSpc>
                <a:spcPct val="100000"/>
              </a:lnSpc>
              <a:buNone/>
              <a:tabLst>
                <a:tab algn="l" pos="0"/>
              </a:tabLst>
            </a:pPr>
            <a:r>
              <a:rPr b="0" lang="en" sz="3000" spc="-1" strike="noStrike">
                <a:solidFill>
                  <a:schemeClr val="dk1"/>
                </a:solidFill>
                <a:latin typeface="Montserrat ExtraBold"/>
                <a:ea typeface="Montserrat ExtraBold"/>
              </a:rPr>
              <a:t>Algorithms for waste classification</a:t>
            </a:r>
            <a:endParaRPr b="0" lang="fr-FR" sz="3000" spc="-1" strike="noStrike">
              <a:solidFill>
                <a:schemeClr val="dk1"/>
              </a:solidFill>
              <a:latin typeface="Arial"/>
            </a:endParaRPr>
          </a:p>
        </p:txBody>
      </p:sp>
      <p:sp>
        <p:nvSpPr>
          <p:cNvPr id="296"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Various algorithms are deployed in computer vision systems for waste classification. These may include deep learning models, such as convolutional neural networks (CNNs), which have been trained on large datasets to recognize specific features of different waste types. By utilizing these algorithms, systems can achieve high accuracy rates in identifying and sorting materials such as plastics, metals, and organics.</a:t>
            </a:r>
            <a:endParaRPr b="0" lang="en-US" sz="1200" spc="-1" strike="noStrike">
              <a:solidFill>
                <a:srgbClr val="ffffff"/>
              </a:solidFill>
              <a:latin typeface="OpenSymbol"/>
            </a:endParaRPr>
          </a:p>
        </p:txBody>
      </p:sp>
      <p:pic>
        <p:nvPicPr>
          <p:cNvPr id="297"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98" name="Google Shape;349;p30"/>
          <p:cNvGrpSpPr/>
          <p:nvPr/>
        </p:nvGrpSpPr>
        <p:grpSpPr>
          <a:xfrm>
            <a:off x="7041960" y="4324320"/>
            <a:ext cx="1598760" cy="483840"/>
            <a:chOff x="7041960" y="4324320"/>
            <a:chExt cx="1598760" cy="483840"/>
          </a:xfrm>
        </p:grpSpPr>
        <p:sp>
          <p:nvSpPr>
            <p:cNvPr id="299"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0"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2025-04-03T05:23:06Z</dcterms:created>
  <dc:creator>Unknown Creator</dc:creator>
  <dc:description/>
  <dc:language>en-US</dc:language>
  <cp:lastModifiedBy>Unknown Creator</cp:lastModifiedBy>
  <dcterms:modified xsi:type="dcterms:W3CDTF">2025-04-03T05:23:06Z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